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2C1149C-1539-4C22-89CA-FD87A2EC90D6}">
  <a:tblStyle styleId="{B2C1149C-1539-4C22-89CA-FD87A2EC90D6}"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282F2E-DF68-407D-8693-E6509F5FCDA4}"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05" name="Google Shape;105;p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106" name="Google Shape;106;p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23e8dd8d17_2_119:notes"/>
          <p:cNvSpPr txBox="1"/>
          <p:nvPr>
            <p:ph idx="1" type="body"/>
          </p:nvPr>
        </p:nvSpPr>
        <p:spPr>
          <a:xfrm>
            <a:off x="550334" y="4562237"/>
            <a:ext cx="6304279" cy="4320540"/>
          </a:xfrm>
          <a:prstGeom prst="rect">
            <a:avLst/>
          </a:prstGeom>
          <a:noFill/>
          <a:ln>
            <a:noFill/>
          </a:ln>
        </p:spPr>
        <p:txBody>
          <a:bodyPr anchorCtr="0" anchor="t" bIns="48225" lIns="98200" spcFirstLastPara="1" rIns="98200" wrap="square" tIns="482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2" name="Google Shape;232;g23e8dd8d17_2_119:notes"/>
          <p:cNvSpPr/>
          <p:nvPr>
            <p:ph idx="2" type="sldImg"/>
          </p:nvPr>
        </p:nvSpPr>
        <p:spPr>
          <a:xfrm>
            <a:off x="1279525" y="619125"/>
            <a:ext cx="4778375" cy="3582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23e8dd8d17_2_127:notes"/>
          <p:cNvSpPr txBox="1"/>
          <p:nvPr>
            <p:ph idx="1" type="body"/>
          </p:nvPr>
        </p:nvSpPr>
        <p:spPr>
          <a:xfrm>
            <a:off x="550334" y="4562237"/>
            <a:ext cx="6304279" cy="4320540"/>
          </a:xfrm>
          <a:prstGeom prst="rect">
            <a:avLst/>
          </a:prstGeom>
          <a:noFill/>
          <a:ln>
            <a:noFill/>
          </a:ln>
        </p:spPr>
        <p:txBody>
          <a:bodyPr anchorCtr="0" anchor="t" bIns="48225" lIns="98200" spcFirstLastPara="1" rIns="98200" wrap="square" tIns="482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1" name="Google Shape;241;g23e8dd8d17_2_127:notes"/>
          <p:cNvSpPr/>
          <p:nvPr>
            <p:ph idx="2" type="sldImg"/>
          </p:nvPr>
        </p:nvSpPr>
        <p:spPr>
          <a:xfrm>
            <a:off x="1279525" y="619125"/>
            <a:ext cx="4778375" cy="3582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51" name="Google Shape;251;p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252" name="Google Shape;252;p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The stores back in higher-level caches depends on your write-miss policy (write allocate or no-write allocate).</a:t>
            </a:r>
            <a:endParaRPr b="0" i="0" sz="1200" u="none" cap="none" strike="noStrike">
              <a:solidFill>
                <a:schemeClr val="dk1"/>
              </a:solidFill>
              <a:latin typeface="Calibri"/>
              <a:ea typeface="Calibri"/>
              <a:cs typeface="Calibri"/>
              <a:sym typeface="Calibri"/>
            </a:endParaRPr>
          </a:p>
        </p:txBody>
      </p:sp>
      <p:sp>
        <p:nvSpPr>
          <p:cNvPr id="280" name="Google Shape;280;p16: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281" name="Google Shape;281;p1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18: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37" name="Google Shape;337;p18: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2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L1$ misses are the only requests that reach L2$</a:t>
            </a:r>
            <a:endParaRPr b="0" i="0" sz="1200" u="none" cap="none" strike="noStrike">
              <a:solidFill>
                <a:schemeClr val="dk1"/>
              </a:solidFill>
              <a:latin typeface="Calibri"/>
              <a:ea typeface="Calibri"/>
              <a:cs typeface="Calibri"/>
              <a:sym typeface="Calibri"/>
            </a:endParaRPr>
          </a:p>
        </p:txBody>
      </p:sp>
      <p:sp>
        <p:nvSpPr>
          <p:cNvPr id="361" name="Google Shape;361;p2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362" name="Google Shape;362;p2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24: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AMAT and CPI calculated differently.</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AMAT is a direct substitution, where L1 MP = L2 HT + L2 MR * L2 MP.</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CPI</a:t>
            </a:r>
            <a:r>
              <a:rPr b="0" baseline="-25000" i="0" lang="en-US" sz="1200" u="none" cap="none" strike="noStrike">
                <a:solidFill>
                  <a:schemeClr val="dk1"/>
                </a:solidFill>
                <a:latin typeface="Calibri"/>
                <a:ea typeface="Calibri"/>
                <a:cs typeface="Calibri"/>
                <a:sym typeface="Calibri"/>
              </a:rPr>
              <a:t>stall</a:t>
            </a:r>
            <a:r>
              <a:rPr b="0" i="0" lang="en-US" sz="1200" u="none" cap="none" strike="noStrike">
                <a:solidFill>
                  <a:schemeClr val="dk1"/>
                </a:solidFill>
                <a:latin typeface="Calibri"/>
                <a:ea typeface="Calibri"/>
                <a:cs typeface="Calibri"/>
                <a:sym typeface="Calibri"/>
              </a:rPr>
              <a:t> calculates memory-stall cycles, so is additive (HT is hidden away in CPI</a:t>
            </a:r>
            <a:r>
              <a:rPr b="0" baseline="-25000" i="0" lang="en-US" sz="1200" u="none" cap="none" strike="noStrike">
                <a:solidFill>
                  <a:schemeClr val="dk1"/>
                </a:solidFill>
                <a:latin typeface="Calibri"/>
                <a:ea typeface="Calibri"/>
                <a:cs typeface="Calibri"/>
                <a:sym typeface="Calibri"/>
              </a:rPr>
              <a:t>base</a:t>
            </a:r>
            <a:r>
              <a:rPr b="0" i="0" lang="en-US" sz="1200" u="none" cap="none" strike="noStrike">
                <a:solidFill>
                  <a:schemeClr val="dk1"/>
                </a:solidFill>
                <a:latin typeface="Calibri"/>
                <a:ea typeface="Calibri"/>
                <a:cs typeface="Calibri"/>
                <a:sym typeface="Calibri"/>
              </a:rPr>
              <a:t>).</a:t>
            </a:r>
            <a:endParaRPr b="0" i="0" sz="1200" u="none" cap="none" strike="noStrike">
              <a:solidFill>
                <a:schemeClr val="dk1"/>
              </a:solidFill>
              <a:latin typeface="Calibri"/>
              <a:ea typeface="Calibri"/>
              <a:cs typeface="Calibri"/>
              <a:sym typeface="Calibri"/>
            </a:endParaRPr>
          </a:p>
        </p:txBody>
      </p:sp>
      <p:sp>
        <p:nvSpPr>
          <p:cNvPr id="398" name="Google Shape;398;p24: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399" name="Google Shape;399;p24: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408" name="Google Shape;408;p26: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409" name="Google Shape;409;p26: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8: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3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p3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p3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p3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p3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3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37:notes"/>
          <p:cNvSpPr txBox="1"/>
          <p:nvPr>
            <p:ph idx="1" type="body"/>
          </p:nvPr>
        </p:nvSpPr>
        <p:spPr>
          <a:xfrm>
            <a:off x="550863" y="4560889"/>
            <a:ext cx="6303962" cy="4319587"/>
          </a:xfrm>
          <a:prstGeom prst="rect">
            <a:avLst/>
          </a:prstGeom>
          <a:noFill/>
          <a:ln>
            <a:noFill/>
          </a:ln>
        </p:spPr>
        <p:txBody>
          <a:bodyPr anchorCtr="0" anchor="t" bIns="46975" lIns="95625" spcFirstLastPara="1" rIns="95625" wrap="square" tIns="4697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No fancy replacement policy is needed for the direct mapped cache. </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a matter of fact, that is what cause direct mapped trouble to begin with: only one place to go in the cache--causes conflict misses.</a:t>
            </a:r>
            <a:endParaRPr b="0" i="0" sz="1200" u="none" cap="none" strike="noStrike">
              <a:solidFill>
                <a:schemeClr val="dk1"/>
              </a:solidFill>
              <a:latin typeface="Calibri"/>
              <a:ea typeface="Calibri"/>
              <a:cs typeface="Calibri"/>
              <a:sym typeface="Calibri"/>
            </a:endParaRPr>
          </a:p>
        </p:txBody>
      </p:sp>
      <p:sp>
        <p:nvSpPr>
          <p:cNvPr id="492" name="Google Shape;492;p37:notes"/>
          <p:cNvSpPr/>
          <p:nvPr>
            <p:ph idx="2" type="sldImg"/>
          </p:nvPr>
        </p:nvSpPr>
        <p:spPr>
          <a:xfrm>
            <a:off x="1277938" y="620713"/>
            <a:ext cx="4776787" cy="3581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37: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1" name="Shape 521"/>
        <p:cNvGrpSpPr/>
        <p:nvPr/>
      </p:nvGrpSpPr>
      <p:grpSpPr>
        <a:xfrm>
          <a:off x="0" y="0"/>
          <a:ext cx="0" cy="0"/>
          <a:chOff x="0" y="0"/>
          <a:chExt cx="0" cy="0"/>
        </a:xfrm>
      </p:grpSpPr>
      <p:sp>
        <p:nvSpPr>
          <p:cNvPr id="522" name="Google Shape;522;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3" name="Google Shape;523;p3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Increasing the block size usually decreases the miss rate.</a:t>
            </a:r>
            <a:endParaRPr/>
          </a:p>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 more serious problem is that the miss penalty goes up since it is primarily determined by the time to fetch the block from the next lower level of the hierarchy and load it into the cache.</a:t>
            </a:r>
            <a:endParaRPr b="0" i="0" sz="1200" u="none" cap="none" strike="noStrike">
              <a:solidFill>
                <a:schemeClr val="dk1"/>
              </a:solidFill>
              <a:latin typeface="Calibri"/>
              <a:ea typeface="Calibri"/>
              <a:cs typeface="Calibri"/>
              <a:sym typeface="Calibri"/>
            </a:endParaRPr>
          </a:p>
        </p:txBody>
      </p:sp>
      <p:sp>
        <p:nvSpPr>
          <p:cNvPr id="524" name="Google Shape;524;p3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535" name="Google Shape;535;p4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endParaRPr/>
          </a:p>
        </p:txBody>
      </p:sp>
      <p:sp>
        <p:nvSpPr>
          <p:cNvPr id="536" name="Google Shape;536;p4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4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p4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p4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p46: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4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48: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49: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2: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32" name="Google Shape;132;p12: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133" name="Google Shape;133;p12: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p5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p5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p5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5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6" name="Shape 656"/>
        <p:cNvGrpSpPr/>
        <p:nvPr/>
      </p:nvGrpSpPr>
      <p:grpSpPr>
        <a:xfrm>
          <a:off x="0" y="0"/>
          <a:ext cx="0" cy="0"/>
          <a:chOff x="0" y="0"/>
          <a:chExt cx="0" cy="0"/>
        </a:xfrm>
      </p:grpSpPr>
      <p:sp>
        <p:nvSpPr>
          <p:cNvPr id="657" name="Google Shape;657;p5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p5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56: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5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58: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p59: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23e8dd8d17_0_4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23e8dd8d17_0_4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52" name="Google Shape;152;g23e8dd8d17_0_4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153" name="Google Shape;153;g23e8dd8d17_0_40: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p60: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Google Shape;725;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p6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Could also do Rd B, Rd A, Wr A, Wr B.</a:t>
            </a:r>
            <a:endParaRPr b="0" i="0" sz="1200" u="none" cap="none" strike="noStrike">
              <a:solidFill>
                <a:schemeClr val="dk1"/>
              </a:solidFill>
              <a:latin typeface="Calibri"/>
              <a:ea typeface="Calibri"/>
              <a:cs typeface="Calibri"/>
              <a:sym typeface="Calibri"/>
            </a:endParaRPr>
          </a:p>
        </p:txBody>
      </p:sp>
      <p:sp>
        <p:nvSpPr>
          <p:cNvPr id="727" name="Google Shape;727;p6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728" name="Google Shape;728;p6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Google Shape;738;p63: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p64: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65: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p66: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p67: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p69:notes"/>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Morgan Kaufmann Publishers</a:t>
            </a:r>
            <a:endParaRPr/>
          </a:p>
        </p:txBody>
      </p:sp>
      <p:sp>
        <p:nvSpPr>
          <p:cNvPr id="784" name="Google Shape;784;p69: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
        <p:nvSpPr>
          <p:cNvPr id="785" name="Google Shape;785;p69:notes"/>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l">
              <a:spcBef>
                <a:spcPts val="0"/>
              </a:spcBef>
              <a:spcAft>
                <a:spcPts val="0"/>
              </a:spcAft>
              <a:buNone/>
            </a:pPr>
            <a:r>
              <a:rPr lang="en-US" sz="1300">
                <a:solidFill>
                  <a:schemeClr val="dk1"/>
                </a:solidFill>
                <a:latin typeface="Calibri"/>
                <a:ea typeface="Calibri"/>
                <a:cs typeface="Calibri"/>
                <a:sym typeface="Calibri"/>
              </a:rPr>
              <a:t>Chapter 5 — Large and Fast: Exploiting Memory Hierarchy</a:t>
            </a:r>
            <a:endParaRPr/>
          </a:p>
        </p:txBody>
      </p:sp>
      <p:sp>
        <p:nvSpPr>
          <p:cNvPr id="786" name="Google Shape;786;p69: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787" name="Google Shape;787;p69:notes"/>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8" name="Google Shape;788;p69: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p7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796" name="Google Shape;796;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7" name="Google Shape;797;p7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QPI – QuickPath Interconnect (for floating point)</a:t>
            </a:r>
            <a:endParaRPr b="0" i="0" sz="1200" u="none" cap="none" strike="noStrike">
              <a:solidFill>
                <a:schemeClr val="dk1"/>
              </a:solidFill>
              <a:latin typeface="Calibri"/>
              <a:ea typeface="Calibri"/>
              <a:cs typeface="Calibri"/>
              <a:sym typeface="Calibri"/>
            </a:endParaRPr>
          </a:p>
        </p:txBody>
      </p:sp>
      <p:sp>
        <p:nvSpPr>
          <p:cNvPr id="798" name="Google Shape;798;p71: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73: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chemeClr val="dk1"/>
                </a:solidFill>
                <a:latin typeface="Calibri"/>
                <a:ea typeface="Calibri"/>
                <a:cs typeface="Calibri"/>
                <a:sym typeface="Calibri"/>
              </a:rPr>
              <a:t>‹#›</a:t>
            </a:fld>
            <a:endParaRPr sz="1300">
              <a:solidFill>
                <a:schemeClr val="dk1"/>
              </a:solidFill>
              <a:latin typeface="Calibri"/>
              <a:ea typeface="Calibri"/>
              <a:cs typeface="Calibri"/>
              <a:sym typeface="Calibri"/>
            </a:endParaRPr>
          </a:p>
        </p:txBody>
      </p:sp>
      <p:sp>
        <p:nvSpPr>
          <p:cNvPr id="844" name="Google Shape;844;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5" name="Google Shape;845;p73: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46" name="Google Shape;846;p73:notes"/>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23e8dd8d17_0_20:notes"/>
          <p:cNvSpPr/>
          <p:nvPr>
            <p:ph idx="2" type="sldImg"/>
          </p:nvPr>
        </p:nvSpPr>
        <p:spPr>
          <a:xfrm>
            <a:off x="1257300" y="720725"/>
            <a:ext cx="4800600" cy="3600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g23e8dd8d17_0_20:notes"/>
          <p:cNvSpPr txBox="1"/>
          <p:nvPr>
            <p:ph idx="1" type="body"/>
          </p:nvPr>
        </p:nvSpPr>
        <p:spPr>
          <a:xfrm>
            <a:off x="731520" y="4560570"/>
            <a:ext cx="5852100" cy="432060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174" name="Google Shape;174;g23e8dd8d17_0_20:notes"/>
          <p:cNvSpPr txBox="1"/>
          <p:nvPr>
            <p:ph idx="12" type="sldNum"/>
          </p:nvPr>
        </p:nvSpPr>
        <p:spPr>
          <a:xfrm>
            <a:off x="4143587" y="9119474"/>
            <a:ext cx="3169800" cy="48000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lang="en-US" sz="1300">
                <a:solidFill>
                  <a:srgbClr val="000000"/>
                </a:solidFill>
                <a:latin typeface="Calibri"/>
                <a:ea typeface="Calibri"/>
                <a:cs typeface="Calibri"/>
                <a:sym typeface="Calibri"/>
              </a:rPr>
              <a:t>‹#›</a:t>
            </a:fld>
            <a:endParaRPr sz="1300">
              <a:solidFill>
                <a:srgbClr val="000000"/>
              </a:solidFill>
              <a:latin typeface="Calibri"/>
              <a:ea typeface="Calibri"/>
              <a:cs typeface="Calibri"/>
              <a:sym typeface="Calibri"/>
            </a:endParaRPr>
          </a:p>
        </p:txBody>
      </p:sp>
      <p:sp>
        <p:nvSpPr>
          <p:cNvPr id="175" name="Google Shape;175;g23e8dd8d17_0_20:notes"/>
          <p:cNvSpPr txBox="1"/>
          <p:nvPr>
            <p:ph idx="10" type="dt"/>
          </p:nvPr>
        </p:nvSpPr>
        <p:spPr>
          <a:xfrm>
            <a:off x="4143587" y="0"/>
            <a:ext cx="3169800" cy="480000"/>
          </a:xfrm>
          <a:prstGeom prst="rect">
            <a:avLst/>
          </a:prstGeom>
          <a:noFill/>
          <a:ln>
            <a:noFill/>
          </a:ln>
        </p:spPr>
        <p:txBody>
          <a:bodyPr anchorCtr="0" anchor="t" bIns="48325" lIns="96650" spcFirstLastPara="1" rIns="96650" wrap="square" tIns="48325">
            <a:noAutofit/>
          </a:bodyPr>
          <a:lstStyle/>
          <a:p>
            <a:pPr indent="0" lvl="0" marL="0" marR="0" rtl="0" algn="r">
              <a:spcBef>
                <a:spcPts val="0"/>
              </a:spcBef>
              <a:spcAft>
                <a:spcPts val="0"/>
              </a:spcAft>
              <a:buNone/>
            </a:pPr>
            <a:r>
              <a:t/>
            </a:r>
            <a:endParaRPr sz="13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23e8dd8d17_2_92: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3e8dd8d17_2_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23e8dd8d17_2_10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3e8dd8d17_2_10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23e8dd8d17_2_111:notes"/>
          <p:cNvSpPr txBox="1"/>
          <p:nvPr>
            <p:ph idx="1" type="body"/>
          </p:nvPr>
        </p:nvSpPr>
        <p:spPr>
          <a:xfrm>
            <a:off x="731520" y="4560570"/>
            <a:ext cx="5852160" cy="432054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3e8dd8d17_2_1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0" y="2103120"/>
            <a:ext cx="9144000" cy="73152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Clr>
                <a:srgbClr val="FF0000"/>
              </a:buClr>
              <a:buSzPts val="1400"/>
              <a:buFont typeface="Calibri"/>
              <a:buNone/>
              <a:defRPr b="0" i="1" sz="4400" u="none" cap="none" strike="noStrike">
                <a:solidFill>
                  <a:srgbClr val="FF0000"/>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7" name="Google Shape;17;p2"/>
          <p:cNvSpPr txBox="1"/>
          <p:nvPr>
            <p:ph idx="1" type="subTitle"/>
          </p:nvPr>
        </p:nvSpPr>
        <p:spPr>
          <a:xfrm>
            <a:off x="0" y="2743200"/>
            <a:ext cx="9144000" cy="54864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b="0" l="0" r="0" t="0"/>
          <a:stretch/>
        </p:blipFill>
        <p:spPr>
          <a:xfrm>
            <a:off x="1275160" y="182880"/>
            <a:ext cx="6593679" cy="1828800"/>
          </a:xfrm>
          <a:prstGeom prst="rect">
            <a:avLst/>
          </a:prstGeom>
          <a:noFill/>
          <a:ln>
            <a:noFill/>
          </a:ln>
        </p:spPr>
      </p:pic>
      <p:sp>
        <p:nvSpPr>
          <p:cNvPr id="22" name="Google Shape;22;p2"/>
          <p:cNvSpPr txBox="1"/>
          <p:nvPr/>
        </p:nvSpPr>
        <p:spPr>
          <a:xfrm>
            <a:off x="2286000" y="3474720"/>
            <a:ext cx="6858000" cy="2926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4" name="Shape 74"/>
        <p:cNvGrpSpPr/>
        <p:nvPr/>
      </p:nvGrpSpPr>
      <p:grpSpPr>
        <a:xfrm>
          <a:off x="0" y="0"/>
          <a:ext cx="0" cy="0"/>
          <a:chOff x="0" y="0"/>
          <a:chExt cx="0" cy="0"/>
        </a:xfrm>
      </p:grpSpPr>
      <p:sp>
        <p:nvSpPr>
          <p:cNvPr id="75" name="Google Shape;75;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7" name="Google Shape;77;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8" name="Google Shape;78;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3" name="Google Shape;83;p12"/>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89" name="Google Shape;89;p13"/>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Custom Layout" showMasterSp="0">
  <p:cSld name="1_Custom Layout">
    <p:spTree>
      <p:nvGrpSpPr>
        <p:cNvPr id="93" name="Shape 93"/>
        <p:cNvGrpSpPr/>
        <p:nvPr/>
      </p:nvGrpSpPr>
      <p:grpSpPr>
        <a:xfrm>
          <a:off x="0" y="0"/>
          <a:ext cx="0" cy="0"/>
          <a:chOff x="0" y="0"/>
          <a:chExt cx="0" cy="0"/>
        </a:xfrm>
      </p:grpSpPr>
      <p:pic>
        <p:nvPicPr>
          <p:cNvPr id="94" name="Google Shape;94;p14"/>
          <p:cNvPicPr preferRelativeResize="0"/>
          <p:nvPr/>
        </p:nvPicPr>
        <p:blipFill rotWithShape="1">
          <a:blip r:embed="rId2">
            <a:alphaModFix/>
          </a:blip>
          <a:srcRect b="0" l="0" r="0" t="0"/>
          <a:stretch/>
        </p:blipFill>
        <p:spPr>
          <a:xfrm>
            <a:off x="0" y="6781800"/>
            <a:ext cx="9144000" cy="87313"/>
          </a:xfrm>
          <a:prstGeom prst="rect">
            <a:avLst/>
          </a:prstGeom>
          <a:noFill/>
          <a:ln>
            <a:noFill/>
          </a:ln>
        </p:spPr>
      </p:pic>
      <p:pic>
        <p:nvPicPr>
          <p:cNvPr id="95" name="Google Shape;95;p14"/>
          <p:cNvPicPr preferRelativeResize="0"/>
          <p:nvPr/>
        </p:nvPicPr>
        <p:blipFill rotWithShape="1">
          <a:blip r:embed="rId3">
            <a:alphaModFix/>
          </a:blip>
          <a:srcRect b="0" l="0" r="0" t="0"/>
          <a:stretch/>
        </p:blipFill>
        <p:spPr>
          <a:xfrm>
            <a:off x="8153400" y="0"/>
            <a:ext cx="990600" cy="788988"/>
          </a:xfrm>
          <a:prstGeom prst="rect">
            <a:avLst/>
          </a:prstGeom>
          <a:noFill/>
          <a:ln>
            <a:noFill/>
          </a:ln>
        </p:spPr>
      </p:pic>
      <p:pic>
        <p:nvPicPr>
          <p:cNvPr id="96" name="Google Shape;96;p1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
        <p:nvSpPr>
          <p:cNvPr id="97" name="Google Shape;9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Clip Art" type="txAndClipArt">
  <p:cSld name="TEXT_AND_CLIPART">
    <p:spTree>
      <p:nvGrpSpPr>
        <p:cNvPr id="98" name="Shape 98"/>
        <p:cNvGrpSpPr/>
        <p:nvPr/>
      </p:nvGrpSpPr>
      <p:grpSpPr>
        <a:xfrm>
          <a:off x="0" y="0"/>
          <a:ext cx="0" cy="0"/>
          <a:chOff x="0" y="0"/>
          <a:chExt cx="0" cy="0"/>
        </a:xfrm>
      </p:grpSpPr>
      <p:sp>
        <p:nvSpPr>
          <p:cNvPr id="99" name="Google Shape;99;p15"/>
          <p:cNvSpPr txBox="1"/>
          <p:nvPr>
            <p:ph type="title"/>
          </p:nvPr>
        </p:nvSpPr>
        <p:spPr>
          <a:xfrm>
            <a:off x="762000" y="152400"/>
            <a:ext cx="5727700" cy="474663"/>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00" name="Google Shape;100;p15"/>
          <p:cNvSpPr txBox="1"/>
          <p:nvPr>
            <p:ph idx="1" type="body"/>
          </p:nvPr>
        </p:nvSpPr>
        <p:spPr>
          <a:xfrm>
            <a:off x="685800" y="1143000"/>
            <a:ext cx="3848100" cy="21383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1" name="Google Shape;101;p15"/>
          <p:cNvSpPr/>
          <p:nvPr>
            <p:ph idx="2" type="clipArt"/>
          </p:nvPr>
        </p:nvSpPr>
        <p:spPr>
          <a:xfrm>
            <a:off x="4686300" y="1143000"/>
            <a:ext cx="3848100" cy="2138363"/>
          </a:xfrm>
          <a:prstGeom prst="rect">
            <a:avLst/>
          </a:prstGeom>
          <a:noFill/>
          <a:ln>
            <a:noFill/>
          </a:ln>
        </p:spPr>
        <p:txBody>
          <a:bodyPr anchorCtr="0" anchor="t" bIns="91425" lIns="91425" spcFirstLastPara="1" rIns="91425" wrap="square" tIns="91425">
            <a:noAutofit/>
          </a:bodyPr>
          <a:lstStyle>
            <a:lvl1pPr indent="-342900" lvl="0" marL="3429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85750" lvl="1" marL="74295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228600" lvl="2" marL="1143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228600" lvl="3" marL="1600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228600" lvl="4" marL="2057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accent1"/>
              </a:buClr>
              <a:buSzPts val="1400"/>
              <a:buFont typeface="Calibri"/>
              <a:buNone/>
              <a:defRPr b="0" i="0" sz="4400" u="none" cap="none" strike="noStrike">
                <a:solidFill>
                  <a:schemeClr val="accen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3"/>
          <p:cNvSpPr txBox="1"/>
          <p:nvPr>
            <p:ph idx="1" type="body"/>
          </p:nvPr>
        </p:nvSpPr>
        <p:spPr>
          <a:xfrm>
            <a:off x="457200" y="1600199"/>
            <a:ext cx="8229600" cy="484632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showMasterSp="0">
  <p:cSld name="Custom Layout">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0" r="0" t="0"/>
          <a:stretch/>
        </p:blipFill>
        <p:spPr>
          <a:xfrm>
            <a:off x="0" y="6781800"/>
            <a:ext cx="9144000" cy="87313"/>
          </a:xfrm>
          <a:prstGeom prst="rect">
            <a:avLst/>
          </a:prstGeom>
          <a:noFill/>
          <a:ln>
            <a:noFill/>
          </a:ln>
        </p:spPr>
      </p:pic>
      <p:pic>
        <p:nvPicPr>
          <p:cNvPr id="31" name="Google Shape;31;p4"/>
          <p:cNvPicPr preferRelativeResize="0"/>
          <p:nvPr/>
        </p:nvPicPr>
        <p:blipFill rotWithShape="1">
          <a:blip r:embed="rId3">
            <a:alphaModFix/>
          </a:blip>
          <a:srcRect b="0" l="0" r="0" t="0"/>
          <a:stretch/>
        </p:blipFill>
        <p:spPr>
          <a:xfrm>
            <a:off x="8153400" y="0"/>
            <a:ext cx="990600" cy="788988"/>
          </a:xfrm>
          <a:prstGeom prst="rect">
            <a:avLst/>
          </a:prstGeom>
          <a:noFill/>
          <a:ln>
            <a:noFill/>
          </a:ln>
        </p:spPr>
      </p:pic>
      <p:pic>
        <p:nvPicPr>
          <p:cNvPr id="32" name="Google Shape;32;p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4" name="Google Shape;34;p4"/>
          <p:cNvPicPr preferRelativeResize="0"/>
          <p:nvPr/>
        </p:nvPicPr>
        <p:blipFill rotWithShape="1">
          <a:blip r:embed="rId5">
            <a:alphaModFix/>
          </a:blip>
          <a:srcRect b="0" l="0" r="0" t="0"/>
          <a:stretch/>
        </p:blipFill>
        <p:spPr>
          <a:xfrm>
            <a:off x="8153400" y="0"/>
            <a:ext cx="990600" cy="788988"/>
          </a:xfrm>
          <a:prstGeom prst="rect">
            <a:avLst/>
          </a:prstGeom>
          <a:noFill/>
          <a:ln>
            <a:noFill/>
          </a:ln>
        </p:spPr>
      </p:pic>
      <p:pic>
        <p:nvPicPr>
          <p:cNvPr id="35" name="Google Shape;35;p4"/>
          <p:cNvPicPr preferRelativeResize="0"/>
          <p:nvPr/>
        </p:nvPicPr>
        <p:blipFill rotWithShape="1">
          <a:blip r:embed="rId4">
            <a:alphaModFix/>
          </a:blip>
          <a:srcRect b="0" l="0" r="0" t="0"/>
          <a:stretch/>
        </p:blipFill>
        <p:spPr>
          <a:xfrm>
            <a:off x="8153400" y="831850"/>
            <a:ext cx="990600" cy="4127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accent1"/>
              </a:buClr>
              <a:buSzPts val="1400"/>
              <a:buFont typeface="Calibri"/>
              <a:buNone/>
              <a:defRPr b="0" i="0" sz="4400" u="none" cap="none" strike="noStrike">
                <a:solidFill>
                  <a:schemeClr val="accent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1" name="Shape 41"/>
        <p:cNvGrpSpPr/>
        <p:nvPr/>
      </p:nvGrpSpPr>
      <p:grpSpPr>
        <a:xfrm>
          <a:off x="0" y="0"/>
          <a:ext cx="0" cy="0"/>
          <a:chOff x="0" y="0"/>
          <a:chExt cx="0" cy="0"/>
        </a:xfrm>
      </p:grpSpPr>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5" name="Shape 45"/>
        <p:cNvGrpSpPr/>
        <p:nvPr/>
      </p:nvGrpSpPr>
      <p:grpSpPr>
        <a:xfrm>
          <a:off x="0" y="0"/>
          <a:ext cx="0" cy="0"/>
          <a:chOff x="0" y="0"/>
          <a:chExt cx="0" cy="0"/>
        </a:xfrm>
      </p:grpSpPr>
      <p:sp>
        <p:nvSpPr>
          <p:cNvPr id="46" name="Google Shape;46;p7"/>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3" name="Google Shape;53;p8"/>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0" name="Google Shape;60;p9"/>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1" name="Google Shape;61;p9"/>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2" name="Google Shape;62;p9"/>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63" name="Google Shape;63;p9"/>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9" name="Google Shape;69;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jpg"/><Relationship Id="rId4" Type="http://schemas.openxmlformats.org/officeDocument/2006/relationships/image" Target="../media/image10.jpg"/><Relationship Id="rId5" Type="http://schemas.openxmlformats.org/officeDocument/2006/relationships/image" Target="../media/image11.png"/><Relationship Id="rId6"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1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1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0" y="2103120"/>
            <a:ext cx="9144000" cy="731520"/>
          </a:xfrm>
          <a:prstGeom prst="rect">
            <a:avLst/>
          </a:prstGeom>
          <a:noFill/>
          <a:ln>
            <a:noFill/>
          </a:ln>
        </p:spPr>
        <p:txBody>
          <a:bodyPr anchorCtr="0" anchor="t" bIns="45700" lIns="91425" spcFirstLastPara="1" rIns="91425" wrap="square" tIns="0">
            <a:noAutofit/>
          </a:bodyPr>
          <a:lstStyle/>
          <a:p>
            <a:pPr indent="0" lvl="0" marL="0" marR="0" rtl="0" algn="ctr">
              <a:spcBef>
                <a:spcPts val="0"/>
              </a:spcBef>
              <a:spcAft>
                <a:spcPts val="0"/>
              </a:spcAft>
              <a:buClr>
                <a:srgbClr val="FF0000"/>
              </a:buClr>
              <a:buFont typeface="Calibri"/>
              <a:buNone/>
            </a:pPr>
            <a:r>
              <a:rPr b="0" i="1" lang="en-US" sz="4400" u="none" cap="none" strike="noStrike">
                <a:solidFill>
                  <a:srgbClr val="FF0000"/>
                </a:solidFill>
                <a:latin typeface="Calibri"/>
                <a:ea typeface="Calibri"/>
                <a:cs typeface="Calibri"/>
                <a:sym typeface="Calibri"/>
              </a:rPr>
              <a:t>Multilevel Caches, Cache Question</a:t>
            </a:r>
            <a:endParaRPr b="0" i="1" sz="4400" u="none" cap="none" strike="noStrike">
              <a:solidFill>
                <a:srgbClr val="FF0000"/>
              </a:solidFill>
              <a:latin typeface="Calibri"/>
              <a:ea typeface="Calibri"/>
              <a:cs typeface="Calibri"/>
              <a:sym typeface="Calibri"/>
            </a:endParaRPr>
          </a:p>
        </p:txBody>
      </p:sp>
      <p:sp>
        <p:nvSpPr>
          <p:cNvPr id="109" name="Google Shape;109;p16"/>
          <p:cNvSpPr txBox="1"/>
          <p:nvPr>
            <p:ph idx="1" type="subTitle"/>
          </p:nvPr>
        </p:nvSpPr>
        <p:spPr>
          <a:xfrm>
            <a:off x="0" y="2743200"/>
            <a:ext cx="9144000" cy="548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888888"/>
              </a:buClr>
              <a:buFont typeface="Arial"/>
              <a:buNone/>
            </a:pPr>
            <a:r>
              <a:rPr b="0" i="0" lang="en-US" sz="3200" u="none" cap="none" strike="noStrike">
                <a:solidFill>
                  <a:srgbClr val="888888"/>
                </a:solidFill>
                <a:latin typeface="Calibri"/>
                <a:ea typeface="Calibri"/>
                <a:cs typeface="Calibri"/>
                <a:sym typeface="Calibri"/>
              </a:rPr>
              <a:t>Instructor: S</a:t>
            </a:r>
            <a:r>
              <a:rPr lang="en-US"/>
              <a:t>teven Ho</a:t>
            </a:r>
            <a:endParaRPr b="0" i="0" sz="3200" u="none" cap="none" strike="noStrike">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Sources of Cache Misses: The 3Cs</a:t>
            </a:r>
            <a:endParaRPr/>
          </a:p>
        </p:txBody>
      </p:sp>
      <p:sp>
        <p:nvSpPr>
          <p:cNvPr id="235" name="Google Shape;235;p25"/>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Compulsory: </a:t>
            </a:r>
            <a:r>
              <a:rPr b="0" i="0" lang="en-US" sz="3200" u="none" cap="none" strike="noStrike">
                <a:solidFill>
                  <a:schemeClr val="dk1"/>
                </a:solidFill>
                <a:latin typeface="Calibri"/>
                <a:ea typeface="Calibri"/>
                <a:cs typeface="Calibri"/>
                <a:sym typeface="Calibri"/>
              </a:rPr>
              <a:t>(Many names: cold start, process migration (s</a:t>
            </a:r>
            <a:r>
              <a:rPr lang="en-US"/>
              <a:t>witching processes</a:t>
            </a:r>
            <a:r>
              <a:rPr b="0" i="0" lang="en-US" sz="3200" u="none" cap="none" strike="noStrike">
                <a:solidFill>
                  <a:schemeClr val="dk1"/>
                </a:solidFill>
                <a:latin typeface="Calibri"/>
                <a:ea typeface="Calibri"/>
                <a:cs typeface="Calibri"/>
                <a:sym typeface="Calibri"/>
              </a:rPr>
              <a:t>), 1</a:t>
            </a:r>
            <a:r>
              <a:rPr b="0" baseline="30000" i="0" lang="en-US" sz="3200" u="none" cap="none" strike="noStrike">
                <a:solidFill>
                  <a:schemeClr val="dk1"/>
                </a:solidFill>
                <a:latin typeface="Calibri"/>
                <a:ea typeface="Calibri"/>
                <a:cs typeface="Calibri"/>
                <a:sym typeface="Calibri"/>
              </a:rPr>
              <a:t>st</a:t>
            </a:r>
            <a:r>
              <a:rPr b="0" i="0" lang="en-US" sz="3200" u="none" cap="none" strike="noStrike">
                <a:solidFill>
                  <a:schemeClr val="dk1"/>
                </a:solidFill>
                <a:latin typeface="Calibri"/>
                <a:ea typeface="Calibri"/>
                <a:cs typeface="Calibri"/>
                <a:sym typeface="Calibri"/>
              </a:rPr>
              <a:t> reference)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First access to block impossible to avoid;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Effect is small for long running programs</a:t>
            </a:r>
            <a:endParaRPr/>
          </a:p>
          <a:p>
            <a:pPr indent="-342900" lvl="0" marL="342900" marR="0" rtl="0" algn="l">
              <a:lnSpc>
                <a:spcPct val="9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Capacity:</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Cache cannot contain all blocks accessed by the program, so full associativity won</a:t>
            </a:r>
            <a:r>
              <a:rPr lang="en-US"/>
              <a:t>’t hold all blocks</a:t>
            </a:r>
            <a:endParaRPr/>
          </a:p>
          <a:p>
            <a:pPr indent="-342900" lvl="0" marL="342900" marR="0" rtl="0" algn="l">
              <a:lnSpc>
                <a:spcPct val="90000"/>
              </a:lnSpc>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Conflict: </a:t>
            </a:r>
            <a:r>
              <a:rPr b="0" i="0" lang="en-US" sz="3200" u="none" cap="none" strike="noStrike">
                <a:solidFill>
                  <a:schemeClr val="dk1"/>
                </a:solidFill>
                <a:latin typeface="Calibri"/>
                <a:ea typeface="Calibri"/>
                <a:cs typeface="Calibri"/>
                <a:sym typeface="Calibri"/>
              </a:rPr>
              <a:t>(collision)</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Multiple memory locations mapped to the same cache location, so theres a </a:t>
            </a:r>
            <a:r>
              <a:rPr lang="en-US"/>
              <a:t>lack of</a:t>
            </a:r>
            <a:r>
              <a:rPr b="0" i="0" lang="en-US" sz="2800" u="none" cap="none" strike="noStrike">
                <a:solidFill>
                  <a:schemeClr val="dk1"/>
                </a:solidFill>
                <a:latin typeface="Calibri"/>
                <a:ea typeface="Calibri"/>
                <a:cs typeface="Calibri"/>
                <a:sym typeface="Calibri"/>
              </a:rPr>
              <a:t> associativity</a:t>
            </a:r>
            <a:endParaRPr/>
          </a:p>
        </p:txBody>
      </p:sp>
      <p:sp>
        <p:nvSpPr>
          <p:cNvPr id="236" name="Google Shape;23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37" name="Google Shape;23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38" name="Google Shape;23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The 3Cs: Design Solutions</a:t>
            </a:r>
            <a:endParaRPr/>
          </a:p>
        </p:txBody>
      </p:sp>
      <p:sp>
        <p:nvSpPr>
          <p:cNvPr id="244" name="Google Shape;244;p26"/>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Compulsory: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Increase block size (increases MP; too large blocks could increase MR)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Capacity: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Increase cache size (may increase HT)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Conflict: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Increase associativity (to </a:t>
            </a:r>
            <a:r>
              <a:rPr lang="en-US"/>
              <a:t>fully associative</a:t>
            </a:r>
            <a:r>
              <a:rPr b="0" i="0" lang="en-US" sz="2800" u="none" cap="none" strike="noStrike">
                <a:solidFill>
                  <a:schemeClr val="dk1"/>
                </a:solidFill>
                <a:latin typeface="Calibri"/>
                <a:ea typeface="Calibri"/>
                <a:cs typeface="Calibri"/>
                <a:sym typeface="Calibri"/>
              </a:rPr>
              <a:t>)</a:t>
            </a:r>
            <a:r>
              <a:rPr b="1" i="0"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(may increase HT)</a:t>
            </a:r>
            <a:endParaRPr/>
          </a:p>
        </p:txBody>
      </p:sp>
      <p:sp>
        <p:nvSpPr>
          <p:cNvPr id="245" name="Google Shape;24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46" name="Google Shape;24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47" name="Google Shape;24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Review</a:t>
            </a:r>
            <a:endParaRPr b="0" i="0" sz="4400" u="none" cap="none" strike="noStrike">
              <a:solidFill>
                <a:schemeClr val="accent1"/>
              </a:solidFill>
              <a:latin typeface="Calibri"/>
              <a:ea typeface="Calibri"/>
              <a:cs typeface="Calibri"/>
              <a:sym typeface="Calibri"/>
            </a:endParaRPr>
          </a:p>
        </p:txBody>
      </p:sp>
      <p:sp>
        <p:nvSpPr>
          <p:cNvPr id="255" name="Google Shape;255;p27"/>
          <p:cNvSpPr txBox="1"/>
          <p:nvPr>
            <p:ph idx="1" type="body"/>
          </p:nvPr>
        </p:nvSpPr>
        <p:spPr>
          <a:xfrm>
            <a:off x="457200" y="1600199"/>
            <a:ext cx="8229600" cy="484632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performance measured using AMAT</a:t>
            </a:r>
            <a:endParaRPr b="0" i="0" sz="3200" u="none" cap="none" strike="noStrik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Parameters that matter: </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Hit Time (HT)</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Miss Rate (</a:t>
            </a:r>
            <a:r>
              <a:rPr lang="en-US"/>
              <a:t>MR</a:t>
            </a:r>
            <a:r>
              <a:rPr b="0" i="0" lang="en-US" sz="2400" u="none" cap="none" strike="noStrike">
                <a:solidFill>
                  <a:schemeClr val="dk1"/>
                </a:solidFill>
                <a:latin typeface="Calibri"/>
                <a:ea typeface="Calibri"/>
                <a:cs typeface="Calibri"/>
                <a:sym typeface="Calibri"/>
              </a:rPr>
              <a:t>)</a:t>
            </a:r>
            <a:endParaRPr/>
          </a:p>
          <a:p>
            <a:pPr indent="-228600" lvl="2" marL="1143000" marR="0" rtl="0" algn="l">
              <a:lnSpc>
                <a:spcPct val="9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Miss Penalty (</a:t>
            </a:r>
            <a:r>
              <a:rPr lang="en-US"/>
              <a:t>MP</a:t>
            </a:r>
            <a:r>
              <a:rPr b="0" i="0" lang="en-US" sz="2400" u="none" cap="none" strike="noStrike">
                <a:solidFill>
                  <a:schemeClr val="dk1"/>
                </a:solidFill>
                <a:latin typeface="Calibri"/>
                <a:ea typeface="Calibri"/>
                <a:cs typeface="Calibri"/>
                <a:sym typeface="Calibri"/>
              </a:rPr>
              <a:t>)</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AMAT = Hit Time + Miss Rate x Miss Penalty</a:t>
            </a:r>
            <a:endParaRPr b="0" i="0" sz="2800" u="none" cap="none" strike="noStrik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3 Cs of cache misses and their fixes</a:t>
            </a:r>
            <a:endParaRPr b="0" i="0" sz="3200" u="none" cap="none" strike="noStrik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Compulsory: Increase block size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Capacity: Increase cache size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Conflict: </a:t>
            </a:r>
            <a:r>
              <a:rPr lang="en-US"/>
              <a:t>Make the cache fully associative</a:t>
            </a:r>
            <a:endParaRPr b="0" i="0" sz="2800" u="none" cap="none" strike="noStrike">
              <a:solidFill>
                <a:schemeClr val="dk1"/>
              </a:solidFill>
              <a:latin typeface="Calibri"/>
              <a:ea typeface="Calibri"/>
              <a:cs typeface="Calibri"/>
              <a:sym typeface="Calibri"/>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56" name="Google Shape;25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257" name="Google Shape;25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258" name="Google Shape;25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264" name="Google Shape;264;p2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Multilevel Caches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Administrivia</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Improving Cache Performance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Anatomy of a Cache Question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 Cache Questions</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Bonus:  Contemporary Cache Specs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A5A5A5"/>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65" name="Google Shape;2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266" name="Google Shape;2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267" name="Google Shape;2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Multiple Cache Levels</a:t>
            </a:r>
            <a:endParaRPr b="0" i="0" sz="4400" u="none" cap="none" strike="noStrike">
              <a:solidFill>
                <a:schemeClr val="accent1"/>
              </a:solidFill>
              <a:latin typeface="Calibri"/>
              <a:ea typeface="Calibri"/>
              <a:cs typeface="Calibri"/>
              <a:sym typeface="Calibri"/>
            </a:endParaRPr>
          </a:p>
        </p:txBody>
      </p:sp>
      <p:sp>
        <p:nvSpPr>
          <p:cNvPr id="273" name="Google Shape;273;p29"/>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With advancing technology, have more room on </a:t>
            </a:r>
            <a:r>
              <a:rPr lang="en-US"/>
              <a:t>chip</a:t>
            </a:r>
            <a:r>
              <a:rPr b="0" i="0" lang="en-US" sz="3200" u="none" cap="none" strike="noStrike">
                <a:solidFill>
                  <a:schemeClr val="dk1"/>
                </a:solidFill>
                <a:latin typeface="Calibri"/>
                <a:ea typeface="Calibri"/>
                <a:cs typeface="Calibri"/>
                <a:sym typeface="Calibri"/>
              </a:rPr>
              <a:t> for bigger L1 caches and for L2 (and in some cases even L3) cache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Normally lower-level caches are </a:t>
            </a:r>
            <a:r>
              <a:rPr b="0" i="1" lang="en-US" sz="2800" u="none" cap="none" strike="noStrike">
                <a:solidFill>
                  <a:srgbClr val="FF0000"/>
                </a:solidFill>
                <a:latin typeface="Calibri"/>
                <a:ea typeface="Calibri"/>
                <a:cs typeface="Calibri"/>
                <a:sym typeface="Calibri"/>
              </a:rPr>
              <a:t>unified</a:t>
            </a:r>
            <a:r>
              <a:rPr b="0" i="0" lang="en-US" sz="2800" u="none" cap="none" strike="noStrike">
                <a:solidFill>
                  <a:srgbClr val="FF0000"/>
                </a:solidFill>
                <a:latin typeface="Calibri"/>
                <a:ea typeface="Calibri"/>
                <a:cs typeface="Calibri"/>
                <a:sym typeface="Calibri"/>
              </a:rPr>
              <a:t> </a:t>
            </a:r>
            <a:br>
              <a:rPr b="0" i="0" lang="en-US" sz="2800" u="none" cap="none" strike="noStrike">
                <a:solidFill>
                  <a:srgbClr val="FF0000"/>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(i.e. holds both instructions and data)</a:t>
            </a:r>
            <a:endParaRPr/>
          </a:p>
          <a:p>
            <a:pPr indent="-342900" lvl="0" marL="342900" marR="0" rtl="0" algn="l">
              <a:spcBef>
                <a:spcPts val="240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Multilevel caching is a way to reduce miss penalty</a:t>
            </a:r>
            <a:endParaRPr/>
          </a:p>
          <a:p>
            <a:pPr indent="-342900" lvl="0" marL="342900" marR="0" rtl="0" algn="l">
              <a:spcBef>
                <a:spcPts val="24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So what does this look like?</a:t>
            </a:r>
            <a:endParaRPr b="0" i="0" sz="3200" u="none" cap="none" strike="noStrike">
              <a:solidFill>
                <a:schemeClr val="dk1"/>
              </a:solidFill>
              <a:latin typeface="Calibri"/>
              <a:ea typeface="Calibri"/>
              <a:cs typeface="Calibri"/>
              <a:sym typeface="Calibri"/>
            </a:endParaRPr>
          </a:p>
        </p:txBody>
      </p:sp>
      <p:sp>
        <p:nvSpPr>
          <p:cNvPr id="274" name="Google Shape;27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275" name="Google Shape;27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276" name="Google Shape;27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grpSp>
        <p:nvGrpSpPr>
          <p:cNvPr id="283" name="Google Shape;283;p30"/>
          <p:cNvGrpSpPr/>
          <p:nvPr/>
        </p:nvGrpSpPr>
        <p:grpSpPr>
          <a:xfrm>
            <a:off x="822960" y="1941690"/>
            <a:ext cx="1097280" cy="3840480"/>
            <a:chOff x="822960" y="1828800"/>
            <a:chExt cx="1097280" cy="3840480"/>
          </a:xfrm>
        </p:grpSpPr>
        <p:sp>
          <p:nvSpPr>
            <p:cNvPr id="284" name="Google Shape;284;p30"/>
            <p:cNvSpPr/>
            <p:nvPr/>
          </p:nvSpPr>
          <p:spPr>
            <a:xfrm rot="10800000">
              <a:off x="822960" y="1828800"/>
              <a:ext cx="1097280" cy="3840480"/>
            </a:xfrm>
            <a:prstGeom prst="arc">
              <a:avLst>
                <a:gd fmla="val 16200000" name="adj1"/>
                <a:gd fmla="val 21121503" name="adj2"/>
              </a:avLst>
            </a:prstGeom>
            <a:noFill/>
            <a:ln cap="flat" cmpd="sng" w="25400">
              <a:solidFill>
                <a:schemeClr val="accent6"/>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30"/>
            <p:cNvSpPr txBox="1"/>
            <p:nvPr/>
          </p:nvSpPr>
          <p:spPr>
            <a:xfrm>
              <a:off x="960120" y="4526280"/>
              <a:ext cx="73152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6"/>
                  </a:solidFill>
                  <a:latin typeface="Calibri"/>
                  <a:ea typeface="Calibri"/>
                  <a:cs typeface="Calibri"/>
                  <a:sym typeface="Calibri"/>
                </a:rPr>
                <a:t>Return</a:t>
              </a:r>
              <a:endParaRPr sz="1800">
                <a:solidFill>
                  <a:schemeClr val="accent6"/>
                </a:solidFill>
                <a:latin typeface="Calibri"/>
                <a:ea typeface="Calibri"/>
                <a:cs typeface="Calibri"/>
                <a:sym typeface="Calibri"/>
              </a:endParaRPr>
            </a:p>
          </p:txBody>
        </p:sp>
      </p:grpSp>
      <p:sp>
        <p:nvSpPr>
          <p:cNvPr id="286" name="Google Shape;2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Diagram</a:t>
            </a:r>
            <a:endParaRPr b="0" i="0" sz="4400" u="none" cap="none" strike="noStrike">
              <a:solidFill>
                <a:schemeClr val="accent1"/>
              </a:solidFill>
              <a:latin typeface="Calibri"/>
              <a:ea typeface="Calibri"/>
              <a:cs typeface="Calibri"/>
              <a:sym typeface="Calibri"/>
            </a:endParaRPr>
          </a:p>
        </p:txBody>
      </p:sp>
      <p:graphicFrame>
        <p:nvGraphicFramePr>
          <p:cNvPr id="287" name="Google Shape;287;p30"/>
          <p:cNvGraphicFramePr/>
          <p:nvPr/>
        </p:nvGraphicFramePr>
        <p:xfrm>
          <a:off x="2103120" y="3038970"/>
          <a:ext cx="3000000" cy="3000000"/>
        </p:xfrm>
        <a:graphic>
          <a:graphicData uri="http://schemas.openxmlformats.org/drawingml/2006/table">
            <a:tbl>
              <a:tblPr bandRow="1" firstRow="1">
                <a:noFill/>
                <a:tableStyleId>{B2C1149C-1539-4C22-89CA-FD87A2EC90D6}</a:tableStyleId>
              </a:tblPr>
              <a:tblGrid>
                <a:gridCol w="228600"/>
                <a:gridCol w="502925"/>
                <a:gridCol w="502925"/>
              </a:tblGrid>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bl>
          </a:graphicData>
        </a:graphic>
      </p:graphicFrame>
      <p:sp>
        <p:nvSpPr>
          <p:cNvPr id="288" name="Google Shape;28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289" name="Google Shape;28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290" name="Google Shape;29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91" name="Google Shape;291;p30"/>
          <p:cNvSpPr txBox="1"/>
          <p:nvPr/>
        </p:nvSpPr>
        <p:spPr>
          <a:xfrm>
            <a:off x="2103120" y="2627490"/>
            <a:ext cx="123444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L1$</a:t>
            </a:r>
            <a:endParaRPr b="1" sz="2400">
              <a:solidFill>
                <a:schemeClr val="dk1"/>
              </a:solidFill>
              <a:latin typeface="Calibri"/>
              <a:ea typeface="Calibri"/>
              <a:cs typeface="Calibri"/>
              <a:sym typeface="Calibri"/>
            </a:endParaRPr>
          </a:p>
        </p:txBody>
      </p:sp>
      <p:graphicFrame>
        <p:nvGraphicFramePr>
          <p:cNvPr id="292" name="Google Shape;292;p30"/>
          <p:cNvGraphicFramePr/>
          <p:nvPr/>
        </p:nvGraphicFramePr>
        <p:xfrm>
          <a:off x="4389120" y="2487666"/>
          <a:ext cx="3000000" cy="3000000"/>
        </p:xfrm>
        <a:graphic>
          <a:graphicData uri="http://schemas.openxmlformats.org/drawingml/2006/table">
            <a:tbl>
              <a:tblPr bandRow="1" firstRow="1">
                <a:noFill/>
                <a:tableStyleId>{B2C1149C-1539-4C22-89CA-FD87A2EC90D6}</a:tableStyleId>
              </a:tblPr>
              <a:tblGrid>
                <a:gridCol w="228600"/>
                <a:gridCol w="502925"/>
                <a:gridCol w="502925"/>
                <a:gridCol w="502925"/>
                <a:gridCol w="502925"/>
              </a:tblGrid>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r h="274325">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c>
                  <a:txBody>
                    <a:bodyPr/>
                    <a:lstStyle/>
                    <a:p>
                      <a:pPr indent="0" lvl="0" marL="0" marR="0" rtl="0" algn="l">
                        <a:spcBef>
                          <a:spcPts val="0"/>
                        </a:spcBef>
                        <a:spcAft>
                          <a:spcPts val="0"/>
                        </a:spcAft>
                        <a:buNone/>
                      </a:pPr>
                      <a:r>
                        <a:t/>
                      </a:r>
                      <a:endParaRPr sz="500"/>
                    </a:p>
                  </a:txBody>
                  <a:tcPr marT="45725" marB="45725" marR="91450" marL="91450"/>
                </a:tc>
              </a:tr>
            </a:tbl>
          </a:graphicData>
        </a:graphic>
      </p:graphicFrame>
      <p:sp>
        <p:nvSpPr>
          <p:cNvPr id="293" name="Google Shape;293;p30"/>
          <p:cNvSpPr txBox="1"/>
          <p:nvPr/>
        </p:nvSpPr>
        <p:spPr>
          <a:xfrm>
            <a:off x="4389120" y="2078850"/>
            <a:ext cx="2240280"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L2$</a:t>
            </a:r>
            <a:endParaRPr b="1" sz="2400">
              <a:solidFill>
                <a:schemeClr val="dk1"/>
              </a:solidFill>
              <a:latin typeface="Calibri"/>
              <a:ea typeface="Calibri"/>
              <a:cs typeface="Calibri"/>
              <a:sym typeface="Calibri"/>
            </a:endParaRPr>
          </a:p>
        </p:txBody>
      </p:sp>
      <p:graphicFrame>
        <p:nvGraphicFramePr>
          <p:cNvPr id="294" name="Google Shape;294;p30"/>
          <p:cNvGraphicFramePr/>
          <p:nvPr/>
        </p:nvGraphicFramePr>
        <p:xfrm>
          <a:off x="7680960" y="1941690"/>
          <a:ext cx="3000000" cy="3000000"/>
        </p:xfrm>
        <a:graphic>
          <a:graphicData uri="http://schemas.openxmlformats.org/drawingml/2006/table">
            <a:tbl>
              <a:tblPr bandRow="1" firstRow="1">
                <a:noFill/>
                <a:tableStyleId>{B2C1149C-1539-4C22-89CA-FD87A2EC90D6}</a:tableStyleId>
              </a:tblPr>
              <a:tblGrid>
                <a:gridCol w="911375"/>
              </a:tblGrid>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bl>
          </a:graphicData>
        </a:graphic>
      </p:graphicFrame>
      <p:graphicFrame>
        <p:nvGraphicFramePr>
          <p:cNvPr id="295" name="Google Shape;295;p30"/>
          <p:cNvGraphicFramePr/>
          <p:nvPr/>
        </p:nvGraphicFramePr>
        <p:xfrm>
          <a:off x="7680960" y="4502010"/>
          <a:ext cx="3000000" cy="3000000"/>
        </p:xfrm>
        <a:graphic>
          <a:graphicData uri="http://schemas.openxmlformats.org/drawingml/2006/table">
            <a:tbl>
              <a:tblPr bandRow="1" firstRow="1">
                <a:noFill/>
                <a:tableStyleId>{B2C1149C-1539-4C22-89CA-FD87A2EC90D6}</a:tableStyleId>
              </a:tblPr>
              <a:tblGrid>
                <a:gridCol w="911375"/>
              </a:tblGrid>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r h="292600">
                <a:tc>
                  <a:txBody>
                    <a:bodyPr/>
                    <a:lstStyle/>
                    <a:p>
                      <a:pPr indent="0" lvl="0" marL="0" marR="0" rtl="0" algn="l">
                        <a:spcBef>
                          <a:spcPts val="0"/>
                        </a:spcBef>
                        <a:spcAft>
                          <a:spcPts val="0"/>
                        </a:spcAft>
                        <a:buNone/>
                      </a:pPr>
                      <a:r>
                        <a:t/>
                      </a:r>
                      <a:endParaRPr sz="500"/>
                    </a:p>
                  </a:txBody>
                  <a:tcPr marT="45725" marB="45725" marR="91450" marL="91450"/>
                </a:tc>
              </a:tr>
            </a:tbl>
          </a:graphicData>
        </a:graphic>
      </p:graphicFrame>
      <p:sp>
        <p:nvSpPr>
          <p:cNvPr id="296" name="Google Shape;296;p30"/>
          <p:cNvSpPr txBox="1"/>
          <p:nvPr/>
        </p:nvSpPr>
        <p:spPr>
          <a:xfrm>
            <a:off x="7132320" y="1530210"/>
            <a:ext cx="201168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Main Memory</a:t>
            </a:r>
            <a:endParaRPr b="1" sz="2400">
              <a:solidFill>
                <a:schemeClr val="dk1"/>
              </a:solidFill>
              <a:latin typeface="Calibri"/>
              <a:ea typeface="Calibri"/>
              <a:cs typeface="Calibri"/>
              <a:sym typeface="Calibri"/>
            </a:endParaRPr>
          </a:p>
        </p:txBody>
      </p:sp>
      <p:sp>
        <p:nvSpPr>
          <p:cNvPr id="297" name="Google Shape;297;p30"/>
          <p:cNvSpPr txBox="1"/>
          <p:nvPr/>
        </p:nvSpPr>
        <p:spPr>
          <a:xfrm>
            <a:off x="8046720" y="3404730"/>
            <a:ext cx="182880" cy="1016560"/>
          </a:xfrm>
          <a:prstGeom prst="rect">
            <a:avLst/>
          </a:prstGeom>
          <a:noFill/>
          <a:ln>
            <a:noFill/>
          </a:ln>
        </p:spPr>
        <p:txBody>
          <a:bodyPr anchorCtr="0" anchor="t" bIns="45700" lIns="91425" spcFirstLastPara="1" rIns="91425" wrap="square" tIns="45700">
            <a:noAutofit/>
          </a:bodyPr>
          <a:lstStyle/>
          <a:p>
            <a:pPr indent="0" lvl="0" marL="0" marR="0" rtl="0" algn="ctr">
              <a:lnSpc>
                <a:spcPct val="70000"/>
              </a:lnSpc>
              <a:spcBef>
                <a:spcPts val="0"/>
              </a:spcBef>
              <a:spcAft>
                <a:spcPts val="0"/>
              </a:spcAft>
              <a:buNone/>
            </a:pPr>
            <a:r>
              <a:rPr lang="en-US" sz="2800">
                <a:solidFill>
                  <a:schemeClr val="dk1"/>
                </a:solidFill>
                <a:latin typeface="Calibri"/>
                <a:ea typeface="Calibri"/>
                <a:cs typeface="Calibri"/>
                <a:sym typeface="Calibri"/>
              </a:rPr>
              <a:t>.</a:t>
            </a:r>
            <a:endParaRPr/>
          </a:p>
          <a:p>
            <a:pPr indent="0" lvl="0" marL="0" marR="0" rtl="0" algn="ctr">
              <a:lnSpc>
                <a:spcPct val="70000"/>
              </a:lnSpc>
              <a:spcBef>
                <a:spcPts val="0"/>
              </a:spcBef>
              <a:spcAft>
                <a:spcPts val="0"/>
              </a:spcAft>
              <a:buNone/>
            </a:pPr>
            <a:r>
              <a:rPr lang="en-US" sz="2800">
                <a:solidFill>
                  <a:schemeClr val="dk1"/>
                </a:solidFill>
                <a:latin typeface="Calibri"/>
                <a:ea typeface="Calibri"/>
                <a:cs typeface="Calibri"/>
                <a:sym typeface="Calibri"/>
              </a:rPr>
              <a:t>.</a:t>
            </a:r>
            <a:endParaRPr/>
          </a:p>
          <a:p>
            <a:pPr indent="0" lvl="0" marL="0" marR="0" rtl="0" algn="ctr">
              <a:lnSpc>
                <a:spcPct val="70000"/>
              </a:lnSpc>
              <a:spcBef>
                <a:spcPts val="0"/>
              </a:spcBef>
              <a:spcAft>
                <a:spcPts val="0"/>
              </a:spcAft>
              <a:buNone/>
            </a:pP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graphicFrame>
        <p:nvGraphicFramePr>
          <p:cNvPr id="298" name="Google Shape;298;p30"/>
          <p:cNvGraphicFramePr/>
          <p:nvPr/>
        </p:nvGraphicFramePr>
        <p:xfrm>
          <a:off x="548640" y="3313290"/>
          <a:ext cx="3000000" cy="3000000"/>
        </p:xfrm>
        <a:graphic>
          <a:graphicData uri="http://schemas.openxmlformats.org/drawingml/2006/table">
            <a:tbl>
              <a:tblPr bandRow="1" firstRow="1">
                <a:noFill/>
                <a:tableStyleId>{B2C1149C-1539-4C22-89CA-FD87A2EC90D6}</a:tableStyleId>
              </a:tblPr>
              <a:tblGrid>
                <a:gridCol w="548650"/>
              </a:tblGrid>
              <a:tr h="5486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299" name="Google Shape;299;p30"/>
          <p:cNvSpPr txBox="1"/>
          <p:nvPr/>
        </p:nvSpPr>
        <p:spPr>
          <a:xfrm>
            <a:off x="548640" y="2901810"/>
            <a:ext cx="54864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CPU</a:t>
            </a:r>
            <a:endParaRPr b="1" sz="2400">
              <a:solidFill>
                <a:schemeClr val="dk1"/>
              </a:solidFill>
              <a:latin typeface="Calibri"/>
              <a:ea typeface="Calibri"/>
              <a:cs typeface="Calibri"/>
              <a:sym typeface="Calibri"/>
            </a:endParaRPr>
          </a:p>
        </p:txBody>
      </p:sp>
      <p:grpSp>
        <p:nvGrpSpPr>
          <p:cNvPr id="300" name="Google Shape;300;p30"/>
          <p:cNvGrpSpPr/>
          <p:nvPr/>
        </p:nvGrpSpPr>
        <p:grpSpPr>
          <a:xfrm>
            <a:off x="1188720" y="3023730"/>
            <a:ext cx="822960" cy="565389"/>
            <a:chOff x="1188720" y="2910840"/>
            <a:chExt cx="822960" cy="565389"/>
          </a:xfrm>
        </p:grpSpPr>
        <p:cxnSp>
          <p:nvCxnSpPr>
            <p:cNvPr id="301" name="Google Shape;301;p30"/>
            <p:cNvCxnSpPr/>
            <p:nvPr/>
          </p:nvCxnSpPr>
          <p:spPr>
            <a:xfrm>
              <a:off x="1188720" y="3474720"/>
              <a:ext cx="822960" cy="1509"/>
            </a:xfrm>
            <a:prstGeom prst="straightConnector1">
              <a:avLst/>
            </a:prstGeom>
            <a:noFill/>
            <a:ln cap="flat" cmpd="sng" w="25400">
              <a:solidFill>
                <a:schemeClr val="accent4"/>
              </a:solidFill>
              <a:prstDash val="solid"/>
              <a:round/>
              <a:headEnd len="sm" w="sm" type="none"/>
              <a:tailEnd len="lg" w="lg" type="triangle"/>
            </a:ln>
            <a:effectLst>
              <a:outerShdw blurRad="40000" rotWithShape="0" dir="5400000" dist="20000">
                <a:srgbClr val="000000">
                  <a:alpha val="37647"/>
                </a:srgbClr>
              </a:outerShdw>
            </a:effectLst>
          </p:spPr>
        </p:cxnSp>
        <p:sp>
          <p:nvSpPr>
            <p:cNvPr id="302" name="Google Shape;302;p30"/>
            <p:cNvSpPr txBox="1"/>
            <p:nvPr/>
          </p:nvSpPr>
          <p:spPr>
            <a:xfrm>
              <a:off x="1188720" y="2910840"/>
              <a:ext cx="822900" cy="492300"/>
            </a:xfrm>
            <a:prstGeom prst="rect">
              <a:avLst/>
            </a:prstGeom>
            <a:noFill/>
            <a:ln>
              <a:noFill/>
            </a:ln>
          </p:spPr>
          <p:txBody>
            <a:bodyPr anchorCtr="0" anchor="t" bIns="0" lIns="0" spcFirstLastPara="1" rIns="0" wrap="square" tIns="0">
              <a:noAutofit/>
            </a:bodyPr>
            <a:lstStyle/>
            <a:p>
              <a:pPr indent="0" lvl="0" marL="0" marR="0" rtl="0" algn="ctr">
                <a:lnSpc>
                  <a:spcPct val="70000"/>
                </a:lnSpc>
                <a:spcBef>
                  <a:spcPts val="0"/>
                </a:spcBef>
                <a:spcAft>
                  <a:spcPts val="0"/>
                </a:spcAft>
                <a:buNone/>
              </a:pPr>
              <a:r>
                <a:rPr lang="en-US" sz="1800">
                  <a:solidFill>
                    <a:schemeClr val="accent4"/>
                  </a:solidFill>
                  <a:latin typeface="Calibri"/>
                  <a:ea typeface="Calibri"/>
                  <a:cs typeface="Calibri"/>
                  <a:sym typeface="Calibri"/>
                </a:rPr>
                <a:t>Memory</a:t>
              </a:r>
              <a:endParaRPr/>
            </a:p>
            <a:p>
              <a:pPr indent="0" lvl="0" marL="0" marR="0" rtl="0" algn="ctr">
                <a:lnSpc>
                  <a:spcPct val="70000"/>
                </a:lnSpc>
                <a:spcBef>
                  <a:spcPts val="0"/>
                </a:spcBef>
                <a:spcAft>
                  <a:spcPts val="0"/>
                </a:spcAft>
                <a:buNone/>
              </a:pPr>
              <a:r>
                <a:rPr lang="en-US" sz="1800">
                  <a:solidFill>
                    <a:schemeClr val="accent4"/>
                  </a:solidFill>
                  <a:latin typeface="Calibri"/>
                  <a:ea typeface="Calibri"/>
                  <a:cs typeface="Calibri"/>
                  <a:sym typeface="Calibri"/>
                </a:rPr>
                <a:t>Access</a:t>
              </a:r>
              <a:endParaRPr sz="2000">
                <a:solidFill>
                  <a:schemeClr val="accent4"/>
                </a:solidFill>
                <a:latin typeface="Calibri"/>
                <a:ea typeface="Calibri"/>
                <a:cs typeface="Calibri"/>
                <a:sym typeface="Calibri"/>
              </a:endParaRPr>
            </a:p>
          </p:txBody>
        </p:sp>
      </p:grpSp>
      <p:cxnSp>
        <p:nvCxnSpPr>
          <p:cNvPr id="303" name="Google Shape;303;p30"/>
          <p:cNvCxnSpPr/>
          <p:nvPr/>
        </p:nvCxnSpPr>
        <p:spPr>
          <a:xfrm>
            <a:off x="6949440" y="5782170"/>
            <a:ext cx="685800" cy="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
        <p:nvSpPr>
          <p:cNvPr id="304" name="Google Shape;304;p30"/>
          <p:cNvSpPr txBox="1"/>
          <p:nvPr/>
        </p:nvSpPr>
        <p:spPr>
          <a:xfrm>
            <a:off x="0" y="5852160"/>
            <a:ext cx="9144000"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Path of data back to CPU</a:t>
            </a:r>
            <a:endParaRPr sz="2400">
              <a:solidFill>
                <a:schemeClr val="dk1"/>
              </a:solidFill>
              <a:latin typeface="Calibri"/>
              <a:ea typeface="Calibri"/>
              <a:cs typeface="Calibri"/>
              <a:sym typeface="Calibri"/>
            </a:endParaRPr>
          </a:p>
        </p:txBody>
      </p:sp>
      <p:grpSp>
        <p:nvGrpSpPr>
          <p:cNvPr id="305" name="Google Shape;305;p30"/>
          <p:cNvGrpSpPr/>
          <p:nvPr/>
        </p:nvGrpSpPr>
        <p:grpSpPr>
          <a:xfrm>
            <a:off x="3429000" y="3267570"/>
            <a:ext cx="822960" cy="369332"/>
            <a:chOff x="3429000" y="3154680"/>
            <a:chExt cx="822960" cy="369332"/>
          </a:xfrm>
        </p:grpSpPr>
        <p:sp>
          <p:nvSpPr>
            <p:cNvPr id="306" name="Google Shape;306;p30"/>
            <p:cNvSpPr txBox="1"/>
            <p:nvPr/>
          </p:nvSpPr>
          <p:spPr>
            <a:xfrm>
              <a:off x="3429000" y="3154680"/>
              <a:ext cx="82296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4"/>
                  </a:solidFill>
                  <a:latin typeface="Calibri"/>
                  <a:ea typeface="Calibri"/>
                  <a:cs typeface="Calibri"/>
                  <a:sym typeface="Calibri"/>
                </a:rPr>
                <a:t>Miss</a:t>
              </a:r>
              <a:endParaRPr sz="1800">
                <a:solidFill>
                  <a:schemeClr val="accent4"/>
                </a:solidFill>
                <a:latin typeface="Calibri"/>
                <a:ea typeface="Calibri"/>
                <a:cs typeface="Calibri"/>
                <a:sym typeface="Calibri"/>
              </a:endParaRPr>
            </a:p>
          </p:txBody>
        </p:sp>
        <p:cxnSp>
          <p:nvCxnSpPr>
            <p:cNvPr id="307" name="Google Shape;307;p30"/>
            <p:cNvCxnSpPr/>
            <p:nvPr/>
          </p:nvCxnSpPr>
          <p:spPr>
            <a:xfrm>
              <a:off x="3429000" y="3474720"/>
              <a:ext cx="822960" cy="1588"/>
            </a:xfrm>
            <a:prstGeom prst="straightConnector1">
              <a:avLst/>
            </a:prstGeom>
            <a:noFill/>
            <a:ln cap="flat" cmpd="sng" w="25400">
              <a:solidFill>
                <a:schemeClr val="accent4"/>
              </a:solidFill>
              <a:prstDash val="solid"/>
              <a:round/>
              <a:headEnd len="sm" w="sm" type="none"/>
              <a:tailEnd len="lg" w="lg" type="triangle"/>
            </a:ln>
            <a:effectLst>
              <a:outerShdw blurRad="40000" rotWithShape="0" dir="5400000" dist="20000">
                <a:srgbClr val="000000">
                  <a:alpha val="37647"/>
                </a:srgbClr>
              </a:outerShdw>
            </a:effectLst>
          </p:spPr>
        </p:cxnSp>
      </p:grpSp>
      <p:grpSp>
        <p:nvGrpSpPr>
          <p:cNvPr id="308" name="Google Shape;308;p30"/>
          <p:cNvGrpSpPr/>
          <p:nvPr/>
        </p:nvGrpSpPr>
        <p:grpSpPr>
          <a:xfrm>
            <a:off x="6720840" y="3267570"/>
            <a:ext cx="822960" cy="369332"/>
            <a:chOff x="6720840" y="3154680"/>
            <a:chExt cx="822960" cy="369332"/>
          </a:xfrm>
        </p:grpSpPr>
        <p:sp>
          <p:nvSpPr>
            <p:cNvPr id="309" name="Google Shape;309;p30"/>
            <p:cNvSpPr txBox="1"/>
            <p:nvPr/>
          </p:nvSpPr>
          <p:spPr>
            <a:xfrm>
              <a:off x="6720840" y="3154680"/>
              <a:ext cx="82296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4"/>
                  </a:solidFill>
                  <a:latin typeface="Calibri"/>
                  <a:ea typeface="Calibri"/>
                  <a:cs typeface="Calibri"/>
                  <a:sym typeface="Calibri"/>
                </a:rPr>
                <a:t>Miss</a:t>
              </a:r>
              <a:endParaRPr sz="1800">
                <a:solidFill>
                  <a:schemeClr val="accent4"/>
                </a:solidFill>
                <a:latin typeface="Calibri"/>
                <a:ea typeface="Calibri"/>
                <a:cs typeface="Calibri"/>
                <a:sym typeface="Calibri"/>
              </a:endParaRPr>
            </a:p>
          </p:txBody>
        </p:sp>
        <p:cxnSp>
          <p:nvCxnSpPr>
            <p:cNvPr id="310" name="Google Shape;310;p30"/>
            <p:cNvCxnSpPr/>
            <p:nvPr/>
          </p:nvCxnSpPr>
          <p:spPr>
            <a:xfrm>
              <a:off x="6720840" y="3474720"/>
              <a:ext cx="822960" cy="1588"/>
            </a:xfrm>
            <a:prstGeom prst="straightConnector1">
              <a:avLst/>
            </a:prstGeom>
            <a:noFill/>
            <a:ln cap="flat" cmpd="sng" w="25400">
              <a:solidFill>
                <a:schemeClr val="accent4"/>
              </a:solidFill>
              <a:prstDash val="solid"/>
              <a:round/>
              <a:headEnd len="sm" w="sm" type="none"/>
              <a:tailEnd len="lg" w="lg" type="triangle"/>
            </a:ln>
            <a:effectLst>
              <a:outerShdw blurRad="40000" rotWithShape="0" dir="5400000" dist="20000">
                <a:srgbClr val="000000">
                  <a:alpha val="37647"/>
                </a:srgbClr>
              </a:outerShdw>
            </a:effectLst>
          </p:spPr>
        </p:cxnSp>
      </p:grpSp>
      <p:grpSp>
        <p:nvGrpSpPr>
          <p:cNvPr id="311" name="Google Shape;311;p30"/>
          <p:cNvGrpSpPr/>
          <p:nvPr/>
        </p:nvGrpSpPr>
        <p:grpSpPr>
          <a:xfrm>
            <a:off x="3108960" y="3587610"/>
            <a:ext cx="778933" cy="2194560"/>
            <a:chOff x="3108960" y="3474720"/>
            <a:chExt cx="778933" cy="2194560"/>
          </a:xfrm>
        </p:grpSpPr>
        <p:sp>
          <p:nvSpPr>
            <p:cNvPr id="312" name="Google Shape;312;p30"/>
            <p:cNvSpPr/>
            <p:nvPr/>
          </p:nvSpPr>
          <p:spPr>
            <a:xfrm>
              <a:off x="3108960" y="3474720"/>
              <a:ext cx="778933" cy="2194560"/>
            </a:xfrm>
            <a:prstGeom prst="arc">
              <a:avLst>
                <a:gd fmla="val 16200000" name="adj1"/>
                <a:gd fmla="val 5412594" name="adj2"/>
              </a:avLst>
            </a:prstGeom>
            <a:noFill/>
            <a:ln cap="flat" cmpd="sng" w="25400">
              <a:solidFill>
                <a:schemeClr val="accent6"/>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30"/>
            <p:cNvSpPr txBox="1"/>
            <p:nvPr/>
          </p:nvSpPr>
          <p:spPr>
            <a:xfrm>
              <a:off x="3383280" y="4389120"/>
              <a:ext cx="45720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6"/>
                  </a:solidFill>
                  <a:latin typeface="Calibri"/>
                  <a:ea typeface="Calibri"/>
                  <a:cs typeface="Calibri"/>
                  <a:sym typeface="Calibri"/>
                </a:rPr>
                <a:t>Hit</a:t>
              </a:r>
              <a:endParaRPr sz="1800">
                <a:solidFill>
                  <a:schemeClr val="accent6"/>
                </a:solidFill>
                <a:latin typeface="Calibri"/>
                <a:ea typeface="Calibri"/>
                <a:cs typeface="Calibri"/>
                <a:sym typeface="Calibri"/>
              </a:endParaRPr>
            </a:p>
          </p:txBody>
        </p:sp>
      </p:grpSp>
      <p:grpSp>
        <p:nvGrpSpPr>
          <p:cNvPr id="314" name="Google Shape;314;p30"/>
          <p:cNvGrpSpPr/>
          <p:nvPr/>
        </p:nvGrpSpPr>
        <p:grpSpPr>
          <a:xfrm>
            <a:off x="6400800" y="3587610"/>
            <a:ext cx="778933" cy="2194560"/>
            <a:chOff x="3108960" y="3474720"/>
            <a:chExt cx="778933" cy="2194560"/>
          </a:xfrm>
        </p:grpSpPr>
        <p:sp>
          <p:nvSpPr>
            <p:cNvPr id="315" name="Google Shape;315;p30"/>
            <p:cNvSpPr/>
            <p:nvPr/>
          </p:nvSpPr>
          <p:spPr>
            <a:xfrm>
              <a:off x="3108960" y="3474720"/>
              <a:ext cx="778933" cy="2194560"/>
            </a:xfrm>
            <a:prstGeom prst="arc">
              <a:avLst>
                <a:gd fmla="val 16200000" name="adj1"/>
                <a:gd fmla="val 5412594" name="adj2"/>
              </a:avLst>
            </a:prstGeom>
            <a:noFill/>
            <a:ln cap="flat" cmpd="sng" w="25400">
              <a:solidFill>
                <a:schemeClr val="accent6"/>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30"/>
            <p:cNvSpPr txBox="1"/>
            <p:nvPr/>
          </p:nvSpPr>
          <p:spPr>
            <a:xfrm>
              <a:off x="3383280" y="4389120"/>
              <a:ext cx="45720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6"/>
                  </a:solidFill>
                  <a:latin typeface="Calibri"/>
                  <a:ea typeface="Calibri"/>
                  <a:cs typeface="Calibri"/>
                  <a:sym typeface="Calibri"/>
                </a:rPr>
                <a:t>Hit</a:t>
              </a:r>
              <a:endParaRPr sz="1800">
                <a:solidFill>
                  <a:schemeClr val="accent6"/>
                </a:solidFill>
                <a:latin typeface="Calibri"/>
                <a:ea typeface="Calibri"/>
                <a:cs typeface="Calibri"/>
                <a:sym typeface="Calibri"/>
              </a:endParaRPr>
            </a:p>
          </p:txBody>
        </p:sp>
      </p:grpSp>
      <p:grpSp>
        <p:nvGrpSpPr>
          <p:cNvPr id="317" name="Google Shape;317;p30"/>
          <p:cNvGrpSpPr/>
          <p:nvPr/>
        </p:nvGrpSpPr>
        <p:grpSpPr>
          <a:xfrm>
            <a:off x="457200" y="1554480"/>
            <a:ext cx="2286000" cy="914400"/>
            <a:chOff x="457200" y="1467556"/>
            <a:chExt cx="2286000" cy="914400"/>
          </a:xfrm>
        </p:grpSpPr>
        <p:sp>
          <p:nvSpPr>
            <p:cNvPr id="318" name="Google Shape;318;p30"/>
            <p:cNvSpPr txBox="1"/>
            <p:nvPr/>
          </p:nvSpPr>
          <p:spPr>
            <a:xfrm>
              <a:off x="457200" y="1467556"/>
              <a:ext cx="2286000" cy="914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Legend:</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Request for data</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Return of data</a:t>
              </a:r>
              <a:endParaRPr sz="1800">
                <a:solidFill>
                  <a:schemeClr val="dk1"/>
                </a:solidFill>
                <a:latin typeface="Calibri"/>
                <a:ea typeface="Calibri"/>
                <a:cs typeface="Calibri"/>
                <a:sym typeface="Calibri"/>
              </a:endParaRPr>
            </a:p>
          </p:txBody>
        </p:sp>
        <p:cxnSp>
          <p:nvCxnSpPr>
            <p:cNvPr id="319" name="Google Shape;319;p30"/>
            <p:cNvCxnSpPr/>
            <p:nvPr/>
          </p:nvCxnSpPr>
          <p:spPr>
            <a:xfrm>
              <a:off x="640080" y="1938528"/>
              <a:ext cx="274320" cy="0"/>
            </a:xfrm>
            <a:prstGeom prst="straightConnector1">
              <a:avLst/>
            </a:prstGeom>
            <a:noFill/>
            <a:ln cap="flat" cmpd="sng" w="25400">
              <a:solidFill>
                <a:schemeClr val="accent4"/>
              </a:solidFill>
              <a:prstDash val="solid"/>
              <a:round/>
              <a:headEnd len="sm" w="sm" type="none"/>
              <a:tailEnd len="sm" w="sm" type="none"/>
            </a:ln>
          </p:spPr>
        </p:cxnSp>
        <p:cxnSp>
          <p:nvCxnSpPr>
            <p:cNvPr id="320" name="Google Shape;320;p30"/>
            <p:cNvCxnSpPr/>
            <p:nvPr/>
          </p:nvCxnSpPr>
          <p:spPr>
            <a:xfrm>
              <a:off x="640080" y="2212848"/>
              <a:ext cx="274320" cy="0"/>
            </a:xfrm>
            <a:prstGeom prst="straightConnector1">
              <a:avLst/>
            </a:prstGeom>
            <a:noFill/>
            <a:ln cap="flat" cmpd="sng" w="25400">
              <a:solidFill>
                <a:schemeClr val="accent6"/>
              </a:solidFill>
              <a:prstDash val="solid"/>
              <a:round/>
              <a:headEnd len="sm" w="sm" type="none"/>
              <a:tailEnd len="sm" w="sm" type="none"/>
            </a:ln>
          </p:spPr>
        </p:cxnSp>
      </p:grpSp>
      <p:cxnSp>
        <p:nvCxnSpPr>
          <p:cNvPr id="321" name="Google Shape;321;p30"/>
          <p:cNvCxnSpPr/>
          <p:nvPr/>
        </p:nvCxnSpPr>
        <p:spPr>
          <a:xfrm>
            <a:off x="4937760" y="5782170"/>
            <a:ext cx="1828800" cy="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cxnSp>
        <p:nvCxnSpPr>
          <p:cNvPr id="322" name="Google Shape;322;p30"/>
          <p:cNvCxnSpPr/>
          <p:nvPr/>
        </p:nvCxnSpPr>
        <p:spPr>
          <a:xfrm>
            <a:off x="3657600" y="5782170"/>
            <a:ext cx="1097280" cy="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cxnSp>
        <p:nvCxnSpPr>
          <p:cNvPr id="323" name="Google Shape;323;p30"/>
          <p:cNvCxnSpPr/>
          <p:nvPr/>
        </p:nvCxnSpPr>
        <p:spPr>
          <a:xfrm>
            <a:off x="2697480" y="5782170"/>
            <a:ext cx="777240" cy="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cxnSp>
        <p:nvCxnSpPr>
          <p:cNvPr id="324" name="Google Shape;324;p30"/>
          <p:cNvCxnSpPr/>
          <p:nvPr/>
        </p:nvCxnSpPr>
        <p:spPr>
          <a:xfrm>
            <a:off x="1417320" y="5782170"/>
            <a:ext cx="1097280" cy="0"/>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grpSp>
        <p:nvGrpSpPr>
          <p:cNvPr id="325" name="Google Shape;325;p30"/>
          <p:cNvGrpSpPr/>
          <p:nvPr/>
        </p:nvGrpSpPr>
        <p:grpSpPr>
          <a:xfrm>
            <a:off x="2194560" y="2490330"/>
            <a:ext cx="914400" cy="3291840"/>
            <a:chOff x="2194560" y="2377440"/>
            <a:chExt cx="914400" cy="3291840"/>
          </a:xfrm>
        </p:grpSpPr>
        <p:sp>
          <p:nvSpPr>
            <p:cNvPr id="326" name="Google Shape;326;p30"/>
            <p:cNvSpPr/>
            <p:nvPr/>
          </p:nvSpPr>
          <p:spPr>
            <a:xfrm rot="10800000">
              <a:off x="2194560" y="2377440"/>
              <a:ext cx="914400" cy="3291840"/>
            </a:xfrm>
            <a:prstGeom prst="arc">
              <a:avLst>
                <a:gd fmla="val 16200000" name="adj1"/>
                <a:gd fmla="val 21121503" name="adj2"/>
              </a:avLst>
            </a:prstGeom>
            <a:noFill/>
            <a:ln cap="flat" cmpd="sng" w="25400">
              <a:solidFill>
                <a:schemeClr val="accent6"/>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30"/>
            <p:cNvSpPr txBox="1"/>
            <p:nvPr/>
          </p:nvSpPr>
          <p:spPr>
            <a:xfrm>
              <a:off x="2286000" y="4663440"/>
              <a:ext cx="64008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6"/>
                  </a:solidFill>
                  <a:latin typeface="Calibri"/>
                  <a:ea typeface="Calibri"/>
                  <a:cs typeface="Calibri"/>
                  <a:sym typeface="Calibri"/>
                </a:rPr>
                <a:t>Store</a:t>
              </a:r>
              <a:endParaRPr sz="1800">
                <a:solidFill>
                  <a:schemeClr val="accent6"/>
                </a:solidFill>
                <a:latin typeface="Calibri"/>
                <a:ea typeface="Calibri"/>
                <a:cs typeface="Calibri"/>
                <a:sym typeface="Calibri"/>
              </a:endParaRPr>
            </a:p>
          </p:txBody>
        </p:sp>
      </p:grpSp>
      <p:grpSp>
        <p:nvGrpSpPr>
          <p:cNvPr id="328" name="Google Shape;328;p30"/>
          <p:cNvGrpSpPr/>
          <p:nvPr/>
        </p:nvGrpSpPr>
        <p:grpSpPr>
          <a:xfrm>
            <a:off x="4526280" y="3587610"/>
            <a:ext cx="711200" cy="2194560"/>
            <a:chOff x="4526280" y="3474720"/>
            <a:chExt cx="711200" cy="2194560"/>
          </a:xfrm>
        </p:grpSpPr>
        <p:sp>
          <p:nvSpPr>
            <p:cNvPr id="329" name="Google Shape;329;p30"/>
            <p:cNvSpPr/>
            <p:nvPr/>
          </p:nvSpPr>
          <p:spPr>
            <a:xfrm rot="10800000">
              <a:off x="4526280" y="3474720"/>
              <a:ext cx="711200" cy="2194560"/>
            </a:xfrm>
            <a:prstGeom prst="arc">
              <a:avLst>
                <a:gd fmla="val 16200000" name="adj1"/>
                <a:gd fmla="val 21121503" name="adj2"/>
              </a:avLst>
            </a:prstGeom>
            <a:noFill/>
            <a:ln cap="flat" cmpd="sng" w="25400">
              <a:solidFill>
                <a:schemeClr val="accent6"/>
              </a:solidFill>
              <a:prstDash val="solid"/>
              <a:round/>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30"/>
            <p:cNvSpPr txBox="1"/>
            <p:nvPr/>
          </p:nvSpPr>
          <p:spPr>
            <a:xfrm>
              <a:off x="4572000" y="4937760"/>
              <a:ext cx="640080" cy="369332"/>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chemeClr val="accent6"/>
                  </a:solidFill>
                  <a:latin typeface="Calibri"/>
                  <a:ea typeface="Calibri"/>
                  <a:cs typeface="Calibri"/>
                  <a:sym typeface="Calibri"/>
                </a:rPr>
                <a:t>Store</a:t>
              </a:r>
              <a:endParaRPr sz="1800">
                <a:solidFill>
                  <a:schemeClr val="accent6"/>
                </a:solidFill>
                <a:latin typeface="Calibri"/>
                <a:ea typeface="Calibri"/>
                <a:cs typeface="Calibri"/>
                <a:sym typeface="Calibri"/>
              </a:endParaRPr>
            </a:p>
          </p:txBody>
        </p:sp>
      </p:grpSp>
      <p:sp>
        <p:nvSpPr>
          <p:cNvPr id="331" name="Google Shape;331;p30"/>
          <p:cNvSpPr txBox="1"/>
          <p:nvPr/>
        </p:nvSpPr>
        <p:spPr>
          <a:xfrm>
            <a:off x="426725" y="5858375"/>
            <a:ext cx="1584900" cy="3693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lang="en-US" sz="1800">
                <a:solidFill>
                  <a:srgbClr val="38761D"/>
                </a:solidFill>
                <a:latin typeface="Calibri"/>
                <a:ea typeface="Calibri"/>
                <a:cs typeface="Calibri"/>
                <a:sym typeface="Calibri"/>
              </a:rPr>
              <a:t>If Write Allocate</a:t>
            </a:r>
            <a:endParaRPr sz="1800">
              <a:solidFill>
                <a:srgbClr val="38761D"/>
              </a:solidFill>
              <a:latin typeface="Calibri"/>
              <a:ea typeface="Calibri"/>
              <a:cs typeface="Calibri"/>
              <a:sym typeface="Calibri"/>
            </a:endParaRPr>
          </a:p>
        </p:txBody>
      </p:sp>
      <p:cxnSp>
        <p:nvCxnSpPr>
          <p:cNvPr id="332" name="Google Shape;332;p30"/>
          <p:cNvCxnSpPr>
            <a:stCxn id="331" idx="3"/>
          </p:cNvCxnSpPr>
          <p:nvPr/>
        </p:nvCxnSpPr>
        <p:spPr>
          <a:xfrm flipH="1" rot="10800000">
            <a:off x="2011625" y="5274125"/>
            <a:ext cx="199800" cy="768900"/>
          </a:xfrm>
          <a:prstGeom prst="straightConnector1">
            <a:avLst/>
          </a:prstGeom>
          <a:noFill/>
          <a:ln cap="flat" cmpd="sng" w="28575">
            <a:solidFill>
              <a:srgbClr val="38761D"/>
            </a:solidFill>
            <a:prstDash val="solid"/>
            <a:round/>
            <a:headEnd len="med" w="med" type="none"/>
            <a:tailEnd len="med" w="med" type="triangle"/>
          </a:ln>
        </p:spPr>
      </p:cxnSp>
      <p:cxnSp>
        <p:nvCxnSpPr>
          <p:cNvPr id="333" name="Google Shape;333;p30"/>
          <p:cNvCxnSpPr>
            <a:stCxn id="331" idx="3"/>
          </p:cNvCxnSpPr>
          <p:nvPr/>
        </p:nvCxnSpPr>
        <p:spPr>
          <a:xfrm flipH="1" rot="10800000">
            <a:off x="2011625" y="5124725"/>
            <a:ext cx="2321400" cy="918300"/>
          </a:xfrm>
          <a:prstGeom prst="straightConnector1">
            <a:avLst/>
          </a:prstGeom>
          <a:noFill/>
          <a:ln cap="flat" cmpd="sng" w="28575">
            <a:solidFill>
              <a:srgbClr val="38761D"/>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AMAT</a:t>
            </a:r>
            <a:endParaRPr b="0" i="0" sz="4400" u="none" cap="none" strike="noStrike">
              <a:solidFill>
                <a:schemeClr val="accent1"/>
              </a:solidFill>
              <a:latin typeface="Calibri"/>
              <a:ea typeface="Calibri"/>
              <a:cs typeface="Calibri"/>
              <a:sym typeface="Calibri"/>
            </a:endParaRPr>
          </a:p>
        </p:txBody>
      </p:sp>
      <p:sp>
        <p:nvSpPr>
          <p:cNvPr id="340" name="Google Shape;340;p31"/>
          <p:cNvSpPr txBox="1"/>
          <p:nvPr>
            <p:ph idx="1" type="body"/>
          </p:nvPr>
        </p:nvSpPr>
        <p:spPr>
          <a:xfrm>
            <a:off x="457200" y="1600199"/>
            <a:ext cx="8229600" cy="502073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AMAT</a:t>
            </a:r>
            <a:r>
              <a:rPr b="1" i="0" lang="en-US" sz="32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 L1 HT + L1 MR × </a:t>
            </a:r>
            <a:r>
              <a:rPr b="0" i="0" lang="en-US" sz="3200" u="none" cap="none" strike="noStrike">
                <a:solidFill>
                  <a:srgbClr val="38761D"/>
                </a:solidFill>
                <a:latin typeface="Calibri"/>
                <a:ea typeface="Calibri"/>
                <a:cs typeface="Calibri"/>
                <a:sym typeface="Calibri"/>
              </a:rPr>
              <a:t>L1 MP</a:t>
            </a:r>
            <a:endParaRPr>
              <a:solidFill>
                <a:srgbClr val="38761D"/>
              </a:solidFill>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Now </a:t>
            </a:r>
            <a:r>
              <a:rPr b="0" i="0" lang="en-US" sz="2800" u="none" cap="none" strike="noStrike">
                <a:solidFill>
                  <a:srgbClr val="38761D"/>
                </a:solidFill>
                <a:latin typeface="Calibri"/>
                <a:ea typeface="Calibri"/>
                <a:cs typeface="Calibri"/>
                <a:sym typeface="Calibri"/>
              </a:rPr>
              <a:t>L1 MP</a:t>
            </a:r>
            <a:r>
              <a:rPr b="0" i="0" lang="en-US" sz="2800" u="none" cap="none" strike="noStrike">
                <a:solidFill>
                  <a:schemeClr val="dk1"/>
                </a:solidFill>
                <a:latin typeface="Calibri"/>
                <a:ea typeface="Calibri"/>
                <a:cs typeface="Calibri"/>
                <a:sym typeface="Calibri"/>
              </a:rPr>
              <a:t> depends on other cache levels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rgbClr val="38761D"/>
                </a:solidFill>
                <a:latin typeface="Calibri"/>
                <a:ea typeface="Calibri"/>
                <a:cs typeface="Calibri"/>
                <a:sym typeface="Calibri"/>
              </a:rPr>
              <a:t>L1 MP</a:t>
            </a:r>
            <a:r>
              <a:rPr b="0" i="0" lang="en-US" sz="3200" u="none" cap="none" strike="noStrike">
                <a:solidFill>
                  <a:schemeClr val="dk1"/>
                </a:solidFill>
                <a:latin typeface="Calibri"/>
                <a:ea typeface="Calibri"/>
                <a:cs typeface="Calibri"/>
                <a:sym typeface="Calibri"/>
              </a:rPr>
              <a:t> = L2 HT + L2 MR × L2 MP</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If more levels, then continue this chain</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(i.e. </a:t>
            </a:r>
            <a:r>
              <a:rPr b="0" i="0" lang="en-US" sz="2800" u="none" cap="none" strike="noStrike">
                <a:solidFill>
                  <a:srgbClr val="FF0000"/>
                </a:solidFill>
                <a:latin typeface="Calibri"/>
                <a:ea typeface="Calibri"/>
                <a:cs typeface="Calibri"/>
                <a:sym typeface="Calibri"/>
              </a:rPr>
              <a:t>MP</a:t>
            </a:r>
            <a:r>
              <a:rPr b="0" baseline="-25000" i="0" lang="en-US" sz="2800" u="none" cap="none" strike="noStrike">
                <a:solidFill>
                  <a:srgbClr val="FF0000"/>
                </a:solidFill>
                <a:latin typeface="Calibri"/>
                <a:ea typeface="Calibri"/>
                <a:cs typeface="Calibri"/>
                <a:sym typeface="Calibri"/>
              </a:rPr>
              <a:t>i</a:t>
            </a:r>
            <a:r>
              <a:rPr b="0" i="0" lang="en-US" sz="2800" u="none" cap="none" strike="noStrike">
                <a:solidFill>
                  <a:srgbClr val="FF0000"/>
                </a:solidFill>
                <a:latin typeface="Calibri"/>
                <a:ea typeface="Calibri"/>
                <a:cs typeface="Calibri"/>
                <a:sym typeface="Calibri"/>
              </a:rPr>
              <a:t> = HT</a:t>
            </a:r>
            <a:r>
              <a:rPr b="0" baseline="-25000" i="0" lang="en-US" sz="2800" u="none" cap="none" strike="noStrike">
                <a:solidFill>
                  <a:srgbClr val="FF0000"/>
                </a:solidFill>
                <a:latin typeface="Calibri"/>
                <a:ea typeface="Calibri"/>
                <a:cs typeface="Calibri"/>
                <a:sym typeface="Calibri"/>
              </a:rPr>
              <a:t>i+1</a:t>
            </a:r>
            <a:r>
              <a:rPr b="0" i="0" lang="en-US" sz="2800" u="none" cap="none" strike="noStrike">
                <a:solidFill>
                  <a:srgbClr val="FF0000"/>
                </a:solidFill>
                <a:latin typeface="Calibri"/>
                <a:ea typeface="Calibri"/>
                <a:cs typeface="Calibri"/>
                <a:sym typeface="Calibri"/>
              </a:rPr>
              <a:t> + MR</a:t>
            </a:r>
            <a:r>
              <a:rPr b="0" baseline="-25000" i="0" lang="en-US" sz="2800" u="none" cap="none" strike="noStrike">
                <a:solidFill>
                  <a:srgbClr val="FF0000"/>
                </a:solidFill>
                <a:latin typeface="Calibri"/>
                <a:ea typeface="Calibri"/>
                <a:cs typeface="Calibri"/>
                <a:sym typeface="Calibri"/>
              </a:rPr>
              <a:t>i+1</a:t>
            </a:r>
            <a:r>
              <a:rPr b="0" i="0" lang="en-US" sz="2800" u="none" cap="none" strike="noStrike">
                <a:solidFill>
                  <a:srgbClr val="FF0000"/>
                </a:solidFill>
                <a:latin typeface="Calibri"/>
                <a:ea typeface="Calibri"/>
                <a:cs typeface="Calibri"/>
                <a:sym typeface="Calibri"/>
              </a:rPr>
              <a:t> × MP</a:t>
            </a:r>
            <a:r>
              <a:rPr b="0" baseline="-25000" i="0" lang="en-US" sz="2800" u="none" cap="none" strike="noStrike">
                <a:solidFill>
                  <a:srgbClr val="FF0000"/>
                </a:solidFill>
                <a:latin typeface="Calibri"/>
                <a:ea typeface="Calibri"/>
                <a:cs typeface="Calibri"/>
                <a:sym typeface="Calibri"/>
              </a:rPr>
              <a:t>i+1</a:t>
            </a:r>
            <a:r>
              <a:rPr b="0" i="0" lang="en-US" sz="2800" u="none" cap="none" strike="noStrike">
                <a:solidFill>
                  <a:schemeClr val="dk1"/>
                </a:solidFill>
                <a:latin typeface="Calibri"/>
                <a:ea typeface="Calibri"/>
                <a:cs typeface="Calibri"/>
                <a:sym typeface="Calibri"/>
              </a:rPr>
              <a: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Final MP is main memory access time</a:t>
            </a:r>
            <a:endParaRPr/>
          </a:p>
          <a:p>
            <a:pPr indent="-342900" lvl="0" marL="342900" marR="0" rtl="0" algn="l">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 two levels:</a:t>
            </a:r>
            <a:endParaRPr/>
          </a:p>
          <a:p>
            <a:pPr indent="-285750" lvl="1" marL="742950" marR="0" rtl="0" algn="l">
              <a:spcBef>
                <a:spcPts val="560"/>
              </a:spcBef>
              <a:spcAft>
                <a:spcPts val="0"/>
              </a:spcAft>
              <a:buClr>
                <a:srgbClr val="FF0000"/>
              </a:buClr>
              <a:buFont typeface="Arial"/>
              <a:buNone/>
            </a:pPr>
            <a:r>
              <a:rPr b="0" i="0" lang="en-US" sz="2800" u="none" cap="none" strike="noStrike">
                <a:solidFill>
                  <a:srgbClr val="FF0000"/>
                </a:solidFill>
                <a:latin typeface="Calibri"/>
                <a:ea typeface="Calibri"/>
                <a:cs typeface="Calibri"/>
                <a:sym typeface="Calibri"/>
              </a:rPr>
              <a:t>AMAT = L1 HT + L1 MR × (L2 HT + L2 MR × L2 MP)</a:t>
            </a:r>
            <a:endParaRPr/>
          </a:p>
        </p:txBody>
      </p:sp>
      <p:sp>
        <p:nvSpPr>
          <p:cNvPr id="341" name="Google Shape;34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342" name="Google Shape;34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343" name="Google Shape;34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AMAT Example</a:t>
            </a:r>
            <a:endParaRPr b="0" i="0" sz="4400" u="none" cap="none" strike="noStrike">
              <a:solidFill>
                <a:schemeClr val="accent1"/>
              </a:solidFill>
              <a:latin typeface="Calibri"/>
              <a:ea typeface="Calibri"/>
              <a:cs typeface="Calibri"/>
              <a:sym typeface="Calibri"/>
            </a:endParaRPr>
          </a:p>
        </p:txBody>
      </p:sp>
      <p:sp>
        <p:nvSpPr>
          <p:cNvPr id="349" name="Google Shape;349;p3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Processor specs:</a:t>
            </a:r>
            <a:r>
              <a:rPr b="0" i="0" lang="en-US" sz="3200" u="none" cap="none" strike="noStrike">
                <a:solidFill>
                  <a:schemeClr val="dk1"/>
                </a:solidFill>
                <a:latin typeface="Calibri"/>
                <a:ea typeface="Calibri"/>
                <a:cs typeface="Calibri"/>
                <a:sym typeface="Calibri"/>
              </a:rPr>
              <a:t>  1 cycle L1 HT, 2% L1 MR,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5 cycle L2 HT, 5% L2 MR, 100 cycle main memory HT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Here assuming unified L1$</a:t>
            </a:r>
            <a:endParaRPr/>
          </a:p>
          <a:p>
            <a:pPr indent="-342900" lvl="0" marL="342900" marR="0" rtl="0" algn="l">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Without L2$:</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AMAT</a:t>
            </a:r>
            <a:r>
              <a:rPr b="0" baseline="-25000" i="0" lang="en-US" sz="3200" u="none" cap="none" strike="noStrike">
                <a:solidFill>
                  <a:schemeClr val="dk1"/>
                </a:solidFill>
                <a:latin typeface="Calibri"/>
                <a:ea typeface="Calibri"/>
                <a:cs typeface="Calibri"/>
                <a:sym typeface="Calibri"/>
              </a:rPr>
              <a:t>1</a:t>
            </a:r>
            <a:r>
              <a:rPr b="0" i="0" lang="en-US" sz="3200" u="none" cap="none" strike="noStrike">
                <a:solidFill>
                  <a:schemeClr val="dk1"/>
                </a:solidFill>
                <a:latin typeface="Calibri"/>
                <a:ea typeface="Calibri"/>
                <a:cs typeface="Calibri"/>
                <a:sym typeface="Calibri"/>
              </a:rPr>
              <a:t> = 1 + 0.02 × 100 = </a:t>
            </a:r>
            <a:r>
              <a:rPr b="0" i="0" lang="en-US" sz="3200" u="none" cap="none" strike="noStrike">
                <a:solidFill>
                  <a:srgbClr val="FF0000"/>
                </a:solidFill>
                <a:latin typeface="Calibri"/>
                <a:ea typeface="Calibri"/>
                <a:cs typeface="Calibri"/>
                <a:sym typeface="Calibri"/>
              </a:rPr>
              <a:t>3</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With L2$:</a:t>
            </a:r>
            <a:endParaRPr/>
          </a:p>
          <a:p>
            <a:pPr indent="-342900" lvl="0" marL="34290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AMAT</a:t>
            </a:r>
            <a:r>
              <a:rPr b="0" baseline="-25000" i="0" lang="en-US" sz="3200" u="none" cap="none" strike="noStrike">
                <a:solidFill>
                  <a:schemeClr val="dk1"/>
                </a:solidFill>
                <a:latin typeface="Calibri"/>
                <a:ea typeface="Calibri"/>
                <a:cs typeface="Calibri"/>
                <a:sym typeface="Calibri"/>
              </a:rPr>
              <a:t>2</a:t>
            </a:r>
            <a:r>
              <a:rPr b="0" i="0" lang="en-US" sz="3200" u="none" cap="none" strike="noStrike">
                <a:solidFill>
                  <a:schemeClr val="dk1"/>
                </a:solidFill>
                <a:latin typeface="Calibri"/>
                <a:ea typeface="Calibri"/>
                <a:cs typeface="Calibri"/>
                <a:sym typeface="Calibri"/>
              </a:rPr>
              <a:t> = 1 + 0.02 × (5 + 0.05 × 100) = </a:t>
            </a:r>
            <a:r>
              <a:rPr b="0" i="0" lang="en-US" sz="3200" u="none" cap="none" strike="noStrike">
                <a:solidFill>
                  <a:srgbClr val="FF0000"/>
                </a:solidFill>
                <a:latin typeface="Calibri"/>
                <a:ea typeface="Calibri"/>
                <a:cs typeface="Calibri"/>
                <a:sym typeface="Calibri"/>
              </a:rPr>
              <a:t>1.2</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350" name="Google Shape;35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351" name="Google Shape;35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352" name="Google Shape;35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cxnSp>
        <p:nvCxnSpPr>
          <p:cNvPr id="353" name="Google Shape;353;p32"/>
          <p:cNvCxnSpPr/>
          <p:nvPr/>
        </p:nvCxnSpPr>
        <p:spPr>
          <a:xfrm>
            <a:off x="3899650" y="2091775"/>
            <a:ext cx="3840000" cy="0"/>
          </a:xfrm>
          <a:prstGeom prst="straightConnector1">
            <a:avLst/>
          </a:prstGeom>
          <a:noFill/>
          <a:ln cap="flat" cmpd="sng" w="9525">
            <a:solidFill>
              <a:srgbClr val="FF0000"/>
            </a:solidFill>
            <a:prstDash val="solid"/>
            <a:round/>
            <a:headEnd len="med" w="med" type="none"/>
            <a:tailEnd len="med" w="med" type="none"/>
          </a:ln>
        </p:spPr>
      </p:cxnSp>
      <p:cxnSp>
        <p:nvCxnSpPr>
          <p:cNvPr id="354" name="Google Shape;354;p32"/>
          <p:cNvCxnSpPr/>
          <p:nvPr/>
        </p:nvCxnSpPr>
        <p:spPr>
          <a:xfrm>
            <a:off x="5080000" y="2628150"/>
            <a:ext cx="1494000" cy="0"/>
          </a:xfrm>
          <a:prstGeom prst="straightConnector1">
            <a:avLst/>
          </a:prstGeom>
          <a:noFill/>
          <a:ln cap="flat" cmpd="sng" w="9525">
            <a:solidFill>
              <a:srgbClr val="FF0000"/>
            </a:solidFill>
            <a:prstDash val="solid"/>
            <a:round/>
            <a:headEnd len="med" w="med" type="none"/>
            <a:tailEnd len="med" w="med" type="none"/>
          </a:ln>
        </p:spPr>
      </p:cxnSp>
      <p:cxnSp>
        <p:nvCxnSpPr>
          <p:cNvPr id="355" name="Google Shape;355;p32"/>
          <p:cNvCxnSpPr/>
          <p:nvPr/>
        </p:nvCxnSpPr>
        <p:spPr>
          <a:xfrm>
            <a:off x="927850" y="2625175"/>
            <a:ext cx="3840000" cy="0"/>
          </a:xfrm>
          <a:prstGeom prst="straightConnector1">
            <a:avLst/>
          </a:prstGeom>
          <a:noFill/>
          <a:ln cap="flat" cmpd="sng" w="9525">
            <a:solidFill>
              <a:srgbClr val="FF0000"/>
            </a:solidFill>
            <a:prstDash val="solid"/>
            <a:round/>
            <a:headEnd len="med" w="med" type="none"/>
            <a:tailEnd len="med" w="med" type="none"/>
          </a:ln>
        </p:spPr>
      </p:cxnSp>
      <p:cxnSp>
        <p:nvCxnSpPr>
          <p:cNvPr id="356" name="Google Shape;356;p32"/>
          <p:cNvCxnSpPr/>
          <p:nvPr/>
        </p:nvCxnSpPr>
        <p:spPr>
          <a:xfrm>
            <a:off x="3098800" y="4837950"/>
            <a:ext cx="2426400" cy="0"/>
          </a:xfrm>
          <a:prstGeom prst="straightConnector1">
            <a:avLst/>
          </a:prstGeom>
          <a:noFill/>
          <a:ln cap="flat" cmpd="sng" w="9525">
            <a:solidFill>
              <a:srgbClr val="FF0000"/>
            </a:solidFill>
            <a:prstDash val="solid"/>
            <a:round/>
            <a:headEnd len="med" w="med" type="none"/>
            <a:tailEnd len="med" w="med" type="none"/>
          </a:ln>
        </p:spPr>
      </p:cxnSp>
      <p:cxnSp>
        <p:nvCxnSpPr>
          <p:cNvPr id="357" name="Google Shape;357;p32"/>
          <p:cNvCxnSpPr/>
          <p:nvPr/>
        </p:nvCxnSpPr>
        <p:spPr>
          <a:xfrm>
            <a:off x="3175000" y="6057150"/>
            <a:ext cx="40818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Local vs. Global Miss Rates</a:t>
            </a:r>
            <a:endParaRPr b="0" i="0" sz="4400" u="none" cap="none" strike="noStrike">
              <a:solidFill>
                <a:schemeClr val="accent1"/>
              </a:solidFill>
              <a:latin typeface="Calibri"/>
              <a:ea typeface="Calibri"/>
              <a:cs typeface="Calibri"/>
              <a:sym typeface="Calibri"/>
            </a:endParaRPr>
          </a:p>
        </p:txBody>
      </p:sp>
      <p:sp>
        <p:nvSpPr>
          <p:cNvPr id="365" name="Google Shape;365;p3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Local miss rate:</a:t>
            </a:r>
            <a:r>
              <a:rPr b="0" i="0" lang="en-US" sz="3200" u="none" cap="none" strike="noStrike">
                <a:solidFill>
                  <a:schemeClr val="dk1"/>
                </a:solidFill>
                <a:latin typeface="Calibri"/>
                <a:ea typeface="Calibri"/>
                <a:cs typeface="Calibri"/>
                <a:sym typeface="Calibri"/>
              </a:rPr>
              <a:t>  Fraction of references to one level of a cache that miss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e.g. L2$ local MR = L2$ misses/L1$ misses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Specific to level of caching (</a:t>
            </a:r>
            <a:r>
              <a:rPr b="0" i="0" lang="en-US" sz="2800" u="none" cap="none" strike="noStrike">
                <a:solidFill>
                  <a:schemeClr val="accent6"/>
                </a:solidFill>
                <a:latin typeface="Calibri"/>
                <a:ea typeface="Calibri"/>
                <a:cs typeface="Calibri"/>
                <a:sym typeface="Calibri"/>
              </a:rPr>
              <a:t>as used in AMAT</a:t>
            </a:r>
            <a:r>
              <a:rPr b="0" i="0" lang="en-US" sz="2800" u="none" cap="none" strike="noStrike">
                <a:solidFill>
                  <a:schemeClr val="dk1"/>
                </a:solidFill>
                <a:latin typeface="Calibri"/>
                <a:ea typeface="Calibri"/>
                <a:cs typeface="Calibri"/>
                <a:sym typeface="Calibri"/>
              </a:rPr>
              <a:t>)</a:t>
            </a:r>
            <a:endParaRPr/>
          </a:p>
          <a:p>
            <a:pPr indent="-342900" lvl="0" marL="342900" marR="0" rtl="0" algn="l">
              <a:lnSpc>
                <a:spcPct val="90000"/>
              </a:lnSpc>
              <a:spcBef>
                <a:spcPts val="64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Global miss rate:</a:t>
            </a:r>
            <a:r>
              <a:rPr b="0" i="0" lang="en-US" sz="3200" u="none" cap="none" strike="noStrike">
                <a:solidFill>
                  <a:schemeClr val="dk1"/>
                </a:solidFill>
                <a:latin typeface="Calibri"/>
                <a:ea typeface="Calibri"/>
                <a:cs typeface="Calibri"/>
                <a:sym typeface="Calibri"/>
              </a:rPr>
              <a:t>  Fraction of all references that miss in all levels of a multilevel cache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Property of the overall memory hierarchy</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Global MR is the </a:t>
            </a:r>
            <a:r>
              <a:rPr b="1" i="0" lang="en-US" sz="2800" u="none" cap="none" strike="noStrike">
                <a:solidFill>
                  <a:schemeClr val="dk1"/>
                </a:solidFill>
              </a:rPr>
              <a:t>product of all local MRs</a:t>
            </a:r>
            <a:endParaRPr b="1"/>
          </a:p>
          <a:p>
            <a:pPr indent="-228600" lvl="2" marL="11430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Start at Global MR = L</a:t>
            </a:r>
            <a:r>
              <a:rPr b="0" baseline="-25000" i="0" lang="en-US" sz="2400" u="none" cap="none" strike="noStrike">
                <a:solidFill>
                  <a:srgbClr val="000000"/>
                </a:solidFill>
                <a:latin typeface="Calibri"/>
                <a:ea typeface="Calibri"/>
                <a:cs typeface="Calibri"/>
                <a:sym typeface="Calibri"/>
              </a:rPr>
              <a:t>n</a:t>
            </a:r>
            <a:r>
              <a:rPr b="0" i="0" lang="en-US" sz="2400" u="none" cap="none" strike="noStrike">
                <a:solidFill>
                  <a:srgbClr val="000000"/>
                </a:solidFill>
                <a:latin typeface="Calibri"/>
                <a:ea typeface="Calibri"/>
                <a:cs typeface="Calibri"/>
                <a:sym typeface="Calibri"/>
              </a:rPr>
              <a:t> misses/L</a:t>
            </a:r>
            <a:r>
              <a:rPr baseline="-25000" lang="en-US">
                <a:solidFill>
                  <a:srgbClr val="000000"/>
                </a:solidFill>
              </a:rPr>
              <a:t>n-</a:t>
            </a:r>
            <a:r>
              <a:rPr b="0" baseline="-25000" i="0" lang="en-US" sz="2400" u="none" cap="none" strike="noStrike">
                <a:solidFill>
                  <a:srgbClr val="000000"/>
                </a:solidFill>
                <a:latin typeface="Calibri"/>
                <a:ea typeface="Calibri"/>
                <a:cs typeface="Calibri"/>
                <a:sym typeface="Calibri"/>
              </a:rPr>
              <a:t>1</a:t>
            </a:r>
            <a:r>
              <a:rPr b="0" i="0" lang="en-US" sz="2400" u="none" cap="none" strike="noStrike">
                <a:solidFill>
                  <a:srgbClr val="000000"/>
                </a:solidFill>
                <a:latin typeface="Calibri"/>
                <a:ea typeface="Calibri"/>
                <a:cs typeface="Calibri"/>
                <a:sym typeface="Calibri"/>
              </a:rPr>
              <a:t> accesses </a:t>
            </a:r>
            <a:r>
              <a:rPr lang="en-US">
                <a:solidFill>
                  <a:srgbClr val="000000"/>
                </a:solidFill>
              </a:rPr>
              <a:t>all multiplied together</a:t>
            </a:r>
            <a:endParaRPr/>
          </a:p>
          <a:p>
            <a:pPr indent="-228600" lvl="2" marL="1143000" marR="0" rtl="0" algn="l">
              <a:lnSpc>
                <a:spcPct val="90000"/>
              </a:lnSpc>
              <a:spcBef>
                <a:spcPts val="48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So by definition, </a:t>
            </a:r>
            <a:r>
              <a:rPr b="0" i="1" lang="en-US" sz="2400" u="none" cap="none" strike="noStrike">
                <a:solidFill>
                  <a:srgbClr val="FF0000"/>
                </a:solidFill>
                <a:latin typeface="Calibri"/>
                <a:ea typeface="Calibri"/>
                <a:cs typeface="Calibri"/>
                <a:sym typeface="Calibri"/>
              </a:rPr>
              <a:t>global MR ≤ any local MR</a:t>
            </a:r>
            <a:endParaRPr/>
          </a:p>
          <a:p>
            <a:pPr indent="-165100" lvl="1" marL="342900" marR="0" rtl="0" algn="l">
              <a:lnSpc>
                <a:spcPct val="90000"/>
              </a:lnSpc>
              <a:spcBef>
                <a:spcPts val="56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366" name="Google Shape;366;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367" name="Google Shape;367;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368" name="Google Shape;368;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Memory Hierarchy with</a:t>
            </a:r>
            <a:br>
              <a:rPr b="0" i="0" lang="en-US" sz="3959" u="none" cap="none" strike="noStrike">
                <a:solidFill>
                  <a:schemeClr val="accent1"/>
                </a:solidFill>
                <a:latin typeface="Calibri"/>
                <a:ea typeface="Calibri"/>
                <a:cs typeface="Calibri"/>
                <a:sym typeface="Calibri"/>
              </a:rPr>
            </a:br>
            <a:r>
              <a:rPr b="0" i="0" lang="en-US" sz="3959" u="none" cap="none" strike="noStrike">
                <a:solidFill>
                  <a:schemeClr val="accent1"/>
                </a:solidFill>
                <a:latin typeface="Calibri"/>
                <a:ea typeface="Calibri"/>
                <a:cs typeface="Calibri"/>
                <a:sym typeface="Calibri"/>
              </a:rPr>
              <a:t>Two Cache Levels</a:t>
            </a:r>
            <a:endParaRPr/>
          </a:p>
        </p:txBody>
      </p:sp>
      <p:sp>
        <p:nvSpPr>
          <p:cNvPr id="374" name="Google Shape;374;p34"/>
          <p:cNvSpPr txBox="1"/>
          <p:nvPr>
            <p:ph idx="1" type="body"/>
          </p:nvPr>
        </p:nvSpPr>
        <p:spPr>
          <a:xfrm>
            <a:off x="457200" y="4046538"/>
            <a:ext cx="8229600" cy="2540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 every 1000 CPU</a:t>
            </a:r>
            <a:r>
              <a:rPr lang="en-US"/>
              <a:t>-</a:t>
            </a:r>
            <a:r>
              <a:rPr b="0" i="0" lang="en-US" sz="3200" u="none" cap="none" strike="noStrike">
                <a:solidFill>
                  <a:schemeClr val="dk1"/>
                </a:solidFill>
                <a:latin typeface="Calibri"/>
                <a:ea typeface="Calibri"/>
                <a:cs typeface="Calibri"/>
                <a:sym typeface="Calibri"/>
              </a:rPr>
              <a:t>t</a:t>
            </a:r>
            <a:r>
              <a:rPr lang="en-US"/>
              <a:t>o-</a:t>
            </a:r>
            <a:r>
              <a:rPr b="0" i="0" lang="en-US" sz="3200" u="none" cap="none" strike="noStrike">
                <a:solidFill>
                  <a:schemeClr val="dk1"/>
                </a:solidFill>
                <a:latin typeface="Calibri"/>
                <a:ea typeface="Calibri"/>
                <a:cs typeface="Calibri"/>
                <a:sym typeface="Calibri"/>
              </a:rPr>
              <a:t>memory references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40 will miss in L1$; what is the local MR?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20 will miss in L2$; what is the local MR?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Overall global miss rate?</a:t>
            </a:r>
            <a:endParaRPr/>
          </a:p>
        </p:txBody>
      </p:sp>
      <p:sp>
        <p:nvSpPr>
          <p:cNvPr id="375" name="Google Shape;37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376" name="Google Shape;37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377" name="Google Shape;37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378" name="Google Shape;378;p34"/>
          <p:cNvSpPr/>
          <p:nvPr/>
        </p:nvSpPr>
        <p:spPr>
          <a:xfrm>
            <a:off x="322263" y="2303463"/>
            <a:ext cx="1506537" cy="115093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CPU</a:t>
            </a:r>
            <a:endParaRPr/>
          </a:p>
        </p:txBody>
      </p:sp>
      <p:sp>
        <p:nvSpPr>
          <p:cNvPr id="379" name="Google Shape;379;p34"/>
          <p:cNvSpPr/>
          <p:nvPr/>
        </p:nvSpPr>
        <p:spPr>
          <a:xfrm>
            <a:off x="2641600" y="2303463"/>
            <a:ext cx="1506538" cy="115093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L1$</a:t>
            </a:r>
            <a:endParaRPr/>
          </a:p>
        </p:txBody>
      </p:sp>
      <p:sp>
        <p:nvSpPr>
          <p:cNvPr id="380" name="Google Shape;380;p34"/>
          <p:cNvSpPr/>
          <p:nvPr/>
        </p:nvSpPr>
        <p:spPr>
          <a:xfrm>
            <a:off x="4995863" y="2303463"/>
            <a:ext cx="1506537" cy="115093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L2$</a:t>
            </a:r>
            <a:endParaRPr/>
          </a:p>
        </p:txBody>
      </p:sp>
      <p:sp>
        <p:nvSpPr>
          <p:cNvPr id="381" name="Google Shape;381;p34"/>
          <p:cNvSpPr/>
          <p:nvPr/>
        </p:nvSpPr>
        <p:spPr>
          <a:xfrm>
            <a:off x="7332663" y="2303463"/>
            <a:ext cx="1506537" cy="1150937"/>
          </a:xfrm>
          <a:prstGeom prst="rect">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MM</a:t>
            </a:r>
            <a:endParaRPr/>
          </a:p>
        </p:txBody>
      </p:sp>
      <p:cxnSp>
        <p:nvCxnSpPr>
          <p:cNvPr id="382" name="Google Shape;382;p34"/>
          <p:cNvCxnSpPr/>
          <p:nvPr/>
        </p:nvCxnSpPr>
        <p:spPr>
          <a:xfrm>
            <a:off x="1811338" y="2522538"/>
            <a:ext cx="847725" cy="1587"/>
          </a:xfrm>
          <a:prstGeom prst="straightConnector1">
            <a:avLst/>
          </a:prstGeom>
          <a:noFill/>
          <a:ln cap="flat" cmpd="sng" w="25400">
            <a:solidFill>
              <a:schemeClr val="dk1"/>
            </a:solidFill>
            <a:prstDash val="solid"/>
            <a:round/>
            <a:headEnd len="sm" w="sm" type="none"/>
            <a:tailEnd len="med" w="med" type="stealth"/>
          </a:ln>
        </p:spPr>
      </p:cxnSp>
      <p:cxnSp>
        <p:nvCxnSpPr>
          <p:cNvPr id="383" name="Google Shape;383;p34"/>
          <p:cNvCxnSpPr/>
          <p:nvPr/>
        </p:nvCxnSpPr>
        <p:spPr>
          <a:xfrm>
            <a:off x="4148138" y="2522538"/>
            <a:ext cx="847725" cy="1587"/>
          </a:xfrm>
          <a:prstGeom prst="straightConnector1">
            <a:avLst/>
          </a:prstGeom>
          <a:noFill/>
          <a:ln cap="flat" cmpd="sng" w="25400">
            <a:solidFill>
              <a:schemeClr val="dk1"/>
            </a:solidFill>
            <a:prstDash val="solid"/>
            <a:round/>
            <a:headEnd len="sm" w="sm" type="none"/>
            <a:tailEnd len="med" w="med" type="stealth"/>
          </a:ln>
        </p:spPr>
      </p:cxnSp>
      <p:cxnSp>
        <p:nvCxnSpPr>
          <p:cNvPr id="384" name="Google Shape;384;p34"/>
          <p:cNvCxnSpPr/>
          <p:nvPr/>
        </p:nvCxnSpPr>
        <p:spPr>
          <a:xfrm>
            <a:off x="6502400" y="2522538"/>
            <a:ext cx="846138" cy="1587"/>
          </a:xfrm>
          <a:prstGeom prst="straightConnector1">
            <a:avLst/>
          </a:prstGeom>
          <a:noFill/>
          <a:ln cap="flat" cmpd="sng" w="25400">
            <a:solidFill>
              <a:schemeClr val="dk1"/>
            </a:solidFill>
            <a:prstDash val="solid"/>
            <a:round/>
            <a:headEnd len="sm" w="sm" type="none"/>
            <a:tailEnd len="med" w="med" type="stealth"/>
          </a:ln>
        </p:spPr>
      </p:cxnSp>
      <p:cxnSp>
        <p:nvCxnSpPr>
          <p:cNvPr id="385" name="Google Shape;385;p34"/>
          <p:cNvCxnSpPr/>
          <p:nvPr/>
        </p:nvCxnSpPr>
        <p:spPr>
          <a:xfrm>
            <a:off x="1811338" y="3116263"/>
            <a:ext cx="847725" cy="1587"/>
          </a:xfrm>
          <a:prstGeom prst="straightConnector1">
            <a:avLst/>
          </a:prstGeom>
          <a:noFill/>
          <a:ln cap="flat" cmpd="sng" w="25400">
            <a:solidFill>
              <a:schemeClr val="dk1"/>
            </a:solidFill>
            <a:prstDash val="solid"/>
            <a:round/>
            <a:headEnd len="med" w="med" type="stealth"/>
            <a:tailEnd len="sm" w="sm" type="none"/>
          </a:ln>
        </p:spPr>
      </p:cxnSp>
      <p:cxnSp>
        <p:nvCxnSpPr>
          <p:cNvPr id="386" name="Google Shape;386;p34"/>
          <p:cNvCxnSpPr/>
          <p:nvPr/>
        </p:nvCxnSpPr>
        <p:spPr>
          <a:xfrm>
            <a:off x="4148138" y="3116263"/>
            <a:ext cx="847725" cy="1587"/>
          </a:xfrm>
          <a:prstGeom prst="straightConnector1">
            <a:avLst/>
          </a:prstGeom>
          <a:noFill/>
          <a:ln cap="flat" cmpd="sng" w="25400">
            <a:solidFill>
              <a:schemeClr val="dk1"/>
            </a:solidFill>
            <a:prstDash val="solid"/>
            <a:round/>
            <a:headEnd len="med" w="med" type="stealth"/>
            <a:tailEnd len="sm" w="sm" type="none"/>
          </a:ln>
        </p:spPr>
      </p:cxnSp>
      <p:cxnSp>
        <p:nvCxnSpPr>
          <p:cNvPr id="387" name="Google Shape;387;p34"/>
          <p:cNvCxnSpPr/>
          <p:nvPr/>
        </p:nvCxnSpPr>
        <p:spPr>
          <a:xfrm>
            <a:off x="6502400" y="3116263"/>
            <a:ext cx="846138" cy="1587"/>
          </a:xfrm>
          <a:prstGeom prst="straightConnector1">
            <a:avLst/>
          </a:prstGeom>
          <a:noFill/>
          <a:ln cap="flat" cmpd="sng" w="25400">
            <a:solidFill>
              <a:schemeClr val="dk1"/>
            </a:solidFill>
            <a:prstDash val="solid"/>
            <a:round/>
            <a:headEnd len="med" w="med" type="stealth"/>
            <a:tailEnd len="sm" w="sm" type="none"/>
          </a:ln>
        </p:spPr>
      </p:cxnSp>
      <p:sp>
        <p:nvSpPr>
          <p:cNvPr id="388" name="Google Shape;388;p34"/>
          <p:cNvSpPr txBox="1"/>
          <p:nvPr/>
        </p:nvSpPr>
        <p:spPr>
          <a:xfrm>
            <a:off x="1280160" y="1930400"/>
            <a:ext cx="2054217"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1000 mem refs</a:t>
            </a:r>
            <a:endParaRPr/>
          </a:p>
        </p:txBody>
      </p:sp>
      <p:sp>
        <p:nvSpPr>
          <p:cNvPr id="389" name="Google Shape;389;p34"/>
          <p:cNvSpPr txBox="1"/>
          <p:nvPr/>
        </p:nvSpPr>
        <p:spPr>
          <a:xfrm>
            <a:off x="3749040" y="1930400"/>
            <a:ext cx="174323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40 mem refs</a:t>
            </a:r>
            <a:endParaRPr/>
          </a:p>
        </p:txBody>
      </p:sp>
      <p:sp>
        <p:nvSpPr>
          <p:cNvPr id="390" name="Google Shape;390;p34"/>
          <p:cNvSpPr txBox="1"/>
          <p:nvPr/>
        </p:nvSpPr>
        <p:spPr>
          <a:xfrm>
            <a:off x="6080760" y="1930400"/>
            <a:ext cx="1743234"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20 mem refs</a:t>
            </a:r>
            <a:endParaRPr/>
          </a:p>
        </p:txBody>
      </p:sp>
      <p:sp>
        <p:nvSpPr>
          <p:cNvPr id="391" name="Google Shape;391;p34"/>
          <p:cNvSpPr txBox="1"/>
          <p:nvPr/>
        </p:nvSpPr>
        <p:spPr>
          <a:xfrm>
            <a:off x="1737360" y="3471863"/>
            <a:ext cx="1028743"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 cycle</a:t>
            </a:r>
            <a:endParaRPr/>
          </a:p>
        </p:txBody>
      </p:sp>
      <p:sp>
        <p:nvSpPr>
          <p:cNvPr id="392" name="Google Shape;392;p34"/>
          <p:cNvSpPr txBox="1"/>
          <p:nvPr/>
        </p:nvSpPr>
        <p:spPr>
          <a:xfrm>
            <a:off x="3931920" y="3454400"/>
            <a:ext cx="130446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 cycles</a:t>
            </a:r>
            <a:endParaRPr/>
          </a:p>
        </p:txBody>
      </p:sp>
      <p:sp>
        <p:nvSpPr>
          <p:cNvPr id="393" name="Google Shape;393;p34"/>
          <p:cNvSpPr txBox="1"/>
          <p:nvPr/>
        </p:nvSpPr>
        <p:spPr>
          <a:xfrm>
            <a:off x="6217920" y="3454400"/>
            <a:ext cx="145995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100 cycles</a:t>
            </a:r>
            <a:endParaRPr/>
          </a:p>
        </p:txBody>
      </p:sp>
      <p:sp>
        <p:nvSpPr>
          <p:cNvPr id="394" name="Google Shape;394;p34"/>
          <p:cNvSpPr txBox="1"/>
          <p:nvPr/>
        </p:nvSpPr>
        <p:spPr>
          <a:xfrm>
            <a:off x="7772400" y="4629573"/>
            <a:ext cx="822960" cy="15645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0.04</a:t>
            </a:r>
            <a:endParaRPr/>
          </a:p>
          <a:p>
            <a:pPr indent="0" lvl="0" marL="0" marR="0" rtl="0" algn="l">
              <a:spcBef>
                <a:spcPts val="672"/>
              </a:spcBef>
              <a:spcAft>
                <a:spcPts val="0"/>
              </a:spcAft>
              <a:buNone/>
            </a:pPr>
            <a:r>
              <a:rPr lang="en-US" sz="2800">
                <a:solidFill>
                  <a:srgbClr val="FF0000"/>
                </a:solidFill>
                <a:latin typeface="Calibri"/>
                <a:ea typeface="Calibri"/>
                <a:cs typeface="Calibri"/>
                <a:sym typeface="Calibri"/>
              </a:rPr>
              <a:t>0.5</a:t>
            </a:r>
            <a:endParaRPr/>
          </a:p>
          <a:p>
            <a:pPr indent="0" lvl="0" marL="0" marR="0" rtl="0" algn="l">
              <a:spcBef>
                <a:spcPts val="672"/>
              </a:spcBef>
              <a:spcAft>
                <a:spcPts val="0"/>
              </a:spcAft>
              <a:buNone/>
            </a:pPr>
            <a:r>
              <a:rPr lang="en-US" sz="2800">
                <a:solidFill>
                  <a:srgbClr val="FF0000"/>
                </a:solidFill>
                <a:latin typeface="Calibri"/>
                <a:ea typeface="Calibri"/>
                <a:cs typeface="Calibri"/>
                <a:sym typeface="Calibri"/>
              </a:rPr>
              <a:t>0.02</a:t>
            </a:r>
            <a:endParaRPr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0" y="274638"/>
            <a:ext cx="91440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Great Idea #3: Principle of Locality/</a:t>
            </a:r>
            <a:br>
              <a:rPr b="0" i="0" lang="en-US" sz="3959" u="none" cap="none" strike="noStrike">
                <a:solidFill>
                  <a:schemeClr val="accent1"/>
                </a:solidFill>
                <a:latin typeface="Calibri"/>
                <a:ea typeface="Calibri"/>
                <a:cs typeface="Calibri"/>
                <a:sym typeface="Calibri"/>
              </a:rPr>
            </a:br>
            <a:r>
              <a:rPr b="0" i="0" lang="en-US" sz="3959" u="none" cap="none" strike="noStrike">
                <a:solidFill>
                  <a:schemeClr val="accent1"/>
                </a:solidFill>
                <a:latin typeface="Calibri"/>
                <a:ea typeface="Calibri"/>
                <a:cs typeface="Calibri"/>
                <a:sym typeface="Calibri"/>
              </a:rPr>
              <a:t>Memory Hierarchy</a:t>
            </a:r>
            <a:endParaRPr b="0" i="0" sz="3959" u="none" cap="none" strike="noStrike">
              <a:solidFill>
                <a:schemeClr val="accent1"/>
              </a:solidFill>
              <a:latin typeface="Calibri"/>
              <a:ea typeface="Calibri"/>
              <a:cs typeface="Calibri"/>
              <a:sym typeface="Calibri"/>
            </a:endParaRPr>
          </a:p>
        </p:txBody>
      </p:sp>
      <p:sp>
        <p:nvSpPr>
          <p:cNvPr id="115" name="Google Shape;11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116" name="Google Shape;11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117" name="Google Shape;11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18" name="Google Shape;118;p17"/>
          <p:cNvPicPr preferRelativeResize="0"/>
          <p:nvPr/>
        </p:nvPicPr>
        <p:blipFill rotWithShape="1">
          <a:blip r:embed="rId3">
            <a:alphaModFix/>
          </a:blip>
          <a:srcRect b="0" l="0" r="0" t="0"/>
          <a:stretch/>
        </p:blipFill>
        <p:spPr>
          <a:xfrm>
            <a:off x="56622" y="1388529"/>
            <a:ext cx="9053512" cy="5384800"/>
          </a:xfrm>
          <a:prstGeom prst="rect">
            <a:avLst/>
          </a:prstGeom>
          <a:noFill/>
          <a:ln>
            <a:noFill/>
          </a:ln>
        </p:spPr>
      </p:pic>
      <p:sp>
        <p:nvSpPr>
          <p:cNvPr id="119" name="Google Shape;119;p17"/>
          <p:cNvSpPr/>
          <p:nvPr/>
        </p:nvSpPr>
        <p:spPr>
          <a:xfrm>
            <a:off x="2691270" y="2686807"/>
            <a:ext cx="3772904" cy="1197130"/>
          </a:xfrm>
          <a:prstGeom prst="rect">
            <a:avLst/>
          </a:prstGeom>
          <a:noFill/>
          <a:ln cap="flat" cmpd="sng" w="38100">
            <a:solidFill>
              <a:srgbClr val="FF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Rewriting Performance</a:t>
            </a:r>
            <a:endParaRPr b="0" i="0" sz="4400" u="none" cap="none" strike="noStrike">
              <a:solidFill>
                <a:schemeClr val="accent1"/>
              </a:solidFill>
              <a:latin typeface="Calibri"/>
              <a:ea typeface="Calibri"/>
              <a:cs typeface="Calibri"/>
              <a:sym typeface="Calibri"/>
            </a:endParaRPr>
          </a:p>
        </p:txBody>
      </p:sp>
      <p:sp>
        <p:nvSpPr>
          <p:cNvPr id="402" name="Google Shape;402;p35"/>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 a two level cache, we know: </a:t>
            </a:r>
            <a:br>
              <a:rPr b="0" i="0" lang="en-US" sz="3200" u="none" cap="none" strike="noStrike">
                <a:solidFill>
                  <a:schemeClr val="dk1"/>
                </a:solidFill>
                <a:latin typeface="Calibri"/>
                <a:ea typeface="Calibri"/>
                <a:cs typeface="Calibri"/>
                <a:sym typeface="Calibri"/>
              </a:rPr>
            </a:br>
            <a:r>
              <a:rPr b="0" i="0" lang="en-US" sz="3200" u="none" cap="none" strike="noStrike">
                <a:solidFill>
                  <a:schemeClr val="dk1"/>
                </a:solidFill>
                <a:latin typeface="Calibri"/>
                <a:ea typeface="Calibri"/>
                <a:cs typeface="Calibri"/>
                <a:sym typeface="Calibri"/>
              </a:rPr>
              <a:t>		MR</a:t>
            </a:r>
            <a:r>
              <a:rPr b="0" baseline="-25000" i="0" lang="en-US" sz="3200" u="none" cap="none" strike="noStrike">
                <a:solidFill>
                  <a:schemeClr val="dk1"/>
                </a:solidFill>
                <a:latin typeface="Calibri"/>
                <a:ea typeface="Calibri"/>
                <a:cs typeface="Calibri"/>
                <a:sym typeface="Calibri"/>
              </a:rPr>
              <a:t>global</a:t>
            </a:r>
            <a:r>
              <a:rPr b="0" i="0" lang="en-US" sz="3200" u="none" cap="none" strike="noStrike">
                <a:solidFill>
                  <a:schemeClr val="dk1"/>
                </a:solidFill>
                <a:latin typeface="Calibri"/>
                <a:ea typeface="Calibri"/>
                <a:cs typeface="Calibri"/>
                <a:sym typeface="Calibri"/>
              </a:rPr>
              <a:t> = L1 MR × L2 MR</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AMAT: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AMAT = L1 HT + L1 MR × (L2 HT + L2 MR × L2 MP)</a:t>
            </a:r>
            <a:endParaRPr/>
          </a:p>
          <a:p>
            <a:pPr indent="-285750" lvl="1" marL="742950" marR="0" rtl="0" algn="l">
              <a:spcBef>
                <a:spcPts val="560"/>
              </a:spcBef>
              <a:spcAft>
                <a:spcPts val="0"/>
              </a:spcAft>
              <a:buClr>
                <a:schemeClr val="lt1"/>
              </a:buClr>
              <a:buSzPts val="2800"/>
              <a:buFont typeface="Arial"/>
              <a:buChar char="–"/>
            </a:pPr>
            <a:r>
              <a:rPr b="0" i="0" lang="en-US" sz="2800" u="none" cap="none" strike="noStrike">
                <a:solidFill>
                  <a:schemeClr val="lt1"/>
                </a:solidFill>
                <a:latin typeface="Calibri"/>
                <a:ea typeface="Calibri"/>
                <a:cs typeface="Calibri"/>
                <a:sym typeface="Calibri"/>
              </a:rPr>
              <a:t>AMAT </a:t>
            </a:r>
            <a:r>
              <a:rPr b="0" i="0" lang="en-US" sz="2800" u="none" cap="none" strike="noStrike">
                <a:solidFill>
                  <a:schemeClr val="dk1"/>
                </a:solidFill>
                <a:latin typeface="Calibri"/>
                <a:ea typeface="Calibri"/>
                <a:cs typeface="Calibri"/>
                <a:sym typeface="Calibri"/>
              </a:rPr>
              <a:t>= L1 HT + L1 MR × L2 HT + </a:t>
            </a:r>
            <a:r>
              <a:rPr b="0" i="0" lang="en-US" sz="2800" u="none" cap="none" strike="noStrike">
                <a:solidFill>
                  <a:srgbClr val="FF0000"/>
                </a:solidFill>
                <a:latin typeface="Calibri"/>
                <a:ea typeface="Calibri"/>
                <a:cs typeface="Calibri"/>
                <a:sym typeface="Calibri"/>
              </a:rPr>
              <a:t>MR</a:t>
            </a:r>
            <a:r>
              <a:rPr b="0" baseline="-25000" i="0" lang="en-US" sz="2800" u="none" cap="none" strike="noStrike">
                <a:solidFill>
                  <a:srgbClr val="FF0000"/>
                </a:solidFill>
                <a:latin typeface="Calibri"/>
                <a:ea typeface="Calibri"/>
                <a:cs typeface="Calibri"/>
                <a:sym typeface="Calibri"/>
              </a:rPr>
              <a:t>global</a:t>
            </a:r>
            <a:r>
              <a:rPr b="0" i="0" lang="en-US" sz="2800" u="none" cap="none" strike="noStrike">
                <a:solidFill>
                  <a:schemeClr val="dk1"/>
                </a:solidFill>
                <a:latin typeface="Calibri"/>
                <a:ea typeface="Calibri"/>
                <a:cs typeface="Calibri"/>
                <a:sym typeface="Calibri"/>
              </a:rPr>
              <a:t> × L2 MP</a:t>
            </a:r>
            <a:endParaRPr/>
          </a:p>
          <a:p>
            <a:pPr indent="-342900" lvl="0" marL="342900" marR="0" rtl="0" algn="l">
              <a:spcBef>
                <a:spcPts val="64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Aside</a:t>
            </a:r>
            <a:r>
              <a:rPr b="0" i="0" lang="en-US" sz="3200" u="none" cap="none" strike="noStrike">
                <a:solidFill>
                  <a:schemeClr val="dk1"/>
                </a:solidFill>
                <a:latin typeface="Calibri"/>
                <a:ea typeface="Calibri"/>
                <a:cs typeface="Calibri"/>
                <a:sym typeface="Calibri"/>
              </a:rPr>
              <a:t>: Sometimes might </a:t>
            </a:r>
            <a:r>
              <a:rPr lang="en-US"/>
              <a:t>have to convert between global and local MR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L2 Global MR = L2 Local MR × L1 MR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L2 Local MR = L2 Global MR ÷ L1 MR</a:t>
            </a:r>
            <a:endParaRPr b="0" i="0" sz="2800" u="none" cap="none" strike="noStrike">
              <a:solidFill>
                <a:schemeClr val="dk1"/>
              </a:solidFill>
              <a:latin typeface="Calibri"/>
              <a:ea typeface="Calibri"/>
              <a:cs typeface="Calibri"/>
              <a:sym typeface="Calibri"/>
            </a:endParaRPr>
          </a:p>
        </p:txBody>
      </p:sp>
      <p:sp>
        <p:nvSpPr>
          <p:cNvPr id="403" name="Google Shape;403;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04" name="Google Shape;404;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05" name="Google Shape;40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Design Considerations</a:t>
            </a:r>
            <a:endParaRPr/>
          </a:p>
        </p:txBody>
      </p:sp>
      <p:sp>
        <p:nvSpPr>
          <p:cNvPr id="412" name="Google Shape;412;p36"/>
          <p:cNvSpPr txBox="1"/>
          <p:nvPr>
            <p:ph idx="1" type="body"/>
          </p:nvPr>
        </p:nvSpPr>
        <p:spPr>
          <a:xfrm>
            <a:off x="457200" y="1600200"/>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L1$ focuses on </a:t>
            </a:r>
            <a:r>
              <a:rPr b="0" i="1" lang="en-US" sz="3200" u="none" cap="none" strike="noStrike">
                <a:solidFill>
                  <a:schemeClr val="dk1"/>
                </a:solidFill>
                <a:latin typeface="Calibri"/>
                <a:ea typeface="Calibri"/>
                <a:cs typeface="Calibri"/>
                <a:sym typeface="Calibri"/>
              </a:rPr>
              <a:t>low hit time</a:t>
            </a:r>
            <a:r>
              <a:rPr b="0" i="0" lang="en-US" sz="3200" u="none" cap="none" strike="noStrike">
                <a:solidFill>
                  <a:schemeClr val="dk1"/>
                </a:solidFill>
                <a:latin typeface="Calibri"/>
                <a:ea typeface="Calibri"/>
                <a:cs typeface="Calibri"/>
                <a:sym typeface="Calibri"/>
              </a:rPr>
              <a:t> (fast access)</a:t>
            </a:r>
            <a:endParaRPr b="0" i="0" sz="3200" u="none" cap="none" strike="noStrike">
              <a:solidFill>
                <a:schemeClr val="dk1"/>
              </a:solidFill>
              <a:latin typeface="Calibri"/>
              <a:ea typeface="Calibri"/>
              <a:cs typeface="Calibri"/>
              <a:sym typeface="Calibri"/>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minimize HT to achieve shorter clock cycle </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L1 MP significantly reduced by presence of L2$, so can be smaller/faster even with higher MR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e.g. smaller $ (fewer rows)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L2$, L3$ focus on </a:t>
            </a:r>
            <a:r>
              <a:rPr b="0" i="1" lang="en-US" sz="3200" u="none" cap="none" strike="noStrike">
                <a:solidFill>
                  <a:schemeClr val="dk1"/>
                </a:solidFill>
                <a:latin typeface="Calibri"/>
                <a:ea typeface="Calibri"/>
                <a:cs typeface="Calibri"/>
                <a:sym typeface="Calibri"/>
              </a:rPr>
              <a:t>low miss rate</a:t>
            </a:r>
            <a:r>
              <a:rPr b="0" i="0" lang="en-US" sz="3200" u="none" cap="none" strike="noStrike">
                <a:solidFill>
                  <a:schemeClr val="dk1"/>
                </a:solidFill>
                <a:latin typeface="Calibri"/>
                <a:ea typeface="Calibri"/>
                <a:cs typeface="Calibri"/>
                <a:sym typeface="Calibri"/>
              </a:rPr>
              <a:t> </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 much as possible avoid reaching to main memory (heavy penalty)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e.g. larger $ with larger block sizes (same # rows)</a:t>
            </a:r>
            <a:endParaRPr/>
          </a:p>
        </p:txBody>
      </p:sp>
      <p:sp>
        <p:nvSpPr>
          <p:cNvPr id="413" name="Google Shape;413;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14" name="Google Shape;414;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15" name="Google Shape;415;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Practice (1/3)</a:t>
            </a:r>
            <a:endParaRPr b="0" i="0" sz="4400" u="none" cap="none" strike="noStrike">
              <a:solidFill>
                <a:schemeClr val="accent1"/>
              </a:solidFill>
              <a:latin typeface="Calibri"/>
              <a:ea typeface="Calibri"/>
              <a:cs typeface="Calibri"/>
              <a:sym typeface="Calibri"/>
            </a:endParaRPr>
          </a:p>
        </p:txBody>
      </p:sp>
      <p:sp>
        <p:nvSpPr>
          <p:cNvPr id="421" name="Google Shape;421;p37"/>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Processor specs:</a:t>
            </a:r>
            <a:endParaRPr b="1" i="0" sz="3200" u="none" cap="none" strike="noStrike">
              <a:solidFill>
                <a:schemeClr val="dk1"/>
              </a:solidFill>
              <a:latin typeface="Calibri"/>
              <a:ea typeface="Calibri"/>
              <a:cs typeface="Calibri"/>
              <a:sym typeface="Calibri"/>
            </a:endParaRPr>
          </a:p>
          <a:p>
            <a:pPr indent="-285750" lvl="1" marL="742950" rtl="0" algn="l">
              <a:spcBef>
                <a:spcPts val="560"/>
              </a:spcBef>
              <a:spcAft>
                <a:spcPts val="0"/>
              </a:spcAft>
              <a:buClr>
                <a:schemeClr val="dk1"/>
              </a:buClr>
              <a:buSzPts val="2800"/>
              <a:buFont typeface="Arial"/>
              <a:buChar char="–"/>
            </a:pPr>
            <a:r>
              <a:rPr lang="en-US"/>
              <a:t>L1$ and L2$</a:t>
            </a:r>
            <a:endParaRPr b="1"/>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5 cycle L1$ hit time and 4% L1$ miss rate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100 cycle penalty to go to main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0.5% L2$ global miss rate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25 cycle penalty to go to L2$</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is AMAT?</a:t>
            </a:r>
            <a:endParaRPr b="0" i="0" sz="3200" u="none" cap="none" strike="noStrike">
              <a:solidFill>
                <a:schemeClr val="dk1"/>
              </a:solidFill>
              <a:latin typeface="Calibri"/>
              <a:ea typeface="Calibri"/>
              <a:cs typeface="Calibri"/>
              <a:sym typeface="Calibri"/>
            </a:endParaRPr>
          </a:p>
        </p:txBody>
      </p:sp>
      <p:sp>
        <p:nvSpPr>
          <p:cNvPr id="422" name="Google Shape;42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23" name="Google Shape;42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24" name="Google Shape;42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Practice (2/3)</a:t>
            </a:r>
            <a:endParaRPr b="0" i="0" sz="4400" u="none" cap="none" strike="noStrike">
              <a:solidFill>
                <a:schemeClr val="accent1"/>
              </a:solidFill>
              <a:latin typeface="Calibri"/>
              <a:ea typeface="Calibri"/>
              <a:cs typeface="Calibri"/>
              <a:sym typeface="Calibri"/>
            </a:endParaRPr>
          </a:p>
        </p:txBody>
      </p:sp>
      <p:sp>
        <p:nvSpPr>
          <p:cNvPr id="430" name="Google Shape;430;p38"/>
          <p:cNvSpPr txBox="1"/>
          <p:nvPr>
            <p:ph idx="1" type="body"/>
          </p:nvPr>
        </p:nvSpPr>
        <p:spPr>
          <a:xfrm>
            <a:off x="457200" y="1600199"/>
            <a:ext cx="8229600" cy="4937700"/>
          </a:xfrm>
          <a:prstGeom prst="rect">
            <a:avLst/>
          </a:prstGeom>
          <a:blipFill rotWithShape="1">
            <a:blip r:embed="rId3">
              <a:alphaModFix/>
            </a:blip>
            <a:stretch>
              <a:fillRect b="0" l="-1703" r="0" t="-148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31" name="Google Shape;43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32" name="Google Shape;43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33" name="Google Shape;43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34" name="Google Shape;434;p38"/>
          <p:cNvSpPr txBox="1"/>
          <p:nvPr/>
        </p:nvSpPr>
        <p:spPr>
          <a:xfrm>
            <a:off x="457200" y="1492625"/>
            <a:ext cx="7336200" cy="669300"/>
          </a:xfrm>
          <a:prstGeom prst="rect">
            <a:avLst/>
          </a:prstGeom>
          <a:solidFill>
            <a:srgbClr val="FFFFFF"/>
          </a:solidFill>
          <a:ln>
            <a:noFill/>
          </a:ln>
        </p:spPr>
        <p:txBody>
          <a:bodyPr anchorCtr="0" anchor="ctr" bIns="91425" lIns="91425" spcFirstLastPara="1" rIns="91425" wrap="square" tIns="91425">
            <a:noAutofit/>
          </a:bodyPr>
          <a:lstStyle/>
          <a:p>
            <a:pPr indent="-285750" lvl="1" marL="742950" rtl="0" algn="l">
              <a:spcBef>
                <a:spcPts val="560"/>
              </a:spcBef>
              <a:spcAft>
                <a:spcPts val="0"/>
              </a:spcAft>
              <a:buClr>
                <a:srgbClr val="FF0000"/>
              </a:buClr>
              <a:buSzPts val="2800"/>
              <a:buChar char="–"/>
            </a:pPr>
            <a:r>
              <a:rPr lang="en-US" sz="2800">
                <a:solidFill>
                  <a:srgbClr val="FF0000"/>
                </a:solidFill>
                <a:latin typeface="Calibri"/>
                <a:ea typeface="Calibri"/>
                <a:cs typeface="Calibri"/>
                <a:sym typeface="Calibri"/>
              </a:rPr>
              <a:t>L2 Local MR = L2 Global MR ÷ L1 MR</a:t>
            </a:r>
            <a:endParaRPr>
              <a:solidFill>
                <a:srgbClr val="FF0000"/>
              </a:solidFill>
            </a:endParaRPr>
          </a:p>
        </p:txBody>
      </p:sp>
      <p:sp>
        <p:nvSpPr>
          <p:cNvPr id="435" name="Google Shape;435;p38"/>
          <p:cNvSpPr/>
          <p:nvPr/>
        </p:nvSpPr>
        <p:spPr>
          <a:xfrm>
            <a:off x="5617875" y="5498350"/>
            <a:ext cx="313800" cy="448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Multilevel Cache Practice (3/3)</a:t>
            </a:r>
            <a:endParaRPr b="0" i="0" sz="4400" u="none" cap="none" strike="noStrike">
              <a:solidFill>
                <a:schemeClr val="accent1"/>
              </a:solidFill>
              <a:latin typeface="Calibri"/>
              <a:ea typeface="Calibri"/>
              <a:cs typeface="Calibri"/>
              <a:sym typeface="Calibri"/>
            </a:endParaRPr>
          </a:p>
        </p:txBody>
      </p:sp>
      <p:sp>
        <p:nvSpPr>
          <p:cNvPr id="441" name="Google Shape;441;p39"/>
          <p:cNvSpPr txBox="1"/>
          <p:nvPr>
            <p:ph idx="1" type="body"/>
          </p:nvPr>
        </p:nvSpPr>
        <p:spPr>
          <a:xfrm>
            <a:off x="457200" y="1600199"/>
            <a:ext cx="8229600" cy="48463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Without L2$:</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 AMAT = (5 + 0.04×100)</a:t>
            </a:r>
            <a:endParaRPr b="0" i="0" sz="2800" u="none" cap="none" strike="noStrike">
              <a:solidFill>
                <a:schemeClr val="dk1"/>
              </a:solidFill>
              <a:latin typeface="Calibri"/>
              <a:ea typeface="Calibri"/>
              <a:cs typeface="Calibri"/>
              <a:sym typeface="Calibri"/>
            </a:endParaRPr>
          </a:p>
          <a:p>
            <a:pPr indent="0" lvl="0" marL="0" marR="0" rtl="0" algn="l">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 </a:t>
            </a:r>
            <a:r>
              <a:rPr b="0" i="0" lang="en-US" sz="2800" u="none" cap="none" strike="noStrike">
                <a:solidFill>
                  <a:srgbClr val="FF0000"/>
                </a:solidFill>
                <a:latin typeface="Calibri"/>
                <a:ea typeface="Calibri"/>
                <a:cs typeface="Calibri"/>
                <a:sym typeface="Calibri"/>
              </a:rPr>
              <a:t>9 cycles</a:t>
            </a:r>
            <a:endParaRPr b="0" i="0" sz="2800" u="none" cap="none" strike="noStrike">
              <a:solidFill>
                <a:srgbClr val="FF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With L2$:</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AMAT = HT</a:t>
            </a:r>
            <a:r>
              <a:rPr b="0" baseline="-25000" i="0" lang="en-US" sz="2800" u="none" cap="none" strike="noStrike">
                <a:solidFill>
                  <a:schemeClr val="dk1"/>
                </a:solidFill>
                <a:latin typeface="Calibri"/>
                <a:ea typeface="Calibri"/>
                <a:cs typeface="Calibri"/>
                <a:sym typeface="Calibri"/>
              </a:rPr>
              <a:t>L1$</a:t>
            </a:r>
            <a:r>
              <a:rPr b="0" i="0" lang="en-US" sz="2800" u="none" cap="none" strike="noStrike">
                <a:solidFill>
                  <a:schemeClr val="dk1"/>
                </a:solidFill>
                <a:latin typeface="Calibri"/>
                <a:ea typeface="Calibri"/>
                <a:cs typeface="Calibri"/>
                <a:sym typeface="Calibri"/>
              </a:rPr>
              <a:t> + MR</a:t>
            </a:r>
            <a:r>
              <a:rPr b="0" baseline="-25000" i="0" lang="en-US" sz="2800" u="none" cap="none" strike="noStrike">
                <a:solidFill>
                  <a:schemeClr val="dk1"/>
                </a:solidFill>
                <a:latin typeface="Calibri"/>
                <a:ea typeface="Calibri"/>
                <a:cs typeface="Calibri"/>
                <a:sym typeface="Calibri"/>
              </a:rPr>
              <a:t>L1$</a:t>
            </a:r>
            <a:r>
              <a:rPr b="0" i="0" lang="en-US" sz="2800" u="none" cap="none" strike="noStrike">
                <a:solidFill>
                  <a:schemeClr val="dk1"/>
                </a:solidFill>
                <a:latin typeface="Calibri"/>
                <a:ea typeface="Calibri"/>
                <a:cs typeface="Calibri"/>
                <a:sym typeface="Calibri"/>
              </a:rPr>
              <a:t> × (HT</a:t>
            </a:r>
            <a:r>
              <a:rPr b="0" baseline="-25000" i="0" lang="en-US" sz="2800" u="none" cap="none" strike="noStrike">
                <a:solidFill>
                  <a:schemeClr val="dk1"/>
                </a:solidFill>
                <a:latin typeface="Calibri"/>
                <a:ea typeface="Calibri"/>
                <a:cs typeface="Calibri"/>
                <a:sym typeface="Calibri"/>
              </a:rPr>
              <a:t>L2$</a:t>
            </a:r>
            <a:r>
              <a:rPr b="0" i="0" lang="en-US" sz="2800" u="none" cap="none" strike="noStrike">
                <a:solidFill>
                  <a:schemeClr val="dk1"/>
                </a:solidFill>
                <a:latin typeface="Calibri"/>
                <a:ea typeface="Calibri"/>
                <a:cs typeface="Calibri"/>
                <a:sym typeface="Calibri"/>
              </a:rPr>
              <a:t> + MR</a:t>
            </a:r>
            <a:r>
              <a:rPr b="0" baseline="-25000" i="0" lang="en-US" sz="2800" u="none" cap="none" strike="noStrike">
                <a:solidFill>
                  <a:schemeClr val="dk1"/>
                </a:solidFill>
                <a:latin typeface="Calibri"/>
                <a:ea typeface="Calibri"/>
                <a:cs typeface="Calibri"/>
                <a:sym typeface="Calibri"/>
              </a:rPr>
              <a:t>L2$</a:t>
            </a:r>
            <a:r>
              <a:rPr b="0" i="0" lang="en-US" sz="2800" u="none" cap="none" strike="noStrike">
                <a:solidFill>
                  <a:schemeClr val="dk1"/>
                </a:solidFill>
                <a:latin typeface="Calibri"/>
                <a:ea typeface="Calibri"/>
                <a:cs typeface="Calibri"/>
                <a:sym typeface="Calibri"/>
              </a:rPr>
              <a:t> × MP</a:t>
            </a:r>
            <a:r>
              <a:rPr b="0" baseline="-25000" i="0" lang="en-US" sz="2800" u="none" cap="none" strike="noStrike">
                <a:solidFill>
                  <a:schemeClr val="dk1"/>
                </a:solidFill>
                <a:latin typeface="Calibri"/>
                <a:ea typeface="Calibri"/>
                <a:cs typeface="Calibri"/>
                <a:sym typeface="Calibri"/>
              </a:rPr>
              <a:t>L2$</a:t>
            </a:r>
            <a:r>
              <a:rPr b="0" i="0" lang="en-US" sz="2800" u="none" cap="none" strike="noStrike">
                <a:solidFill>
                  <a:schemeClr val="dk1"/>
                </a:solidFill>
                <a:latin typeface="Calibri"/>
                <a:ea typeface="Calibri"/>
                <a:cs typeface="Calibri"/>
                <a:sym typeface="Calibri"/>
              </a:rPr>
              <a:t>)</a:t>
            </a:r>
            <a:endParaRPr/>
          </a:p>
          <a:p>
            <a:pPr indent="0" lvl="0" marL="0" marR="0" rtl="0" algn="l">
              <a:spcBef>
                <a:spcPts val="56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 5 + .04  × ( 25 + .125  × 100)</a:t>
            </a:r>
            <a:endParaRPr/>
          </a:p>
          <a:p>
            <a:pPr indent="0" lvl="0" marL="0" marR="0" rtl="0" algn="l">
              <a:spcBef>
                <a:spcPts val="560"/>
              </a:spcBef>
              <a:spcAft>
                <a:spcPts val="0"/>
              </a:spcAft>
              <a:buClr>
                <a:srgbClr val="FF0000"/>
              </a:buClr>
              <a:buFont typeface="Arial"/>
              <a:buNone/>
            </a:pPr>
            <a:r>
              <a:rPr b="0"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t>
            </a:r>
            <a:r>
              <a:rPr b="0" i="0" lang="en-US" sz="2800" u="none" cap="none" strike="noStrike">
                <a:solidFill>
                  <a:srgbClr val="FF0000"/>
                </a:solidFill>
                <a:latin typeface="Calibri"/>
                <a:ea typeface="Calibri"/>
                <a:cs typeface="Calibri"/>
                <a:sym typeface="Calibri"/>
              </a:rPr>
              <a:t> 6.5 cycles</a:t>
            </a:r>
            <a:endParaRPr b="0" i="0" sz="2800" u="none" cap="none" strike="noStrike">
              <a:solidFill>
                <a:srgbClr val="FF0000"/>
              </a:solidFill>
              <a:latin typeface="Calibri"/>
              <a:ea typeface="Calibri"/>
              <a:cs typeface="Calibri"/>
              <a:sym typeface="Calibri"/>
            </a:endParaRPr>
          </a:p>
        </p:txBody>
      </p:sp>
      <p:sp>
        <p:nvSpPr>
          <p:cNvPr id="442" name="Google Shape;44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43" name="Google Shape;44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44" name="Google Shape;44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450" name="Google Shape;450;p4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Multilevel Caches</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Administrivia</a:t>
            </a:r>
            <a:endParaRPr b="0" i="0" sz="3200" u="none" cap="none" strike="noStrike">
              <a:solidFill>
                <a:srgbClr val="FF0000"/>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Improving Cache Performance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Anatomy of a Cache Question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 Cache Questions</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Bonus:  Contemporary Cache Specs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51" name="Google Shape;4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52" name="Google Shape;4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53" name="Google Shape;4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41"/>
          <p:cNvSpPr txBox="1"/>
          <p:nvPr>
            <p:ph idx="1" type="body"/>
          </p:nvPr>
        </p:nvSpPr>
        <p:spPr>
          <a:xfrm>
            <a:off x="457200" y="1066799"/>
            <a:ext cx="8229600" cy="49377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HW</a:t>
            </a:r>
            <a:r>
              <a:rPr lang="en-US"/>
              <a:t>5 (Caches) </a:t>
            </a:r>
            <a:r>
              <a:rPr b="0" i="0" lang="en-US" sz="3200" u="none" cap="none" strike="noStrike">
                <a:solidFill>
                  <a:schemeClr val="dk1"/>
                </a:solidFill>
                <a:latin typeface="Calibri"/>
                <a:ea typeface="Calibri"/>
                <a:cs typeface="Calibri"/>
                <a:sym typeface="Calibri"/>
              </a:rPr>
              <a:t> and Proj</a:t>
            </a:r>
            <a:r>
              <a:rPr lang="en-US"/>
              <a:t>3-1 </a:t>
            </a:r>
            <a:r>
              <a:rPr b="0" i="0" lang="en-US" sz="3200" u="none" cap="none" strike="noStrike">
                <a:solidFill>
                  <a:schemeClr val="dk1"/>
                </a:solidFill>
                <a:latin typeface="Calibri"/>
                <a:ea typeface="Calibri"/>
                <a:cs typeface="Calibri"/>
                <a:sym typeface="Calibri"/>
              </a:rPr>
              <a:t>due </a:t>
            </a:r>
            <a:r>
              <a:rPr lang="en-US"/>
              <a:t>Thursday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Good midterm practice!</a:t>
            </a:r>
            <a:endParaRPr b="0" i="0" sz="28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Midterm 2:  Mon 7/</a:t>
            </a:r>
            <a:r>
              <a:rPr lang="en-US"/>
              <a:t>31</a:t>
            </a:r>
            <a:endParaRPr/>
          </a:p>
          <a:p>
            <a:pPr indent="-342900" lvl="0" marL="342900" marR="0" rtl="0" algn="l">
              <a:spcBef>
                <a:spcPts val="640"/>
              </a:spcBef>
              <a:spcAft>
                <a:spcPts val="0"/>
              </a:spcAft>
              <a:buClr>
                <a:schemeClr val="dk1"/>
              </a:buClr>
              <a:buSzPts val="3200"/>
              <a:buFont typeface="Arial"/>
              <a:buChar char="•"/>
            </a:pPr>
            <a:r>
              <a:rPr lang="en-US"/>
              <a:t>Rebecca and I have moved our office to 329 Soda instead of 783 Soda until ceiling fixed</a:t>
            </a:r>
            <a:endParaRPr/>
          </a:p>
          <a:p>
            <a:pPr indent="-285750" lvl="1" marL="742950" marR="0" rtl="0" algn="l">
              <a:spcBef>
                <a:spcPts val="640"/>
              </a:spcBef>
              <a:spcAft>
                <a:spcPts val="0"/>
              </a:spcAft>
              <a:buClr>
                <a:schemeClr val="dk1"/>
              </a:buClr>
              <a:buSzPts val="2800"/>
              <a:buFont typeface="Arial"/>
              <a:buChar char="–"/>
            </a:pPr>
            <a:r>
              <a:rPr lang="en-US"/>
              <a:t>We are always available by appointment!</a:t>
            </a:r>
            <a:endParaRPr/>
          </a:p>
          <a:p>
            <a:pPr indent="-285750" lvl="1" marL="742950" marR="0" rtl="0" algn="l">
              <a:spcBef>
                <a:spcPts val="640"/>
              </a:spcBef>
              <a:spcAft>
                <a:spcPts val="0"/>
              </a:spcAft>
              <a:buClr>
                <a:schemeClr val="dk1"/>
              </a:buClr>
              <a:buSzPts val="2800"/>
              <a:buFont typeface="Arial"/>
              <a:buChar char="–"/>
            </a:pPr>
            <a:r>
              <a:rPr lang="en-US"/>
              <a:t>Rebecca has no office hours today!</a:t>
            </a:r>
            <a:endParaRPr/>
          </a:p>
          <a:p>
            <a:pPr indent="-342900" lvl="0" marL="342900" marR="0" rtl="0" algn="l">
              <a:spcBef>
                <a:spcPts val="640"/>
              </a:spcBef>
              <a:spcAft>
                <a:spcPts val="0"/>
              </a:spcAft>
              <a:buClr>
                <a:schemeClr val="dk1"/>
              </a:buClr>
              <a:buSzPts val="3200"/>
              <a:buFont typeface="Arial"/>
              <a:buChar char="•"/>
            </a:pPr>
            <a:r>
              <a:rPr lang="en-US"/>
              <a:t>Reward for reporting project solutions</a:t>
            </a:r>
            <a:endParaRPr/>
          </a:p>
          <a:p>
            <a:pPr indent="-285750" lvl="1" marL="742950" marR="0" rtl="0" algn="l">
              <a:spcBef>
                <a:spcPts val="640"/>
              </a:spcBef>
              <a:spcAft>
                <a:spcPts val="0"/>
              </a:spcAft>
              <a:buClr>
                <a:schemeClr val="dk1"/>
              </a:buClr>
              <a:buSzPts val="2800"/>
              <a:buFont typeface="Arial"/>
              <a:buChar char="–"/>
            </a:pPr>
            <a:r>
              <a:rPr lang="en-US"/>
              <a:t>Every solution you report lowers grade bins 1 pt!!</a:t>
            </a:r>
            <a:endParaRPr/>
          </a:p>
          <a:p>
            <a:pPr indent="-342900" lvl="0" marL="342900" marR="0" rtl="0" algn="l">
              <a:spcBef>
                <a:spcPts val="640"/>
              </a:spcBef>
              <a:spcAft>
                <a:spcPts val="0"/>
              </a:spcAft>
              <a:buClr>
                <a:schemeClr val="dk1"/>
              </a:buClr>
              <a:buSzPts val="3200"/>
              <a:buFont typeface="Arial"/>
              <a:buChar char="•"/>
            </a:pPr>
            <a:r>
              <a:rPr lang="en-US"/>
              <a:t>Complete </a:t>
            </a:r>
            <a:r>
              <a:rPr b="0" i="0" lang="en-US" sz="3200" u="none" cap="none" strike="noStrike">
                <a:solidFill>
                  <a:schemeClr val="dk1"/>
                </a:solidFill>
                <a:latin typeface="Calibri"/>
                <a:ea typeface="Calibri"/>
                <a:cs typeface="Calibri"/>
                <a:sym typeface="Calibri"/>
              </a:rPr>
              <a:t>Mid-Semester Survey </a:t>
            </a:r>
            <a:r>
              <a:rPr lang="en-US"/>
              <a:t>asap!</a:t>
            </a:r>
            <a:endParaRPr/>
          </a:p>
          <a:p>
            <a:pPr indent="-285750" lvl="1" marL="742950" marR="0" rtl="0" algn="l">
              <a:spcBef>
                <a:spcPts val="560"/>
              </a:spcBef>
              <a:spcAft>
                <a:spcPts val="0"/>
              </a:spcAft>
              <a:buClr>
                <a:schemeClr val="dk1"/>
              </a:buClr>
              <a:buSzPts val="2800"/>
              <a:buFont typeface="Arial"/>
              <a:buChar char="–"/>
            </a:pPr>
            <a:r>
              <a:rPr lang="en-US"/>
              <a:t>We’re planning a game night on Friday</a:t>
            </a:r>
            <a:endParaRPr/>
          </a:p>
        </p:txBody>
      </p:sp>
      <p:sp>
        <p:nvSpPr>
          <p:cNvPr id="459" name="Google Shape;45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Administrivia</a:t>
            </a:r>
            <a:endParaRPr b="0" i="0" sz="4400" u="none" cap="none" strike="noStrike">
              <a:solidFill>
                <a:schemeClr val="accent1"/>
              </a:solidFill>
              <a:latin typeface="Calibri"/>
              <a:ea typeface="Calibri"/>
              <a:cs typeface="Calibri"/>
              <a:sym typeface="Calibri"/>
            </a:endParaRPr>
          </a:p>
        </p:txBody>
      </p:sp>
      <p:sp>
        <p:nvSpPr>
          <p:cNvPr id="460" name="Google Shape;46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61" name="Google Shape;46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62" name="Google Shape;46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468" name="Google Shape;468;p4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Multilevel Caches</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Improving Cache Performance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Anatomy of a Cache Question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 Cache Questions</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Bonus:  Contemporary Cache Specs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A5A5A5"/>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69" name="Google Shape;469;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70" name="Google Shape;470;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71" name="Google Shape;47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Improving Cache Performance (1/2)</a:t>
            </a:r>
            <a:endParaRPr b="0" i="0" sz="3959" u="none" cap="none" strike="noStrike">
              <a:solidFill>
                <a:schemeClr val="accent1"/>
              </a:solidFill>
              <a:latin typeface="Calibri"/>
              <a:ea typeface="Calibri"/>
              <a:cs typeface="Calibri"/>
              <a:sym typeface="Calibri"/>
            </a:endParaRPr>
          </a:p>
        </p:txBody>
      </p:sp>
      <p:sp>
        <p:nvSpPr>
          <p:cNvPr id="477" name="Google Shape;477;p43"/>
          <p:cNvSpPr txBox="1"/>
          <p:nvPr>
            <p:ph idx="1" type="body"/>
          </p:nvPr>
        </p:nvSpPr>
        <p:spPr>
          <a:xfrm>
            <a:off x="457200" y="1600200"/>
            <a:ext cx="8229600" cy="500380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3200"/>
              <a:buFont typeface="Calibri"/>
              <a:buAutoNum type="arabicParenR"/>
            </a:pPr>
            <a:r>
              <a:rPr b="0" i="0" lang="en-US" sz="3200" u="none" cap="none" strike="noStrike">
                <a:solidFill>
                  <a:schemeClr val="dk1"/>
                </a:solidFill>
                <a:latin typeface="Calibri"/>
                <a:ea typeface="Calibri"/>
                <a:cs typeface="Calibri"/>
                <a:sym typeface="Calibri"/>
              </a:rPr>
              <a:t>Reduce the </a:t>
            </a:r>
            <a:r>
              <a:rPr b="0" i="0" lang="en-US" sz="3200" u="none" cap="none" strike="noStrike">
                <a:solidFill>
                  <a:srgbClr val="FF0000"/>
                </a:solidFill>
                <a:latin typeface="Calibri"/>
                <a:ea typeface="Calibri"/>
                <a:cs typeface="Calibri"/>
                <a:sym typeface="Calibri"/>
              </a:rPr>
              <a:t>Hit Time </a:t>
            </a:r>
            <a:r>
              <a:rPr b="0" i="0" lang="en-US" sz="3200" u="none" cap="none" strike="noStrike">
                <a:solidFill>
                  <a:schemeClr val="dk1"/>
                </a:solidFill>
                <a:latin typeface="Calibri"/>
                <a:ea typeface="Calibri"/>
                <a:cs typeface="Calibri"/>
                <a:sym typeface="Calibri"/>
              </a:rPr>
              <a:t>of the cache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Smaller cache (less to search/check)</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Smaller blocks (faster to return selected data)</a:t>
            </a:r>
            <a:endParaRPr/>
          </a:p>
          <a:p>
            <a:pPr indent="-514350" lvl="0" marL="514350" marR="0" rtl="0" algn="l">
              <a:spcBef>
                <a:spcPts val="2400"/>
              </a:spcBef>
              <a:spcAft>
                <a:spcPts val="0"/>
              </a:spcAft>
              <a:buClr>
                <a:schemeClr val="dk1"/>
              </a:buClr>
              <a:buSzPts val="3200"/>
              <a:buFont typeface="Calibri"/>
              <a:buAutoNum type="arabicParenR"/>
            </a:pPr>
            <a:r>
              <a:rPr b="0" i="0" lang="en-US" sz="3200" u="none" cap="none" strike="noStrike">
                <a:solidFill>
                  <a:schemeClr val="dk1"/>
                </a:solidFill>
                <a:latin typeface="Calibri"/>
                <a:ea typeface="Calibri"/>
                <a:cs typeface="Calibri"/>
                <a:sym typeface="Calibri"/>
              </a:rPr>
              <a:t>Reduce the </a:t>
            </a:r>
            <a:r>
              <a:rPr b="0" i="0" lang="en-US" sz="3200" u="none" cap="none" strike="noStrike">
                <a:solidFill>
                  <a:srgbClr val="FF0000"/>
                </a:solidFill>
                <a:latin typeface="Calibri"/>
                <a:ea typeface="Calibri"/>
                <a:cs typeface="Calibri"/>
                <a:sym typeface="Calibri"/>
              </a:rPr>
              <a:t>Miss Rate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Bigger cache (capacity)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Larger blocks  (compulsory &amp; spatial locality)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Increased associativity (conflict)</a:t>
            </a:r>
            <a:endParaRPr/>
          </a:p>
        </p:txBody>
      </p:sp>
      <p:sp>
        <p:nvSpPr>
          <p:cNvPr id="478" name="Google Shape;478;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79" name="Google Shape;479;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80" name="Google Shape;480;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Improving Cache Performance (2/2)</a:t>
            </a:r>
            <a:endParaRPr b="1" i="0" sz="3959" u="none" cap="none" strike="noStrike">
              <a:solidFill>
                <a:schemeClr val="accent1"/>
              </a:solidFill>
              <a:latin typeface="Calibri"/>
              <a:ea typeface="Calibri"/>
              <a:cs typeface="Calibri"/>
              <a:sym typeface="Calibri"/>
            </a:endParaRPr>
          </a:p>
        </p:txBody>
      </p:sp>
      <p:sp>
        <p:nvSpPr>
          <p:cNvPr id="486" name="Google Shape;486;p44"/>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514350" lvl="0" marL="514350" marR="0" rtl="0" algn="l">
              <a:spcBef>
                <a:spcPts val="0"/>
              </a:spcBef>
              <a:spcAft>
                <a:spcPts val="0"/>
              </a:spcAft>
              <a:buClr>
                <a:schemeClr val="dk1"/>
              </a:buClr>
              <a:buSzPts val="3200"/>
              <a:buFont typeface="Calibri"/>
              <a:buAutoNum type="arabicParenR" startAt="3"/>
            </a:pPr>
            <a:r>
              <a:rPr b="0" i="0" lang="en-US" sz="3200" u="none" cap="none" strike="noStrike">
                <a:solidFill>
                  <a:schemeClr val="dk1"/>
                </a:solidFill>
                <a:latin typeface="Calibri"/>
                <a:ea typeface="Calibri"/>
                <a:cs typeface="Calibri"/>
                <a:sym typeface="Calibri"/>
              </a:rPr>
              <a:t>Reduce the </a:t>
            </a:r>
            <a:r>
              <a:rPr b="0" i="0" lang="en-US" sz="3200" u="none" cap="none" strike="noStrike">
                <a:solidFill>
                  <a:srgbClr val="FF0000"/>
                </a:solidFill>
                <a:latin typeface="Calibri"/>
                <a:ea typeface="Calibri"/>
                <a:cs typeface="Calibri"/>
                <a:sym typeface="Calibri"/>
              </a:rPr>
              <a:t>Miss Penalty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Smaller blocks (less to move)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multiple cache levels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a </a:t>
            </a:r>
            <a:r>
              <a:rPr b="0" i="1" lang="en-US" sz="2800" u="none" cap="none" strike="noStrike">
                <a:solidFill>
                  <a:schemeClr val="dk1"/>
                </a:solidFill>
                <a:latin typeface="Calibri"/>
                <a:ea typeface="Calibri"/>
                <a:cs typeface="Calibri"/>
                <a:sym typeface="Calibri"/>
              </a:rPr>
              <a:t>write buffer</a:t>
            </a:r>
            <a:r>
              <a:rPr b="0" i="0" lang="en-US" sz="2800" u="none" cap="none" strike="noStrike">
                <a:solidFill>
                  <a:schemeClr val="dk1"/>
                </a:solidFill>
                <a:latin typeface="Calibri"/>
                <a:ea typeface="Calibri"/>
                <a:cs typeface="Calibri"/>
                <a:sym typeface="Calibri"/>
              </a:rPr>
              <a:t> </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487" name="Google Shape;48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88" name="Google Shape;48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89" name="Google Shape;48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Review of Last Lecture</a:t>
            </a:r>
            <a:endParaRPr b="0" i="0" sz="4400" u="none" cap="none" strike="noStrike">
              <a:solidFill>
                <a:schemeClr val="accent1"/>
              </a:solidFill>
              <a:latin typeface="Calibri"/>
              <a:ea typeface="Calibri"/>
              <a:cs typeface="Calibri"/>
              <a:sym typeface="Calibri"/>
            </a:endParaRPr>
          </a:p>
        </p:txBody>
      </p:sp>
      <p:sp>
        <p:nvSpPr>
          <p:cNvPr id="125" name="Google Shape;125;p1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Direct-Mapped Caches:</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Use hash function to determine location for block</a:t>
            </a:r>
            <a:endParaRPr/>
          </a:p>
          <a:p>
            <a:pPr indent="-228600" lvl="2" marL="114300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Each block maps into a single row</a:t>
            </a:r>
            <a:endParaRPr/>
          </a:p>
          <a:p>
            <a:pPr indent="-228600" lvl="2" marL="1143000" marR="0" rtl="0" algn="l">
              <a:lnSpc>
                <a:spcPct val="90000"/>
              </a:lnSpc>
              <a:spcBef>
                <a:spcPts val="444"/>
              </a:spcBef>
              <a:spcAft>
                <a:spcPts val="0"/>
              </a:spcAft>
              <a:buClr>
                <a:srgbClr val="FF0000"/>
              </a:buClr>
              <a:buSzPts val="2220"/>
              <a:buFont typeface="Arial"/>
              <a:buChar char="•"/>
            </a:pPr>
            <a:r>
              <a:rPr b="0" i="0" lang="en-US" sz="2220" u="none" cap="none" strike="noStrike">
                <a:solidFill>
                  <a:srgbClr val="FF0000"/>
                </a:solidFill>
                <a:latin typeface="Calibri"/>
                <a:ea typeface="Calibri"/>
                <a:cs typeface="Calibri"/>
                <a:sym typeface="Calibri"/>
              </a:rPr>
              <a:t>(</a:t>
            </a:r>
            <a:r>
              <a:rPr b="0" i="1" lang="en-US" sz="2220" u="none" cap="none" strike="noStrike">
                <a:solidFill>
                  <a:srgbClr val="FF0000"/>
                </a:solidFill>
                <a:latin typeface="Calibri"/>
                <a:ea typeface="Calibri"/>
                <a:cs typeface="Calibri"/>
                <a:sym typeface="Calibri"/>
              </a:rPr>
              <a:t>block </a:t>
            </a:r>
            <a:r>
              <a:rPr b="0" i="0" lang="en-US" sz="2220" u="none" cap="none" strike="noStrike">
                <a:solidFill>
                  <a:srgbClr val="FF0000"/>
                </a:solidFill>
                <a:latin typeface="Calibri"/>
                <a:ea typeface="Calibri"/>
                <a:cs typeface="Calibri"/>
                <a:sym typeface="Calibri"/>
              </a:rPr>
              <a:t>address) modulo (# of </a:t>
            </a:r>
            <a:r>
              <a:rPr b="0" i="1" lang="en-US" sz="2220" u="none" cap="none" strike="noStrike">
                <a:solidFill>
                  <a:srgbClr val="FF0000"/>
                </a:solidFill>
                <a:latin typeface="Calibri"/>
                <a:ea typeface="Calibri"/>
                <a:cs typeface="Calibri"/>
                <a:sym typeface="Calibri"/>
              </a:rPr>
              <a:t>slots </a:t>
            </a:r>
            <a:r>
              <a:rPr b="0" i="0" lang="en-US" sz="2220" u="none" cap="none" strike="noStrike">
                <a:solidFill>
                  <a:srgbClr val="FF0000"/>
                </a:solidFill>
                <a:latin typeface="Calibri"/>
                <a:ea typeface="Calibri"/>
                <a:cs typeface="Calibri"/>
                <a:sym typeface="Calibri"/>
              </a:rPr>
              <a:t>in the cache)</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N-way Set Associative Caches:</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Split slots into sets of size N, map into set</a:t>
            </a:r>
            <a:endParaRPr/>
          </a:p>
          <a:p>
            <a:pPr indent="-228600" lvl="2" marL="1143000" marR="0" rtl="0" algn="l">
              <a:lnSpc>
                <a:spcPct val="90000"/>
              </a:lnSpc>
              <a:spcBef>
                <a:spcPts val="444"/>
              </a:spcBef>
              <a:spcAft>
                <a:spcPts val="0"/>
              </a:spcAft>
              <a:buClr>
                <a:srgbClr val="FF0000"/>
              </a:buClr>
              <a:buSzPts val="2220"/>
              <a:buFont typeface="Arial"/>
              <a:buChar char="•"/>
            </a:pPr>
            <a:r>
              <a:rPr b="0" i="0" lang="en-US" sz="2220" u="none" cap="none" strike="noStrike">
                <a:solidFill>
                  <a:srgbClr val="FF0000"/>
                </a:solidFill>
                <a:latin typeface="Calibri"/>
                <a:ea typeface="Calibri"/>
                <a:cs typeface="Calibri"/>
                <a:sym typeface="Calibri"/>
              </a:rPr>
              <a:t>(</a:t>
            </a:r>
            <a:r>
              <a:rPr b="0" i="1" lang="en-US" sz="2220" u="none" cap="none" strike="noStrike">
                <a:solidFill>
                  <a:srgbClr val="FF0000"/>
                </a:solidFill>
                <a:latin typeface="Calibri"/>
                <a:ea typeface="Calibri"/>
                <a:cs typeface="Calibri"/>
                <a:sym typeface="Calibri"/>
              </a:rPr>
              <a:t>block</a:t>
            </a:r>
            <a:r>
              <a:rPr b="0" i="0" lang="en-US" sz="2220" u="none" cap="none" strike="noStrike">
                <a:solidFill>
                  <a:srgbClr val="FF0000"/>
                </a:solidFill>
                <a:latin typeface="Calibri"/>
                <a:ea typeface="Calibri"/>
                <a:cs typeface="Calibri"/>
                <a:sym typeface="Calibri"/>
              </a:rPr>
              <a:t> address) modulo (# of </a:t>
            </a:r>
            <a:r>
              <a:rPr b="0" i="1" lang="en-US" sz="2220" u="none" cap="none" strike="noStrike">
                <a:solidFill>
                  <a:srgbClr val="FF0000"/>
                </a:solidFill>
                <a:latin typeface="Calibri"/>
                <a:ea typeface="Calibri"/>
                <a:cs typeface="Calibri"/>
                <a:sym typeface="Calibri"/>
              </a:rPr>
              <a:t>sets</a:t>
            </a:r>
            <a:r>
              <a:rPr b="0" i="0" lang="en-US" sz="2220" u="none" cap="none" strike="noStrike">
                <a:solidFill>
                  <a:srgbClr val="FF0000"/>
                </a:solidFill>
                <a:latin typeface="Calibri"/>
                <a:ea typeface="Calibri"/>
                <a:cs typeface="Calibri"/>
                <a:sym typeface="Calibri"/>
              </a:rPr>
              <a:t> in the cache)</a:t>
            </a:r>
            <a:endParaRPr/>
          </a:p>
          <a:p>
            <a:pPr indent="-342900" lvl="0" marL="342900" marR="0" rtl="0" algn="l">
              <a:lnSpc>
                <a:spcPct val="90000"/>
              </a:lnSpc>
              <a:spcBef>
                <a:spcPts val="592"/>
              </a:spcBef>
              <a:spcAft>
                <a:spcPts val="0"/>
              </a:spcAft>
              <a:buClr>
                <a:schemeClr val="accent6"/>
              </a:buClr>
              <a:buSzPts val="2960"/>
              <a:buFont typeface="Arial"/>
              <a:buChar char="•"/>
            </a:pPr>
            <a:r>
              <a:rPr b="0" i="0" lang="en-US" sz="2960" u="none" cap="none" strike="noStrike">
                <a:solidFill>
                  <a:schemeClr val="accent6"/>
                </a:solidFill>
                <a:latin typeface="Calibri"/>
                <a:ea typeface="Calibri"/>
                <a:cs typeface="Calibri"/>
                <a:sym typeface="Calibri"/>
              </a:rPr>
              <a:t>T</a:t>
            </a:r>
            <a:r>
              <a:rPr b="0" i="0" lang="en-US" sz="2960" u="none" cap="none" strike="noStrike">
                <a:solidFill>
                  <a:schemeClr val="accent4"/>
                </a:solidFill>
                <a:latin typeface="Calibri"/>
                <a:ea typeface="Calibri"/>
                <a:cs typeface="Calibri"/>
                <a:sym typeface="Calibri"/>
              </a:rPr>
              <a:t>I</a:t>
            </a:r>
            <a:r>
              <a:rPr b="0" i="0" lang="en-US" sz="2960" u="none" cap="none" strike="noStrike">
                <a:solidFill>
                  <a:schemeClr val="accent2"/>
                </a:solidFill>
                <a:latin typeface="Calibri"/>
                <a:ea typeface="Calibri"/>
                <a:cs typeface="Calibri"/>
                <a:sym typeface="Calibri"/>
              </a:rPr>
              <a:t>O</a:t>
            </a:r>
            <a:r>
              <a:rPr b="0" i="0" lang="en-US" sz="2960" u="none" cap="none" strike="noStrike">
                <a:solidFill>
                  <a:schemeClr val="dk1"/>
                </a:solidFill>
                <a:latin typeface="Calibri"/>
                <a:ea typeface="Calibri"/>
                <a:cs typeface="Calibri"/>
                <a:sym typeface="Calibri"/>
              </a:rPr>
              <a:t> breakdown of memory address</a:t>
            </a:r>
            <a:endParaRPr/>
          </a:p>
          <a:p>
            <a:pPr indent="-285750" lvl="1" marL="742950" marR="0" rtl="0" algn="l">
              <a:lnSpc>
                <a:spcPct val="90000"/>
              </a:lnSpc>
              <a:spcBef>
                <a:spcPts val="518"/>
              </a:spcBef>
              <a:spcAft>
                <a:spcPts val="0"/>
              </a:spcAft>
              <a:buClr>
                <a:schemeClr val="accent4"/>
              </a:buClr>
              <a:buSzPts val="2590"/>
              <a:buFont typeface="Arial"/>
              <a:buChar char="–"/>
            </a:pPr>
            <a:r>
              <a:rPr b="0" i="0" lang="en-US" sz="2590" u="none" cap="none" strike="noStrike">
                <a:solidFill>
                  <a:schemeClr val="accent4"/>
                </a:solidFill>
                <a:latin typeface="Calibri"/>
                <a:ea typeface="Calibri"/>
                <a:cs typeface="Calibri"/>
                <a:sym typeface="Calibri"/>
              </a:rPr>
              <a:t>Index</a:t>
            </a:r>
            <a:r>
              <a:rPr b="0" i="0" lang="en-US" sz="2590" u="none" cap="none" strike="noStrike">
                <a:solidFill>
                  <a:schemeClr val="dk1"/>
                </a:solidFill>
                <a:latin typeface="Calibri"/>
                <a:ea typeface="Calibri"/>
                <a:cs typeface="Calibri"/>
                <a:sym typeface="Calibri"/>
              </a:rPr>
              <a:t> field is result of hash function (which </a:t>
            </a:r>
            <a:r>
              <a:rPr b="0" i="1" lang="en-US" sz="2590" u="none" cap="none" strike="noStrike">
                <a:solidFill>
                  <a:schemeClr val="dk1"/>
                </a:solidFill>
                <a:latin typeface="Calibri"/>
                <a:ea typeface="Calibri"/>
                <a:cs typeface="Calibri"/>
                <a:sym typeface="Calibri"/>
              </a:rPr>
              <a:t>set</a:t>
            </a:r>
            <a:r>
              <a:rPr b="0" i="0" lang="en-US" sz="2590" u="none" cap="none" strike="noStrike">
                <a:solidFill>
                  <a:schemeClr val="dk1"/>
                </a:solidFill>
                <a:latin typeface="Calibri"/>
                <a:ea typeface="Calibri"/>
                <a:cs typeface="Calibri"/>
                <a:sym typeface="Calibri"/>
              </a:rPr>
              <a:t>)</a:t>
            </a:r>
            <a:endParaRPr/>
          </a:p>
          <a:p>
            <a:pPr indent="-285750" lvl="1" marL="742950" marR="0" rtl="0" algn="l">
              <a:lnSpc>
                <a:spcPct val="90000"/>
              </a:lnSpc>
              <a:spcBef>
                <a:spcPts val="518"/>
              </a:spcBef>
              <a:spcAft>
                <a:spcPts val="0"/>
              </a:spcAft>
              <a:buClr>
                <a:schemeClr val="accent6"/>
              </a:buClr>
              <a:buSzPts val="2590"/>
              <a:buFont typeface="Arial"/>
              <a:buChar char="–"/>
            </a:pPr>
            <a:r>
              <a:rPr b="0" i="0" lang="en-US" sz="2590" u="none" cap="none" strike="noStrike">
                <a:solidFill>
                  <a:schemeClr val="accent6"/>
                </a:solidFill>
                <a:latin typeface="Calibri"/>
                <a:ea typeface="Calibri"/>
                <a:cs typeface="Calibri"/>
                <a:sym typeface="Calibri"/>
              </a:rPr>
              <a:t>Tag</a:t>
            </a:r>
            <a:r>
              <a:rPr b="0" i="0" lang="en-US" sz="2590" u="none" cap="none" strike="noStrike">
                <a:solidFill>
                  <a:schemeClr val="dk1"/>
                </a:solidFill>
                <a:latin typeface="Calibri"/>
                <a:ea typeface="Calibri"/>
                <a:cs typeface="Calibri"/>
                <a:sym typeface="Calibri"/>
              </a:rPr>
              <a:t> field is identifier (which block is currently in slot)</a:t>
            </a:r>
            <a:endParaRPr/>
          </a:p>
          <a:p>
            <a:pPr indent="-285750" lvl="1" marL="742950" marR="0" rtl="0" algn="l">
              <a:lnSpc>
                <a:spcPct val="90000"/>
              </a:lnSpc>
              <a:spcBef>
                <a:spcPts val="518"/>
              </a:spcBef>
              <a:spcAft>
                <a:spcPts val="0"/>
              </a:spcAft>
              <a:buClr>
                <a:schemeClr val="accent2"/>
              </a:buClr>
              <a:buSzPts val="2590"/>
              <a:buFont typeface="Arial"/>
              <a:buChar char="–"/>
            </a:pPr>
            <a:r>
              <a:rPr b="0" i="0" lang="en-US" sz="2590" u="none" cap="none" strike="noStrike">
                <a:solidFill>
                  <a:schemeClr val="accent2"/>
                </a:solidFill>
                <a:latin typeface="Calibri"/>
                <a:ea typeface="Calibri"/>
                <a:cs typeface="Calibri"/>
                <a:sym typeface="Calibri"/>
              </a:rPr>
              <a:t>Offset</a:t>
            </a:r>
            <a:r>
              <a:rPr b="0" i="0" lang="en-US" sz="2590" u="none" cap="none" strike="noStrike">
                <a:solidFill>
                  <a:schemeClr val="dk1"/>
                </a:solidFill>
                <a:latin typeface="Calibri"/>
                <a:ea typeface="Calibri"/>
                <a:cs typeface="Calibri"/>
                <a:sym typeface="Calibri"/>
              </a:rPr>
              <a:t> field indexes into block</a:t>
            </a:r>
            <a:endParaRPr/>
          </a:p>
        </p:txBody>
      </p:sp>
      <p:sp>
        <p:nvSpPr>
          <p:cNvPr id="126" name="Google Shape;12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127" name="Google Shape;12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128" name="Google Shape;12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The Cache Design Space</a:t>
            </a:r>
            <a:endParaRPr b="0" i="0" sz="4400" u="none" cap="none" strike="noStrike">
              <a:solidFill>
                <a:schemeClr val="accent1"/>
              </a:solidFill>
              <a:latin typeface="Calibri"/>
              <a:ea typeface="Calibri"/>
              <a:cs typeface="Calibri"/>
              <a:sym typeface="Calibri"/>
            </a:endParaRPr>
          </a:p>
        </p:txBody>
      </p:sp>
      <p:sp>
        <p:nvSpPr>
          <p:cNvPr id="496" name="Google Shape;49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497" name="Google Shape;49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498" name="Google Shape;49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499" name="Google Shape;499;p45"/>
          <p:cNvSpPr txBox="1"/>
          <p:nvPr>
            <p:ph idx="4294967295" type="body"/>
          </p:nvPr>
        </p:nvSpPr>
        <p:spPr>
          <a:xfrm>
            <a:off x="0" y="1516063"/>
            <a:ext cx="5761038" cy="5254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Font typeface="Arial"/>
              <a:buNone/>
            </a:pPr>
            <a:r>
              <a:rPr b="0" i="0" lang="en-US" sz="2960" u="none" cap="none" strike="noStrike">
                <a:solidFill>
                  <a:srgbClr val="FF0000"/>
                </a:solidFill>
                <a:latin typeface="Calibri"/>
                <a:ea typeface="Calibri"/>
                <a:cs typeface="Calibri"/>
                <a:sym typeface="Calibri"/>
              </a:rPr>
              <a:t>Several interacting dimensions</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Cache parameters:</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Cache size, Block size, Associativity</a:t>
            </a:r>
            <a:endParaRPr b="0" i="0" sz="259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Policy choices:</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Write-through vs. write-back</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Replacement policy</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Optimal choice is a compromise</a:t>
            </a:r>
            <a:endParaRPr b="0" i="0" sz="2960" u="none" cap="none" strike="noStrike">
              <a:solidFill>
                <a:schemeClr val="dk1"/>
              </a:solidFill>
              <a:latin typeface="Calibri"/>
              <a:ea typeface="Calibri"/>
              <a:cs typeface="Calibri"/>
              <a:sym typeface="Calibri"/>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Depends on access characteristics</a:t>
            </a:r>
            <a:endParaRPr b="0" i="0" sz="2590" u="none" cap="none" strike="noStrike">
              <a:solidFill>
                <a:schemeClr val="dk1"/>
              </a:solidFill>
              <a:latin typeface="Calibri"/>
              <a:ea typeface="Calibri"/>
              <a:cs typeface="Calibri"/>
              <a:sym typeface="Calibri"/>
            </a:endParaRPr>
          </a:p>
          <a:p>
            <a:pPr indent="-228600" lvl="2" marL="1143000" marR="0" rtl="0" algn="l">
              <a:lnSpc>
                <a:spcPct val="90000"/>
              </a:lnSpc>
              <a:spcBef>
                <a:spcPts val="444"/>
              </a:spcBef>
              <a:spcAft>
                <a:spcPts val="0"/>
              </a:spcAft>
              <a:buClr>
                <a:schemeClr val="dk1"/>
              </a:buClr>
              <a:buSzPts val="2220"/>
              <a:buFont typeface="Arial"/>
              <a:buChar char="•"/>
            </a:pPr>
            <a:r>
              <a:rPr b="0" i="0" lang="en-US" sz="2220" u="none" cap="none" strike="noStrike">
                <a:solidFill>
                  <a:schemeClr val="dk1"/>
                </a:solidFill>
                <a:latin typeface="Calibri"/>
                <a:ea typeface="Calibri"/>
                <a:cs typeface="Calibri"/>
                <a:sym typeface="Calibri"/>
              </a:rPr>
              <a:t>Workload and use (I$, D$)</a:t>
            </a:r>
            <a:endParaRPr/>
          </a:p>
          <a:p>
            <a:pPr indent="-285750" lvl="1" marL="742950" marR="0" rtl="0" algn="l">
              <a:lnSpc>
                <a:spcPct val="90000"/>
              </a:lnSpc>
              <a:spcBef>
                <a:spcPts val="518"/>
              </a:spcBef>
              <a:spcAft>
                <a:spcPts val="0"/>
              </a:spcAft>
              <a:buClr>
                <a:schemeClr val="dk1"/>
              </a:buClr>
              <a:buSzPts val="2590"/>
              <a:buFont typeface="Arial"/>
              <a:buChar char="–"/>
            </a:pPr>
            <a:r>
              <a:rPr b="0" i="0" lang="en-US" sz="2590" u="none" cap="none" strike="noStrike">
                <a:solidFill>
                  <a:schemeClr val="dk1"/>
                </a:solidFill>
                <a:latin typeface="Calibri"/>
                <a:ea typeface="Calibri"/>
                <a:cs typeface="Calibri"/>
                <a:sym typeface="Calibri"/>
              </a:rPr>
              <a:t>Depends on technology / cost</a:t>
            </a:r>
            <a:endParaRPr/>
          </a:p>
          <a:p>
            <a:pPr indent="-342900" lvl="0" marL="342900" marR="0" rtl="0" algn="l">
              <a:lnSpc>
                <a:spcPct val="90000"/>
              </a:lnSpc>
              <a:spcBef>
                <a:spcPts val="592"/>
              </a:spcBef>
              <a:spcAft>
                <a:spcPts val="0"/>
              </a:spcAft>
              <a:buClr>
                <a:schemeClr val="dk1"/>
              </a:buClr>
              <a:buSzPts val="2960"/>
              <a:buFont typeface="Arial"/>
              <a:buChar char="•"/>
            </a:pPr>
            <a:r>
              <a:rPr b="0" i="0" lang="en-US" sz="2960" u="none" cap="none" strike="noStrike">
                <a:solidFill>
                  <a:schemeClr val="dk1"/>
                </a:solidFill>
                <a:latin typeface="Calibri"/>
                <a:ea typeface="Calibri"/>
                <a:cs typeface="Calibri"/>
                <a:sym typeface="Calibri"/>
              </a:rPr>
              <a:t>Simplicity often wins</a:t>
            </a:r>
            <a:endParaRPr/>
          </a:p>
        </p:txBody>
      </p:sp>
      <p:grpSp>
        <p:nvGrpSpPr>
          <p:cNvPr id="500" name="Google Shape;500;p45"/>
          <p:cNvGrpSpPr/>
          <p:nvPr/>
        </p:nvGrpSpPr>
        <p:grpSpPr>
          <a:xfrm>
            <a:off x="6005513" y="1439326"/>
            <a:ext cx="2677791" cy="2543175"/>
            <a:chOff x="6005513" y="1439326"/>
            <a:chExt cx="2677791" cy="2543175"/>
          </a:xfrm>
        </p:grpSpPr>
        <p:cxnSp>
          <p:nvCxnSpPr>
            <p:cNvPr id="501" name="Google Shape;501;p45"/>
            <p:cNvCxnSpPr/>
            <p:nvPr/>
          </p:nvCxnSpPr>
          <p:spPr>
            <a:xfrm rot="10800000">
              <a:off x="6477000" y="1813976"/>
              <a:ext cx="0" cy="1308100"/>
            </a:xfrm>
            <a:prstGeom prst="straightConnector1">
              <a:avLst/>
            </a:prstGeom>
            <a:noFill/>
            <a:ln cap="flat" cmpd="sng" w="12700">
              <a:solidFill>
                <a:schemeClr val="dk1"/>
              </a:solidFill>
              <a:prstDash val="solid"/>
              <a:round/>
              <a:headEnd len="sm" w="sm" type="none"/>
              <a:tailEnd len="med" w="med" type="triangle"/>
            </a:ln>
          </p:spPr>
        </p:cxnSp>
        <p:cxnSp>
          <p:nvCxnSpPr>
            <p:cNvPr id="502" name="Google Shape;502;p45"/>
            <p:cNvCxnSpPr/>
            <p:nvPr/>
          </p:nvCxnSpPr>
          <p:spPr>
            <a:xfrm flipH="1" rot="10800000">
              <a:off x="6483350" y="2575976"/>
              <a:ext cx="1282700" cy="546100"/>
            </a:xfrm>
            <a:prstGeom prst="straightConnector1">
              <a:avLst/>
            </a:prstGeom>
            <a:noFill/>
            <a:ln cap="flat" cmpd="sng" w="12700">
              <a:solidFill>
                <a:schemeClr val="dk1"/>
              </a:solidFill>
              <a:prstDash val="solid"/>
              <a:round/>
              <a:headEnd len="sm" w="sm" type="none"/>
              <a:tailEnd len="med" w="med" type="triangle"/>
            </a:ln>
          </p:spPr>
        </p:cxnSp>
        <p:cxnSp>
          <p:nvCxnSpPr>
            <p:cNvPr id="503" name="Google Shape;503;p45"/>
            <p:cNvCxnSpPr/>
            <p:nvPr/>
          </p:nvCxnSpPr>
          <p:spPr>
            <a:xfrm>
              <a:off x="6483350" y="3122076"/>
              <a:ext cx="749300" cy="520700"/>
            </a:xfrm>
            <a:prstGeom prst="straightConnector1">
              <a:avLst/>
            </a:prstGeom>
            <a:noFill/>
            <a:ln cap="flat" cmpd="sng" w="12700">
              <a:solidFill>
                <a:schemeClr val="dk1"/>
              </a:solidFill>
              <a:prstDash val="solid"/>
              <a:round/>
              <a:headEnd len="sm" w="sm" type="none"/>
              <a:tailEnd len="med" w="med" type="triangle"/>
            </a:ln>
          </p:spPr>
        </p:cxnSp>
        <p:sp>
          <p:nvSpPr>
            <p:cNvPr id="504" name="Google Shape;504;p45"/>
            <p:cNvSpPr/>
            <p:nvPr/>
          </p:nvSpPr>
          <p:spPr>
            <a:xfrm>
              <a:off x="7300913" y="2201326"/>
              <a:ext cx="1382391" cy="335989"/>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(Associativity)</a:t>
              </a:r>
              <a:endParaRPr b="1" sz="1600">
                <a:solidFill>
                  <a:schemeClr val="dk1"/>
                </a:solidFill>
                <a:latin typeface="Calibri"/>
                <a:ea typeface="Calibri"/>
                <a:cs typeface="Calibri"/>
                <a:sym typeface="Calibri"/>
              </a:endParaRPr>
            </a:p>
          </p:txBody>
        </p:sp>
        <p:sp>
          <p:nvSpPr>
            <p:cNvPr id="505" name="Google Shape;505;p45"/>
            <p:cNvSpPr/>
            <p:nvPr/>
          </p:nvSpPr>
          <p:spPr>
            <a:xfrm>
              <a:off x="6005513" y="1439326"/>
              <a:ext cx="1252537"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Cache Size</a:t>
              </a:r>
              <a:endParaRPr/>
            </a:p>
          </p:txBody>
        </p:sp>
        <p:sp>
          <p:nvSpPr>
            <p:cNvPr id="506" name="Google Shape;506;p45"/>
            <p:cNvSpPr/>
            <p:nvPr/>
          </p:nvSpPr>
          <p:spPr>
            <a:xfrm>
              <a:off x="6919913" y="3649126"/>
              <a:ext cx="1196975"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Block Size</a:t>
              </a:r>
              <a:endParaRPr/>
            </a:p>
          </p:txBody>
        </p:sp>
      </p:grpSp>
      <p:grpSp>
        <p:nvGrpSpPr>
          <p:cNvPr id="507" name="Google Shape;507;p45"/>
          <p:cNvGrpSpPr/>
          <p:nvPr/>
        </p:nvGrpSpPr>
        <p:grpSpPr>
          <a:xfrm>
            <a:off x="5636152" y="4647138"/>
            <a:ext cx="3033712" cy="1558925"/>
            <a:chOff x="5636152" y="4647138"/>
            <a:chExt cx="3033712" cy="1558925"/>
          </a:xfrm>
        </p:grpSpPr>
        <p:cxnSp>
          <p:nvCxnSpPr>
            <p:cNvPr id="508" name="Google Shape;508;p45"/>
            <p:cNvCxnSpPr/>
            <p:nvPr/>
          </p:nvCxnSpPr>
          <p:spPr>
            <a:xfrm rot="10800000">
              <a:off x="6336239" y="4647138"/>
              <a:ext cx="0" cy="1155700"/>
            </a:xfrm>
            <a:prstGeom prst="straightConnector1">
              <a:avLst/>
            </a:prstGeom>
            <a:noFill/>
            <a:ln cap="flat" cmpd="sng" w="12700">
              <a:solidFill>
                <a:schemeClr val="dk1"/>
              </a:solidFill>
              <a:prstDash val="solid"/>
              <a:round/>
              <a:headEnd len="sm" w="sm" type="none"/>
              <a:tailEnd len="sm" w="sm" type="none"/>
            </a:ln>
          </p:spPr>
        </p:cxnSp>
        <p:sp>
          <p:nvSpPr>
            <p:cNvPr id="509" name="Google Shape;509;p45"/>
            <p:cNvSpPr/>
            <p:nvPr/>
          </p:nvSpPr>
          <p:spPr>
            <a:xfrm>
              <a:off x="5788552" y="4653488"/>
              <a:ext cx="563562"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Bad</a:t>
              </a:r>
              <a:endParaRPr/>
            </a:p>
          </p:txBody>
        </p:sp>
        <p:sp>
          <p:nvSpPr>
            <p:cNvPr id="510" name="Google Shape;510;p45"/>
            <p:cNvSpPr/>
            <p:nvPr/>
          </p:nvSpPr>
          <p:spPr>
            <a:xfrm>
              <a:off x="5636152" y="5491688"/>
              <a:ext cx="711200"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Good</a:t>
              </a:r>
              <a:endParaRPr/>
            </a:p>
          </p:txBody>
        </p:sp>
        <p:cxnSp>
          <p:nvCxnSpPr>
            <p:cNvPr id="511" name="Google Shape;511;p45"/>
            <p:cNvCxnSpPr/>
            <p:nvPr/>
          </p:nvCxnSpPr>
          <p:spPr>
            <a:xfrm>
              <a:off x="6342589" y="5796488"/>
              <a:ext cx="1816100" cy="0"/>
            </a:xfrm>
            <a:prstGeom prst="straightConnector1">
              <a:avLst/>
            </a:prstGeom>
            <a:noFill/>
            <a:ln cap="flat" cmpd="sng" w="12700">
              <a:solidFill>
                <a:schemeClr val="dk1"/>
              </a:solidFill>
              <a:prstDash val="solid"/>
              <a:round/>
              <a:headEnd len="sm" w="sm" type="none"/>
              <a:tailEnd len="sm" w="sm" type="none"/>
            </a:ln>
          </p:spPr>
        </p:cxnSp>
        <p:sp>
          <p:nvSpPr>
            <p:cNvPr id="512" name="Google Shape;512;p45"/>
            <p:cNvSpPr/>
            <p:nvPr/>
          </p:nvSpPr>
          <p:spPr>
            <a:xfrm>
              <a:off x="6321952" y="5872688"/>
              <a:ext cx="642937"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Less</a:t>
              </a:r>
              <a:endParaRPr/>
            </a:p>
          </p:txBody>
        </p:sp>
        <p:sp>
          <p:nvSpPr>
            <p:cNvPr id="513" name="Google Shape;513;p45"/>
            <p:cNvSpPr/>
            <p:nvPr/>
          </p:nvSpPr>
          <p:spPr>
            <a:xfrm>
              <a:off x="7922152" y="5872688"/>
              <a:ext cx="666750" cy="33337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More</a:t>
              </a:r>
              <a:endParaRPr/>
            </a:p>
          </p:txBody>
        </p:sp>
        <p:sp>
          <p:nvSpPr>
            <p:cNvPr id="514" name="Google Shape;514;p45"/>
            <p:cNvSpPr/>
            <p:nvPr/>
          </p:nvSpPr>
          <p:spPr>
            <a:xfrm>
              <a:off x="6496577" y="4729688"/>
              <a:ext cx="1593850" cy="984250"/>
            </a:xfrm>
            <a:custGeom>
              <a:rect b="b" l="l" r="r" t="t"/>
              <a:pathLst>
                <a:path extrusionOk="0" fill="none" h="120000" w="120000">
                  <a:moveTo>
                    <a:pt x="120000" y="120000"/>
                  </a:moveTo>
                  <a:cubicBezTo>
                    <a:pt x="53722" y="120000"/>
                    <a:pt x="0" y="66272"/>
                    <a:pt x="0" y="0"/>
                  </a:cubicBezTo>
                </a:path>
                <a:path extrusionOk="0" h="120000" w="120000">
                  <a:moveTo>
                    <a:pt x="120000" y="120000"/>
                  </a:moveTo>
                  <a:cubicBezTo>
                    <a:pt x="53722" y="120000"/>
                    <a:pt x="0" y="66272"/>
                    <a:pt x="0" y="0"/>
                  </a:cubicBezTo>
                  <a:lnTo>
                    <a:pt x="120000"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5"/>
            <p:cNvSpPr/>
            <p:nvPr/>
          </p:nvSpPr>
          <p:spPr>
            <a:xfrm>
              <a:off x="6641039" y="4805888"/>
              <a:ext cx="1365250" cy="908050"/>
            </a:xfrm>
            <a:custGeom>
              <a:rect b="b" l="l" r="r" t="t"/>
              <a:pathLst>
                <a:path extrusionOk="0" fill="none" h="120000" w="120000">
                  <a:moveTo>
                    <a:pt x="120000" y="0"/>
                  </a:moveTo>
                  <a:cubicBezTo>
                    <a:pt x="120000" y="66272"/>
                    <a:pt x="66272" y="119994"/>
                    <a:pt x="0" y="120000"/>
                  </a:cubicBezTo>
                </a:path>
                <a:path extrusionOk="0" h="120000" w="120000">
                  <a:moveTo>
                    <a:pt x="120000" y="0"/>
                  </a:moveTo>
                  <a:cubicBezTo>
                    <a:pt x="120000" y="66272"/>
                    <a:pt x="66272" y="119994"/>
                    <a:pt x="0" y="120000"/>
                  </a:cubicBezTo>
                  <a:lnTo>
                    <a:pt x="0" y="0"/>
                  </a:lnTo>
                  <a:close/>
                </a:path>
              </a:pathLst>
            </a:custGeom>
            <a:noFill/>
            <a:ln cap="rnd"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45"/>
            <p:cNvSpPr/>
            <p:nvPr/>
          </p:nvSpPr>
          <p:spPr>
            <a:xfrm>
              <a:off x="6321952" y="5439301"/>
              <a:ext cx="900112" cy="30162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Factor A</a:t>
              </a:r>
              <a:endParaRPr/>
            </a:p>
          </p:txBody>
        </p:sp>
        <p:sp>
          <p:nvSpPr>
            <p:cNvPr id="517" name="Google Shape;517;p45"/>
            <p:cNvSpPr/>
            <p:nvPr/>
          </p:nvSpPr>
          <p:spPr>
            <a:xfrm>
              <a:off x="7769752" y="5439301"/>
              <a:ext cx="900112" cy="301625"/>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Factor B</a:t>
              </a:r>
              <a:endParaRPr/>
            </a:p>
          </p:txBody>
        </p:sp>
        <p:grpSp>
          <p:nvGrpSpPr>
            <p:cNvPr id="518" name="Google Shape;518;p45"/>
            <p:cNvGrpSpPr/>
            <p:nvPr/>
          </p:nvGrpSpPr>
          <p:grpSpPr>
            <a:xfrm>
              <a:off x="6579127" y="4653488"/>
              <a:ext cx="1420812" cy="749300"/>
              <a:chOff x="3945" y="2736"/>
              <a:chExt cx="895" cy="472"/>
            </a:xfrm>
          </p:grpSpPr>
          <p:sp>
            <p:nvSpPr>
              <p:cNvPr id="519" name="Google Shape;519;p45"/>
              <p:cNvSpPr/>
              <p:nvPr/>
            </p:nvSpPr>
            <p:spPr>
              <a:xfrm>
                <a:off x="3945" y="2736"/>
                <a:ext cx="448" cy="472"/>
              </a:xfrm>
              <a:custGeom>
                <a:rect b="b" l="l" r="r" t="t"/>
                <a:pathLst>
                  <a:path extrusionOk="0" fill="none" h="120000" w="120000">
                    <a:moveTo>
                      <a:pt x="120000" y="120000"/>
                    </a:moveTo>
                    <a:cubicBezTo>
                      <a:pt x="53722" y="120000"/>
                      <a:pt x="0" y="66272"/>
                      <a:pt x="0" y="0"/>
                    </a:cubicBezTo>
                  </a:path>
                  <a:path extrusionOk="0" h="120000" w="120000">
                    <a:moveTo>
                      <a:pt x="120000" y="120000"/>
                    </a:moveTo>
                    <a:cubicBezTo>
                      <a:pt x="53722" y="120000"/>
                      <a:pt x="0" y="66272"/>
                      <a:pt x="0" y="0"/>
                    </a:cubicBezTo>
                    <a:lnTo>
                      <a:pt x="120000" y="0"/>
                    </a:lnTo>
                    <a:close/>
                  </a:path>
                </a:pathLst>
              </a:custGeom>
              <a:noFill/>
              <a:ln cap="rnd"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45"/>
              <p:cNvSpPr/>
              <p:nvPr/>
            </p:nvSpPr>
            <p:spPr>
              <a:xfrm>
                <a:off x="4392" y="2736"/>
                <a:ext cx="448" cy="472"/>
              </a:xfrm>
              <a:custGeom>
                <a:rect b="b" l="l" r="r" t="t"/>
                <a:pathLst>
                  <a:path extrusionOk="0" fill="none" h="120000" w="120000">
                    <a:moveTo>
                      <a:pt x="120000" y="0"/>
                    </a:moveTo>
                    <a:cubicBezTo>
                      <a:pt x="120000" y="66272"/>
                      <a:pt x="66272" y="119994"/>
                      <a:pt x="0" y="120000"/>
                    </a:cubicBezTo>
                  </a:path>
                  <a:path extrusionOk="0" h="120000" w="120000">
                    <a:moveTo>
                      <a:pt x="120000" y="0"/>
                    </a:moveTo>
                    <a:cubicBezTo>
                      <a:pt x="120000" y="66272"/>
                      <a:pt x="66272" y="119994"/>
                      <a:pt x="0" y="120000"/>
                    </a:cubicBezTo>
                    <a:lnTo>
                      <a:pt x="0" y="0"/>
                    </a:lnTo>
                    <a:close/>
                  </a:path>
                </a:pathLst>
              </a:custGeom>
              <a:noFill/>
              <a:ln cap="rnd"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Effect of Block and Cache Sizes</a:t>
            </a:r>
            <a:br>
              <a:rPr b="0" i="0" lang="en-US" sz="3959" u="none" cap="none" strike="noStrike">
                <a:solidFill>
                  <a:schemeClr val="accent1"/>
                </a:solidFill>
                <a:latin typeface="Calibri"/>
                <a:ea typeface="Calibri"/>
                <a:cs typeface="Calibri"/>
                <a:sym typeface="Calibri"/>
              </a:rPr>
            </a:br>
            <a:r>
              <a:rPr b="0" i="0" lang="en-US" sz="3959" u="none" cap="none" strike="noStrike">
                <a:solidFill>
                  <a:schemeClr val="accent1"/>
                </a:solidFill>
                <a:latin typeface="Calibri"/>
                <a:ea typeface="Calibri"/>
                <a:cs typeface="Calibri"/>
                <a:sym typeface="Calibri"/>
              </a:rPr>
              <a:t>on Miss Rate</a:t>
            </a:r>
            <a:endParaRPr b="0" i="0" sz="3959" u="none" cap="none" strike="noStrike">
              <a:solidFill>
                <a:schemeClr val="accent1"/>
              </a:solidFill>
              <a:latin typeface="Calibri"/>
              <a:ea typeface="Calibri"/>
              <a:cs typeface="Calibri"/>
              <a:sym typeface="Calibri"/>
            </a:endParaRPr>
          </a:p>
        </p:txBody>
      </p:sp>
      <p:pic>
        <p:nvPicPr>
          <p:cNvPr id="527" name="Google Shape;527;p46"/>
          <p:cNvPicPr preferRelativeResize="0"/>
          <p:nvPr/>
        </p:nvPicPr>
        <p:blipFill rotWithShape="1">
          <a:blip r:embed="rId3">
            <a:alphaModFix/>
          </a:blip>
          <a:srcRect b="0" l="0" r="0" t="0"/>
          <a:stretch/>
        </p:blipFill>
        <p:spPr>
          <a:xfrm>
            <a:off x="541867" y="1280160"/>
            <a:ext cx="8229600" cy="4525963"/>
          </a:xfrm>
          <a:prstGeom prst="rect">
            <a:avLst/>
          </a:prstGeom>
          <a:noFill/>
          <a:ln>
            <a:noFill/>
          </a:ln>
        </p:spPr>
      </p:pic>
      <p:sp>
        <p:nvSpPr>
          <p:cNvPr id="528" name="Google Shape;528;p46"/>
          <p:cNvSpPr txBox="1"/>
          <p:nvPr/>
        </p:nvSpPr>
        <p:spPr>
          <a:xfrm>
            <a:off x="7320845" y="1761066"/>
            <a:ext cx="1371600" cy="3657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t>Cache Size</a:t>
            </a:r>
            <a:endParaRPr b="1" sz="2000"/>
          </a:p>
        </p:txBody>
      </p:sp>
      <p:sp>
        <p:nvSpPr>
          <p:cNvPr id="529" name="Google Shape;529;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30" name="Google Shape;530;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31" name="Google Shape;53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32" name="Google Shape;532;p46"/>
          <p:cNvSpPr/>
          <p:nvPr/>
        </p:nvSpPr>
        <p:spPr>
          <a:xfrm>
            <a:off x="533400" y="5376325"/>
            <a:ext cx="8382000" cy="1159292"/>
          </a:xfrm>
          <a:prstGeom prst="rect">
            <a:avLst/>
          </a:prstGeom>
          <a:noFill/>
          <a:ln>
            <a:noFill/>
          </a:ln>
        </p:spPr>
        <p:txBody>
          <a:bodyPr anchorCtr="0" anchor="t" bIns="25400" lIns="63500" spcFirstLastPara="1" rIns="63500" wrap="square" tIns="25400">
            <a:noAutofit/>
          </a:bodyPr>
          <a:lstStyle/>
          <a:p>
            <a:pPr indent="-287338" lvl="0" marL="287338" marR="0" rtl="0" algn="l">
              <a:spcBef>
                <a:spcPts val="0"/>
              </a:spcBef>
              <a:spcAft>
                <a:spcPts val="0"/>
              </a:spcAft>
              <a:buClr>
                <a:schemeClr val="dk1"/>
              </a:buClr>
              <a:buSzPts val="1800"/>
              <a:buFont typeface="Arial"/>
              <a:buChar char="•"/>
            </a:pPr>
            <a:r>
              <a:rPr lang="en-US" sz="2400">
                <a:solidFill>
                  <a:schemeClr val="dk1"/>
                </a:solidFill>
                <a:latin typeface="Calibri"/>
                <a:ea typeface="Calibri"/>
                <a:cs typeface="Calibri"/>
                <a:sym typeface="Calibri"/>
              </a:rPr>
              <a:t>Miss rate goes up if the block size becomes a significant fraction of the cache size because the number of blocks that can be held in the same size cache is smaller (increasing capacity misses)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pic>
        <p:nvPicPr>
          <p:cNvPr descr="f05-30-P374493" id="538" name="Google Shape;538;p47"/>
          <p:cNvPicPr preferRelativeResize="0"/>
          <p:nvPr/>
        </p:nvPicPr>
        <p:blipFill rotWithShape="1">
          <a:blip r:embed="rId3">
            <a:alphaModFix/>
          </a:blip>
          <a:srcRect b="0" l="0" r="0" t="0"/>
          <a:stretch/>
        </p:blipFill>
        <p:spPr>
          <a:xfrm>
            <a:off x="1828800" y="1371600"/>
            <a:ext cx="5486400" cy="3794973"/>
          </a:xfrm>
          <a:prstGeom prst="rect">
            <a:avLst/>
          </a:prstGeom>
          <a:noFill/>
          <a:ln>
            <a:noFill/>
          </a:ln>
        </p:spPr>
      </p:pic>
      <p:sp>
        <p:nvSpPr>
          <p:cNvPr id="539" name="Google Shape;539;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Benefits of Set-Associative Caches</a:t>
            </a:r>
            <a:endParaRPr/>
          </a:p>
        </p:txBody>
      </p:sp>
      <p:sp>
        <p:nvSpPr>
          <p:cNvPr id="540" name="Google Shape;540;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41" name="Google Shape;541;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42" name="Google Shape;542;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43" name="Google Shape;543;p47"/>
          <p:cNvSpPr/>
          <p:nvPr/>
        </p:nvSpPr>
        <p:spPr>
          <a:xfrm>
            <a:off x="457200" y="5212080"/>
            <a:ext cx="8229600" cy="1159292"/>
          </a:xfrm>
          <a:prstGeom prst="rect">
            <a:avLst/>
          </a:prstGeom>
          <a:noFill/>
          <a:ln>
            <a:noFill/>
          </a:ln>
        </p:spPr>
        <p:txBody>
          <a:bodyPr anchorCtr="0" anchor="t" bIns="25400" lIns="63500" spcFirstLastPara="1" rIns="63500" wrap="square" tIns="25400">
            <a:noAutofit/>
          </a:bodyPr>
          <a:lstStyle/>
          <a:p>
            <a:pPr indent="-287338" lvl="0" marL="287338"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Consider cost of a miss vs. cost of implementation</a:t>
            </a:r>
            <a:endParaRPr sz="2400">
              <a:solidFill>
                <a:schemeClr val="dk1"/>
              </a:solidFill>
              <a:latin typeface="Calibri"/>
              <a:ea typeface="Calibri"/>
              <a:cs typeface="Calibri"/>
              <a:sym typeface="Calibri"/>
            </a:endParaRPr>
          </a:p>
          <a:p>
            <a:pPr indent="-287338" lvl="0" marL="287338"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Largest gains are in going from direct mapped to 2-way </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(20%+ reduction in miss rate)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549" name="Google Shape;549;p48"/>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Multilevel Caches</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Improving Cache Performance</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Anatomy of a Cache Question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 Cache Questions</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Bonus:  Contemporary Cache Specs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A5A5A5"/>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550" name="Google Shape;55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51" name="Google Shape;55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52" name="Google Shape;55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Anatomy of a Cache Question</a:t>
            </a:r>
            <a:endParaRPr b="0" i="0" sz="4400" u="none" cap="none" strike="noStrike">
              <a:solidFill>
                <a:schemeClr val="accent1"/>
              </a:solidFill>
              <a:latin typeface="Calibri"/>
              <a:ea typeface="Calibri"/>
              <a:cs typeface="Calibri"/>
              <a:sym typeface="Calibri"/>
            </a:endParaRPr>
          </a:p>
        </p:txBody>
      </p:sp>
      <p:sp>
        <p:nvSpPr>
          <p:cNvPr id="558" name="Google Shape;558;p49"/>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questions come in a few flavors:</a:t>
            </a:r>
            <a:endParaRPr/>
          </a:p>
          <a:p>
            <a:pPr indent="-520700" lvl="1" marL="91440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TIO Breakdown</a:t>
            </a:r>
            <a:endParaRPr/>
          </a:p>
          <a:p>
            <a:pPr indent="-520700" lvl="1" marL="91440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For fixed cache parameters, analyze the performance of the given code/sequence</a:t>
            </a:r>
            <a:endParaRPr/>
          </a:p>
          <a:p>
            <a:pPr indent="-520700" lvl="1" marL="91440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For fixed cache parameters, find best/worst case scenarios</a:t>
            </a:r>
            <a:endParaRPr/>
          </a:p>
          <a:p>
            <a:pPr indent="-520700" lvl="1" marL="91440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For given code/sequence, how does changing your cache parameters affect performance?</a:t>
            </a:r>
            <a:endParaRPr/>
          </a:p>
          <a:p>
            <a:pPr indent="-520700" lvl="1" marL="914400" marR="0" rtl="0" algn="l">
              <a:spcBef>
                <a:spcPts val="56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AMAT</a:t>
            </a:r>
            <a:endParaRPr b="0" i="0" sz="2800" u="none" cap="none" strike="noStrike">
              <a:solidFill>
                <a:schemeClr val="dk1"/>
              </a:solidFill>
              <a:latin typeface="Calibri"/>
              <a:ea typeface="Calibri"/>
              <a:cs typeface="Calibri"/>
              <a:sym typeface="Calibri"/>
            </a:endParaRPr>
          </a:p>
        </p:txBody>
      </p:sp>
      <p:sp>
        <p:nvSpPr>
          <p:cNvPr id="559" name="Google Shape;55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60" name="Google Shape;56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61" name="Google Shape;56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The Cache</a:t>
            </a:r>
            <a:endParaRPr b="0" i="0" sz="4400" u="none" cap="none" strike="noStrike">
              <a:solidFill>
                <a:schemeClr val="accent1"/>
              </a:solidFill>
              <a:latin typeface="Calibri"/>
              <a:ea typeface="Calibri"/>
              <a:cs typeface="Calibri"/>
              <a:sym typeface="Calibri"/>
            </a:endParaRPr>
          </a:p>
        </p:txBody>
      </p:sp>
      <p:sp>
        <p:nvSpPr>
          <p:cNvPr id="567" name="Google Shape;567;p50"/>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are the important cache parameters?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Must figure these out from problem description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Address size, cache size, block size, associativity, replacement policy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Solve for TIO breakdown, # of sets, set size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Are there multiple levels?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Mostly applies to AMAT questions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starts in the cache?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 always specified (best/worst case)</a:t>
            </a:r>
            <a:endParaRPr/>
          </a:p>
        </p:txBody>
      </p:sp>
      <p:sp>
        <p:nvSpPr>
          <p:cNvPr id="568" name="Google Shape;568;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69" name="Google Shape;569;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70" name="Google Shape;57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Code: Arrays</a:t>
            </a:r>
            <a:endParaRPr b="0" i="0" sz="4400" u="none" cap="none" strike="noStrike">
              <a:solidFill>
                <a:schemeClr val="accent1"/>
              </a:solidFill>
              <a:latin typeface="Calibri"/>
              <a:ea typeface="Calibri"/>
              <a:cs typeface="Calibri"/>
              <a:sym typeface="Calibri"/>
            </a:endParaRPr>
          </a:p>
        </p:txBody>
      </p:sp>
      <p:sp>
        <p:nvSpPr>
          <p:cNvPr id="576" name="Google Shape;576;p51"/>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Elements stored sequentially in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Ideal for spatial locality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Different arrays not necessarily next to each other</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Remember to account for data size!</a:t>
            </a:r>
            <a:endParaRPr/>
          </a:p>
          <a:p>
            <a:pPr indent="-285750" lvl="1" marL="742950" marR="0" rtl="0" algn="l">
              <a:spcBef>
                <a:spcPts val="56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char is 1 byte, int is 4 bytes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Pay attention to access pattern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Touch </a:t>
            </a:r>
            <a:r>
              <a:rPr b="0" i="1" lang="en-US" sz="2800" u="none" cap="none" strike="noStrike">
                <a:solidFill>
                  <a:schemeClr val="dk1"/>
                </a:solidFill>
                <a:latin typeface="Calibri"/>
                <a:ea typeface="Calibri"/>
                <a:cs typeface="Calibri"/>
                <a:sym typeface="Calibri"/>
              </a:rPr>
              <a:t>all</a:t>
            </a:r>
            <a:r>
              <a:rPr b="0" i="0" lang="en-US" sz="2800" u="none" cap="none" strike="noStrike">
                <a:solidFill>
                  <a:schemeClr val="dk1"/>
                </a:solidFill>
                <a:latin typeface="Calibri"/>
                <a:ea typeface="Calibri"/>
                <a:cs typeface="Calibri"/>
                <a:sym typeface="Calibri"/>
              </a:rPr>
              <a:t> elements (e.g. shift, sum)</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Touch </a:t>
            </a:r>
            <a:r>
              <a:rPr b="0" i="1" lang="en-US" sz="2800" u="none" cap="none" strike="noStrike">
                <a:solidFill>
                  <a:schemeClr val="dk1"/>
                </a:solidFill>
                <a:latin typeface="Calibri"/>
                <a:ea typeface="Calibri"/>
                <a:cs typeface="Calibri"/>
                <a:sym typeface="Calibri"/>
              </a:rPr>
              <a:t>some</a:t>
            </a:r>
            <a:r>
              <a:rPr b="0" i="0" lang="en-US" sz="2800" u="none" cap="none" strike="noStrike">
                <a:solidFill>
                  <a:schemeClr val="dk1"/>
                </a:solidFill>
                <a:latin typeface="Calibri"/>
                <a:ea typeface="Calibri"/>
                <a:cs typeface="Calibri"/>
                <a:sym typeface="Calibri"/>
              </a:rPr>
              <a:t> elements (e.g. histogram, stride)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many times do we touch each element?</a:t>
            </a:r>
            <a:endParaRPr/>
          </a:p>
        </p:txBody>
      </p:sp>
      <p:sp>
        <p:nvSpPr>
          <p:cNvPr id="577" name="Google Shape;57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78" name="Google Shape;57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79" name="Google Shape;57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Code: Linked Lists/Structs</a:t>
            </a:r>
            <a:endParaRPr b="0" i="0" sz="4400" u="none" cap="none" strike="noStrike">
              <a:solidFill>
                <a:schemeClr val="accent1"/>
              </a:solidFill>
              <a:latin typeface="Calibri"/>
              <a:ea typeface="Calibri"/>
              <a:cs typeface="Calibri"/>
              <a:sym typeface="Calibri"/>
            </a:endParaRPr>
          </a:p>
        </p:txBody>
      </p:sp>
      <p:sp>
        <p:nvSpPr>
          <p:cNvPr id="585" name="Google Shape;585;p5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Nodes stored separately in memory</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Addresses of nodes may be very different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Type and ordering of linking is important</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Remember to account for size/ordering of struct elements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Pay attention to access pattern</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Generally must start from “head”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How many struct elements are touched?</a:t>
            </a:r>
            <a:endParaRPr/>
          </a:p>
        </p:txBody>
      </p:sp>
      <p:sp>
        <p:nvSpPr>
          <p:cNvPr id="586" name="Google Shape;586;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87" name="Google Shape;587;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88" name="Google Shape;588;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Access Patterns</a:t>
            </a:r>
            <a:endParaRPr b="0" i="0" sz="4400" u="none" cap="none" strike="noStrike">
              <a:solidFill>
                <a:schemeClr val="accent1"/>
              </a:solidFill>
              <a:latin typeface="Calibri"/>
              <a:ea typeface="Calibri"/>
              <a:cs typeface="Calibri"/>
              <a:sym typeface="Calibri"/>
            </a:endParaRPr>
          </a:p>
        </p:txBody>
      </p:sp>
      <p:sp>
        <p:nvSpPr>
          <p:cNvPr id="594" name="Google Shape;594;p5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How many hits within a single block once it is loaded into cache?</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Will block still be in cache when you revisit its elements?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Are there special/edge cases to consider?</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Usually edge of block boundary or edge of cache size boundary</a:t>
            </a:r>
            <a:endParaRPr b="0" i="0" sz="2800" u="none" cap="none" strike="noStrike">
              <a:solidFill>
                <a:schemeClr val="dk1"/>
              </a:solidFill>
              <a:latin typeface="Calibri"/>
              <a:ea typeface="Calibri"/>
              <a:cs typeface="Calibri"/>
              <a:sym typeface="Calibri"/>
            </a:endParaRPr>
          </a:p>
        </p:txBody>
      </p:sp>
      <p:sp>
        <p:nvSpPr>
          <p:cNvPr id="595" name="Google Shape;595;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596" name="Google Shape;596;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597" name="Google Shape;597;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Best/Worst Case</a:t>
            </a:r>
            <a:endParaRPr b="0" i="0" sz="4400" u="none" cap="none" strike="noStrike">
              <a:solidFill>
                <a:schemeClr val="accent1"/>
              </a:solidFill>
              <a:latin typeface="Calibri"/>
              <a:ea typeface="Calibri"/>
              <a:cs typeface="Calibri"/>
              <a:sym typeface="Calibri"/>
            </a:endParaRPr>
          </a:p>
        </p:txBody>
      </p:sp>
      <p:sp>
        <p:nvSpPr>
          <p:cNvPr id="603" name="Google Shape;603;p54"/>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Set Associative (including Fully Associative)</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Best:  All accessed blocks fit into cache/set</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Worst:  Block is replaced before you access again</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Direct-Mapped</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Best:  Accessed blocks go into different slots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Worst:  Constant conflict misses</a:t>
            </a:r>
            <a:endParaRPr/>
          </a:p>
        </p:txBody>
      </p:sp>
      <p:sp>
        <p:nvSpPr>
          <p:cNvPr id="604" name="Google Shape;604;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05" name="Google Shape;605;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06" name="Google Shape;606;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grpSp>
        <p:nvGrpSpPr>
          <p:cNvPr id="135" name="Google Shape;135;p19"/>
          <p:cNvGrpSpPr/>
          <p:nvPr/>
        </p:nvGrpSpPr>
        <p:grpSpPr>
          <a:xfrm>
            <a:off x="914400" y="3675887"/>
            <a:ext cx="7916519" cy="523220"/>
            <a:chOff x="917648" y="1743731"/>
            <a:chExt cx="7394595" cy="392422"/>
          </a:xfrm>
        </p:grpSpPr>
        <p:sp>
          <p:nvSpPr>
            <p:cNvPr id="136" name="Google Shape;136;p19"/>
            <p:cNvSpPr txBox="1"/>
            <p:nvPr/>
          </p:nvSpPr>
          <p:spPr>
            <a:xfrm>
              <a:off x="1371600" y="1743731"/>
              <a:ext cx="6940643" cy="39242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8000"/>
                  </a:solidFill>
                  <a:latin typeface="Calibri"/>
                  <a:ea typeface="Calibri"/>
                  <a:cs typeface="Calibri"/>
                  <a:sym typeface="Calibri"/>
                </a:rPr>
                <a:t>2</a:t>
              </a:r>
              <a:r>
                <a:rPr baseline="30000" lang="en-US" sz="2800">
                  <a:solidFill>
                    <a:srgbClr val="FF8000"/>
                  </a:solidFill>
                  <a:latin typeface="Calibri"/>
                  <a:ea typeface="Calibri"/>
                  <a:cs typeface="Calibri"/>
                  <a:sym typeface="Calibri"/>
                </a:rPr>
                <a:t>6</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7</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3 </a:t>
              </a:r>
              <a:r>
                <a:rPr lang="en-US" sz="2800">
                  <a:solidFill>
                    <a:srgbClr val="FF8000"/>
                  </a:solidFill>
                  <a:latin typeface="Calibri"/>
                  <a:ea typeface="Calibri"/>
                  <a:cs typeface="Calibri"/>
                  <a:sym typeface="Calibri"/>
                </a:rPr>
                <a:t>+ 2</a:t>
              </a:r>
              <a:r>
                <a:rPr baseline="30000" lang="en-US" sz="2800">
                  <a:solidFill>
                    <a:srgbClr val="FF8000"/>
                  </a:solidFill>
                  <a:latin typeface="Calibri"/>
                  <a:ea typeface="Calibri"/>
                  <a:cs typeface="Calibri"/>
                  <a:sym typeface="Calibri"/>
                </a:rPr>
                <a:t>1</a:t>
              </a:r>
              <a:r>
                <a:rPr lang="en-US" sz="2800">
                  <a:solidFill>
                    <a:srgbClr val="FF8000"/>
                  </a:solidFill>
                  <a:latin typeface="Calibri"/>
                  <a:ea typeface="Calibri"/>
                  <a:cs typeface="Calibri"/>
                  <a:sym typeface="Calibri"/>
                </a:rPr>
                <a:t>) = 8.625 Kib</a:t>
              </a:r>
              <a:endParaRPr sz="2800">
                <a:solidFill>
                  <a:srgbClr val="FF8000"/>
                </a:solidFill>
                <a:latin typeface="Calibri"/>
                <a:ea typeface="Calibri"/>
                <a:cs typeface="Calibri"/>
                <a:sym typeface="Calibri"/>
              </a:endParaRPr>
            </a:p>
          </p:txBody>
        </p:sp>
        <p:sp>
          <p:nvSpPr>
            <p:cNvPr id="137" name="Google Shape;137;p19"/>
            <p:cNvSpPr/>
            <p:nvPr/>
          </p:nvSpPr>
          <p:spPr>
            <a:xfrm>
              <a:off x="917648" y="1763469"/>
              <a:ext cx="529551" cy="346255"/>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138" name="Google Shape;138;p19"/>
          <p:cNvGrpSpPr/>
          <p:nvPr/>
        </p:nvGrpSpPr>
        <p:grpSpPr>
          <a:xfrm>
            <a:off x="914400" y="4305274"/>
            <a:ext cx="7940038" cy="533914"/>
            <a:chOff x="914400" y="3486236"/>
            <a:chExt cx="7940038" cy="533914"/>
          </a:xfrm>
        </p:grpSpPr>
        <p:sp>
          <p:nvSpPr>
            <p:cNvPr id="139" name="Google Shape;139;p19"/>
            <p:cNvSpPr txBox="1"/>
            <p:nvPr/>
          </p:nvSpPr>
          <p:spPr>
            <a:xfrm>
              <a:off x="1371599" y="3496930"/>
              <a:ext cx="7482839"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08000"/>
                  </a:solidFill>
                  <a:latin typeface="Calibri"/>
                  <a:ea typeface="Calibri"/>
                  <a:cs typeface="Calibri"/>
                  <a:sym typeface="Calibri"/>
                </a:rPr>
                <a:t>2</a:t>
              </a:r>
              <a:r>
                <a:rPr baseline="30000" lang="en-US" sz="2800">
                  <a:solidFill>
                    <a:srgbClr val="408000"/>
                  </a:solidFill>
                  <a:latin typeface="Calibri"/>
                  <a:ea typeface="Calibri"/>
                  <a:cs typeface="Calibri"/>
                  <a:sym typeface="Calibri"/>
                </a:rPr>
                <a:t>4</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7</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3 </a:t>
              </a:r>
              <a:r>
                <a:rPr lang="en-US" sz="2800">
                  <a:solidFill>
                    <a:srgbClr val="408000"/>
                  </a:solidFill>
                  <a:latin typeface="Calibri"/>
                  <a:ea typeface="Calibri"/>
                  <a:cs typeface="Calibri"/>
                  <a:sym typeface="Calibri"/>
                </a:rPr>
                <a:t>+ 2</a:t>
              </a:r>
              <a:r>
                <a:rPr baseline="30000" lang="en-US" sz="2800">
                  <a:solidFill>
                    <a:srgbClr val="408000"/>
                  </a:solidFill>
                  <a:latin typeface="Calibri"/>
                  <a:ea typeface="Calibri"/>
                  <a:cs typeface="Calibri"/>
                  <a:sym typeface="Calibri"/>
                </a:rPr>
                <a:t>0</a:t>
              </a:r>
              <a:r>
                <a:rPr lang="en-US" sz="2800">
                  <a:solidFill>
                    <a:srgbClr val="408000"/>
                  </a:solidFill>
                  <a:latin typeface="Calibri"/>
                  <a:ea typeface="Calibri"/>
                  <a:cs typeface="Calibri"/>
                  <a:sym typeface="Calibri"/>
                </a:rPr>
                <a:t>) = 2.140625 Kib</a:t>
              </a:r>
              <a:endParaRPr sz="2800">
                <a:solidFill>
                  <a:srgbClr val="408000"/>
                </a:solidFill>
                <a:latin typeface="Calibri"/>
                <a:ea typeface="Calibri"/>
                <a:cs typeface="Calibri"/>
                <a:sym typeface="Calibri"/>
              </a:endParaRPr>
            </a:p>
          </p:txBody>
        </p:sp>
        <p:sp>
          <p:nvSpPr>
            <p:cNvPr id="140" name="Google Shape;140;p19"/>
            <p:cNvSpPr/>
            <p:nvPr/>
          </p:nvSpPr>
          <p:spPr>
            <a:xfrm>
              <a:off x="914400" y="3486236"/>
              <a:ext cx="56692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141" name="Google Shape;141;p19"/>
          <p:cNvGrpSpPr/>
          <p:nvPr/>
        </p:nvGrpSpPr>
        <p:grpSpPr>
          <a:xfrm>
            <a:off x="914399" y="4956048"/>
            <a:ext cx="7162801" cy="523220"/>
            <a:chOff x="914399" y="4411330"/>
            <a:chExt cx="7162801" cy="523220"/>
          </a:xfrm>
        </p:grpSpPr>
        <p:sp>
          <p:nvSpPr>
            <p:cNvPr id="142" name="Google Shape;142;p19"/>
            <p:cNvSpPr txBox="1"/>
            <p:nvPr/>
          </p:nvSpPr>
          <p:spPr>
            <a:xfrm>
              <a:off x="1371600" y="4411330"/>
              <a:ext cx="67056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66A0"/>
                  </a:solidFill>
                  <a:latin typeface="Calibri"/>
                  <a:ea typeface="Calibri"/>
                  <a:cs typeface="Calibri"/>
                  <a:sym typeface="Calibri"/>
                </a:rPr>
                <a:t>2</a:t>
              </a:r>
              <a:r>
                <a:rPr baseline="30000" lang="en-US" sz="2800">
                  <a:solidFill>
                    <a:srgbClr val="FF66A0"/>
                  </a:solidFill>
                  <a:latin typeface="Calibri"/>
                  <a:ea typeface="Calibri"/>
                  <a:cs typeface="Calibri"/>
                  <a:sym typeface="Calibri"/>
                </a:rPr>
                <a:t>4</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7</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3 </a:t>
              </a:r>
              <a:r>
                <a:rPr lang="en-US" sz="2800">
                  <a:solidFill>
                    <a:srgbClr val="FF66A0"/>
                  </a:solidFill>
                  <a:latin typeface="Calibri"/>
                  <a:ea typeface="Calibri"/>
                  <a:cs typeface="Calibri"/>
                  <a:sym typeface="Calibri"/>
                </a:rPr>
                <a:t>+ 2</a:t>
              </a:r>
              <a:r>
                <a:rPr baseline="30000" lang="en-US" sz="2800">
                  <a:solidFill>
                    <a:srgbClr val="FF66A0"/>
                  </a:solidFill>
                  <a:latin typeface="Calibri"/>
                  <a:ea typeface="Calibri"/>
                  <a:cs typeface="Calibri"/>
                  <a:sym typeface="Calibri"/>
                </a:rPr>
                <a:t>1</a:t>
              </a:r>
              <a:r>
                <a:rPr lang="en-US" sz="2800">
                  <a:solidFill>
                    <a:srgbClr val="FF66A0"/>
                  </a:solidFill>
                  <a:latin typeface="Calibri"/>
                  <a:ea typeface="Calibri"/>
                  <a:cs typeface="Calibri"/>
                  <a:sym typeface="Calibri"/>
                </a:rPr>
                <a:t>) = 2.15625 Kib</a:t>
              </a:r>
              <a:endParaRPr sz="2800">
                <a:solidFill>
                  <a:srgbClr val="FF66A0"/>
                </a:solidFill>
                <a:latin typeface="Calibri"/>
                <a:ea typeface="Calibri"/>
                <a:cs typeface="Calibri"/>
                <a:sym typeface="Calibri"/>
              </a:endParaRPr>
            </a:p>
          </p:txBody>
        </p:sp>
        <p:sp>
          <p:nvSpPr>
            <p:cNvPr id="143" name="Google Shape;143;p19"/>
            <p:cNvSpPr/>
            <p:nvPr/>
          </p:nvSpPr>
          <p:spPr>
            <a:xfrm>
              <a:off x="914399" y="4415874"/>
              <a:ext cx="566928"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144" name="Google Shape;144;p19"/>
          <p:cNvGrpSpPr/>
          <p:nvPr/>
        </p:nvGrpSpPr>
        <p:grpSpPr>
          <a:xfrm>
            <a:off x="914400" y="5589786"/>
            <a:ext cx="7523792" cy="529562"/>
            <a:chOff x="914400" y="5319388"/>
            <a:chExt cx="7523792" cy="529562"/>
          </a:xfrm>
        </p:grpSpPr>
        <p:sp>
          <p:nvSpPr>
            <p:cNvPr id="145" name="Google Shape;145;p19"/>
            <p:cNvSpPr txBox="1"/>
            <p:nvPr/>
          </p:nvSpPr>
          <p:spPr>
            <a:xfrm>
              <a:off x="1371599" y="5325730"/>
              <a:ext cx="7066593"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a:t>
              </a:r>
              <a:r>
                <a:rPr b="1" baseline="30000" lang="en-US" sz="2800">
                  <a:solidFill>
                    <a:srgbClr val="FFE860"/>
                  </a:solidFill>
                  <a:latin typeface="Calibri"/>
                  <a:ea typeface="Calibri"/>
                  <a:cs typeface="Calibri"/>
                  <a:sym typeface="Calibri"/>
                </a:rPr>
                <a:t>4</a:t>
              </a:r>
              <a:r>
                <a:rPr b="1" lang="en-US" sz="2800">
                  <a:solidFill>
                    <a:srgbClr val="FFE860"/>
                  </a:solidFill>
                  <a:latin typeface="Calibri"/>
                  <a:ea typeface="Calibri"/>
                  <a:cs typeface="Calibri"/>
                  <a:sym typeface="Calibri"/>
                </a:rPr>
                <a:t> × (2</a:t>
              </a:r>
              <a:r>
                <a:rPr b="1" baseline="30000" lang="en-US" sz="2800">
                  <a:solidFill>
                    <a:srgbClr val="FFE860"/>
                  </a:solidFill>
                  <a:latin typeface="Calibri"/>
                  <a:ea typeface="Calibri"/>
                  <a:cs typeface="Calibri"/>
                  <a:sym typeface="Calibri"/>
                </a:rPr>
                <a:t>7</a:t>
              </a:r>
              <a:r>
                <a:rPr b="1" lang="en-US" sz="2800">
                  <a:solidFill>
                    <a:srgbClr val="FFE860"/>
                  </a:solidFill>
                  <a:latin typeface="Calibri"/>
                  <a:ea typeface="Calibri"/>
                  <a:cs typeface="Calibri"/>
                  <a:sym typeface="Calibri"/>
                </a:rPr>
                <a:t> + 6</a:t>
              </a:r>
              <a:r>
                <a:rPr b="1" baseline="30000" lang="en-US" sz="2800">
                  <a:solidFill>
                    <a:srgbClr val="FFE860"/>
                  </a:solidFill>
                  <a:latin typeface="Calibri"/>
                  <a:ea typeface="Calibri"/>
                  <a:cs typeface="Calibri"/>
                  <a:sym typeface="Calibri"/>
                </a:rPr>
                <a:t> </a:t>
              </a:r>
              <a:r>
                <a:rPr b="1" lang="en-US" sz="2800">
                  <a:solidFill>
                    <a:srgbClr val="FFE860"/>
                  </a:solidFill>
                  <a:latin typeface="Calibri"/>
                  <a:ea typeface="Calibri"/>
                  <a:cs typeface="Calibri"/>
                  <a:sym typeface="Calibri"/>
                </a:rPr>
                <a:t>+ 2</a:t>
              </a:r>
              <a:r>
                <a:rPr b="1" baseline="30000" lang="en-US" sz="2800">
                  <a:solidFill>
                    <a:srgbClr val="FFE860"/>
                  </a:solidFill>
                  <a:latin typeface="Calibri"/>
                  <a:ea typeface="Calibri"/>
                  <a:cs typeface="Calibri"/>
                  <a:sym typeface="Calibri"/>
                </a:rPr>
                <a:t>1</a:t>
              </a:r>
              <a:r>
                <a:rPr b="1" lang="en-US" sz="2800">
                  <a:solidFill>
                    <a:srgbClr val="FFE860"/>
                  </a:solidFill>
                  <a:latin typeface="Calibri"/>
                  <a:ea typeface="Calibri"/>
                  <a:cs typeface="Calibri"/>
                  <a:sym typeface="Calibri"/>
                </a:rPr>
                <a:t>) = 2.125 Kib</a:t>
              </a:r>
              <a:endParaRPr b="1" sz="2800">
                <a:solidFill>
                  <a:srgbClr val="FFE860"/>
                </a:solidFill>
                <a:latin typeface="Calibri"/>
                <a:ea typeface="Calibri"/>
                <a:cs typeface="Calibri"/>
                <a:sym typeface="Calibri"/>
              </a:endParaRPr>
            </a:p>
          </p:txBody>
        </p:sp>
        <p:sp>
          <p:nvSpPr>
            <p:cNvPr id="146" name="Google Shape;146;p19"/>
            <p:cNvSpPr/>
            <p:nvPr/>
          </p:nvSpPr>
          <p:spPr>
            <a:xfrm>
              <a:off x="914400" y="5319388"/>
              <a:ext cx="57099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
              </a:r>
              <a:endParaRPr/>
            </a:p>
          </p:txBody>
        </p:sp>
      </p:grpSp>
      <p:sp>
        <p:nvSpPr>
          <p:cNvPr id="147" name="Google Shape;14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48" name="Google Shape;148;p19"/>
          <p:cNvSpPr txBox="1"/>
          <p:nvPr/>
        </p:nvSpPr>
        <p:spPr>
          <a:xfrm>
            <a:off x="347075" y="566799"/>
            <a:ext cx="7772400" cy="290848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Question:</a:t>
            </a:r>
            <a:r>
              <a:rPr lang="en-US" sz="2800">
                <a:solidFill>
                  <a:schemeClr val="dk1"/>
                </a:solidFill>
                <a:latin typeface="Calibri"/>
                <a:ea typeface="Calibri"/>
                <a:cs typeface="Calibri"/>
                <a:sym typeface="Calibri"/>
              </a:rPr>
              <a:t>  How many total bits are stored in the following cache?</a:t>
            </a:r>
            <a:endParaRPr sz="2400">
              <a:solidFill>
                <a:schemeClr val="dk1"/>
              </a:solidFill>
              <a:latin typeface="Calibri"/>
              <a:ea typeface="Calibri"/>
              <a:cs typeface="Calibri"/>
              <a:sym typeface="Calibri"/>
            </a:endParaRPr>
          </a:p>
          <a:p>
            <a:pPr indent="0" lvl="1" marL="457200" marR="0" rtl="0" algn="l">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4-way SA cache, random replacement</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Cache size 1 KiB, Block size 16 B</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Write-back</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16-bit address space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Get To Know Your Staff</a:t>
            </a:r>
            <a:endParaRPr b="0" i="0" sz="4400" u="none" cap="none" strike="noStrike">
              <a:solidFill>
                <a:schemeClr val="accent1"/>
              </a:solidFill>
              <a:latin typeface="Calibri"/>
              <a:ea typeface="Calibri"/>
              <a:cs typeface="Calibri"/>
              <a:sym typeface="Calibri"/>
            </a:endParaRPr>
          </a:p>
        </p:txBody>
      </p:sp>
      <p:sp>
        <p:nvSpPr>
          <p:cNvPr id="612" name="Google Shape;61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13" name="Google Shape;61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14" name="Google Shape;61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zubair.jpg" id="615" name="Google Shape;615;p55"/>
          <p:cNvPicPr preferRelativeResize="0"/>
          <p:nvPr/>
        </p:nvPicPr>
        <p:blipFill rotWithShape="1">
          <a:blip r:embed="rId3">
            <a:alphaModFix/>
          </a:blip>
          <a:srcRect b="0" l="0" r="0" t="0"/>
          <a:stretch/>
        </p:blipFill>
        <p:spPr>
          <a:xfrm>
            <a:off x="4831080" y="1145455"/>
            <a:ext cx="1097400" cy="1463100"/>
          </a:xfrm>
          <a:prstGeom prst="rect">
            <a:avLst/>
          </a:prstGeom>
          <a:noFill/>
          <a:ln>
            <a:noFill/>
          </a:ln>
        </p:spPr>
      </p:pic>
      <p:pic>
        <p:nvPicPr>
          <p:cNvPr descr="derek.jpg" id="616" name="Google Shape;616;p55"/>
          <p:cNvPicPr preferRelativeResize="0"/>
          <p:nvPr/>
        </p:nvPicPr>
        <p:blipFill rotWithShape="1">
          <a:blip r:embed="rId4">
            <a:alphaModFix/>
          </a:blip>
          <a:srcRect b="0" l="79" r="89" t="0"/>
          <a:stretch/>
        </p:blipFill>
        <p:spPr>
          <a:xfrm>
            <a:off x="7590995" y="1143000"/>
            <a:ext cx="1097400" cy="1465500"/>
          </a:xfrm>
          <a:prstGeom prst="rect">
            <a:avLst/>
          </a:prstGeom>
          <a:noFill/>
          <a:ln>
            <a:noFill/>
          </a:ln>
        </p:spPr>
      </p:pic>
      <p:graphicFrame>
        <p:nvGraphicFramePr>
          <p:cNvPr id="617" name="Google Shape;617;p55"/>
          <p:cNvGraphicFramePr/>
          <p:nvPr/>
        </p:nvGraphicFramePr>
        <p:xfrm>
          <a:off x="457200" y="1828800"/>
          <a:ext cx="3000000" cy="3000000"/>
        </p:xfrm>
        <a:graphic>
          <a:graphicData uri="http://schemas.openxmlformats.org/drawingml/2006/table">
            <a:tbl>
              <a:tblPr bandRow="1" firstRow="1">
                <a:noFill/>
                <a:tableStyleId>{26282F2E-DF68-407D-8693-E6509F5FCDA4}</a:tableStyleId>
              </a:tblPr>
              <a:tblGrid>
                <a:gridCol w="2438400"/>
                <a:gridCol w="3056950"/>
                <a:gridCol w="2734250"/>
              </a:tblGrid>
              <a:tr h="807725">
                <a:tc>
                  <a:txBody>
                    <a:bodyPr/>
                    <a:lstStyle/>
                    <a:p>
                      <a:pPr indent="0" lvl="0" marL="0" marR="0" rtl="0" algn="l">
                        <a:spcBef>
                          <a:spcPts val="0"/>
                        </a:spcBef>
                        <a:spcAft>
                          <a:spcPts val="0"/>
                        </a:spcAft>
                        <a:buNone/>
                      </a:pPr>
                      <a:r>
                        <a:t/>
                      </a:r>
                      <a:endParaRPr b="1" sz="3200">
                        <a:solidFill>
                          <a:schemeClr val="dk1"/>
                        </a:solidFill>
                      </a:endParaRPr>
                    </a:p>
                  </a:txBody>
                  <a:tcPr marT="45725" marB="45725" marR="91450" marL="91450" anchor="ctr"/>
                </a:tc>
                <a:tc>
                  <a:txBody>
                    <a:bodyPr/>
                    <a:lstStyle/>
                    <a:p>
                      <a:pPr indent="0" lvl="0" marL="0" marR="0" rtl="0" algn="l">
                        <a:spcBef>
                          <a:spcPts val="0"/>
                        </a:spcBef>
                        <a:spcAft>
                          <a:spcPts val="0"/>
                        </a:spcAft>
                        <a:buNone/>
                      </a:pPr>
                      <a:r>
                        <a:rPr lang="en-US" sz="3200"/>
                        <a:t>Zubair</a:t>
                      </a:r>
                      <a:endParaRPr b="1" sz="3200">
                        <a:solidFill>
                          <a:schemeClr val="lt1"/>
                        </a:solidFill>
                      </a:endParaRPr>
                    </a:p>
                  </a:txBody>
                  <a:tcPr marT="45725" marB="45725" marR="91450" marL="91450" anchor="ctr"/>
                </a:tc>
                <a:tc>
                  <a:txBody>
                    <a:bodyPr/>
                    <a:lstStyle/>
                    <a:p>
                      <a:pPr indent="0" lvl="0" marL="0" marR="0" rtl="0" algn="l">
                        <a:spcBef>
                          <a:spcPts val="0"/>
                        </a:spcBef>
                        <a:spcAft>
                          <a:spcPts val="0"/>
                        </a:spcAft>
                        <a:buNone/>
                      </a:pPr>
                      <a:r>
                        <a:rPr lang="en-US" sz="3200"/>
                        <a:t>Derek</a:t>
                      </a:r>
                      <a:endParaRPr b="1" sz="3200">
                        <a:solidFill>
                          <a:schemeClr val="lt1"/>
                        </a:solidFill>
                      </a:endParaRPr>
                    </a:p>
                  </a:txBody>
                  <a:tcPr marT="45725" marB="45725" marR="91450" marL="91450" anchor="ctr"/>
                </a:tc>
              </a:tr>
              <a:tr h="807725">
                <a:tc>
                  <a:txBody>
                    <a:bodyPr/>
                    <a:lstStyle/>
                    <a:p>
                      <a:pPr indent="0" lvl="0" marL="0" marR="0" rtl="0" algn="l">
                        <a:spcBef>
                          <a:spcPts val="0"/>
                        </a:spcBef>
                        <a:spcAft>
                          <a:spcPts val="0"/>
                        </a:spcAft>
                        <a:buNone/>
                      </a:pPr>
                      <a:r>
                        <a:rPr b="1" lang="en-US" sz="2400"/>
                        <a:t>Go-to phone app</a:t>
                      </a:r>
                      <a:endParaRPr b="1" sz="2400"/>
                    </a:p>
                  </a:txBody>
                  <a:tcPr marT="45725" marB="45725" marR="91450" marL="91450" anchor="ctr"/>
                </a:tc>
                <a:tc>
                  <a:txBody>
                    <a:bodyPr/>
                    <a:lstStyle/>
                    <a:p>
                      <a:pPr indent="0" lvl="0" marL="0" marR="0" rtl="0" algn="l">
                        <a:spcBef>
                          <a:spcPts val="0"/>
                        </a:spcBef>
                        <a:spcAft>
                          <a:spcPts val="0"/>
                        </a:spcAft>
                        <a:buNone/>
                      </a:pPr>
                      <a:r>
                        <a:rPr lang="en-US" sz="2400"/>
                        <a:t>Math Workout, Flying Drizzy, Venmo</a:t>
                      </a:r>
                      <a:endParaRPr sz="2400"/>
                    </a:p>
                  </a:txBody>
                  <a:tcPr marT="45725" marB="45725" marR="91450" marL="91450" anchor="ctr"/>
                </a:tc>
                <a:tc>
                  <a:txBody>
                    <a:bodyPr/>
                    <a:lstStyle/>
                    <a:p>
                      <a:pPr indent="0" lvl="0" marL="0" marR="0" rtl="0" algn="l">
                        <a:spcBef>
                          <a:spcPts val="0"/>
                        </a:spcBef>
                        <a:spcAft>
                          <a:spcPts val="0"/>
                        </a:spcAft>
                        <a:buNone/>
                      </a:pPr>
                      <a:r>
                        <a:rPr lang="en-US" sz="2400"/>
                        <a:t>7 words | Spotify</a:t>
                      </a:r>
                      <a:endParaRPr sz="2400"/>
                    </a:p>
                  </a:txBody>
                  <a:tcPr marT="45725" marB="45725" marR="91450" marL="91450" anchor="ctr"/>
                </a:tc>
              </a:tr>
              <a:tr h="807725">
                <a:tc>
                  <a:txBody>
                    <a:bodyPr/>
                    <a:lstStyle/>
                    <a:p>
                      <a:pPr indent="0" lvl="0" marL="0" marR="0" rtl="0" algn="l">
                        <a:spcBef>
                          <a:spcPts val="0"/>
                        </a:spcBef>
                        <a:spcAft>
                          <a:spcPts val="0"/>
                        </a:spcAft>
                        <a:buNone/>
                      </a:pPr>
                      <a:r>
                        <a:rPr b="1" lang="en-US" sz="2400"/>
                        <a:t>Catch Phrase</a:t>
                      </a:r>
                      <a:endParaRPr b="1" sz="2400"/>
                    </a:p>
                  </a:txBody>
                  <a:tcPr marT="45725" marB="45725" marR="91450" marL="91450" anchor="ctr"/>
                </a:tc>
                <a:tc>
                  <a:txBody>
                    <a:bodyPr/>
                    <a:lstStyle/>
                    <a:p>
                      <a:pPr indent="0" lvl="0" marL="0" marR="0" rtl="0" algn="l">
                        <a:spcBef>
                          <a:spcPts val="0"/>
                        </a:spcBef>
                        <a:spcAft>
                          <a:spcPts val="0"/>
                        </a:spcAft>
                        <a:buNone/>
                      </a:pPr>
                      <a:r>
                        <a:rPr lang="en-US" sz="2400"/>
                        <a:t>ayy lmao, rip, rekt</a:t>
                      </a:r>
                      <a:endParaRPr sz="2400"/>
                    </a:p>
                  </a:txBody>
                  <a:tcPr marT="45725" marB="45725" marR="91450" marL="91450" anchor="ctr"/>
                </a:tc>
                <a:tc>
                  <a:txBody>
                    <a:bodyPr/>
                    <a:lstStyle/>
                    <a:p>
                      <a:pPr indent="0" lvl="0" marL="0" rtl="0" algn="l">
                        <a:spcBef>
                          <a:spcPts val="0"/>
                        </a:spcBef>
                        <a:spcAft>
                          <a:spcPts val="0"/>
                        </a:spcAft>
                        <a:buClr>
                          <a:schemeClr val="dk1"/>
                        </a:buClr>
                        <a:buFont typeface="Arial"/>
                        <a:buNone/>
                      </a:pPr>
                      <a:r>
                        <a:rPr lang="en-US" sz="2400"/>
                        <a:t>punk, "thank you" to any compliment (esp not to me)</a:t>
                      </a:r>
                      <a:endParaRPr sz="2400"/>
                    </a:p>
                  </a:txBody>
                  <a:tcPr marT="45725" marB="45725" marR="91450" marL="91450" anchor="ctr"/>
                </a:tc>
              </a:tr>
              <a:tr h="807725">
                <a:tc>
                  <a:txBody>
                    <a:bodyPr/>
                    <a:lstStyle/>
                    <a:p>
                      <a:pPr indent="0" lvl="0" marL="0" rtl="0" algn="l">
                        <a:spcBef>
                          <a:spcPts val="0"/>
                        </a:spcBef>
                        <a:spcAft>
                          <a:spcPts val="0"/>
                        </a:spcAft>
                        <a:buClr>
                          <a:schemeClr val="dk1"/>
                        </a:buClr>
                        <a:buFont typeface="Arial"/>
                        <a:buNone/>
                      </a:pPr>
                      <a:r>
                        <a:rPr b="1" lang="en-US" sz="2400"/>
                        <a:t>Spirit Emoji</a:t>
                      </a:r>
                      <a:endParaRPr b="1" sz="2400"/>
                    </a:p>
                  </a:txBody>
                  <a:tcPr marT="45725" marB="45725" marR="91450" marL="91450" anchor="ctr"/>
                </a:tc>
                <a:tc>
                  <a:txBody>
                    <a:bodyPr/>
                    <a:lstStyle/>
                    <a:p>
                      <a:pPr indent="0" lvl="0" marL="0" marR="0" rtl="0" algn="l">
                        <a:spcBef>
                          <a:spcPts val="0"/>
                        </a:spcBef>
                        <a:spcAft>
                          <a:spcPts val="0"/>
                        </a:spcAft>
                        <a:buNone/>
                      </a:pPr>
                      <a:r>
                        <a:rPr lang="en-US" sz="2400"/>
                        <a:t>    💩👅 *shudders*</a:t>
                      </a:r>
                      <a:endParaRPr sz="2400"/>
                    </a:p>
                  </a:txBody>
                  <a:tcPr marT="45725" marB="45725" marR="91450" marL="91450" anchor="ctr"/>
                </a:tc>
                <a:tc>
                  <a:txBody>
                    <a:bodyPr/>
                    <a:lstStyle/>
                    <a:p>
                      <a:pPr indent="0" lvl="0" marL="0" marR="0" rtl="0" algn="l">
                        <a:spcBef>
                          <a:spcPts val="0"/>
                        </a:spcBef>
                        <a:spcAft>
                          <a:spcPts val="0"/>
                        </a:spcAft>
                        <a:buNone/>
                      </a:pPr>
                      <a:r>
                        <a:rPr lang="en-US" sz="2400"/>
                        <a:t>         🙃🙃🙃</a:t>
                      </a:r>
                      <a:endParaRPr sz="2400"/>
                    </a:p>
                  </a:txBody>
                  <a:tcPr marT="45725" marB="45725" marR="91450" marL="91450" anchor="ctr"/>
                </a:tc>
              </a:tr>
              <a:tr h="807725">
                <a:tc>
                  <a:txBody>
                    <a:bodyPr/>
                    <a:lstStyle/>
                    <a:p>
                      <a:pPr indent="0" lvl="0" marL="0" rtl="0" algn="l">
                        <a:spcBef>
                          <a:spcPts val="0"/>
                        </a:spcBef>
                        <a:spcAft>
                          <a:spcPts val="0"/>
                        </a:spcAft>
                        <a:buClr>
                          <a:schemeClr val="dk1"/>
                        </a:buClr>
                        <a:buFont typeface="Arial"/>
                        <a:buNone/>
                      </a:pPr>
                      <a:r>
                        <a:rPr b="1" lang="en-US" sz="2400"/>
                        <a:t>Binge Show</a:t>
                      </a:r>
                      <a:endParaRPr b="1" sz="2400"/>
                    </a:p>
                  </a:txBody>
                  <a:tcPr marT="45725" marB="45725" marR="91450" marL="91450" anchor="ctr"/>
                </a:tc>
                <a:tc>
                  <a:txBody>
                    <a:bodyPr/>
                    <a:lstStyle/>
                    <a:p>
                      <a:pPr indent="0" lvl="0" marL="0" marR="0" rtl="0" algn="l">
                        <a:spcBef>
                          <a:spcPts val="0"/>
                        </a:spcBef>
                        <a:spcAft>
                          <a:spcPts val="0"/>
                        </a:spcAft>
                        <a:buNone/>
                      </a:pPr>
                      <a:r>
                        <a:rPr lang="en-US" sz="2400"/>
                        <a:t>The Office</a:t>
                      </a:r>
                      <a:endParaRPr sz="2400"/>
                    </a:p>
                  </a:txBody>
                  <a:tcPr marT="45725" marB="45725" marR="91450" marL="91450" anchor="ctr"/>
                </a:tc>
                <a:tc>
                  <a:txBody>
                    <a:bodyPr/>
                    <a:lstStyle/>
                    <a:p>
                      <a:pPr indent="0" lvl="0" marL="0" rtl="0" algn="l">
                        <a:spcBef>
                          <a:spcPts val="0"/>
                        </a:spcBef>
                        <a:spcAft>
                          <a:spcPts val="0"/>
                        </a:spcAft>
                        <a:buClr>
                          <a:schemeClr val="dk1"/>
                        </a:buClr>
                        <a:buFont typeface="Arial"/>
                        <a:buNone/>
                      </a:pPr>
                      <a:r>
                        <a:rPr lang="en-US" sz="2400"/>
                        <a:t>Game of Thrones</a:t>
                      </a:r>
                      <a:endParaRPr sz="2400"/>
                    </a:p>
                  </a:txBody>
                  <a:tcPr marT="45725" marB="45725" marR="91450" marL="91450" anchor="ctr"/>
                </a:tc>
              </a:tr>
            </a:tbl>
          </a:graphicData>
        </a:graphic>
      </p:graphicFrame>
      <p:pic>
        <p:nvPicPr>
          <p:cNvPr id="618" name="Google Shape;618;p55"/>
          <p:cNvPicPr preferRelativeResize="0"/>
          <p:nvPr/>
        </p:nvPicPr>
        <p:blipFill>
          <a:blip r:embed="rId5">
            <a:alphaModFix/>
          </a:blip>
          <a:stretch>
            <a:fillRect/>
          </a:stretch>
        </p:blipFill>
        <p:spPr>
          <a:xfrm>
            <a:off x="3024100" y="4710025"/>
            <a:ext cx="914400" cy="590550"/>
          </a:xfrm>
          <a:prstGeom prst="rect">
            <a:avLst/>
          </a:prstGeom>
          <a:noFill/>
          <a:ln>
            <a:noFill/>
          </a:ln>
        </p:spPr>
      </p:pic>
      <p:pic>
        <p:nvPicPr>
          <p:cNvPr id="619" name="Google Shape;619;p55"/>
          <p:cNvPicPr preferRelativeResize="0"/>
          <p:nvPr/>
        </p:nvPicPr>
        <p:blipFill>
          <a:blip r:embed="rId6">
            <a:alphaModFix/>
          </a:blip>
          <a:stretch>
            <a:fillRect/>
          </a:stretch>
        </p:blipFill>
        <p:spPr>
          <a:xfrm>
            <a:off x="6649000" y="4710025"/>
            <a:ext cx="1314450" cy="666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625" name="Google Shape;625;p56"/>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Multilevel Caches</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Improving Cache Performance</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Anatomy of a Cache Question</a:t>
            </a:r>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Example Cache Questions</a:t>
            </a:r>
            <a:endParaRPr b="0" i="0" sz="3200" u="none" cap="none" strike="noStrike">
              <a:solidFill>
                <a:srgbClr val="FF0000"/>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Bonus:  Contemporary Cache Specs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A5A5A5"/>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626" name="Google Shape;62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27" name="Google Shape;62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28" name="Google Shape;6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1 (Sp07 Final)</a:t>
            </a:r>
            <a:endParaRPr b="0" i="0" sz="4400" u="none" cap="none" strike="noStrike">
              <a:solidFill>
                <a:schemeClr val="accent1"/>
              </a:solidFill>
              <a:latin typeface="Calibri"/>
              <a:ea typeface="Calibri"/>
              <a:cs typeface="Calibri"/>
              <a:sym typeface="Calibri"/>
            </a:endParaRPr>
          </a:p>
        </p:txBody>
      </p:sp>
      <p:sp>
        <p:nvSpPr>
          <p:cNvPr id="634" name="Google Shape;634;p57"/>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400"/>
              <a:buFont typeface="Arial"/>
              <a:buAutoNum type="alphaLcParenR"/>
            </a:pPr>
            <a:r>
              <a:rPr b="0" i="0" lang="en-US" sz="2400" u="none" cap="none" strike="noStrike">
                <a:solidFill>
                  <a:schemeClr val="dk1"/>
                </a:solidFill>
                <a:latin typeface="Calibri"/>
                <a:ea typeface="Calibri"/>
                <a:cs typeface="Calibri"/>
                <a:sym typeface="Calibri"/>
              </a:rPr>
              <a:t>1 GiB address space, 100 cycles to go to memory.  Fill in the following table:</a:t>
            </a:r>
            <a:endParaRPr/>
          </a:p>
          <a:p>
            <a:pPr indent="0" lvl="0" marL="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p:txBody>
      </p:sp>
      <p:sp>
        <p:nvSpPr>
          <p:cNvPr id="635" name="Google Shape;63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36" name="Google Shape;63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37" name="Google Shape;63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graphicFrame>
        <p:nvGraphicFramePr>
          <p:cNvPr id="638" name="Google Shape;638;p57"/>
          <p:cNvGraphicFramePr/>
          <p:nvPr/>
        </p:nvGraphicFramePr>
        <p:xfrm>
          <a:off x="1567543" y="2194560"/>
          <a:ext cx="3000000" cy="3000000"/>
        </p:xfrm>
        <a:graphic>
          <a:graphicData uri="http://schemas.openxmlformats.org/drawingml/2006/table">
            <a:tbl>
              <a:tblPr bandRow="1" firstRow="1">
                <a:noFill/>
                <a:tableStyleId>{B2C1149C-1539-4C22-89CA-FD87A2EC90D6}</a:tableStyleId>
              </a:tblPr>
              <a:tblGrid>
                <a:gridCol w="2032000"/>
                <a:gridCol w="2032000"/>
                <a:gridCol w="2032000"/>
              </a:tblGrid>
              <a:tr h="274325">
                <a:tc>
                  <a:txBody>
                    <a:bodyPr/>
                    <a:lstStyle/>
                    <a:p>
                      <a:pPr indent="0" lvl="0" marL="0" marR="0" rtl="0" algn="ctr">
                        <a:spcBef>
                          <a:spcPts val="0"/>
                        </a:spcBef>
                        <a:spcAft>
                          <a:spcPts val="0"/>
                        </a:spcAft>
                        <a:buNone/>
                      </a:pPr>
                      <a:r>
                        <a:t/>
                      </a:r>
                      <a:endParaRPr sz="1800"/>
                    </a:p>
                  </a:txBody>
                  <a:tcPr marT="0" marB="0" marR="0" marL="0" anchor="ctr"/>
                </a:tc>
                <a:tc>
                  <a:txBody>
                    <a:bodyPr/>
                    <a:lstStyle/>
                    <a:p>
                      <a:pPr indent="0" lvl="0" marL="0" marR="0" rtl="0" algn="ctr">
                        <a:spcBef>
                          <a:spcPts val="0"/>
                        </a:spcBef>
                        <a:spcAft>
                          <a:spcPts val="0"/>
                        </a:spcAft>
                        <a:buNone/>
                      </a:pPr>
                      <a:r>
                        <a:rPr b="1" lang="en-US" sz="1800"/>
                        <a:t>L1</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b="1" lang="en-US" sz="1800"/>
                        <a:t>L2</a:t>
                      </a:r>
                      <a:endParaRPr b="1" sz="1800"/>
                    </a:p>
                  </a:txBody>
                  <a:tcPr marT="0" marB="0" marR="0" marL="0" anchor="ctr">
                    <a:solidFill>
                      <a:srgbClr val="D8D8D8"/>
                    </a:solidFill>
                  </a:tcPr>
                </a:tc>
              </a:tr>
              <a:tr h="274325">
                <a:tc>
                  <a:txBody>
                    <a:bodyPr/>
                    <a:lstStyle/>
                    <a:p>
                      <a:pPr indent="0" lvl="0" marL="0" marR="0" rtl="0" algn="ctr">
                        <a:spcBef>
                          <a:spcPts val="0"/>
                        </a:spcBef>
                        <a:spcAft>
                          <a:spcPts val="0"/>
                        </a:spcAft>
                        <a:buNone/>
                      </a:pPr>
                      <a:r>
                        <a:rPr b="1" lang="en-US" sz="1800"/>
                        <a:t>Cache Size</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32 KiB</a:t>
                      </a:r>
                      <a:endParaRPr sz="1800"/>
                    </a:p>
                  </a:txBody>
                  <a:tcPr marT="0" marB="0" marR="0" marL="0" anchor="ctr"/>
                </a:tc>
                <a:tc>
                  <a:txBody>
                    <a:bodyPr/>
                    <a:lstStyle/>
                    <a:p>
                      <a:pPr indent="0" lvl="0" marL="0" marR="0" rtl="0" algn="ctr">
                        <a:spcBef>
                          <a:spcPts val="0"/>
                        </a:spcBef>
                        <a:spcAft>
                          <a:spcPts val="0"/>
                        </a:spcAft>
                        <a:buNone/>
                      </a:pPr>
                      <a:r>
                        <a:rPr lang="en-US" sz="1800"/>
                        <a:t>512 KiB</a:t>
                      </a:r>
                      <a:endParaRPr sz="1800"/>
                    </a:p>
                  </a:txBody>
                  <a:tcPr marT="0" marB="0" marR="0" marL="0" anchor="ctr"/>
                </a:tc>
              </a:tr>
              <a:tr h="274325">
                <a:tc>
                  <a:txBody>
                    <a:bodyPr/>
                    <a:lstStyle/>
                    <a:p>
                      <a:pPr indent="0" lvl="0" marL="0" marR="0" rtl="0" algn="ctr">
                        <a:spcBef>
                          <a:spcPts val="0"/>
                        </a:spcBef>
                        <a:spcAft>
                          <a:spcPts val="0"/>
                        </a:spcAft>
                        <a:buNone/>
                      </a:pPr>
                      <a:r>
                        <a:rPr b="1" lang="en-US" sz="1800"/>
                        <a:t>Block Size</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8 B</a:t>
                      </a:r>
                      <a:endParaRPr sz="1800"/>
                    </a:p>
                  </a:txBody>
                  <a:tcPr marT="0" marB="0" marR="0" marL="0" anchor="ctr"/>
                </a:tc>
                <a:tc>
                  <a:txBody>
                    <a:bodyPr/>
                    <a:lstStyle/>
                    <a:p>
                      <a:pPr indent="0" lvl="0" marL="0" marR="0" rtl="0" algn="ctr">
                        <a:spcBef>
                          <a:spcPts val="0"/>
                        </a:spcBef>
                        <a:spcAft>
                          <a:spcPts val="0"/>
                        </a:spcAft>
                        <a:buNone/>
                      </a:pPr>
                      <a:r>
                        <a:rPr lang="en-US" sz="1800"/>
                        <a:t>32 B</a:t>
                      </a:r>
                      <a:endParaRPr sz="1800"/>
                    </a:p>
                  </a:txBody>
                  <a:tcPr marT="0" marB="0" marR="0" marL="0" anchor="ctr"/>
                </a:tc>
              </a:tr>
              <a:tr h="274325">
                <a:tc>
                  <a:txBody>
                    <a:bodyPr/>
                    <a:lstStyle/>
                    <a:p>
                      <a:pPr indent="0" lvl="0" marL="0" marR="0" rtl="0" algn="ctr">
                        <a:spcBef>
                          <a:spcPts val="0"/>
                        </a:spcBef>
                        <a:spcAft>
                          <a:spcPts val="0"/>
                        </a:spcAft>
                        <a:buNone/>
                      </a:pPr>
                      <a:r>
                        <a:rPr b="1" lang="en-US" sz="1800"/>
                        <a:t>Associativity</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4-way</a:t>
                      </a:r>
                      <a:endParaRPr sz="1800"/>
                    </a:p>
                  </a:txBody>
                  <a:tcPr marT="0" marB="0" marR="0" marL="0" anchor="ctr"/>
                </a:tc>
                <a:tc>
                  <a:txBody>
                    <a:bodyPr/>
                    <a:lstStyle/>
                    <a:p>
                      <a:pPr indent="0" lvl="0" marL="0" marR="0" rtl="0" algn="ctr">
                        <a:spcBef>
                          <a:spcPts val="0"/>
                        </a:spcBef>
                        <a:spcAft>
                          <a:spcPts val="0"/>
                        </a:spcAft>
                        <a:buNone/>
                      </a:pPr>
                      <a:r>
                        <a:rPr lang="en-US" sz="1800"/>
                        <a:t>Direct-mapped</a:t>
                      </a:r>
                      <a:endParaRPr sz="1800"/>
                    </a:p>
                  </a:txBody>
                  <a:tcPr marT="0" marB="0" marR="0" marL="0" anchor="ctr"/>
                </a:tc>
              </a:tr>
              <a:tr h="274325">
                <a:tc>
                  <a:txBody>
                    <a:bodyPr/>
                    <a:lstStyle/>
                    <a:p>
                      <a:pPr indent="0" lvl="0" marL="0" marR="0" rtl="0" algn="ctr">
                        <a:spcBef>
                          <a:spcPts val="0"/>
                        </a:spcBef>
                        <a:spcAft>
                          <a:spcPts val="0"/>
                        </a:spcAft>
                        <a:buNone/>
                      </a:pPr>
                      <a:r>
                        <a:rPr b="1" lang="en-US" sz="1800"/>
                        <a:t>Hit Time</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1</a:t>
                      </a:r>
                      <a:r>
                        <a:rPr lang="en-US" sz="1800"/>
                        <a:t> cycle</a:t>
                      </a:r>
                      <a:endParaRPr sz="1800"/>
                    </a:p>
                  </a:txBody>
                  <a:tcPr marT="0" marB="0" marR="0" marL="0" anchor="ctr"/>
                </a:tc>
                <a:tc>
                  <a:txBody>
                    <a:bodyPr/>
                    <a:lstStyle/>
                    <a:p>
                      <a:pPr indent="0" lvl="0" marL="0" marR="0" rtl="0" algn="ctr">
                        <a:spcBef>
                          <a:spcPts val="0"/>
                        </a:spcBef>
                        <a:spcAft>
                          <a:spcPts val="0"/>
                        </a:spcAft>
                        <a:buNone/>
                      </a:pPr>
                      <a:r>
                        <a:rPr lang="en-US" sz="1800"/>
                        <a:t>33 cycles</a:t>
                      </a:r>
                      <a:endParaRPr sz="1800"/>
                    </a:p>
                  </a:txBody>
                  <a:tcPr marT="0" marB="0" marR="0" marL="0" anchor="ctr"/>
                </a:tc>
              </a:tr>
              <a:tr h="274325">
                <a:tc>
                  <a:txBody>
                    <a:bodyPr/>
                    <a:lstStyle/>
                    <a:p>
                      <a:pPr indent="0" lvl="0" marL="0" marR="0" rtl="0" algn="ctr">
                        <a:spcBef>
                          <a:spcPts val="0"/>
                        </a:spcBef>
                        <a:spcAft>
                          <a:spcPts val="0"/>
                        </a:spcAft>
                        <a:buNone/>
                      </a:pPr>
                      <a:r>
                        <a:rPr b="1" lang="en-US" sz="1800"/>
                        <a:t>Miss Rate</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10%</a:t>
                      </a:r>
                      <a:endParaRPr sz="1800"/>
                    </a:p>
                  </a:txBody>
                  <a:tcPr marT="0" marB="0" marR="0" marL="0" anchor="ctr"/>
                </a:tc>
                <a:tc>
                  <a:txBody>
                    <a:bodyPr/>
                    <a:lstStyle/>
                    <a:p>
                      <a:pPr indent="0" lvl="0" marL="0" marR="0" rtl="0" algn="ctr">
                        <a:spcBef>
                          <a:spcPts val="0"/>
                        </a:spcBef>
                        <a:spcAft>
                          <a:spcPts val="0"/>
                        </a:spcAft>
                        <a:buNone/>
                      </a:pPr>
                      <a:r>
                        <a:rPr lang="en-US" sz="1800"/>
                        <a:t>2%</a:t>
                      </a:r>
                      <a:endParaRPr sz="1800"/>
                    </a:p>
                  </a:txBody>
                  <a:tcPr marT="0" marB="0" marR="0" marL="0" anchor="ctr"/>
                </a:tc>
              </a:tr>
              <a:tr h="274325">
                <a:tc>
                  <a:txBody>
                    <a:bodyPr/>
                    <a:lstStyle/>
                    <a:p>
                      <a:pPr indent="0" lvl="0" marL="0" marR="0" rtl="0" algn="ctr">
                        <a:spcBef>
                          <a:spcPts val="0"/>
                        </a:spcBef>
                        <a:spcAft>
                          <a:spcPts val="0"/>
                        </a:spcAft>
                        <a:buNone/>
                      </a:pPr>
                      <a:r>
                        <a:rPr b="1" lang="en-US" sz="1800"/>
                        <a:t>Write</a:t>
                      </a:r>
                      <a:r>
                        <a:rPr b="1" lang="en-US" sz="1800"/>
                        <a:t> Policy</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Write-through</a:t>
                      </a:r>
                      <a:endParaRPr sz="1800"/>
                    </a:p>
                  </a:txBody>
                  <a:tcPr marT="0" marB="0" marR="0" marL="0" anchor="ctr"/>
                </a:tc>
                <a:tc>
                  <a:txBody>
                    <a:bodyPr/>
                    <a:lstStyle/>
                    <a:p>
                      <a:pPr indent="0" lvl="0" marL="0" marR="0" rtl="0" algn="ctr">
                        <a:lnSpc>
                          <a:spcPct val="100000"/>
                        </a:lnSpc>
                        <a:spcBef>
                          <a:spcPts val="0"/>
                        </a:spcBef>
                        <a:spcAft>
                          <a:spcPts val="0"/>
                        </a:spcAft>
                        <a:buClr>
                          <a:schemeClr val="dk1"/>
                        </a:buClr>
                        <a:buFont typeface="Calibri"/>
                        <a:buNone/>
                      </a:pPr>
                      <a:r>
                        <a:rPr lang="en-US" sz="1800"/>
                        <a:t>Write-through</a:t>
                      </a:r>
                      <a:endParaRPr/>
                    </a:p>
                  </a:txBody>
                  <a:tcPr marT="0" marB="0" marR="0" marL="0" anchor="ctr"/>
                </a:tc>
              </a:tr>
              <a:tr h="274325">
                <a:tc>
                  <a:txBody>
                    <a:bodyPr/>
                    <a:lstStyle/>
                    <a:p>
                      <a:pPr indent="0" lvl="0" marL="0" marR="0" rtl="0" algn="ctr">
                        <a:spcBef>
                          <a:spcPts val="0"/>
                        </a:spcBef>
                        <a:spcAft>
                          <a:spcPts val="0"/>
                        </a:spcAft>
                        <a:buNone/>
                      </a:pPr>
                      <a:r>
                        <a:rPr b="1" lang="en-US" sz="1800"/>
                        <a:t>Replacement</a:t>
                      </a:r>
                      <a:r>
                        <a:rPr b="1" lang="en-US" sz="1800"/>
                        <a:t> Policy</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rPr lang="en-US" sz="1800"/>
                        <a:t>LRU</a:t>
                      </a:r>
                      <a:endParaRPr sz="1800"/>
                    </a:p>
                  </a:txBody>
                  <a:tcPr marT="0" marB="0" marR="0" marL="0" anchor="ctr"/>
                </a:tc>
                <a:tc>
                  <a:txBody>
                    <a:bodyPr/>
                    <a:lstStyle/>
                    <a:p>
                      <a:pPr indent="0" lvl="0" marL="0" marR="0" rtl="0" algn="ctr">
                        <a:spcBef>
                          <a:spcPts val="0"/>
                        </a:spcBef>
                        <a:spcAft>
                          <a:spcPts val="0"/>
                        </a:spcAft>
                        <a:buNone/>
                      </a:pPr>
                      <a:r>
                        <a:rPr lang="en-US" sz="1800"/>
                        <a:t>n/a</a:t>
                      </a:r>
                      <a:endParaRPr sz="1800"/>
                    </a:p>
                  </a:txBody>
                  <a:tcPr marT="0" marB="0" marR="0" marL="0" anchor="ctr"/>
                </a:tc>
              </a:tr>
              <a:tr h="274325">
                <a:tc>
                  <a:txBody>
                    <a:bodyPr/>
                    <a:lstStyle/>
                    <a:p>
                      <a:pPr indent="0" lvl="0" marL="0" marR="0" rtl="0" algn="ctr">
                        <a:spcBef>
                          <a:spcPts val="0"/>
                        </a:spcBef>
                        <a:spcAft>
                          <a:spcPts val="0"/>
                        </a:spcAft>
                        <a:buNone/>
                      </a:pPr>
                      <a:r>
                        <a:rPr b="1" lang="en-US" sz="1800"/>
                        <a:t>Tag</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t/>
                      </a:r>
                      <a:endParaRPr sz="1800"/>
                    </a:p>
                  </a:txBody>
                  <a:tcPr marT="0" marB="0" marR="0" marL="0" anchor="ctr"/>
                </a:tc>
                <a:tc>
                  <a:txBody>
                    <a:bodyPr/>
                    <a:lstStyle/>
                    <a:p>
                      <a:pPr indent="0" lvl="0" marL="0" marR="0" rtl="0" algn="ctr">
                        <a:spcBef>
                          <a:spcPts val="0"/>
                        </a:spcBef>
                        <a:spcAft>
                          <a:spcPts val="0"/>
                        </a:spcAft>
                        <a:buNone/>
                      </a:pPr>
                      <a:r>
                        <a:t/>
                      </a:r>
                      <a:endParaRPr sz="1800"/>
                    </a:p>
                  </a:txBody>
                  <a:tcPr marT="0" marB="0" marR="0" marL="0" anchor="ctr"/>
                </a:tc>
              </a:tr>
              <a:tr h="274325">
                <a:tc>
                  <a:txBody>
                    <a:bodyPr/>
                    <a:lstStyle/>
                    <a:p>
                      <a:pPr indent="0" lvl="0" marL="0" marR="0" rtl="0" algn="ctr">
                        <a:spcBef>
                          <a:spcPts val="0"/>
                        </a:spcBef>
                        <a:spcAft>
                          <a:spcPts val="0"/>
                        </a:spcAft>
                        <a:buNone/>
                      </a:pPr>
                      <a:r>
                        <a:rPr b="1" lang="en-US" sz="1800"/>
                        <a:t>Index</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t/>
                      </a:r>
                      <a:endParaRPr sz="1800"/>
                    </a:p>
                  </a:txBody>
                  <a:tcPr marT="0" marB="0" marR="0" marL="0" anchor="ctr"/>
                </a:tc>
                <a:tc>
                  <a:txBody>
                    <a:bodyPr/>
                    <a:lstStyle/>
                    <a:p>
                      <a:pPr indent="0" lvl="0" marL="0" marR="0" rtl="0" algn="ctr">
                        <a:spcBef>
                          <a:spcPts val="0"/>
                        </a:spcBef>
                        <a:spcAft>
                          <a:spcPts val="0"/>
                        </a:spcAft>
                        <a:buNone/>
                      </a:pPr>
                      <a:r>
                        <a:t/>
                      </a:r>
                      <a:endParaRPr sz="1800"/>
                    </a:p>
                  </a:txBody>
                  <a:tcPr marT="0" marB="0" marR="0" marL="0" anchor="ctr"/>
                </a:tc>
              </a:tr>
              <a:tr h="274325">
                <a:tc>
                  <a:txBody>
                    <a:bodyPr/>
                    <a:lstStyle/>
                    <a:p>
                      <a:pPr indent="0" lvl="0" marL="0" marR="0" rtl="0" algn="ctr">
                        <a:spcBef>
                          <a:spcPts val="0"/>
                        </a:spcBef>
                        <a:spcAft>
                          <a:spcPts val="0"/>
                        </a:spcAft>
                        <a:buNone/>
                      </a:pPr>
                      <a:r>
                        <a:rPr b="1" lang="en-US" sz="1800"/>
                        <a:t>Offset</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t/>
                      </a:r>
                      <a:endParaRPr sz="1800"/>
                    </a:p>
                  </a:txBody>
                  <a:tcPr marT="0" marB="0" marR="0" marL="0" anchor="ctr"/>
                </a:tc>
                <a:tc>
                  <a:txBody>
                    <a:bodyPr/>
                    <a:lstStyle/>
                    <a:p>
                      <a:pPr indent="0" lvl="0" marL="0" marR="0" rtl="0" algn="ctr">
                        <a:spcBef>
                          <a:spcPts val="0"/>
                        </a:spcBef>
                        <a:spcAft>
                          <a:spcPts val="0"/>
                        </a:spcAft>
                        <a:buNone/>
                      </a:pPr>
                      <a:r>
                        <a:t/>
                      </a:r>
                      <a:endParaRPr sz="1800"/>
                    </a:p>
                  </a:txBody>
                  <a:tcPr marT="0" marB="0" marR="0" marL="0" anchor="ctr"/>
                </a:tc>
              </a:tr>
              <a:tr h="274325">
                <a:tc>
                  <a:txBody>
                    <a:bodyPr/>
                    <a:lstStyle/>
                    <a:p>
                      <a:pPr indent="0" lvl="0" marL="0" marR="0" rtl="0" algn="ctr">
                        <a:spcBef>
                          <a:spcPts val="0"/>
                        </a:spcBef>
                        <a:spcAft>
                          <a:spcPts val="0"/>
                        </a:spcAft>
                        <a:buNone/>
                      </a:pPr>
                      <a:r>
                        <a:rPr b="1" lang="en-US" sz="1800"/>
                        <a:t>AMAT</a:t>
                      </a:r>
                      <a:endParaRPr b="1" sz="1800"/>
                    </a:p>
                  </a:txBody>
                  <a:tcPr marT="0" marB="0" marR="0" marL="0" anchor="ctr">
                    <a:solidFill>
                      <a:srgbClr val="D8D8D8"/>
                    </a:solidFill>
                  </a:tcPr>
                </a:tc>
                <a:tc>
                  <a:txBody>
                    <a:bodyPr/>
                    <a:lstStyle/>
                    <a:p>
                      <a:pPr indent="0" lvl="0" marL="0" marR="0" rtl="0" algn="ctr">
                        <a:spcBef>
                          <a:spcPts val="0"/>
                        </a:spcBef>
                        <a:spcAft>
                          <a:spcPts val="0"/>
                        </a:spcAft>
                        <a:buNone/>
                      </a:pPr>
                      <a:r>
                        <a:t/>
                      </a:r>
                      <a:endParaRPr sz="1800"/>
                    </a:p>
                    <a:p>
                      <a:pPr indent="0" lvl="0" marL="0" marR="0" rtl="0" algn="ctr">
                        <a:spcBef>
                          <a:spcPts val="0"/>
                        </a:spcBef>
                        <a:spcAft>
                          <a:spcPts val="0"/>
                        </a:spcAft>
                        <a:buNone/>
                      </a:pPr>
                      <a:r>
                        <a:t/>
                      </a:r>
                      <a:endParaRPr sz="1800"/>
                    </a:p>
                  </a:txBody>
                  <a:tcPr marT="0" marB="0" marR="0" marL="0" anchor="ctr"/>
                </a:tc>
                <a:tc>
                  <a:txBody>
                    <a:bodyPr/>
                    <a:lstStyle/>
                    <a:p>
                      <a:pPr indent="0" lvl="0" marL="0" marR="0" rtl="0" algn="ctr">
                        <a:spcBef>
                          <a:spcPts val="0"/>
                        </a:spcBef>
                        <a:spcAft>
                          <a:spcPts val="0"/>
                        </a:spcAft>
                        <a:buNone/>
                      </a:pPr>
                      <a:r>
                        <a:t/>
                      </a:r>
                      <a:endParaRPr sz="1800"/>
                    </a:p>
                  </a:txBody>
                  <a:tcPr marT="0" marB="0" marR="0" marL="0" anchor="ctr"/>
                </a:tc>
              </a:tr>
            </a:tbl>
          </a:graphicData>
        </a:graphic>
      </p:graphicFrame>
      <p:sp>
        <p:nvSpPr>
          <p:cNvPr id="639" name="Google Shape;639;p57"/>
          <p:cNvSpPr txBox="1"/>
          <p:nvPr/>
        </p:nvSpPr>
        <p:spPr>
          <a:xfrm>
            <a:off x="5633162" y="5210853"/>
            <a:ext cx="2029968" cy="54864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AMAT L2 = </a:t>
            </a:r>
            <a:br>
              <a:rPr lang="en-US" sz="1800">
                <a:solidFill>
                  <a:srgbClr val="FF0000"/>
                </a:solidFill>
                <a:latin typeface="Calibri"/>
                <a:ea typeface="Calibri"/>
                <a:cs typeface="Calibri"/>
                <a:sym typeface="Calibri"/>
              </a:rPr>
            </a:br>
            <a:r>
              <a:rPr lang="en-US" sz="1800">
                <a:solidFill>
                  <a:srgbClr val="FF0000"/>
                </a:solidFill>
                <a:latin typeface="Calibri"/>
                <a:ea typeface="Calibri"/>
                <a:cs typeface="Calibri"/>
                <a:sym typeface="Calibri"/>
              </a:rPr>
              <a:t>33 + 0.02 * 100 = 35</a:t>
            </a:r>
            <a:endParaRPr sz="1800">
              <a:solidFill>
                <a:srgbClr val="FF0000"/>
              </a:solidFill>
              <a:latin typeface="Calibri"/>
              <a:ea typeface="Calibri"/>
              <a:cs typeface="Calibri"/>
              <a:sym typeface="Calibri"/>
            </a:endParaRPr>
          </a:p>
        </p:txBody>
      </p:sp>
      <p:sp>
        <p:nvSpPr>
          <p:cNvPr id="640" name="Google Shape;640;p57"/>
          <p:cNvSpPr txBox="1"/>
          <p:nvPr/>
        </p:nvSpPr>
        <p:spPr>
          <a:xfrm>
            <a:off x="3603194" y="5205495"/>
            <a:ext cx="2029968"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AMAT L1 = </a:t>
            </a:r>
            <a:br>
              <a:rPr lang="en-US" sz="1800">
                <a:solidFill>
                  <a:srgbClr val="FF0000"/>
                </a:solidFill>
                <a:latin typeface="Calibri"/>
                <a:ea typeface="Calibri"/>
                <a:cs typeface="Calibri"/>
                <a:sym typeface="Calibri"/>
              </a:rPr>
            </a:br>
            <a:r>
              <a:rPr lang="en-US" sz="1800">
                <a:solidFill>
                  <a:srgbClr val="FF0000"/>
                </a:solidFill>
                <a:latin typeface="Calibri"/>
                <a:ea typeface="Calibri"/>
                <a:cs typeface="Calibri"/>
                <a:sym typeface="Calibri"/>
              </a:rPr>
              <a:t>1 + 0.1 * 35 = 4.5</a:t>
            </a:r>
            <a:endParaRPr sz="1800">
              <a:solidFill>
                <a:srgbClr val="FF0000"/>
              </a:solidFill>
              <a:latin typeface="Calibri"/>
              <a:ea typeface="Calibri"/>
              <a:cs typeface="Calibri"/>
              <a:sym typeface="Calibri"/>
            </a:endParaRPr>
          </a:p>
        </p:txBody>
      </p:sp>
      <p:sp>
        <p:nvSpPr>
          <p:cNvPr id="641" name="Google Shape;641;p57"/>
          <p:cNvSpPr txBox="1"/>
          <p:nvPr/>
        </p:nvSpPr>
        <p:spPr>
          <a:xfrm>
            <a:off x="4449650" y="48842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3</a:t>
            </a:r>
            <a:endParaRPr>
              <a:solidFill>
                <a:srgbClr val="FF0000"/>
              </a:solidFill>
            </a:endParaRPr>
          </a:p>
        </p:txBody>
      </p:sp>
      <p:sp>
        <p:nvSpPr>
          <p:cNvPr id="642" name="Google Shape;642;p57"/>
          <p:cNvSpPr txBox="1"/>
          <p:nvPr/>
        </p:nvSpPr>
        <p:spPr>
          <a:xfrm>
            <a:off x="4449650" y="45794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10</a:t>
            </a:r>
            <a:endParaRPr>
              <a:solidFill>
                <a:srgbClr val="FF0000"/>
              </a:solidFill>
            </a:endParaRPr>
          </a:p>
        </p:txBody>
      </p:sp>
      <p:sp>
        <p:nvSpPr>
          <p:cNvPr id="643" name="Google Shape;643;p57"/>
          <p:cNvSpPr txBox="1"/>
          <p:nvPr/>
        </p:nvSpPr>
        <p:spPr>
          <a:xfrm>
            <a:off x="4373450" y="42746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17</a:t>
            </a:r>
            <a:endParaRPr>
              <a:solidFill>
                <a:srgbClr val="FF0000"/>
              </a:solidFill>
            </a:endParaRPr>
          </a:p>
        </p:txBody>
      </p:sp>
      <p:sp>
        <p:nvSpPr>
          <p:cNvPr id="644" name="Google Shape;644;p57"/>
          <p:cNvSpPr txBox="1"/>
          <p:nvPr/>
        </p:nvSpPr>
        <p:spPr>
          <a:xfrm>
            <a:off x="6507050" y="48842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5</a:t>
            </a:r>
            <a:endParaRPr>
              <a:solidFill>
                <a:srgbClr val="FF0000"/>
              </a:solidFill>
            </a:endParaRPr>
          </a:p>
        </p:txBody>
      </p:sp>
      <p:sp>
        <p:nvSpPr>
          <p:cNvPr id="645" name="Google Shape;645;p57"/>
          <p:cNvSpPr txBox="1"/>
          <p:nvPr/>
        </p:nvSpPr>
        <p:spPr>
          <a:xfrm>
            <a:off x="6430850" y="45794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14</a:t>
            </a:r>
            <a:endParaRPr>
              <a:solidFill>
                <a:srgbClr val="FF0000"/>
              </a:solidFill>
            </a:endParaRPr>
          </a:p>
        </p:txBody>
      </p:sp>
      <p:sp>
        <p:nvSpPr>
          <p:cNvPr id="646" name="Google Shape;646;p57"/>
          <p:cNvSpPr txBox="1"/>
          <p:nvPr/>
        </p:nvSpPr>
        <p:spPr>
          <a:xfrm>
            <a:off x="6507050" y="4274675"/>
            <a:ext cx="830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11</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1 (Sp07 Final)</a:t>
            </a:r>
            <a:endParaRPr b="0" i="0" sz="4400" u="none" cap="none" strike="noStrike">
              <a:solidFill>
                <a:schemeClr val="accent1"/>
              </a:solidFill>
              <a:latin typeface="Calibri"/>
              <a:ea typeface="Calibri"/>
              <a:cs typeface="Calibri"/>
              <a:sym typeface="Calibri"/>
            </a:endParaRPr>
          </a:p>
        </p:txBody>
      </p:sp>
      <p:sp>
        <p:nvSpPr>
          <p:cNvPr id="652" name="Google Shape;652;p58"/>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Only use L1$:  </a:t>
            </a: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32 KiB, </a:t>
            </a:r>
            <a:r>
              <a:rPr b="1"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8 B,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 4, LRU, write-through</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char A[] is block aligned and SIZE = 32 MiB</a:t>
            </a:r>
            <a:endParaRPr b="0" i="0" sz="2400" u="none" cap="none" strike="noStrike">
              <a:solidFill>
                <a:schemeClr val="dk1"/>
              </a:solidFill>
              <a:latin typeface="Calibri"/>
              <a:ea typeface="Calibri"/>
              <a:cs typeface="Calibri"/>
              <a:sym typeface="Calibri"/>
            </a:endParaRPr>
          </a:p>
          <a:p>
            <a:pPr indent="0" lvl="0" marL="0" marR="0" rtl="0" algn="l">
              <a:spcBef>
                <a:spcPts val="120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char *A = (char *) malloc (SIZE*sizeof(char));</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 number of STRETCHes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 = 0; i &lt; (SIZE/STRETCH); i++)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 go up to STRETCH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for(j=0;j&lt;STRETCH;j++)    sum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 down from STRETCH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for(j=STRETCH-1;j&gt;=0;j--) prod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2</a:t>
            </a:r>
            <a:r>
              <a:rPr b="0" baseline="30000" i="0" lang="en-US" sz="2400" u="none" cap="none" strike="noStrike">
                <a:solidFill>
                  <a:schemeClr val="dk1"/>
                </a:solidFill>
                <a:latin typeface="Calibri"/>
                <a:ea typeface="Calibri"/>
                <a:cs typeface="Calibri"/>
                <a:sym typeface="Calibri"/>
              </a:rPr>
              <a:t>nd</a:t>
            </a:r>
            <a:r>
              <a:rPr b="0" i="0" lang="en-US" sz="2400" u="none" cap="none" strike="noStrike">
                <a:solidFill>
                  <a:schemeClr val="dk1"/>
                </a:solidFill>
                <a:latin typeface="Calibri"/>
                <a:ea typeface="Calibri"/>
                <a:cs typeface="Calibri"/>
                <a:sym typeface="Calibri"/>
              </a:rPr>
              <a:t> inner for loop hits same indices as 1</a:t>
            </a:r>
            <a:r>
              <a:rPr b="0" baseline="30000" i="0" lang="en-US" sz="2400" u="none" cap="none" strike="noStrike">
                <a:solidFill>
                  <a:schemeClr val="dk1"/>
                </a:solidFill>
                <a:latin typeface="Calibri"/>
                <a:ea typeface="Calibri"/>
                <a:cs typeface="Calibri"/>
                <a:sym typeface="Calibri"/>
              </a:rPr>
              <a:t>st</a:t>
            </a:r>
            <a:r>
              <a:rPr b="0" i="0" lang="en-US" sz="2400" u="none" cap="none" strike="noStrike">
                <a:solidFill>
                  <a:schemeClr val="dk1"/>
                </a:solidFill>
                <a:latin typeface="Calibri"/>
                <a:ea typeface="Calibri"/>
                <a:cs typeface="Calibri"/>
                <a:sym typeface="Calibri"/>
              </a:rPr>
              <a:t> inner for loop, but in reverse order</a:t>
            </a:r>
            <a:endParaRPr/>
          </a:p>
          <a:p>
            <a:pPr indent="-342900" lvl="0" marL="34290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Always traverse full SIZE, regardless of STRETCH</a:t>
            </a:r>
            <a:endParaRPr b="0" i="0" sz="2400" u="none" cap="none" strike="noStrike">
              <a:solidFill>
                <a:schemeClr val="dk1"/>
              </a:solidFill>
              <a:latin typeface="Calibri"/>
              <a:ea typeface="Calibri"/>
              <a:cs typeface="Calibri"/>
              <a:sym typeface="Calibri"/>
            </a:endParaRPr>
          </a:p>
        </p:txBody>
      </p:sp>
      <p:sp>
        <p:nvSpPr>
          <p:cNvPr id="653" name="Google Shape;65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54" name="Google Shape;65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55" name="Google Shape;65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1 (Sp07 Final)</a:t>
            </a:r>
            <a:endParaRPr b="0" i="0" sz="4400" u="none" cap="none" strike="noStrike">
              <a:solidFill>
                <a:schemeClr val="accent1"/>
              </a:solidFill>
              <a:latin typeface="Calibri"/>
              <a:ea typeface="Calibri"/>
              <a:cs typeface="Calibri"/>
              <a:sym typeface="Calibri"/>
            </a:endParaRPr>
          </a:p>
        </p:txBody>
      </p:sp>
      <p:sp>
        <p:nvSpPr>
          <p:cNvPr id="661" name="Google Shape;661;p59"/>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Only use L1$:  </a:t>
            </a: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32 KiB, </a:t>
            </a:r>
            <a:r>
              <a:rPr b="1"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8 B,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 4, LRU, write-through</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char A[] is block aligned and SIZE = 32 MiB</a:t>
            </a:r>
            <a:endParaRPr b="0" i="0" sz="2400" u="none" cap="none" strike="noStrike">
              <a:solidFill>
                <a:schemeClr val="dk1"/>
              </a:solidFill>
              <a:latin typeface="Calibri"/>
              <a:ea typeface="Calibri"/>
              <a:cs typeface="Calibri"/>
              <a:sym typeface="Calibri"/>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char *A = (char *) malloc (SIZE*sizeof(char));</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 = 0; i &lt; (SIZE/STRETCH); i++)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for(j=0;j&lt;STRETCH;j++)    sum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for(j=STRETCH-1;j&gt;=0;j++) prod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457200" lvl="0" marL="457200" marR="0" rtl="0" algn="l">
              <a:spcBef>
                <a:spcPts val="480"/>
              </a:spcBef>
              <a:spcAft>
                <a:spcPts val="0"/>
              </a:spcAft>
              <a:buClr>
                <a:schemeClr val="dk1"/>
              </a:buClr>
              <a:buSzPts val="2400"/>
              <a:buFont typeface="Calibri"/>
              <a:buAutoNum type="alphaLcParenR" startAt="2"/>
            </a:pPr>
            <a:r>
              <a:rPr b="0" i="0" lang="en-US" sz="2400" u="none" cap="none" strike="noStrike">
                <a:solidFill>
                  <a:schemeClr val="dk1"/>
                </a:solidFill>
                <a:latin typeface="Calibri"/>
                <a:ea typeface="Calibri"/>
                <a:cs typeface="Calibri"/>
                <a:sym typeface="Calibri"/>
              </a:rPr>
              <a:t>As we double our STRETCH from 1 to 2 to 4 (…etc), we notice the number of cache misses doesn’t change!  What is the largest value of STRETCH </a:t>
            </a:r>
            <a:r>
              <a:rPr b="0" i="1" lang="en-US" sz="2400" u="none" cap="none" strike="noStrike">
                <a:solidFill>
                  <a:schemeClr val="dk1"/>
                </a:solidFill>
                <a:latin typeface="Calibri"/>
                <a:ea typeface="Calibri"/>
                <a:cs typeface="Calibri"/>
                <a:sym typeface="Calibri"/>
              </a:rPr>
              <a:t>before</a:t>
            </a:r>
            <a:r>
              <a:rPr b="0" i="0" lang="en-US" sz="2400" u="none" cap="none" strike="noStrike">
                <a:solidFill>
                  <a:schemeClr val="dk1"/>
                </a:solidFill>
                <a:latin typeface="Calibri"/>
                <a:ea typeface="Calibri"/>
                <a:cs typeface="Calibri"/>
                <a:sym typeface="Calibri"/>
              </a:rPr>
              <a:t> cache misses changes?  (Use IEC)</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32 KiB, when STRETCH exactly equals </a:t>
            </a:r>
            <a:r>
              <a:rPr b="1" i="0" lang="en-US" sz="2400" u="none" cap="none" strike="noStrike">
                <a:solidFill>
                  <a:srgbClr val="FF0000"/>
                </a:solidFill>
                <a:latin typeface="Calibri"/>
                <a:ea typeface="Calibri"/>
                <a:cs typeface="Calibri"/>
                <a:sym typeface="Calibri"/>
              </a:rPr>
              <a:t>C</a:t>
            </a:r>
            <a:endParaRPr b="1" i="0" sz="2400" u="none" cap="none" strike="noStrike">
              <a:solidFill>
                <a:srgbClr val="FF0000"/>
              </a:solidFill>
              <a:latin typeface="Calibri"/>
              <a:ea typeface="Calibri"/>
              <a:cs typeface="Calibri"/>
              <a:sym typeface="Calibri"/>
            </a:endParaRPr>
          </a:p>
        </p:txBody>
      </p:sp>
      <p:sp>
        <p:nvSpPr>
          <p:cNvPr id="662" name="Google Shape;66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63" name="Google Shape;66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64" name="Google Shape;66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Google Shape;669;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1 (Sp07 Final)</a:t>
            </a:r>
            <a:endParaRPr b="0" i="0" sz="4400" u="none" cap="none" strike="noStrike">
              <a:solidFill>
                <a:schemeClr val="accent1"/>
              </a:solidFill>
              <a:latin typeface="Calibri"/>
              <a:ea typeface="Calibri"/>
              <a:cs typeface="Calibri"/>
              <a:sym typeface="Calibri"/>
            </a:endParaRPr>
          </a:p>
        </p:txBody>
      </p:sp>
      <p:sp>
        <p:nvSpPr>
          <p:cNvPr id="670" name="Google Shape;670;p60"/>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Only use L1$:  </a:t>
            </a: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32 KiB, </a:t>
            </a:r>
            <a:r>
              <a:rPr b="1"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8 B,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 4, LRU, write-through</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char A[] is block aligned and SIZE = 32 MiB</a:t>
            </a:r>
            <a:endParaRPr b="0" i="0" sz="2400" u="none" cap="none" strike="noStrike">
              <a:solidFill>
                <a:schemeClr val="dk1"/>
              </a:solidFill>
              <a:latin typeface="Calibri"/>
              <a:ea typeface="Calibri"/>
              <a:cs typeface="Calibri"/>
              <a:sym typeface="Calibri"/>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char *A = (char *) malloc (SIZE*sizeof(char));</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 = 0; i &lt; (SIZE/STRETCH); i++)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for(j=0;j&lt;STRETCH;j++)    sum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for(j=STRETCH-1;j&gt;=0;j++) prod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457200" lvl="0" marL="457200" marR="0" rtl="0" algn="l">
              <a:spcBef>
                <a:spcPts val="480"/>
              </a:spcBef>
              <a:spcAft>
                <a:spcPts val="0"/>
              </a:spcAft>
              <a:buClr>
                <a:schemeClr val="dk1"/>
              </a:buClr>
              <a:buSzPts val="2400"/>
              <a:buFont typeface="Calibri"/>
              <a:buAutoNum type="alphaLcParenR" startAt="3"/>
            </a:pPr>
            <a:r>
              <a:rPr b="0" i="0" lang="en-US" sz="2400" u="none" cap="none" strike="noStrike">
                <a:solidFill>
                  <a:schemeClr val="dk1"/>
                </a:solidFill>
                <a:latin typeface="Calibri"/>
                <a:ea typeface="Calibri"/>
                <a:cs typeface="Calibri"/>
                <a:sym typeface="Calibri"/>
              </a:rPr>
              <a:t>If we double our STRETCH from (b), what is the ratio of cache </a:t>
            </a:r>
            <a:r>
              <a:rPr b="0" i="1" lang="en-US" sz="2400" u="none" cap="none" strike="noStrike">
                <a:solidFill>
                  <a:schemeClr val="dk1"/>
                </a:solidFill>
                <a:latin typeface="Calibri"/>
                <a:ea typeface="Calibri"/>
                <a:cs typeface="Calibri"/>
                <a:sym typeface="Calibri"/>
              </a:rPr>
              <a:t>hits</a:t>
            </a:r>
            <a:r>
              <a:rPr b="0" i="0" lang="en-US" sz="2400" u="none" cap="none" strike="noStrike">
                <a:solidFill>
                  <a:schemeClr val="dk1"/>
                </a:solidFill>
                <a:latin typeface="Calibri"/>
                <a:ea typeface="Calibri"/>
                <a:cs typeface="Calibri"/>
                <a:sym typeface="Calibri"/>
              </a:rPr>
              <a:t> to </a:t>
            </a:r>
            <a:r>
              <a:rPr b="0" i="1" lang="en-US" sz="2400" u="none" cap="none" strike="noStrike">
                <a:solidFill>
                  <a:schemeClr val="dk1"/>
                </a:solidFill>
                <a:latin typeface="Calibri"/>
                <a:ea typeface="Calibri"/>
                <a:cs typeface="Calibri"/>
                <a:sym typeface="Calibri"/>
              </a:rPr>
              <a:t>misses</a:t>
            </a:r>
            <a:r>
              <a:rPr b="0" i="0" lang="en-US" sz="2400" u="none" cap="none" strike="noStrike">
                <a:solidFill>
                  <a:schemeClr val="dk1"/>
                </a:solidFill>
                <a:latin typeface="Calibri"/>
                <a:ea typeface="Calibri"/>
                <a:cs typeface="Calibri"/>
                <a:sym typeface="Calibri"/>
              </a:rPr>
              <a:t>?</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Now STRETCH = 64 KiB.  Moving sequentially by byte, so each block for entire 1</a:t>
            </a:r>
            <a:r>
              <a:rPr b="0" baseline="30000" i="0" lang="en-US" sz="2400" u="none" cap="none" strike="noStrike">
                <a:solidFill>
                  <a:schemeClr val="dk1"/>
                </a:solidFill>
                <a:latin typeface="Calibri"/>
                <a:ea typeface="Calibri"/>
                <a:cs typeface="Calibri"/>
                <a:sym typeface="Calibri"/>
              </a:rPr>
              <a:t>st</a:t>
            </a:r>
            <a:r>
              <a:rPr b="0" i="0" lang="en-US" sz="2400" u="none" cap="none" strike="noStrike">
                <a:solidFill>
                  <a:schemeClr val="dk1"/>
                </a:solidFill>
                <a:latin typeface="Calibri"/>
                <a:ea typeface="Calibri"/>
                <a:cs typeface="Calibri"/>
                <a:sym typeface="Calibri"/>
              </a:rPr>
              <a:t> inner loop has 1 miss and 7 hits (7:1).  Upper half of STRETCH lives in cache, so first half of 2</a:t>
            </a:r>
            <a:r>
              <a:rPr b="0" baseline="30000" i="0" lang="en-US" sz="2400" u="none" cap="none" strike="noStrike">
                <a:solidFill>
                  <a:schemeClr val="dk1"/>
                </a:solidFill>
                <a:latin typeface="Calibri"/>
                <a:ea typeface="Calibri"/>
                <a:cs typeface="Calibri"/>
                <a:sym typeface="Calibri"/>
              </a:rPr>
              <a:t>nd</a:t>
            </a:r>
            <a:r>
              <a:rPr b="0" i="0" lang="en-US" sz="2400" u="none" cap="none" strike="noStrike">
                <a:solidFill>
                  <a:schemeClr val="dk1"/>
                </a:solidFill>
                <a:latin typeface="Calibri"/>
                <a:ea typeface="Calibri"/>
                <a:cs typeface="Calibri"/>
                <a:sym typeface="Calibri"/>
              </a:rPr>
              <a:t> inner loop is 8 hits/block (8:0).  Second half is as before (7:1).</a:t>
            </a:r>
            <a:endParaRPr b="0" i="0" sz="2400" u="none" cap="none" strike="noStrike">
              <a:solidFill>
                <a:srgbClr val="FF0000"/>
              </a:solidFill>
              <a:latin typeface="Calibri"/>
              <a:ea typeface="Calibri"/>
              <a:cs typeface="Calibri"/>
              <a:sym typeface="Calibri"/>
            </a:endParaRPr>
          </a:p>
        </p:txBody>
      </p:sp>
      <p:sp>
        <p:nvSpPr>
          <p:cNvPr id="671" name="Google Shape;671;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72" name="Google Shape;672;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73" name="Google Shape;673;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1 (Sp07 Final)</a:t>
            </a:r>
            <a:endParaRPr b="0" i="0" sz="4400" u="none" cap="none" strike="noStrike">
              <a:solidFill>
                <a:schemeClr val="accent1"/>
              </a:solidFill>
              <a:latin typeface="Calibri"/>
              <a:ea typeface="Calibri"/>
              <a:cs typeface="Calibri"/>
              <a:sym typeface="Calibri"/>
            </a:endParaRPr>
          </a:p>
        </p:txBody>
      </p:sp>
      <p:sp>
        <p:nvSpPr>
          <p:cNvPr id="679" name="Google Shape;679;p61"/>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Only use L1$:  </a:t>
            </a:r>
            <a:r>
              <a:rPr b="1" i="0"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32 KiB, </a:t>
            </a:r>
            <a:r>
              <a:rPr b="1"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 8 B,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 4, LRU, write-through</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char A[] is block aligned and SIZE = 32 MiB</a:t>
            </a:r>
            <a:endParaRPr b="0" i="0" sz="2400" u="none" cap="none" strike="noStrike">
              <a:solidFill>
                <a:schemeClr val="dk1"/>
              </a:solidFill>
              <a:latin typeface="Calibri"/>
              <a:ea typeface="Calibri"/>
              <a:cs typeface="Calibri"/>
              <a:sym typeface="Calibri"/>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char *A = (char *) malloc (SIZE*sizeof(char));</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 = 0; i &lt; (SIZE/STRETCH); i++)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for(j=0;j&lt;STRETCH;j++)    sum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for(j=STRETCH-1;j&gt;=0;j++) prod += A[i*STRETCH+j];</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457200" lvl="0" marL="457200" marR="0" rtl="0" algn="l">
              <a:spcBef>
                <a:spcPts val="480"/>
              </a:spcBef>
              <a:spcAft>
                <a:spcPts val="0"/>
              </a:spcAft>
              <a:buClr>
                <a:schemeClr val="dk1"/>
              </a:buClr>
              <a:buSzPts val="2400"/>
              <a:buFont typeface="Calibri"/>
              <a:buAutoNum type="alphaLcParenR" startAt="3"/>
            </a:pPr>
            <a:r>
              <a:rPr b="0" i="0" lang="en-US" sz="2400" u="none" cap="none" strike="noStrike">
                <a:solidFill>
                  <a:schemeClr val="dk1"/>
                </a:solidFill>
                <a:latin typeface="Calibri"/>
                <a:ea typeface="Calibri"/>
                <a:cs typeface="Calibri"/>
                <a:sym typeface="Calibri"/>
              </a:rPr>
              <a:t>If we double our STRETCH from (b), what is the ratio of cache </a:t>
            </a:r>
            <a:r>
              <a:rPr b="0" i="1" lang="en-US" sz="2400" u="none" cap="none" strike="noStrike">
                <a:solidFill>
                  <a:schemeClr val="dk1"/>
                </a:solidFill>
                <a:latin typeface="Calibri"/>
                <a:ea typeface="Calibri"/>
                <a:cs typeface="Calibri"/>
                <a:sym typeface="Calibri"/>
              </a:rPr>
              <a:t>hits</a:t>
            </a:r>
            <a:r>
              <a:rPr b="0" i="0" lang="en-US" sz="2400" u="none" cap="none" strike="noStrike">
                <a:solidFill>
                  <a:schemeClr val="dk1"/>
                </a:solidFill>
                <a:latin typeface="Calibri"/>
                <a:ea typeface="Calibri"/>
                <a:cs typeface="Calibri"/>
                <a:sym typeface="Calibri"/>
              </a:rPr>
              <a:t> to </a:t>
            </a:r>
            <a:r>
              <a:rPr b="0" i="1" lang="en-US" sz="2400" u="none" cap="none" strike="noStrike">
                <a:solidFill>
                  <a:schemeClr val="dk1"/>
                </a:solidFill>
                <a:latin typeface="Calibri"/>
                <a:ea typeface="Calibri"/>
                <a:cs typeface="Calibri"/>
                <a:sym typeface="Calibri"/>
              </a:rPr>
              <a:t>misses</a:t>
            </a:r>
            <a:r>
              <a:rPr b="0" i="0" lang="en-US" sz="2400" u="none" cap="none" strike="noStrike">
                <a:solidFill>
                  <a:schemeClr val="dk1"/>
                </a:solidFill>
                <a:latin typeface="Calibri"/>
                <a:ea typeface="Calibri"/>
                <a:cs typeface="Calibri"/>
                <a:sym typeface="Calibri"/>
              </a:rPr>
              <a:t>?</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Considering the equal-sized chunks of half of each inner for loop, we have loop 1 1</a:t>
            </a:r>
            <a:r>
              <a:rPr b="0" baseline="30000" i="0" lang="en-US" sz="2400" u="none" cap="none" strike="noStrike">
                <a:solidFill>
                  <a:schemeClr val="dk1"/>
                </a:solidFill>
                <a:latin typeface="Calibri"/>
                <a:ea typeface="Calibri"/>
                <a:cs typeface="Calibri"/>
                <a:sym typeface="Calibri"/>
              </a:rPr>
              <a:t>st</a:t>
            </a:r>
            <a:r>
              <a:rPr b="0" i="0" lang="en-US" sz="2400" u="none" cap="none" strike="noStrike">
                <a:solidFill>
                  <a:schemeClr val="dk1"/>
                </a:solidFill>
                <a:latin typeface="Calibri"/>
                <a:ea typeface="Calibri"/>
                <a:cs typeface="Calibri"/>
                <a:sym typeface="Calibri"/>
              </a:rPr>
              <a:t> (7:1), loop 1 2</a:t>
            </a:r>
            <a:r>
              <a:rPr b="0" baseline="30000" i="0" lang="en-US" sz="2400" u="none" cap="none" strike="noStrike">
                <a:solidFill>
                  <a:schemeClr val="dk1"/>
                </a:solidFill>
                <a:latin typeface="Calibri"/>
                <a:ea typeface="Calibri"/>
                <a:cs typeface="Calibri"/>
                <a:sym typeface="Calibri"/>
              </a:rPr>
              <a:t>nd</a:t>
            </a:r>
            <a:r>
              <a:rPr b="0" i="0" lang="en-US" sz="2400" u="none" cap="none" strike="noStrike">
                <a:solidFill>
                  <a:schemeClr val="dk1"/>
                </a:solidFill>
                <a:latin typeface="Calibri"/>
                <a:ea typeface="Calibri"/>
                <a:cs typeface="Calibri"/>
                <a:sym typeface="Calibri"/>
              </a:rPr>
              <a:t> (7:1), loop 2 1</a:t>
            </a:r>
            <a:r>
              <a:rPr b="0" baseline="30000" i="0" lang="en-US" sz="2400" u="none" cap="none" strike="noStrike">
                <a:solidFill>
                  <a:schemeClr val="dk1"/>
                </a:solidFill>
                <a:latin typeface="Calibri"/>
                <a:ea typeface="Calibri"/>
                <a:cs typeface="Calibri"/>
                <a:sym typeface="Calibri"/>
              </a:rPr>
              <a:t>st</a:t>
            </a:r>
            <a:r>
              <a:rPr b="0" i="0" lang="en-US" sz="2400" u="none" cap="none" strike="noStrike">
                <a:solidFill>
                  <a:schemeClr val="dk1"/>
                </a:solidFill>
                <a:latin typeface="Calibri"/>
                <a:ea typeface="Calibri"/>
                <a:cs typeface="Calibri"/>
                <a:sym typeface="Calibri"/>
              </a:rPr>
              <a:t> (8:0), and loop 2 2</a:t>
            </a:r>
            <a:r>
              <a:rPr b="0" baseline="30000" i="0" lang="en-US" sz="2400" u="none" cap="none" strike="noStrike">
                <a:solidFill>
                  <a:schemeClr val="dk1"/>
                </a:solidFill>
                <a:latin typeface="Calibri"/>
                <a:ea typeface="Calibri"/>
                <a:cs typeface="Calibri"/>
                <a:sym typeface="Calibri"/>
              </a:rPr>
              <a:t>nd</a:t>
            </a:r>
            <a:r>
              <a:rPr b="0" i="0" lang="en-US" sz="2400" u="none" cap="none" strike="noStrike">
                <a:solidFill>
                  <a:schemeClr val="dk1"/>
                </a:solidFill>
                <a:latin typeface="Calibri"/>
                <a:ea typeface="Calibri"/>
                <a:cs typeface="Calibri"/>
                <a:sym typeface="Calibri"/>
              </a:rPr>
              <a:t> (7:1).</a:t>
            </a:r>
            <a:endParaRPr/>
          </a:p>
          <a:p>
            <a:pPr indent="0" lvl="0" marL="0" marR="0" rtl="0" algn="l">
              <a:spcBef>
                <a:spcPts val="48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	7+7+8+7:1+1+0+1 = </a:t>
            </a:r>
            <a:r>
              <a:rPr b="0" i="0" lang="en-US" sz="2400" u="none" cap="none" strike="noStrike">
                <a:solidFill>
                  <a:srgbClr val="FF0000"/>
                </a:solidFill>
                <a:latin typeface="Calibri"/>
                <a:ea typeface="Calibri"/>
                <a:cs typeface="Calibri"/>
                <a:sym typeface="Calibri"/>
              </a:rPr>
              <a:t>29:3</a:t>
            </a:r>
            <a:endParaRPr/>
          </a:p>
        </p:txBody>
      </p:sp>
      <p:sp>
        <p:nvSpPr>
          <p:cNvPr id="680" name="Google Shape;680;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81" name="Google Shape;681;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82" name="Google Shape;682;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Questions?</a:t>
            </a:r>
            <a:endParaRPr b="0" i="0" sz="4400" u="none" cap="none" strike="noStrike">
              <a:solidFill>
                <a:schemeClr val="accent1"/>
              </a:solidFill>
              <a:latin typeface="Calibri"/>
              <a:ea typeface="Calibri"/>
              <a:cs typeface="Calibri"/>
              <a:sym typeface="Calibri"/>
            </a:endParaRPr>
          </a:p>
        </p:txBody>
      </p:sp>
      <p:sp>
        <p:nvSpPr>
          <p:cNvPr id="688" name="Google Shape;688;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89" name="Google Shape;689;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690" name="Google Shape;690;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http://www.katherineemmons.com/wp-content/uploads/2013/06/question_mark-icon.png" id="691" name="Google Shape;691;p62"/>
          <p:cNvPicPr preferRelativeResize="0"/>
          <p:nvPr/>
        </p:nvPicPr>
        <p:blipFill rotWithShape="1">
          <a:blip r:embed="rId3">
            <a:alphaModFix/>
          </a:blip>
          <a:srcRect b="0" l="0" r="0" t="0"/>
          <a:stretch/>
        </p:blipFill>
        <p:spPr>
          <a:xfrm>
            <a:off x="2468880" y="1645920"/>
            <a:ext cx="4210050" cy="42100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697" name="Google Shape;697;p63"/>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32-bit MIPS, 4 GiB memory, single L1$ of size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with block size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and a power of 2).</a:t>
            </a:r>
            <a:endParaRPr/>
          </a:p>
          <a:p>
            <a:pPr indent="0" lvl="0" marL="0" marR="0" rtl="0" algn="l">
              <a:lnSpc>
                <a:spcPct val="90000"/>
              </a:lnSpc>
              <a:spcBef>
                <a:spcPts val="480"/>
              </a:spcBef>
              <a:spcAft>
                <a:spcPts val="0"/>
              </a:spcAft>
              <a:buClr>
                <a:schemeClr val="dk1"/>
              </a:buClr>
              <a:buFont typeface="Arial"/>
              <a:buNone/>
            </a:pPr>
            <a:r>
              <a:rPr b="1" i="0" lang="en-US" sz="2400" u="none" cap="none" strike="noStrike">
                <a:solidFill>
                  <a:schemeClr val="dk1"/>
                </a:solidFill>
                <a:latin typeface="Calibri"/>
                <a:ea typeface="Calibri"/>
                <a:cs typeface="Calibri"/>
                <a:sym typeface="Calibri"/>
              </a:rPr>
              <a:t>A</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B</a:t>
            </a:r>
            <a:r>
              <a:rPr b="0" i="0" lang="en-US" sz="2400" u="none" cap="none" strike="noStrike">
                <a:solidFill>
                  <a:schemeClr val="dk1"/>
                </a:solidFill>
                <a:latin typeface="Calibri"/>
                <a:ea typeface="Calibri"/>
                <a:cs typeface="Calibri"/>
                <a:sym typeface="Calibri"/>
              </a:rPr>
              <a:t> are arrays in different places of memory of equal size </a:t>
            </a:r>
            <a:r>
              <a:rPr b="1" i="1"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(power of 2 and a [natural #] multiple of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block aligned.</a:t>
            </a:r>
            <a:endParaRPr/>
          </a:p>
          <a:p>
            <a:pPr indent="0" lvl="0" marL="0" marR="0" rtl="0" algn="l">
              <a:lnSpc>
                <a:spcPct val="90000"/>
              </a:lnSpc>
              <a:spcBef>
                <a:spcPts val="480"/>
              </a:spcBef>
              <a:spcAft>
                <a:spcPts val="0"/>
              </a:spcAft>
              <a:buClr>
                <a:schemeClr val="dk1"/>
              </a:buClr>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90000"/>
              </a:lnSpc>
              <a:spcBef>
                <a:spcPts val="440"/>
              </a:spcBef>
              <a:spcAft>
                <a:spcPts val="0"/>
              </a:spcAft>
              <a:buClr>
                <a:schemeClr val="dk1"/>
              </a:buClr>
              <a:buFont typeface="Arial"/>
              <a:buNone/>
            </a:pPr>
            <a:r>
              <a:rPr b="0" i="0" lang="en-US" sz="2200" u="none" cap="none" strike="noStrike">
                <a:solidFill>
                  <a:schemeClr val="dk1"/>
                </a:solidFill>
                <a:latin typeface="Courier New"/>
                <a:ea typeface="Courier New"/>
                <a:cs typeface="Courier New"/>
                <a:sym typeface="Courier New"/>
              </a:rPr>
              <a:t>	</a:t>
            </a:r>
            <a:r>
              <a:rPr b="0" i="0" lang="en-US" sz="1900" u="none" cap="none" strike="noStrike">
                <a:solidFill>
                  <a:schemeClr val="dk1"/>
                </a:solidFill>
                <a:latin typeface="Courier New"/>
                <a:ea typeface="Courier New"/>
                <a:cs typeface="Courier New"/>
                <a:sym typeface="Courier New"/>
              </a:rPr>
              <a:t>// sizeof(uint8_t) = 1</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SwapLeft(uint8_t *A, uint8_t *B, int n) {</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uint8_t tmp;</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(int i = 0; i &lt; n; i++) {</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tmp = A[i];</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A[i] = B[i];</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B[i] = tmp;</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0" lvl="0" marL="0" marR="0" rtl="0" algn="l">
              <a:lnSpc>
                <a:spcPct val="90000"/>
              </a:lnSpc>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b="0" i="0" sz="1900" u="none" cap="none" strike="noStrike">
              <a:solidFill>
                <a:schemeClr val="dk1"/>
              </a:solidFill>
              <a:latin typeface="Courier New"/>
              <a:ea typeface="Courier New"/>
              <a:cs typeface="Courier New"/>
              <a:sym typeface="Courier New"/>
            </a:endParaRPr>
          </a:p>
        </p:txBody>
      </p:sp>
      <p:sp>
        <p:nvSpPr>
          <p:cNvPr id="698" name="Google Shape;698;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699" name="Google Shape;699;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00" name="Google Shape;700;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01" name="Google Shape;701;p63"/>
          <p:cNvSpPr txBox="1"/>
          <p:nvPr/>
        </p:nvSpPr>
        <p:spPr>
          <a:xfrm>
            <a:off x="6150488" y="4147456"/>
            <a:ext cx="2432461" cy="133728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900">
                <a:solidFill>
                  <a:srgbClr val="FF0000"/>
                </a:solidFill>
                <a:latin typeface="Calibri"/>
                <a:ea typeface="Calibri"/>
                <a:cs typeface="Calibri"/>
                <a:sym typeface="Calibri"/>
              </a:rPr>
              <a:t>Do </a:t>
            </a:r>
            <a:r>
              <a:rPr b="1" i="1" lang="en-US" sz="1900">
                <a:solidFill>
                  <a:srgbClr val="FF0000"/>
                </a:solidFill>
                <a:latin typeface="Calibri"/>
                <a:ea typeface="Calibri"/>
                <a:cs typeface="Calibri"/>
                <a:sym typeface="Calibri"/>
              </a:rPr>
              <a:t>n</a:t>
            </a:r>
            <a:r>
              <a:rPr lang="en-US" sz="1900">
                <a:solidFill>
                  <a:srgbClr val="FF0000"/>
                </a:solidFill>
                <a:latin typeface="Calibri"/>
                <a:ea typeface="Calibri"/>
                <a:cs typeface="Calibri"/>
                <a:sym typeface="Calibri"/>
              </a:rPr>
              <a:t> times:</a:t>
            </a:r>
            <a:endParaRPr/>
          </a:p>
          <a:p>
            <a:pPr indent="-285750" lvl="0" marL="285750" marR="0" rtl="0" algn="l">
              <a:lnSpc>
                <a:spcPct val="90000"/>
              </a:lnSpc>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Read A[i]</a:t>
            </a:r>
            <a:endParaRPr/>
          </a:p>
          <a:p>
            <a:pPr indent="-285750" lvl="0" marL="285750" marR="0" rtl="0" algn="l">
              <a:lnSpc>
                <a:spcPct val="90000"/>
              </a:lnSpc>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Read B[i], Write A[i]</a:t>
            </a:r>
            <a:endParaRPr/>
          </a:p>
          <a:p>
            <a:pPr indent="-285750" lvl="0" marL="285750" marR="0" rtl="0" algn="l">
              <a:lnSpc>
                <a:spcPct val="90000"/>
              </a:lnSpc>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Write B[i]</a:t>
            </a:r>
            <a:endParaRPr sz="1900">
              <a:solidFill>
                <a:srgbClr val="FF0000"/>
              </a:solidFill>
              <a:latin typeface="Calibri"/>
              <a:ea typeface="Calibri"/>
              <a:cs typeface="Calibri"/>
              <a:sym typeface="Calibri"/>
            </a:endParaRPr>
          </a:p>
        </p:txBody>
      </p:sp>
      <p:grpSp>
        <p:nvGrpSpPr>
          <p:cNvPr id="702" name="Google Shape;702;p63"/>
          <p:cNvGrpSpPr/>
          <p:nvPr/>
        </p:nvGrpSpPr>
        <p:grpSpPr>
          <a:xfrm>
            <a:off x="4256314" y="2862552"/>
            <a:ext cx="4277327" cy="686266"/>
            <a:chOff x="4256314" y="2862552"/>
            <a:chExt cx="4277327" cy="686266"/>
          </a:xfrm>
        </p:grpSpPr>
        <p:sp>
          <p:nvSpPr>
            <p:cNvPr id="703" name="Google Shape;703;p63"/>
            <p:cNvSpPr txBox="1"/>
            <p:nvPr/>
          </p:nvSpPr>
          <p:spPr>
            <a:xfrm>
              <a:off x="6150488" y="2862552"/>
              <a:ext cx="238315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Array data size is 1 byte</a:t>
              </a:r>
              <a:endParaRPr sz="1800">
                <a:solidFill>
                  <a:srgbClr val="FF0000"/>
                </a:solidFill>
                <a:latin typeface="Calibri"/>
                <a:ea typeface="Calibri"/>
                <a:cs typeface="Calibri"/>
                <a:sym typeface="Calibri"/>
              </a:endParaRPr>
            </a:p>
          </p:txBody>
        </p:sp>
        <p:cxnSp>
          <p:nvCxnSpPr>
            <p:cNvPr id="704" name="Google Shape;704;p63"/>
            <p:cNvCxnSpPr/>
            <p:nvPr/>
          </p:nvCxnSpPr>
          <p:spPr>
            <a:xfrm flipH="1">
              <a:off x="4256314" y="3047218"/>
              <a:ext cx="1894174" cy="250762"/>
            </a:xfrm>
            <a:prstGeom prst="straightConnector1">
              <a:avLst/>
            </a:prstGeom>
            <a:noFill/>
            <a:ln cap="flat" cmpd="sng" w="19050">
              <a:solidFill>
                <a:srgbClr val="FF0000"/>
              </a:solidFill>
              <a:prstDash val="solid"/>
              <a:round/>
              <a:headEnd len="sm" w="sm" type="none"/>
              <a:tailEnd len="med" w="med" type="stealth"/>
            </a:ln>
          </p:spPr>
        </p:cxnSp>
        <p:cxnSp>
          <p:nvCxnSpPr>
            <p:cNvPr id="705" name="Google Shape;705;p63"/>
            <p:cNvCxnSpPr>
              <a:stCxn id="703" idx="1"/>
            </p:cNvCxnSpPr>
            <p:nvPr/>
          </p:nvCxnSpPr>
          <p:spPr>
            <a:xfrm flipH="1">
              <a:off x="5192588" y="3047218"/>
              <a:ext cx="957900" cy="501600"/>
            </a:xfrm>
            <a:prstGeom prst="straightConnector1">
              <a:avLst/>
            </a:prstGeom>
            <a:noFill/>
            <a:ln cap="flat" cmpd="sng" w="19050">
              <a:solidFill>
                <a:srgbClr val="FF0000"/>
              </a:solidFill>
              <a:prstDash val="solid"/>
              <a:round/>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711" name="Google Shape;711;p64"/>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32-bit MIPS, 4 GiB memory, single L1$ of size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with block size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and a power of 2).</a:t>
            </a:r>
            <a:endParaRPr/>
          </a:p>
          <a:p>
            <a:pPr indent="0" lvl="0" marL="0" marR="0" rtl="0" algn="l">
              <a:lnSpc>
                <a:spcPct val="90000"/>
              </a:lnSpc>
              <a:spcBef>
                <a:spcPts val="480"/>
              </a:spcBef>
              <a:spcAft>
                <a:spcPts val="0"/>
              </a:spcAft>
              <a:buClr>
                <a:schemeClr val="dk1"/>
              </a:buClr>
              <a:buFont typeface="Arial"/>
              <a:buNone/>
            </a:pPr>
            <a:r>
              <a:rPr b="1" i="0" lang="en-US" sz="2400" u="none" cap="none" strike="noStrike">
                <a:solidFill>
                  <a:schemeClr val="dk1"/>
                </a:solidFill>
                <a:latin typeface="Calibri"/>
                <a:ea typeface="Calibri"/>
                <a:cs typeface="Calibri"/>
                <a:sym typeface="Calibri"/>
              </a:rPr>
              <a:t>A</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B</a:t>
            </a:r>
            <a:r>
              <a:rPr b="0" i="0" lang="en-US" sz="2400" u="none" cap="none" strike="noStrike">
                <a:solidFill>
                  <a:schemeClr val="dk1"/>
                </a:solidFill>
                <a:latin typeface="Calibri"/>
                <a:ea typeface="Calibri"/>
                <a:cs typeface="Calibri"/>
                <a:sym typeface="Calibri"/>
              </a:rPr>
              <a:t> are arrays in different places of memory of equal size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(power of 2 and a [natural #] multiple of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block aligned.</a:t>
            </a:r>
            <a:endParaRPr/>
          </a:p>
          <a:p>
            <a:pPr indent="-457200" lvl="0" marL="457200" marR="0" rtl="0" algn="l">
              <a:spcBef>
                <a:spcPts val="1200"/>
              </a:spcBef>
              <a:spcAft>
                <a:spcPts val="0"/>
              </a:spcAft>
              <a:buClr>
                <a:schemeClr val="dk1"/>
              </a:buClr>
              <a:buSzPts val="2200"/>
              <a:buFont typeface="Arial"/>
              <a:buAutoNum type="alphaLcParenR"/>
            </a:pPr>
            <a:r>
              <a:rPr b="0" i="0" lang="en-US" sz="2200" u="none" cap="none" strike="noStrike">
                <a:solidFill>
                  <a:schemeClr val="dk1"/>
                </a:solidFill>
                <a:latin typeface="Calibri"/>
                <a:ea typeface="Calibri"/>
                <a:cs typeface="Calibri"/>
                <a:sym typeface="Calibri"/>
              </a:rPr>
              <a:t>If the cache is direct-mapped and the </a:t>
            </a:r>
            <a:r>
              <a:rPr b="0" i="1" lang="en-US" sz="2200" u="none" cap="none" strike="noStrike">
                <a:solidFill>
                  <a:schemeClr val="dk1"/>
                </a:solidFill>
                <a:latin typeface="Calibri"/>
                <a:ea typeface="Calibri"/>
                <a:cs typeface="Calibri"/>
                <a:sym typeface="Calibri"/>
              </a:rPr>
              <a:t>best</a:t>
            </a:r>
            <a:r>
              <a:rPr b="0" i="0" lang="en-US" sz="2200" u="none" cap="none" strike="noStrike">
                <a:solidFill>
                  <a:schemeClr val="dk1"/>
                </a:solidFill>
                <a:latin typeface="Calibri"/>
                <a:ea typeface="Calibri"/>
                <a:cs typeface="Calibri"/>
                <a:sym typeface="Calibri"/>
              </a:rPr>
              <a:t> hit:miss ratio is “H:1”, what is the block size in bytes? </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Best case is A[i] and B[i] DON’T map to same slot.</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Use every value of i ϵ [0,n) only once.</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Rd A, Rd B, Wr A, Wr B 	→ Miss, Miss, Hit, Hit (1</a:t>
            </a:r>
            <a:r>
              <a:rPr b="0" baseline="30000" i="0" lang="en-US" sz="2200" u="none" cap="none" strike="noStrike">
                <a:solidFill>
                  <a:schemeClr val="dk1"/>
                </a:solidFill>
                <a:latin typeface="Calibri"/>
                <a:ea typeface="Calibri"/>
                <a:cs typeface="Calibri"/>
                <a:sym typeface="Calibri"/>
              </a:rPr>
              <a:t>st</a:t>
            </a:r>
            <a:r>
              <a:rPr b="0" i="0" lang="en-US" sz="2200" u="none" cap="none" strike="noStrike">
                <a:solidFill>
                  <a:schemeClr val="dk1"/>
                </a:solidFill>
                <a:latin typeface="Calibri"/>
                <a:ea typeface="Calibri"/>
                <a:cs typeface="Calibri"/>
                <a:sym typeface="Calibri"/>
              </a:rPr>
              <a:t> time)</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 Hit, Hit, Hit, Hit (</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 times in block)</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Per block:</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4*(</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-1)+2:2 = 4</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-2:2 = 2</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-1:1 = H:1 → </a:t>
            </a:r>
            <a:r>
              <a:rPr b="1" i="1" lang="en-US" sz="2200" u="none" cap="none" strike="noStrike">
                <a:solidFill>
                  <a:srgbClr val="FF0000"/>
                </a:solidFill>
                <a:latin typeface="Calibri"/>
                <a:ea typeface="Calibri"/>
                <a:cs typeface="Calibri"/>
                <a:sym typeface="Calibri"/>
              </a:rPr>
              <a:t>K</a:t>
            </a:r>
            <a:r>
              <a:rPr b="0" i="0" lang="en-US" sz="2200" u="none" cap="none" strike="noStrike">
                <a:solidFill>
                  <a:srgbClr val="FF0000"/>
                </a:solidFill>
                <a:latin typeface="Calibri"/>
                <a:ea typeface="Calibri"/>
                <a:cs typeface="Calibri"/>
                <a:sym typeface="Calibri"/>
              </a:rPr>
              <a:t> = (H+1)/2</a:t>
            </a:r>
            <a:endParaRPr b="0" i="0" sz="1900" u="none" cap="none" strike="noStrike">
              <a:solidFill>
                <a:srgbClr val="FF0000"/>
              </a:solidFill>
              <a:latin typeface="Calibri"/>
              <a:ea typeface="Calibri"/>
              <a:cs typeface="Calibri"/>
              <a:sym typeface="Calibri"/>
            </a:endParaRPr>
          </a:p>
        </p:txBody>
      </p:sp>
      <p:sp>
        <p:nvSpPr>
          <p:cNvPr id="712" name="Google Shape;71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13" name="Google Shape;71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14" name="Google Shape;71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grpSp>
        <p:nvGrpSpPr>
          <p:cNvPr id="155" name="Google Shape;155;p20"/>
          <p:cNvGrpSpPr/>
          <p:nvPr/>
        </p:nvGrpSpPr>
        <p:grpSpPr>
          <a:xfrm>
            <a:off x="914417" y="3675870"/>
            <a:ext cx="7916500" cy="523187"/>
            <a:chOff x="917648" y="1743731"/>
            <a:chExt cx="7394452" cy="392400"/>
          </a:xfrm>
        </p:grpSpPr>
        <p:sp>
          <p:nvSpPr>
            <p:cNvPr id="156" name="Google Shape;156;p20"/>
            <p:cNvSpPr txBox="1"/>
            <p:nvPr/>
          </p:nvSpPr>
          <p:spPr>
            <a:xfrm>
              <a:off x="1371600" y="1743731"/>
              <a:ext cx="69405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8000"/>
                  </a:solidFill>
                  <a:latin typeface="Calibri"/>
                  <a:ea typeface="Calibri"/>
                  <a:cs typeface="Calibri"/>
                  <a:sym typeface="Calibri"/>
                </a:rPr>
                <a:t>2</a:t>
              </a:r>
              <a:r>
                <a:rPr baseline="30000" lang="en-US" sz="2800">
                  <a:solidFill>
                    <a:srgbClr val="FF8000"/>
                  </a:solidFill>
                  <a:latin typeface="Calibri"/>
                  <a:ea typeface="Calibri"/>
                  <a:cs typeface="Calibri"/>
                  <a:sym typeface="Calibri"/>
                </a:rPr>
                <a:t>6</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7</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3 </a:t>
              </a:r>
              <a:r>
                <a:rPr lang="en-US" sz="2800">
                  <a:solidFill>
                    <a:srgbClr val="FF8000"/>
                  </a:solidFill>
                  <a:latin typeface="Calibri"/>
                  <a:ea typeface="Calibri"/>
                  <a:cs typeface="Calibri"/>
                  <a:sym typeface="Calibri"/>
                </a:rPr>
                <a:t>+ 2</a:t>
              </a:r>
              <a:r>
                <a:rPr baseline="30000" lang="en-US" sz="2800">
                  <a:solidFill>
                    <a:srgbClr val="FF8000"/>
                  </a:solidFill>
                  <a:latin typeface="Calibri"/>
                  <a:ea typeface="Calibri"/>
                  <a:cs typeface="Calibri"/>
                  <a:sym typeface="Calibri"/>
                </a:rPr>
                <a:t>1</a:t>
              </a:r>
              <a:r>
                <a:rPr lang="en-US" sz="2800">
                  <a:solidFill>
                    <a:srgbClr val="FF8000"/>
                  </a:solidFill>
                  <a:latin typeface="Calibri"/>
                  <a:ea typeface="Calibri"/>
                  <a:cs typeface="Calibri"/>
                  <a:sym typeface="Calibri"/>
                </a:rPr>
                <a:t>) = 8.625 Kib</a:t>
              </a:r>
              <a:endParaRPr sz="2800">
                <a:solidFill>
                  <a:srgbClr val="FF8000"/>
                </a:solidFill>
                <a:latin typeface="Calibri"/>
                <a:ea typeface="Calibri"/>
                <a:cs typeface="Calibri"/>
                <a:sym typeface="Calibri"/>
              </a:endParaRPr>
            </a:p>
          </p:txBody>
        </p:sp>
        <p:sp>
          <p:nvSpPr>
            <p:cNvPr id="157" name="Google Shape;157;p20"/>
            <p:cNvSpPr/>
            <p:nvPr/>
          </p:nvSpPr>
          <p:spPr>
            <a:xfrm>
              <a:off x="917648" y="1763469"/>
              <a:ext cx="529500" cy="3462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158" name="Google Shape;158;p20"/>
          <p:cNvGrpSpPr/>
          <p:nvPr/>
        </p:nvGrpSpPr>
        <p:grpSpPr>
          <a:xfrm>
            <a:off x="914400" y="4305274"/>
            <a:ext cx="7940099" cy="533894"/>
            <a:chOff x="914400" y="3486236"/>
            <a:chExt cx="7940099" cy="533894"/>
          </a:xfrm>
        </p:grpSpPr>
        <p:sp>
          <p:nvSpPr>
            <p:cNvPr id="159" name="Google Shape;159;p20"/>
            <p:cNvSpPr txBox="1"/>
            <p:nvPr/>
          </p:nvSpPr>
          <p:spPr>
            <a:xfrm>
              <a:off x="1371599" y="3496930"/>
              <a:ext cx="7482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08000"/>
                  </a:solidFill>
                  <a:latin typeface="Calibri"/>
                  <a:ea typeface="Calibri"/>
                  <a:cs typeface="Calibri"/>
                  <a:sym typeface="Calibri"/>
                </a:rPr>
                <a:t>2</a:t>
              </a:r>
              <a:r>
                <a:rPr baseline="30000" lang="en-US" sz="2800">
                  <a:solidFill>
                    <a:srgbClr val="408000"/>
                  </a:solidFill>
                  <a:latin typeface="Calibri"/>
                  <a:ea typeface="Calibri"/>
                  <a:cs typeface="Calibri"/>
                  <a:sym typeface="Calibri"/>
                </a:rPr>
                <a:t>4</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7</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3 </a:t>
              </a:r>
              <a:r>
                <a:rPr lang="en-US" sz="2800">
                  <a:solidFill>
                    <a:srgbClr val="408000"/>
                  </a:solidFill>
                  <a:latin typeface="Calibri"/>
                  <a:ea typeface="Calibri"/>
                  <a:cs typeface="Calibri"/>
                  <a:sym typeface="Calibri"/>
                </a:rPr>
                <a:t>+ 2</a:t>
              </a:r>
              <a:r>
                <a:rPr baseline="30000" lang="en-US" sz="2800">
                  <a:solidFill>
                    <a:srgbClr val="408000"/>
                  </a:solidFill>
                  <a:latin typeface="Calibri"/>
                  <a:ea typeface="Calibri"/>
                  <a:cs typeface="Calibri"/>
                  <a:sym typeface="Calibri"/>
                </a:rPr>
                <a:t>0</a:t>
              </a:r>
              <a:r>
                <a:rPr lang="en-US" sz="2800">
                  <a:solidFill>
                    <a:srgbClr val="408000"/>
                  </a:solidFill>
                  <a:latin typeface="Calibri"/>
                  <a:ea typeface="Calibri"/>
                  <a:cs typeface="Calibri"/>
                  <a:sym typeface="Calibri"/>
                </a:rPr>
                <a:t>) = 2.140625 Kib</a:t>
              </a:r>
              <a:endParaRPr sz="2800">
                <a:solidFill>
                  <a:srgbClr val="408000"/>
                </a:solidFill>
                <a:latin typeface="Calibri"/>
                <a:ea typeface="Calibri"/>
                <a:cs typeface="Calibri"/>
                <a:sym typeface="Calibri"/>
              </a:endParaRPr>
            </a:p>
          </p:txBody>
        </p:sp>
        <p:sp>
          <p:nvSpPr>
            <p:cNvPr id="160" name="Google Shape;160;p20"/>
            <p:cNvSpPr/>
            <p:nvPr/>
          </p:nvSpPr>
          <p:spPr>
            <a:xfrm>
              <a:off x="914400" y="3486236"/>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161" name="Google Shape;161;p20"/>
          <p:cNvGrpSpPr/>
          <p:nvPr/>
        </p:nvGrpSpPr>
        <p:grpSpPr>
          <a:xfrm>
            <a:off x="914399" y="4956048"/>
            <a:ext cx="7162801" cy="523200"/>
            <a:chOff x="914399" y="4411330"/>
            <a:chExt cx="7162801" cy="523200"/>
          </a:xfrm>
        </p:grpSpPr>
        <p:sp>
          <p:nvSpPr>
            <p:cNvPr id="162" name="Google Shape;162;p20"/>
            <p:cNvSpPr txBox="1"/>
            <p:nvPr/>
          </p:nvSpPr>
          <p:spPr>
            <a:xfrm>
              <a:off x="1371600" y="4411330"/>
              <a:ext cx="67056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66A0"/>
                  </a:solidFill>
                  <a:latin typeface="Calibri"/>
                  <a:ea typeface="Calibri"/>
                  <a:cs typeface="Calibri"/>
                  <a:sym typeface="Calibri"/>
                </a:rPr>
                <a:t>2</a:t>
              </a:r>
              <a:r>
                <a:rPr baseline="30000" lang="en-US" sz="2800">
                  <a:solidFill>
                    <a:srgbClr val="FF66A0"/>
                  </a:solidFill>
                  <a:latin typeface="Calibri"/>
                  <a:ea typeface="Calibri"/>
                  <a:cs typeface="Calibri"/>
                  <a:sym typeface="Calibri"/>
                </a:rPr>
                <a:t>4</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7</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3 </a:t>
              </a:r>
              <a:r>
                <a:rPr lang="en-US" sz="2800">
                  <a:solidFill>
                    <a:srgbClr val="FF66A0"/>
                  </a:solidFill>
                  <a:latin typeface="Calibri"/>
                  <a:ea typeface="Calibri"/>
                  <a:cs typeface="Calibri"/>
                  <a:sym typeface="Calibri"/>
                </a:rPr>
                <a:t>+ 2</a:t>
              </a:r>
              <a:r>
                <a:rPr baseline="30000" lang="en-US" sz="2800">
                  <a:solidFill>
                    <a:srgbClr val="FF66A0"/>
                  </a:solidFill>
                  <a:latin typeface="Calibri"/>
                  <a:ea typeface="Calibri"/>
                  <a:cs typeface="Calibri"/>
                  <a:sym typeface="Calibri"/>
                </a:rPr>
                <a:t>1</a:t>
              </a:r>
              <a:r>
                <a:rPr lang="en-US" sz="2800">
                  <a:solidFill>
                    <a:srgbClr val="FF66A0"/>
                  </a:solidFill>
                  <a:latin typeface="Calibri"/>
                  <a:ea typeface="Calibri"/>
                  <a:cs typeface="Calibri"/>
                  <a:sym typeface="Calibri"/>
                </a:rPr>
                <a:t>) = 2.15625 Kib</a:t>
              </a:r>
              <a:endParaRPr sz="2800">
                <a:solidFill>
                  <a:srgbClr val="FF66A0"/>
                </a:solidFill>
                <a:latin typeface="Calibri"/>
                <a:ea typeface="Calibri"/>
                <a:cs typeface="Calibri"/>
                <a:sym typeface="Calibri"/>
              </a:endParaRPr>
            </a:p>
          </p:txBody>
        </p:sp>
        <p:sp>
          <p:nvSpPr>
            <p:cNvPr id="163" name="Google Shape;163;p20"/>
            <p:cNvSpPr/>
            <p:nvPr/>
          </p:nvSpPr>
          <p:spPr>
            <a:xfrm>
              <a:off x="914399" y="4415874"/>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164" name="Google Shape;164;p20"/>
          <p:cNvGrpSpPr/>
          <p:nvPr/>
        </p:nvGrpSpPr>
        <p:grpSpPr>
          <a:xfrm>
            <a:off x="914400" y="5589786"/>
            <a:ext cx="7523699" cy="529542"/>
            <a:chOff x="914400" y="5319388"/>
            <a:chExt cx="7523699" cy="529542"/>
          </a:xfrm>
        </p:grpSpPr>
        <p:sp>
          <p:nvSpPr>
            <p:cNvPr id="165" name="Google Shape;165;p20"/>
            <p:cNvSpPr txBox="1"/>
            <p:nvPr/>
          </p:nvSpPr>
          <p:spPr>
            <a:xfrm>
              <a:off x="1371599" y="5325730"/>
              <a:ext cx="70665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a:t>
              </a:r>
              <a:r>
                <a:rPr b="1" baseline="30000" lang="en-US" sz="2800">
                  <a:solidFill>
                    <a:srgbClr val="FFE860"/>
                  </a:solidFill>
                  <a:latin typeface="Calibri"/>
                  <a:ea typeface="Calibri"/>
                  <a:cs typeface="Calibri"/>
                  <a:sym typeface="Calibri"/>
                </a:rPr>
                <a:t>4</a:t>
              </a:r>
              <a:r>
                <a:rPr b="1" lang="en-US" sz="2800">
                  <a:solidFill>
                    <a:srgbClr val="FFE860"/>
                  </a:solidFill>
                  <a:latin typeface="Calibri"/>
                  <a:ea typeface="Calibri"/>
                  <a:cs typeface="Calibri"/>
                  <a:sym typeface="Calibri"/>
                </a:rPr>
                <a:t> × (2</a:t>
              </a:r>
              <a:r>
                <a:rPr b="1" baseline="30000" lang="en-US" sz="2800">
                  <a:solidFill>
                    <a:srgbClr val="FFE860"/>
                  </a:solidFill>
                  <a:latin typeface="Calibri"/>
                  <a:ea typeface="Calibri"/>
                  <a:cs typeface="Calibri"/>
                  <a:sym typeface="Calibri"/>
                </a:rPr>
                <a:t>7</a:t>
              </a:r>
              <a:r>
                <a:rPr b="1" lang="en-US" sz="2800">
                  <a:solidFill>
                    <a:srgbClr val="FFE860"/>
                  </a:solidFill>
                  <a:latin typeface="Calibri"/>
                  <a:ea typeface="Calibri"/>
                  <a:cs typeface="Calibri"/>
                  <a:sym typeface="Calibri"/>
                </a:rPr>
                <a:t> + 6</a:t>
              </a:r>
              <a:r>
                <a:rPr b="1" baseline="30000" lang="en-US" sz="2800">
                  <a:solidFill>
                    <a:srgbClr val="FFE860"/>
                  </a:solidFill>
                  <a:latin typeface="Calibri"/>
                  <a:ea typeface="Calibri"/>
                  <a:cs typeface="Calibri"/>
                  <a:sym typeface="Calibri"/>
                </a:rPr>
                <a:t> </a:t>
              </a:r>
              <a:r>
                <a:rPr b="1" lang="en-US" sz="2800">
                  <a:solidFill>
                    <a:srgbClr val="FFE860"/>
                  </a:solidFill>
                  <a:latin typeface="Calibri"/>
                  <a:ea typeface="Calibri"/>
                  <a:cs typeface="Calibri"/>
                  <a:sym typeface="Calibri"/>
                </a:rPr>
                <a:t>+ 2</a:t>
              </a:r>
              <a:r>
                <a:rPr b="1" baseline="30000" lang="en-US" sz="2800">
                  <a:solidFill>
                    <a:srgbClr val="FFE860"/>
                  </a:solidFill>
                  <a:latin typeface="Calibri"/>
                  <a:ea typeface="Calibri"/>
                  <a:cs typeface="Calibri"/>
                  <a:sym typeface="Calibri"/>
                </a:rPr>
                <a:t>1</a:t>
              </a:r>
              <a:r>
                <a:rPr b="1" lang="en-US" sz="2800">
                  <a:solidFill>
                    <a:srgbClr val="FFE860"/>
                  </a:solidFill>
                  <a:latin typeface="Calibri"/>
                  <a:ea typeface="Calibri"/>
                  <a:cs typeface="Calibri"/>
                  <a:sym typeface="Calibri"/>
                </a:rPr>
                <a:t>) = 2.125 Kib</a:t>
              </a:r>
              <a:endParaRPr b="1" sz="2800">
                <a:solidFill>
                  <a:srgbClr val="FFE860"/>
                </a:solidFill>
                <a:latin typeface="Calibri"/>
                <a:ea typeface="Calibri"/>
                <a:cs typeface="Calibri"/>
                <a:sym typeface="Calibri"/>
              </a:endParaRPr>
            </a:p>
          </p:txBody>
        </p:sp>
        <p:sp>
          <p:nvSpPr>
            <p:cNvPr id="166" name="Google Shape;166;p20"/>
            <p:cNvSpPr/>
            <p:nvPr/>
          </p:nvSpPr>
          <p:spPr>
            <a:xfrm>
              <a:off x="914400" y="5319388"/>
              <a:ext cx="5709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
              </a:r>
              <a:endParaRPr/>
            </a:p>
          </p:txBody>
        </p:sp>
      </p:grpSp>
      <p:sp>
        <p:nvSpPr>
          <p:cNvPr id="167" name="Google Shape;16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68" name="Google Shape;168;p20"/>
          <p:cNvSpPr txBox="1"/>
          <p:nvPr/>
        </p:nvSpPr>
        <p:spPr>
          <a:xfrm>
            <a:off x="347075" y="566799"/>
            <a:ext cx="7772400" cy="290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Question:</a:t>
            </a:r>
            <a:r>
              <a:rPr lang="en-US" sz="2800">
                <a:solidFill>
                  <a:schemeClr val="dk1"/>
                </a:solidFill>
                <a:latin typeface="Calibri"/>
                <a:ea typeface="Calibri"/>
                <a:cs typeface="Calibri"/>
                <a:sym typeface="Calibri"/>
              </a:rPr>
              <a:t>  How many total bits are stored in the following cache?</a:t>
            </a:r>
            <a:endParaRPr sz="2400">
              <a:solidFill>
                <a:schemeClr val="dk1"/>
              </a:solidFill>
              <a:latin typeface="Calibri"/>
              <a:ea typeface="Calibri"/>
              <a:cs typeface="Calibri"/>
              <a:sym typeface="Calibri"/>
            </a:endParaRPr>
          </a:p>
          <a:p>
            <a:pPr indent="0" lvl="1" marL="457200" marR="0" rtl="0" algn="l">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4-way SA cache, random replacement</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Cache size 1 KiB, Block size 16 B</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Write-back                              </a:t>
            </a:r>
            <a:r>
              <a:rPr b="0" i="0" lang="en-US" sz="2800" u="none" cap="none" strike="noStrike">
                <a:solidFill>
                  <a:srgbClr val="FF0000"/>
                </a:solidFill>
                <a:latin typeface="Calibri"/>
                <a:ea typeface="Calibri"/>
                <a:cs typeface="Calibri"/>
                <a:sym typeface="Calibri"/>
              </a:rPr>
              <a:t>dirty bit</a:t>
            </a:r>
            <a:endParaRPr>
              <a:solidFill>
                <a:srgbClr val="FF0000"/>
              </a:solidFill>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16-bit address space</a:t>
            </a:r>
            <a:endParaRPr/>
          </a:p>
        </p:txBody>
      </p:sp>
      <p:cxnSp>
        <p:nvCxnSpPr>
          <p:cNvPr id="169" name="Google Shape;169;p20"/>
          <p:cNvCxnSpPr/>
          <p:nvPr/>
        </p:nvCxnSpPr>
        <p:spPr>
          <a:xfrm rot="10800000">
            <a:off x="3286975" y="2762625"/>
            <a:ext cx="1852800" cy="0"/>
          </a:xfrm>
          <a:prstGeom prst="straightConnector1">
            <a:avLst/>
          </a:prstGeom>
          <a:noFill/>
          <a:ln cap="flat" cmpd="sng" w="28575">
            <a:solidFill>
              <a:srgbClr val="FF0000"/>
            </a:solidFill>
            <a:prstDash val="solid"/>
            <a:round/>
            <a:headEnd len="med" w="med" type="none"/>
            <a:tailEnd len="med" w="med" type="triangle"/>
          </a:ln>
        </p:spPr>
      </p:cxnSp>
      <p:sp>
        <p:nvSpPr>
          <p:cNvPr id="170" name="Google Shape;170;p20"/>
          <p:cNvSpPr txBox="1"/>
          <p:nvPr/>
        </p:nvSpPr>
        <p:spPr>
          <a:xfrm>
            <a:off x="6487475" y="3584950"/>
            <a:ext cx="2343300" cy="253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 slots?</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 bits per slot?</a:t>
            </a:r>
            <a:endParaRPr sz="2800">
              <a:solidFill>
                <a:srgbClr val="FF0000"/>
              </a:solidFill>
              <a:latin typeface="Calibri"/>
              <a:ea typeface="Calibri"/>
              <a:cs typeface="Calibri"/>
              <a:sym typeface="Calibri"/>
            </a:endParaRPr>
          </a:p>
          <a:p>
            <a:pPr indent="-406400" lvl="0" marL="457200" rtl="0" algn="l">
              <a:spcBef>
                <a:spcPts val="0"/>
              </a:spcBef>
              <a:spcAft>
                <a:spcPts val="0"/>
              </a:spcAft>
              <a:buClr>
                <a:srgbClr val="FF0000"/>
              </a:buClr>
              <a:buSzPts val="2800"/>
              <a:buFont typeface="Calibri"/>
              <a:buChar char="●"/>
            </a:pPr>
            <a:r>
              <a:rPr lang="en-US" sz="2800">
                <a:solidFill>
                  <a:srgbClr val="FF0000"/>
                </a:solidFill>
                <a:latin typeface="Calibri"/>
                <a:ea typeface="Calibri"/>
                <a:cs typeface="Calibri"/>
                <a:sym typeface="Calibri"/>
              </a:rPr>
              <a:t>data?</a:t>
            </a:r>
            <a:endParaRPr sz="2800">
              <a:solidFill>
                <a:srgbClr val="FF0000"/>
              </a:solidFill>
              <a:latin typeface="Calibri"/>
              <a:ea typeface="Calibri"/>
              <a:cs typeface="Calibri"/>
              <a:sym typeface="Calibri"/>
            </a:endParaRPr>
          </a:p>
          <a:p>
            <a:pPr indent="-406400" lvl="0" marL="457200" rtl="0" algn="l">
              <a:spcBef>
                <a:spcPts val="0"/>
              </a:spcBef>
              <a:spcAft>
                <a:spcPts val="0"/>
              </a:spcAft>
              <a:buClr>
                <a:srgbClr val="FF0000"/>
              </a:buClr>
              <a:buSzPts val="2800"/>
              <a:buFont typeface="Calibri"/>
              <a:buChar char="●"/>
            </a:pPr>
            <a:r>
              <a:rPr lang="en-US" sz="2800">
                <a:solidFill>
                  <a:srgbClr val="FF0000"/>
                </a:solidFill>
                <a:latin typeface="Calibri"/>
                <a:ea typeface="Calibri"/>
                <a:cs typeface="Calibri"/>
                <a:sym typeface="Calibri"/>
              </a:rPr>
              <a:t>tag?</a:t>
            </a:r>
            <a:endParaRPr sz="2800">
              <a:solidFill>
                <a:srgbClr val="FF0000"/>
              </a:solidFill>
              <a:latin typeface="Calibri"/>
              <a:ea typeface="Calibri"/>
              <a:cs typeface="Calibri"/>
              <a:sym typeface="Calibri"/>
            </a:endParaRPr>
          </a:p>
          <a:p>
            <a:pPr indent="-406400" lvl="0" marL="457200" rtl="0" algn="l">
              <a:spcBef>
                <a:spcPts val="0"/>
              </a:spcBef>
              <a:spcAft>
                <a:spcPts val="0"/>
              </a:spcAft>
              <a:buClr>
                <a:srgbClr val="FF0000"/>
              </a:buClr>
              <a:buSzPts val="2800"/>
              <a:buFont typeface="Calibri"/>
              <a:buChar char="●"/>
            </a:pPr>
            <a:r>
              <a:rPr lang="en-US" sz="2800">
                <a:solidFill>
                  <a:srgbClr val="FF0000"/>
                </a:solidFill>
                <a:latin typeface="Calibri"/>
                <a:ea typeface="Calibri"/>
                <a:cs typeface="Calibri"/>
                <a:sym typeface="Calibri"/>
              </a:rPr>
              <a:t>valid?</a:t>
            </a:r>
            <a:endParaRPr sz="2800">
              <a:solidFill>
                <a:srgbClr val="FF0000"/>
              </a:solidFill>
              <a:latin typeface="Calibri"/>
              <a:ea typeface="Calibri"/>
              <a:cs typeface="Calibri"/>
              <a:sym typeface="Calibri"/>
            </a:endParaRPr>
          </a:p>
          <a:p>
            <a:pPr indent="-406400" lvl="0" marL="457200" rtl="0" algn="l">
              <a:spcBef>
                <a:spcPts val="0"/>
              </a:spcBef>
              <a:spcAft>
                <a:spcPts val="0"/>
              </a:spcAft>
              <a:buClr>
                <a:srgbClr val="FF0000"/>
              </a:buClr>
              <a:buSzPts val="2800"/>
              <a:buFont typeface="Calibri"/>
              <a:buChar char="●"/>
            </a:pPr>
            <a:r>
              <a:rPr lang="en-US" sz="2800">
                <a:solidFill>
                  <a:srgbClr val="FF0000"/>
                </a:solidFill>
                <a:latin typeface="Calibri"/>
                <a:ea typeface="Calibri"/>
                <a:cs typeface="Calibri"/>
                <a:sym typeface="Calibri"/>
              </a:rPr>
              <a:t>dirty?</a:t>
            </a:r>
            <a:endParaRPr sz="2800">
              <a:solidFill>
                <a:srgbClr val="FF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720" name="Google Shape;720;p65"/>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32-bit MIPS, 4 GiB memory, single L1$ of size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with block size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and a power of 2).</a:t>
            </a:r>
            <a:endParaRPr/>
          </a:p>
          <a:p>
            <a:pPr indent="0" lvl="0" marL="0" marR="0" rtl="0" algn="l">
              <a:lnSpc>
                <a:spcPct val="90000"/>
              </a:lnSpc>
              <a:spcBef>
                <a:spcPts val="480"/>
              </a:spcBef>
              <a:spcAft>
                <a:spcPts val="0"/>
              </a:spcAft>
              <a:buClr>
                <a:schemeClr val="dk1"/>
              </a:buClr>
              <a:buFont typeface="Arial"/>
              <a:buNone/>
            </a:pPr>
            <a:r>
              <a:rPr b="1" i="0" lang="en-US" sz="2400" u="none" cap="none" strike="noStrike">
                <a:solidFill>
                  <a:schemeClr val="dk1"/>
                </a:solidFill>
                <a:latin typeface="Calibri"/>
                <a:ea typeface="Calibri"/>
                <a:cs typeface="Calibri"/>
                <a:sym typeface="Calibri"/>
              </a:rPr>
              <a:t>A</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B</a:t>
            </a:r>
            <a:r>
              <a:rPr b="0" i="0" lang="en-US" sz="2400" u="none" cap="none" strike="noStrike">
                <a:solidFill>
                  <a:schemeClr val="dk1"/>
                </a:solidFill>
                <a:latin typeface="Calibri"/>
                <a:ea typeface="Calibri"/>
                <a:cs typeface="Calibri"/>
                <a:sym typeface="Calibri"/>
              </a:rPr>
              <a:t> are arrays in different places of memory of equal size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(power of 2 and a [natural #] multiple of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block aligned.</a:t>
            </a:r>
            <a:endParaRPr/>
          </a:p>
          <a:p>
            <a:pPr indent="-457200" lvl="0" marL="457200" marR="0" rtl="0" algn="l">
              <a:spcBef>
                <a:spcPts val="1200"/>
              </a:spcBef>
              <a:spcAft>
                <a:spcPts val="0"/>
              </a:spcAft>
              <a:buClr>
                <a:schemeClr val="dk1"/>
              </a:buClr>
              <a:buSzPts val="2200"/>
              <a:buFont typeface="Calibri"/>
              <a:buAutoNum type="alphaLcParenR" startAt="2"/>
            </a:pPr>
            <a:r>
              <a:rPr b="0" i="0" lang="en-US" sz="2200" u="none" cap="none" strike="noStrike">
                <a:solidFill>
                  <a:schemeClr val="dk1"/>
                </a:solidFill>
                <a:latin typeface="Calibri"/>
                <a:ea typeface="Calibri"/>
                <a:cs typeface="Calibri"/>
                <a:sym typeface="Calibri"/>
              </a:rPr>
              <a:t>What is the </a:t>
            </a:r>
            <a:r>
              <a:rPr b="0" i="1" lang="en-US" sz="2200" u="none" cap="none" strike="noStrike">
                <a:solidFill>
                  <a:schemeClr val="dk1"/>
                </a:solidFill>
                <a:latin typeface="Calibri"/>
                <a:ea typeface="Calibri"/>
                <a:cs typeface="Calibri"/>
                <a:sym typeface="Calibri"/>
              </a:rPr>
              <a:t>worst</a:t>
            </a:r>
            <a:r>
              <a:rPr b="0" i="0" lang="en-US" sz="2200" u="none" cap="none" strike="noStrike">
                <a:solidFill>
                  <a:schemeClr val="dk1"/>
                </a:solidFill>
                <a:latin typeface="Calibri"/>
                <a:ea typeface="Calibri"/>
                <a:cs typeface="Calibri"/>
                <a:sym typeface="Calibri"/>
              </a:rPr>
              <a:t> hit:miss ratio? </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Worst case is A[i] and B[i] map to same slot (conflict).</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Rd A, Rd B, Wr A, Wr B 	→ Miss, Miss, Miss, Miss (all times)</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because blocks keep replacing each other</a:t>
            </a:r>
            <a:endParaRPr/>
          </a:p>
          <a:p>
            <a:pPr indent="0" lvl="0" marL="0" marR="0" rtl="0" algn="l">
              <a:spcBef>
                <a:spcPts val="440"/>
              </a:spcBef>
              <a:spcAft>
                <a:spcPts val="0"/>
              </a:spcAft>
              <a:buClr>
                <a:srgbClr val="FF0000"/>
              </a:buClr>
              <a:buFont typeface="Arial"/>
              <a:buNone/>
            </a:pPr>
            <a:r>
              <a:rPr b="0" i="0" lang="en-US" sz="2200" u="none" cap="none" strike="noStrike">
                <a:solidFill>
                  <a:srgbClr val="FF0000"/>
                </a:solidFill>
                <a:latin typeface="Calibri"/>
                <a:ea typeface="Calibri"/>
                <a:cs typeface="Calibri"/>
                <a:sym typeface="Calibri"/>
              </a:rPr>
              <a:t>	0:1 (or 0:&lt;anything&gt;)</a:t>
            </a:r>
            <a:endParaRPr b="0" i="0" sz="1900" u="none" cap="none" strike="noStrike">
              <a:solidFill>
                <a:srgbClr val="FF0000"/>
              </a:solidFill>
              <a:latin typeface="Calibri"/>
              <a:ea typeface="Calibri"/>
              <a:cs typeface="Calibri"/>
              <a:sym typeface="Calibri"/>
            </a:endParaRPr>
          </a:p>
        </p:txBody>
      </p:sp>
      <p:sp>
        <p:nvSpPr>
          <p:cNvPr id="721" name="Google Shape;721;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22" name="Google Shape;722;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23" name="Google Shape;72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9" name="Shape 729"/>
        <p:cNvGrpSpPr/>
        <p:nvPr/>
      </p:nvGrpSpPr>
      <p:grpSpPr>
        <a:xfrm>
          <a:off x="0" y="0"/>
          <a:ext cx="0" cy="0"/>
          <a:chOff x="0" y="0"/>
          <a:chExt cx="0" cy="0"/>
        </a:xfrm>
      </p:grpSpPr>
      <p:sp>
        <p:nvSpPr>
          <p:cNvPr id="730" name="Google Shape;730;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731" name="Google Shape;731;p66"/>
          <p:cNvSpPr txBox="1"/>
          <p:nvPr>
            <p:ph idx="1" type="body"/>
          </p:nvPr>
        </p:nvSpPr>
        <p:spPr>
          <a:xfrm>
            <a:off x="457200" y="1280160"/>
            <a:ext cx="8229600" cy="481584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200"/>
              <a:buFont typeface="Calibri"/>
              <a:buAutoNum type="alphaLcParenR" startAt="3"/>
            </a:pPr>
            <a:r>
              <a:rPr b="0" i="0" lang="en-US" sz="2200" u="none" cap="none" strike="noStrike">
                <a:solidFill>
                  <a:schemeClr val="dk1"/>
                </a:solidFill>
                <a:latin typeface="Calibri"/>
                <a:ea typeface="Calibri"/>
                <a:cs typeface="Calibri"/>
                <a:sym typeface="Calibri"/>
              </a:rPr>
              <a:t>Fill in code for SwapRight so that it does the same thing as SwapLeft but improves the (b) hit:miss ratio.</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a:t>
            </a:r>
            <a:r>
              <a:rPr b="0" i="0" lang="en-US" sz="1900" u="none" cap="none" strike="noStrike">
                <a:solidFill>
                  <a:schemeClr val="dk1"/>
                </a:solidFill>
                <a:latin typeface="Courier New"/>
                <a:ea typeface="Courier New"/>
                <a:cs typeface="Courier New"/>
                <a:sym typeface="Courier New"/>
              </a:rPr>
              <a:t>SwapRight(uint8_t *A, uint8_t *B, int n)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uint8_t tmpA, tmpB;</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for (int i = 0; i &lt; n; i++)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______________________</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______________________</a:t>
            </a:r>
            <a:endParaRPr b="0" i="0" sz="1900" u="none" cap="none" strike="noStrike">
              <a:solidFill>
                <a:schemeClr val="dk1"/>
              </a:solidFill>
              <a:latin typeface="Courier New"/>
              <a:ea typeface="Courier New"/>
              <a:cs typeface="Courier New"/>
              <a:sym typeface="Courier New"/>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______________________</a:t>
            </a:r>
            <a:endParaRPr b="0" i="0" sz="1900" u="none" cap="none" strike="noStrike">
              <a:solidFill>
                <a:schemeClr val="dk1"/>
              </a:solidFill>
              <a:latin typeface="Courier New"/>
              <a:ea typeface="Courier New"/>
              <a:cs typeface="Courier New"/>
              <a:sym typeface="Courier New"/>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______________________</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a:p>
          <a:p>
            <a:pPr indent="0" lvl="0" marL="0" marR="0" rtl="0" algn="l">
              <a:spcBef>
                <a:spcPts val="380"/>
              </a:spcBef>
              <a:spcAft>
                <a:spcPts val="0"/>
              </a:spcAft>
              <a:buClr>
                <a:schemeClr val="dk1"/>
              </a:buClr>
              <a:buFont typeface="Arial"/>
              <a:buNone/>
            </a:pPr>
            <a:r>
              <a:rPr b="0" i="0" lang="en-US" sz="1900" u="none" cap="none" strike="noStrike">
                <a:solidFill>
                  <a:schemeClr val="dk1"/>
                </a:solidFill>
                <a:latin typeface="Courier New"/>
                <a:ea typeface="Courier New"/>
                <a:cs typeface="Courier New"/>
                <a:sym typeface="Courier New"/>
              </a:rPr>
              <a:t>	}</a:t>
            </a:r>
            <a:endParaRPr b="0" i="0" sz="1900" u="none" cap="none" strike="noStrike">
              <a:solidFill>
                <a:schemeClr val="dk1"/>
              </a:solidFill>
              <a:latin typeface="Courier New"/>
              <a:ea typeface="Courier New"/>
              <a:cs typeface="Courier New"/>
              <a:sym typeface="Courier New"/>
            </a:endParaRPr>
          </a:p>
          <a:p>
            <a:pPr indent="0" lvl="0" marL="0" marR="0" rtl="0" algn="l">
              <a:spcBef>
                <a:spcPts val="440"/>
              </a:spcBef>
              <a:spcAft>
                <a:spcPts val="0"/>
              </a:spcAft>
              <a:buClr>
                <a:schemeClr val="dk1"/>
              </a:buClr>
              <a:buFont typeface="Arial"/>
              <a:buNone/>
            </a:pPr>
            <a:r>
              <a:t/>
            </a:r>
            <a:endParaRPr b="0" i="0" sz="2200" u="none" cap="none" strike="noStrike">
              <a:solidFill>
                <a:schemeClr val="dk1"/>
              </a:solidFill>
              <a:latin typeface="Calibri"/>
              <a:ea typeface="Calibri"/>
              <a:cs typeface="Calibri"/>
              <a:sym typeface="Calibri"/>
            </a:endParaRPr>
          </a:p>
        </p:txBody>
      </p:sp>
      <p:sp>
        <p:nvSpPr>
          <p:cNvPr id="732" name="Google Shape;732;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33" name="Google Shape;733;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34" name="Google Shape;734;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35" name="Google Shape;735;p66"/>
          <p:cNvSpPr txBox="1"/>
          <p:nvPr/>
        </p:nvSpPr>
        <p:spPr>
          <a:xfrm>
            <a:off x="3276600" y="3178629"/>
            <a:ext cx="2166259" cy="14542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900">
                <a:solidFill>
                  <a:srgbClr val="FF0000"/>
                </a:solidFill>
                <a:latin typeface="Courier New"/>
                <a:ea typeface="Courier New"/>
                <a:cs typeface="Courier New"/>
                <a:sym typeface="Courier New"/>
              </a:rPr>
              <a:t>tmpA = A[i];</a:t>
            </a:r>
            <a:endParaRPr/>
          </a:p>
          <a:p>
            <a:pPr indent="0" lvl="0" marL="0" marR="0" rtl="0" algn="l">
              <a:spcBef>
                <a:spcPts val="456"/>
              </a:spcBef>
              <a:spcAft>
                <a:spcPts val="0"/>
              </a:spcAft>
              <a:buNone/>
            </a:pPr>
            <a:r>
              <a:rPr b="1" lang="en-US" sz="1900">
                <a:solidFill>
                  <a:srgbClr val="FF0000"/>
                </a:solidFill>
                <a:latin typeface="Courier New"/>
                <a:ea typeface="Courier New"/>
                <a:cs typeface="Courier New"/>
                <a:sym typeface="Courier New"/>
              </a:rPr>
              <a:t>tmpB = B[i];</a:t>
            </a:r>
            <a:endParaRPr/>
          </a:p>
          <a:p>
            <a:pPr indent="0" lvl="0" marL="0" marR="0" rtl="0" algn="l">
              <a:spcBef>
                <a:spcPts val="456"/>
              </a:spcBef>
              <a:spcAft>
                <a:spcPts val="0"/>
              </a:spcAft>
              <a:buNone/>
            </a:pPr>
            <a:r>
              <a:rPr b="1" lang="en-US" sz="1900">
                <a:solidFill>
                  <a:srgbClr val="FF0000"/>
                </a:solidFill>
                <a:latin typeface="Courier New"/>
                <a:ea typeface="Courier New"/>
                <a:cs typeface="Courier New"/>
                <a:sym typeface="Courier New"/>
              </a:rPr>
              <a:t>B[i] = tmpA;</a:t>
            </a:r>
            <a:endParaRPr/>
          </a:p>
          <a:p>
            <a:pPr indent="0" lvl="0" marL="0" marR="0" rtl="0" algn="l">
              <a:spcBef>
                <a:spcPts val="456"/>
              </a:spcBef>
              <a:spcAft>
                <a:spcPts val="0"/>
              </a:spcAft>
              <a:buNone/>
            </a:pPr>
            <a:r>
              <a:rPr b="1" lang="en-US" sz="1900">
                <a:solidFill>
                  <a:srgbClr val="FF0000"/>
                </a:solidFill>
                <a:latin typeface="Courier New"/>
                <a:ea typeface="Courier New"/>
                <a:cs typeface="Courier New"/>
                <a:sym typeface="Courier New"/>
              </a:rPr>
              <a:t>A[i] = tmpB;</a:t>
            </a:r>
            <a:endParaRPr b="1" sz="1900">
              <a:solidFill>
                <a:srgbClr val="FF0000"/>
              </a:solidFill>
              <a:latin typeface="Courier New"/>
              <a:ea typeface="Courier New"/>
              <a:cs typeface="Courier New"/>
              <a:sym typeface="Courier New"/>
            </a:endParaRPr>
          </a:p>
        </p:txBody>
      </p:sp>
      <p:sp>
        <p:nvSpPr>
          <p:cNvPr id="736" name="Google Shape;736;p66"/>
          <p:cNvSpPr txBox="1"/>
          <p:nvPr/>
        </p:nvSpPr>
        <p:spPr>
          <a:xfrm>
            <a:off x="6455229" y="3178629"/>
            <a:ext cx="1774372" cy="1454244"/>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Read A[i]</a:t>
            </a:r>
            <a:endParaRPr/>
          </a:p>
          <a:p>
            <a:pPr indent="-285750" lvl="0" marL="285750" marR="0" rtl="0" algn="l">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Read B[i]</a:t>
            </a:r>
            <a:endParaRPr/>
          </a:p>
          <a:p>
            <a:pPr indent="-285750" lvl="0" marL="285750" marR="0" rtl="0" algn="l">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Write B[i]</a:t>
            </a:r>
            <a:endParaRPr/>
          </a:p>
          <a:p>
            <a:pPr indent="-285750" lvl="0" marL="285750" marR="0" rtl="0" algn="l">
              <a:spcBef>
                <a:spcPts val="456"/>
              </a:spcBef>
              <a:spcAft>
                <a:spcPts val="0"/>
              </a:spcAft>
              <a:buClr>
                <a:srgbClr val="FF0000"/>
              </a:buClr>
              <a:buSzPts val="1900"/>
              <a:buFont typeface="Noto Sans Symbols"/>
              <a:buChar char="←"/>
            </a:pPr>
            <a:r>
              <a:rPr lang="en-US" sz="1900">
                <a:solidFill>
                  <a:srgbClr val="FF0000"/>
                </a:solidFill>
                <a:latin typeface="Calibri"/>
                <a:ea typeface="Calibri"/>
                <a:cs typeface="Calibri"/>
                <a:sym typeface="Calibri"/>
              </a:rPr>
              <a:t>Write A[i]</a:t>
            </a:r>
            <a:endParaRPr sz="19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Google Shape;741;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742" name="Google Shape;742;p67"/>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b="0" i="0" lang="en-US" sz="2400" u="none" cap="none" strike="noStrike">
                <a:solidFill>
                  <a:schemeClr val="dk1"/>
                </a:solidFill>
                <a:latin typeface="Calibri"/>
                <a:ea typeface="Calibri"/>
                <a:cs typeface="Calibri"/>
                <a:sym typeface="Calibri"/>
              </a:rPr>
              <a:t>32-bit MIPS, 4 GiB memory, single L1$ of size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with block size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 </a:t>
            </a:r>
            <a:r>
              <a:rPr b="1" i="1"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and a power of 2).</a:t>
            </a:r>
            <a:endParaRPr/>
          </a:p>
          <a:p>
            <a:pPr indent="0" lvl="0" marL="0" marR="0" rtl="0" algn="l">
              <a:lnSpc>
                <a:spcPct val="90000"/>
              </a:lnSpc>
              <a:spcBef>
                <a:spcPts val="480"/>
              </a:spcBef>
              <a:spcAft>
                <a:spcPts val="0"/>
              </a:spcAft>
              <a:buClr>
                <a:schemeClr val="dk1"/>
              </a:buClr>
              <a:buFont typeface="Arial"/>
              <a:buNone/>
            </a:pPr>
            <a:r>
              <a:rPr b="1" i="0" lang="en-US" sz="2400" u="none" cap="none" strike="noStrike">
                <a:solidFill>
                  <a:schemeClr val="dk1"/>
                </a:solidFill>
                <a:latin typeface="Calibri"/>
                <a:ea typeface="Calibri"/>
                <a:cs typeface="Calibri"/>
                <a:sym typeface="Calibri"/>
              </a:rPr>
              <a:t>A</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B</a:t>
            </a:r>
            <a:r>
              <a:rPr b="0" i="0" lang="en-US" sz="2400" u="none" cap="none" strike="noStrike">
                <a:solidFill>
                  <a:schemeClr val="dk1"/>
                </a:solidFill>
                <a:latin typeface="Calibri"/>
                <a:ea typeface="Calibri"/>
                <a:cs typeface="Calibri"/>
                <a:sym typeface="Calibri"/>
              </a:rPr>
              <a:t> are arrays in different places of memory of equal size </a:t>
            </a:r>
            <a:r>
              <a:rPr b="1" i="0"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(power of 2 and a [natural #] multiple of </a:t>
            </a:r>
            <a:r>
              <a:rPr b="1" i="1" lang="en-US" sz="2400" u="none" cap="none" strike="noStrike">
                <a:solidFill>
                  <a:schemeClr val="dk1"/>
                </a:solidFill>
                <a:latin typeface="Calibri"/>
                <a:ea typeface="Calibri"/>
                <a:cs typeface="Calibri"/>
                <a:sym typeface="Calibri"/>
              </a:rPr>
              <a:t>C</a:t>
            </a:r>
            <a:r>
              <a:rPr b="0" i="0" lang="en-US" sz="2400" u="none" cap="none" strike="noStrike">
                <a:solidFill>
                  <a:schemeClr val="dk1"/>
                </a:solidFill>
                <a:latin typeface="Calibri"/>
                <a:ea typeface="Calibri"/>
                <a:cs typeface="Calibri"/>
                <a:sym typeface="Calibri"/>
              </a:rPr>
              <a:t>), block aligned.</a:t>
            </a:r>
            <a:endParaRPr/>
          </a:p>
          <a:p>
            <a:pPr indent="-457200" lvl="0" marL="457200" marR="0" rtl="0" algn="l">
              <a:spcBef>
                <a:spcPts val="1200"/>
              </a:spcBef>
              <a:spcAft>
                <a:spcPts val="0"/>
              </a:spcAft>
              <a:buClr>
                <a:schemeClr val="dk1"/>
              </a:buClr>
              <a:buSzPts val="2200"/>
              <a:buFont typeface="Calibri"/>
              <a:buAutoNum type="alphaLcParenR" startAt="4"/>
            </a:pPr>
            <a:r>
              <a:rPr b="0" i="0" lang="en-US" sz="2200" u="none" cap="none" strike="noStrike">
                <a:solidFill>
                  <a:schemeClr val="dk1"/>
                </a:solidFill>
                <a:latin typeface="Calibri"/>
                <a:ea typeface="Calibri"/>
                <a:cs typeface="Calibri"/>
                <a:sym typeface="Calibri"/>
              </a:rPr>
              <a:t>What is the </a:t>
            </a:r>
            <a:r>
              <a:rPr b="0" i="1" lang="en-US" sz="2200" u="none" cap="none" strike="noStrike">
                <a:solidFill>
                  <a:schemeClr val="dk1"/>
                </a:solidFill>
                <a:latin typeface="Calibri"/>
                <a:ea typeface="Calibri"/>
                <a:cs typeface="Calibri"/>
                <a:sym typeface="Calibri"/>
              </a:rPr>
              <a:t>worst</a:t>
            </a:r>
            <a:r>
              <a:rPr b="0" i="0" lang="en-US" sz="2200" u="none" cap="none" strike="noStrike">
                <a:solidFill>
                  <a:schemeClr val="dk1"/>
                </a:solidFill>
                <a:latin typeface="Calibri"/>
                <a:ea typeface="Calibri"/>
                <a:cs typeface="Calibri"/>
                <a:sym typeface="Calibri"/>
              </a:rPr>
              <a:t> hit:miss ratio for SwapRight? </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Worst case is A[i] and B[i] map to same slot (conflict).</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Rd A, Rd B, Wr B, Wr A 	→ Miss, Miss, Hit, Miss (1</a:t>
            </a:r>
            <a:r>
              <a:rPr b="0" baseline="30000" i="0" lang="en-US" sz="2200" u="none" cap="none" strike="noStrike">
                <a:solidFill>
                  <a:schemeClr val="dk1"/>
                </a:solidFill>
                <a:latin typeface="Calibri"/>
                <a:ea typeface="Calibri"/>
                <a:cs typeface="Calibri"/>
                <a:sym typeface="Calibri"/>
              </a:rPr>
              <a:t>st</a:t>
            </a:r>
            <a:r>
              <a:rPr b="0" i="0" lang="en-US" sz="2200" u="none" cap="none" strike="noStrike">
                <a:solidFill>
                  <a:schemeClr val="dk1"/>
                </a:solidFill>
                <a:latin typeface="Calibri"/>
                <a:ea typeface="Calibri"/>
                <a:cs typeface="Calibri"/>
                <a:sym typeface="Calibri"/>
              </a:rPr>
              <a:t> time)</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 Hit, Miss, Hit, Miss (</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 times)</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Per block:</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-1)*2+1:(</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-1)*2+3 = </a:t>
            </a:r>
            <a:r>
              <a:rPr b="0" i="0" lang="en-US" sz="2200" u="none" cap="none" strike="noStrike">
                <a:solidFill>
                  <a:srgbClr val="FF0000"/>
                </a:solidFill>
                <a:latin typeface="Calibri"/>
                <a:ea typeface="Calibri"/>
                <a:cs typeface="Calibri"/>
                <a:sym typeface="Calibri"/>
              </a:rPr>
              <a:t>2</a:t>
            </a:r>
            <a:r>
              <a:rPr b="1" i="1" lang="en-US" sz="2200" u="none" cap="none" strike="noStrike">
                <a:solidFill>
                  <a:srgbClr val="FF0000"/>
                </a:solidFill>
                <a:latin typeface="Calibri"/>
                <a:ea typeface="Calibri"/>
                <a:cs typeface="Calibri"/>
                <a:sym typeface="Calibri"/>
              </a:rPr>
              <a:t>K</a:t>
            </a:r>
            <a:r>
              <a:rPr b="0" i="0" lang="en-US" sz="2200" u="none" cap="none" strike="noStrike">
                <a:solidFill>
                  <a:srgbClr val="FF0000"/>
                </a:solidFill>
                <a:latin typeface="Calibri"/>
                <a:ea typeface="Calibri"/>
                <a:cs typeface="Calibri"/>
                <a:sym typeface="Calibri"/>
              </a:rPr>
              <a:t>-1:2</a:t>
            </a:r>
            <a:r>
              <a:rPr b="1" i="1" lang="en-US" sz="2200" u="none" cap="none" strike="noStrike">
                <a:solidFill>
                  <a:srgbClr val="FF0000"/>
                </a:solidFill>
                <a:latin typeface="Calibri"/>
                <a:ea typeface="Calibri"/>
                <a:cs typeface="Calibri"/>
                <a:sym typeface="Calibri"/>
              </a:rPr>
              <a:t>K</a:t>
            </a:r>
            <a:r>
              <a:rPr b="0" i="0" lang="en-US" sz="2200" u="none" cap="none" strike="noStrike">
                <a:solidFill>
                  <a:srgbClr val="FF0000"/>
                </a:solidFill>
                <a:latin typeface="Calibri"/>
                <a:ea typeface="Calibri"/>
                <a:cs typeface="Calibri"/>
                <a:sym typeface="Calibri"/>
              </a:rPr>
              <a:t>+1</a:t>
            </a:r>
            <a:endParaRPr b="0" i="0" sz="1900" u="none" cap="none" strike="noStrike">
              <a:solidFill>
                <a:srgbClr val="FF0000"/>
              </a:solidFill>
              <a:latin typeface="Calibri"/>
              <a:ea typeface="Calibri"/>
              <a:cs typeface="Calibri"/>
              <a:sym typeface="Calibri"/>
            </a:endParaRPr>
          </a:p>
        </p:txBody>
      </p:sp>
      <p:sp>
        <p:nvSpPr>
          <p:cNvPr id="743" name="Google Shape;743;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44" name="Google Shape;744;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45" name="Google Shape;745;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Example 2 (Sp13 Final)</a:t>
            </a:r>
            <a:endParaRPr b="0" i="0" sz="4400" u="none" cap="none" strike="noStrike">
              <a:solidFill>
                <a:schemeClr val="accent1"/>
              </a:solidFill>
              <a:latin typeface="Calibri"/>
              <a:ea typeface="Calibri"/>
              <a:cs typeface="Calibri"/>
              <a:sym typeface="Calibri"/>
            </a:endParaRPr>
          </a:p>
        </p:txBody>
      </p:sp>
      <p:sp>
        <p:nvSpPr>
          <p:cNvPr id="751" name="Google Shape;751;p68"/>
          <p:cNvSpPr txBox="1"/>
          <p:nvPr>
            <p:ph idx="1" type="body"/>
          </p:nvPr>
        </p:nvSpPr>
        <p:spPr>
          <a:xfrm>
            <a:off x="457200" y="1280160"/>
            <a:ext cx="8229600" cy="521208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2200"/>
              <a:buFont typeface="Calibri"/>
              <a:buAutoNum type="alphaLcParenR" startAt="5"/>
            </a:pPr>
            <a:r>
              <a:rPr b="0" i="0" lang="en-US" sz="2200" u="none" cap="none" strike="noStrike">
                <a:solidFill>
                  <a:schemeClr val="dk1"/>
                </a:solidFill>
                <a:latin typeface="Calibri"/>
                <a:ea typeface="Calibri"/>
                <a:cs typeface="Calibri"/>
                <a:sym typeface="Calibri"/>
              </a:rPr>
              <a:t>Change the cache to be </a:t>
            </a:r>
            <a:r>
              <a:rPr b="1" i="0" lang="en-US" sz="2200" u="none" cap="none" strike="noStrike">
                <a:solidFill>
                  <a:schemeClr val="dk1"/>
                </a:solidFill>
                <a:latin typeface="Calibri"/>
                <a:ea typeface="Calibri"/>
                <a:cs typeface="Calibri"/>
                <a:sym typeface="Calibri"/>
              </a:rPr>
              <a:t>2-way set-associative</a:t>
            </a:r>
            <a:r>
              <a:rPr b="0" i="0" lang="en-US" sz="2200" u="none" cap="none" strike="noStrike">
                <a:solidFill>
                  <a:schemeClr val="dk1"/>
                </a:solidFill>
                <a:latin typeface="Calibri"/>
                <a:ea typeface="Calibri"/>
                <a:cs typeface="Calibri"/>
                <a:sym typeface="Calibri"/>
              </a:rPr>
              <a:t>.  Cache size </a:t>
            </a:r>
            <a:r>
              <a:rPr b="1" i="1" lang="en-US" sz="2200" u="none" cap="none" strike="noStrike">
                <a:solidFill>
                  <a:schemeClr val="dk1"/>
                </a:solidFill>
                <a:latin typeface="Calibri"/>
                <a:ea typeface="Calibri"/>
                <a:cs typeface="Calibri"/>
                <a:sym typeface="Calibri"/>
              </a:rPr>
              <a:t>C</a:t>
            </a:r>
            <a:r>
              <a:rPr b="0" i="0" lang="en-US" sz="2200" u="none" cap="none" strike="noStrike">
                <a:solidFill>
                  <a:schemeClr val="dk1"/>
                </a:solidFill>
                <a:latin typeface="Calibri"/>
                <a:ea typeface="Calibri"/>
                <a:cs typeface="Calibri"/>
                <a:sym typeface="Calibri"/>
              </a:rPr>
              <a:t>, block size </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  What is the </a:t>
            </a:r>
            <a:r>
              <a:rPr b="0" i="1" lang="en-US" sz="2200" u="none" cap="none" strike="noStrike">
                <a:solidFill>
                  <a:schemeClr val="dk1"/>
                </a:solidFill>
                <a:latin typeface="Calibri"/>
                <a:ea typeface="Calibri"/>
                <a:cs typeface="Calibri"/>
                <a:sym typeface="Calibri"/>
              </a:rPr>
              <a:t>worst</a:t>
            </a:r>
            <a:r>
              <a:rPr b="0" i="0" lang="en-US" sz="2200" u="none" cap="none" strike="noStrike">
                <a:solidFill>
                  <a:schemeClr val="dk1"/>
                </a:solidFill>
                <a:latin typeface="Calibri"/>
                <a:ea typeface="Calibri"/>
                <a:cs typeface="Calibri"/>
                <a:sym typeface="Calibri"/>
              </a:rPr>
              <a:t> hit:miss ratio for SwapLeft with the following replacement policies?</a:t>
            </a:r>
            <a:endParaRPr/>
          </a:p>
          <a:p>
            <a:pPr indent="-342900" lvl="0" marL="342900" marR="0" rtl="0" algn="l">
              <a:spcBef>
                <a:spcPts val="12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LRU and an </a:t>
            </a:r>
            <a:r>
              <a:rPr b="0" i="0" lang="en-US" sz="2200" u="sng" cap="none" strike="noStrike">
                <a:solidFill>
                  <a:schemeClr val="dk1"/>
                </a:solidFill>
                <a:latin typeface="Calibri"/>
                <a:ea typeface="Calibri"/>
                <a:cs typeface="Calibri"/>
                <a:sym typeface="Calibri"/>
              </a:rPr>
              <a:t>empty cache</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Even if A[i] and B[i] map to same set, they can both co-exist.</a:t>
            </a:r>
            <a:endParaRPr b="0" i="0" sz="2200" u="none" cap="none" strike="noStrike">
              <a:solidFill>
                <a:schemeClr val="dk1"/>
              </a:solidFill>
              <a:latin typeface="Calibri"/>
              <a:ea typeface="Calibri"/>
              <a:cs typeface="Calibri"/>
              <a:sym typeface="Calibri"/>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Rd A, Rd B, Wr A, Wr B 	→ Miss, Miss, Hit, Hit (1</a:t>
            </a:r>
            <a:r>
              <a:rPr b="0" baseline="30000" i="0" lang="en-US" sz="2200" u="none" cap="none" strike="noStrike">
                <a:solidFill>
                  <a:schemeClr val="dk1"/>
                </a:solidFill>
                <a:latin typeface="Calibri"/>
                <a:ea typeface="Calibri"/>
                <a:cs typeface="Calibri"/>
                <a:sym typeface="Calibri"/>
              </a:rPr>
              <a:t>st</a:t>
            </a:r>
            <a:r>
              <a:rPr b="0" i="0" lang="en-US" sz="2200" u="none" cap="none" strike="noStrike">
                <a:solidFill>
                  <a:schemeClr val="dk1"/>
                </a:solidFill>
                <a:latin typeface="Calibri"/>
                <a:ea typeface="Calibri"/>
                <a:cs typeface="Calibri"/>
                <a:sym typeface="Calibri"/>
              </a:rPr>
              <a:t> time)</a:t>
            </a:r>
            <a:endParaRPr/>
          </a:p>
          <a:p>
            <a:pPr indent="0" lvl="0" marL="0" marR="0" rtl="0" algn="l">
              <a:spcBef>
                <a:spcPts val="44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 Hit, Hit, Hit, Hit (</a:t>
            </a:r>
            <a:r>
              <a:rPr b="1" i="1" lang="en-US" sz="2200" u="none" cap="none" strike="noStrike">
                <a:solidFill>
                  <a:schemeClr val="dk1"/>
                </a:solidFill>
                <a:latin typeface="Calibri"/>
                <a:ea typeface="Calibri"/>
                <a:cs typeface="Calibri"/>
                <a:sym typeface="Calibri"/>
              </a:rPr>
              <a:t>K</a:t>
            </a:r>
            <a:r>
              <a:rPr b="0" i="0" lang="en-US" sz="2200" u="none" cap="none" strike="noStrike">
                <a:solidFill>
                  <a:schemeClr val="dk1"/>
                </a:solidFill>
                <a:latin typeface="Calibri"/>
                <a:ea typeface="Calibri"/>
                <a:cs typeface="Calibri"/>
                <a:sym typeface="Calibri"/>
              </a:rPr>
              <a:t>-1 times in block)</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So </a:t>
            </a:r>
            <a:r>
              <a:rPr b="0" i="0" lang="en-US" sz="2200" u="none" cap="none" strike="noStrike">
                <a:solidFill>
                  <a:srgbClr val="FF0000"/>
                </a:solidFill>
                <a:latin typeface="Calibri"/>
                <a:ea typeface="Calibri"/>
                <a:cs typeface="Calibri"/>
                <a:sym typeface="Calibri"/>
              </a:rPr>
              <a:t>2</a:t>
            </a:r>
            <a:r>
              <a:rPr b="1" i="1" lang="en-US" sz="2200" u="none" cap="none" strike="noStrike">
                <a:solidFill>
                  <a:srgbClr val="FF0000"/>
                </a:solidFill>
                <a:latin typeface="Calibri"/>
                <a:ea typeface="Calibri"/>
                <a:cs typeface="Calibri"/>
                <a:sym typeface="Calibri"/>
              </a:rPr>
              <a:t>K</a:t>
            </a:r>
            <a:r>
              <a:rPr b="0" i="0" lang="en-US" sz="2200" u="none" cap="none" strike="noStrike">
                <a:solidFill>
                  <a:srgbClr val="FF0000"/>
                </a:solidFill>
                <a:latin typeface="Calibri"/>
                <a:ea typeface="Calibri"/>
                <a:cs typeface="Calibri"/>
                <a:sym typeface="Calibri"/>
              </a:rPr>
              <a:t>-1:1</a:t>
            </a:r>
            <a:r>
              <a:rPr b="0" i="0" lang="en-US" sz="2200" u="none" cap="none" strike="noStrike">
                <a:solidFill>
                  <a:schemeClr val="dk1"/>
                </a:solidFill>
                <a:latin typeface="Calibri"/>
                <a:ea typeface="Calibri"/>
                <a:cs typeface="Calibri"/>
                <a:sym typeface="Calibri"/>
              </a:rPr>
              <a:t> (from part (a))</a:t>
            </a:r>
            <a:endParaRPr b="0" i="0" sz="2200" u="none" cap="none" strike="noStrike">
              <a:solidFill>
                <a:schemeClr val="dk1"/>
              </a:solidFill>
              <a:latin typeface="Calibri"/>
              <a:ea typeface="Calibri"/>
              <a:cs typeface="Calibri"/>
              <a:sym typeface="Calibri"/>
            </a:endParaRPr>
          </a:p>
          <a:p>
            <a:pPr indent="-342900" lvl="0" marL="342900" marR="0" rtl="0" algn="l">
              <a:spcBef>
                <a:spcPts val="12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MRU and a </a:t>
            </a:r>
            <a:r>
              <a:rPr b="0" i="0" lang="en-US" sz="2200" u="sng" cap="none" strike="noStrike">
                <a:solidFill>
                  <a:schemeClr val="dk1"/>
                </a:solidFill>
                <a:latin typeface="Calibri"/>
                <a:ea typeface="Calibri"/>
                <a:cs typeface="Calibri"/>
                <a:sym typeface="Calibri"/>
              </a:rPr>
              <a:t>full cache</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Because cache is full, acts just like direct-mapped.</a:t>
            </a:r>
            <a:endParaRPr/>
          </a:p>
          <a:p>
            <a:pPr indent="0" lvl="0" marL="0" marR="0" rtl="0" algn="l">
              <a:spcBef>
                <a:spcPts val="1200"/>
              </a:spcBef>
              <a:spcAft>
                <a:spcPts val="0"/>
              </a:spcAft>
              <a:buClr>
                <a:schemeClr val="dk1"/>
              </a:buClr>
              <a:buFont typeface="Arial"/>
              <a:buNone/>
            </a:pPr>
            <a:r>
              <a:rPr b="0" i="0" lang="en-US" sz="2200" u="none" cap="none" strike="noStrike">
                <a:solidFill>
                  <a:schemeClr val="dk1"/>
                </a:solidFill>
                <a:latin typeface="Calibri"/>
                <a:ea typeface="Calibri"/>
                <a:cs typeface="Calibri"/>
                <a:sym typeface="Calibri"/>
              </a:rPr>
              <a:t>	So </a:t>
            </a:r>
            <a:r>
              <a:rPr b="0" i="0" lang="en-US" sz="2200" u="none" cap="none" strike="noStrike">
                <a:solidFill>
                  <a:srgbClr val="FF0000"/>
                </a:solidFill>
                <a:latin typeface="Calibri"/>
                <a:ea typeface="Calibri"/>
                <a:cs typeface="Calibri"/>
                <a:sym typeface="Calibri"/>
              </a:rPr>
              <a:t>0:&lt;anything&gt;</a:t>
            </a:r>
            <a:r>
              <a:rPr b="0" i="0" lang="en-US" sz="2200" u="none" cap="none" strike="noStrike">
                <a:solidFill>
                  <a:schemeClr val="dk1"/>
                </a:solidFill>
                <a:latin typeface="Calibri"/>
                <a:ea typeface="Calibri"/>
                <a:cs typeface="Calibri"/>
                <a:sym typeface="Calibri"/>
              </a:rPr>
              <a:t> (same as part (b))</a:t>
            </a:r>
            <a:endParaRPr/>
          </a:p>
        </p:txBody>
      </p:sp>
      <p:sp>
        <p:nvSpPr>
          <p:cNvPr id="752" name="Google Shape;752;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53" name="Google Shape;753;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54" name="Google Shape;754;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Summary</a:t>
            </a:r>
            <a:endParaRPr/>
          </a:p>
        </p:txBody>
      </p:sp>
      <p:sp>
        <p:nvSpPr>
          <p:cNvPr id="760" name="Google Shape;760;p69"/>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Multilevel caches reduce </a:t>
            </a:r>
            <a:r>
              <a:rPr b="0" i="1" lang="en-US" sz="3200" u="none" cap="none" strike="noStrike">
                <a:solidFill>
                  <a:schemeClr val="dk1"/>
                </a:solidFill>
                <a:latin typeface="Calibri"/>
                <a:ea typeface="Calibri"/>
                <a:cs typeface="Calibri"/>
                <a:sym typeface="Calibri"/>
              </a:rPr>
              <a:t>miss penalty</a:t>
            </a:r>
            <a:endParaRPr/>
          </a:p>
          <a:p>
            <a:pPr indent="-285750" lvl="1" marL="742950" marR="0" rtl="0" algn="l">
              <a:spcBef>
                <a:spcPts val="560"/>
              </a:spcBef>
              <a:spcAft>
                <a:spcPts val="0"/>
              </a:spcAft>
              <a:buClr>
                <a:schemeClr val="dk1"/>
              </a:buClr>
              <a:buSzPts val="2800"/>
              <a:buFont typeface="Merriweather Sans"/>
              <a:buChar char="−"/>
            </a:pPr>
            <a:r>
              <a:rPr b="0" i="0" lang="en-US" sz="2800" u="none" cap="none" strike="noStrike">
                <a:solidFill>
                  <a:schemeClr val="dk1"/>
                </a:solidFill>
                <a:latin typeface="Calibri"/>
                <a:ea typeface="Calibri"/>
                <a:cs typeface="Calibri"/>
                <a:sym typeface="Calibri"/>
              </a:rPr>
              <a:t>Local vs. global miss rate</a:t>
            </a:r>
            <a:endParaRPr/>
          </a:p>
          <a:p>
            <a:pPr indent="-285750" lvl="1" marL="742950" marR="0" rtl="0" algn="l">
              <a:spcBef>
                <a:spcPts val="560"/>
              </a:spcBef>
              <a:spcAft>
                <a:spcPts val="0"/>
              </a:spcAft>
              <a:buClr>
                <a:schemeClr val="dk1"/>
              </a:buClr>
              <a:buSzPts val="2800"/>
              <a:buFont typeface="Merriweather Sans"/>
              <a:buChar char="−"/>
            </a:pPr>
            <a:r>
              <a:rPr b="0" i="0" lang="en-US" sz="2800" u="none" cap="none" strike="noStrike">
                <a:solidFill>
                  <a:schemeClr val="dk1"/>
                </a:solidFill>
                <a:latin typeface="Calibri"/>
                <a:ea typeface="Calibri"/>
                <a:cs typeface="Calibri"/>
                <a:sym typeface="Calibri"/>
              </a:rPr>
              <a:t>Optimize first level to be fast (low HT)</a:t>
            </a:r>
            <a:endParaRPr/>
          </a:p>
          <a:p>
            <a:pPr indent="-285750" lvl="1" marL="742950" marR="0" rtl="0" algn="l">
              <a:spcBef>
                <a:spcPts val="560"/>
              </a:spcBef>
              <a:spcAft>
                <a:spcPts val="0"/>
              </a:spcAft>
              <a:buClr>
                <a:schemeClr val="dk1"/>
              </a:buClr>
              <a:buSzPts val="2800"/>
              <a:buFont typeface="Merriweather Sans"/>
              <a:buChar char="−"/>
            </a:pPr>
            <a:r>
              <a:rPr b="0" i="0" lang="en-US" sz="2800" u="none" cap="none" strike="noStrike">
                <a:solidFill>
                  <a:schemeClr val="dk1"/>
                </a:solidFill>
                <a:latin typeface="Calibri"/>
                <a:ea typeface="Calibri"/>
                <a:cs typeface="Calibri"/>
                <a:sym typeface="Calibri"/>
              </a:rPr>
              <a:t>Optimize lower levels to not miss (minimize MP)</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performance depends heavily on cache design (there are many choices)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Effects of parameters and policies</a:t>
            </a:r>
            <a:endParaRPr/>
          </a:p>
          <a:p>
            <a:pPr indent="-285750" lvl="1" marL="742950" marR="0" rtl="0" algn="l">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Cost vs. effectiveness</a:t>
            </a:r>
            <a:endParaRPr/>
          </a:p>
          <a:p>
            <a:pPr indent="-342900" lvl="0" marL="342900" marR="0" rtl="0" algn="l">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Cache problems are hard!</a:t>
            </a:r>
            <a:endParaRPr b="0" i="0" sz="3200" u="none" cap="none" strike="noStrike">
              <a:solidFill>
                <a:schemeClr val="dk1"/>
              </a:solidFill>
              <a:latin typeface="Calibri"/>
              <a:ea typeface="Calibri"/>
              <a:cs typeface="Calibri"/>
              <a:sym typeface="Calibri"/>
            </a:endParaRPr>
          </a:p>
          <a:p>
            <a:pPr indent="-107950" lvl="1" marL="742950" marR="0" rtl="0" algn="l">
              <a:spcBef>
                <a:spcPts val="560"/>
              </a:spcBef>
              <a:spcAft>
                <a:spcPts val="0"/>
              </a:spcAft>
              <a:buClr>
                <a:schemeClr val="dk1"/>
              </a:buClr>
              <a:buSzPts val="2800"/>
              <a:buFont typeface="Merriweather Sans"/>
              <a:buNone/>
            </a:pPr>
            <a:r>
              <a:t/>
            </a:r>
            <a:endParaRPr b="0" i="0" sz="2800" u="none" cap="none" strike="noStrike">
              <a:solidFill>
                <a:schemeClr val="dk1"/>
              </a:solidFill>
              <a:latin typeface="Calibri"/>
              <a:ea typeface="Calibri"/>
              <a:cs typeface="Calibri"/>
              <a:sym typeface="Calibri"/>
            </a:endParaRPr>
          </a:p>
        </p:txBody>
      </p:sp>
      <p:sp>
        <p:nvSpPr>
          <p:cNvPr id="761" name="Google Shape;761;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62" name="Google Shape;762;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63" name="Google Shape;763;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70"/>
          <p:cNvSpPr txBox="1"/>
          <p:nvPr>
            <p:ph idx="1" type="body"/>
          </p:nvPr>
        </p:nvSpPr>
        <p:spPr>
          <a:xfrm>
            <a:off x="457200" y="2103120"/>
            <a:ext cx="82296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Font typeface="Arial"/>
              <a:buNone/>
            </a:pPr>
            <a:r>
              <a:rPr b="0" i="0" lang="en-US" sz="3200" u="none" cap="none" strike="noStrike">
                <a:solidFill>
                  <a:srgbClr val="FF0000"/>
                </a:solidFill>
                <a:latin typeface="Calibri"/>
                <a:ea typeface="Calibri"/>
                <a:cs typeface="Calibri"/>
                <a:sym typeface="Calibri"/>
              </a:rPr>
              <a:t>You are NOT responsible for the material contained on the following slides</a:t>
            </a:r>
            <a:r>
              <a:rPr b="0" i="0" lang="en-US" sz="3200" u="none" cap="none" strike="noStrike">
                <a:solidFill>
                  <a:schemeClr val="dk1"/>
                </a:solidFill>
                <a:latin typeface="Calibri"/>
                <a:ea typeface="Calibri"/>
                <a:cs typeface="Calibri"/>
                <a:sym typeface="Calibri"/>
              </a:rPr>
              <a:t>, </a:t>
            </a:r>
            <a:r>
              <a:rPr lang="en-US"/>
              <a:t>and</a:t>
            </a:r>
            <a:r>
              <a:rPr b="0" i="0" lang="en-US" sz="3200" u="none" cap="none" strike="noStrike">
                <a:solidFill>
                  <a:schemeClr val="dk1"/>
                </a:solidFill>
                <a:latin typeface="Calibri"/>
                <a:ea typeface="Calibri"/>
                <a:cs typeface="Calibri"/>
                <a:sym typeface="Calibri"/>
              </a:rPr>
              <a:t> we may not have enough time to get to them in lecture. They are good to look at</a:t>
            </a:r>
            <a:r>
              <a:rPr lang="en-US"/>
              <a:t> if you have free time.</a:t>
            </a:r>
            <a:endParaRPr/>
          </a:p>
          <a:p>
            <a:pPr indent="0" lvl="0" marL="0" marR="0" rtl="0" algn="l">
              <a:spcBef>
                <a:spcPts val="640"/>
              </a:spcBef>
              <a:spcAft>
                <a:spcPts val="0"/>
              </a:spcAft>
              <a:buClr>
                <a:schemeClr val="dk1"/>
              </a:buClr>
              <a:buFont typeface="Arial"/>
              <a:buNone/>
            </a:pPr>
            <a:r>
              <a:rPr b="0" i="0" lang="en-US" sz="3200" u="none" cap="none" strike="noStrike">
                <a:solidFill>
                  <a:schemeClr val="dk1"/>
                </a:solidFill>
                <a:latin typeface="Calibri"/>
                <a:ea typeface="Calibri"/>
                <a:cs typeface="Calibri"/>
                <a:sym typeface="Calibri"/>
              </a:rPr>
              <a:t>They have been prepared in a way that should be easily readable</a:t>
            </a:r>
            <a:r>
              <a:rPr lang="en-US"/>
              <a:t>.</a:t>
            </a:r>
            <a:endParaRPr b="0" i="0" sz="3200" u="none" cap="none" strike="noStrike">
              <a:solidFill>
                <a:schemeClr val="dk1"/>
              </a:solidFill>
              <a:latin typeface="Calibri"/>
              <a:ea typeface="Calibri"/>
              <a:cs typeface="Calibri"/>
              <a:sym typeface="Calibri"/>
            </a:endParaRPr>
          </a:p>
        </p:txBody>
      </p:sp>
      <p:sp>
        <p:nvSpPr>
          <p:cNvPr id="769" name="Google Shape;769;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70" name="Google Shape;770;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71" name="Google Shape;771;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772" name="Google Shape;772;p70"/>
          <p:cNvSpPr/>
          <p:nvPr/>
        </p:nvSpPr>
        <p:spPr>
          <a:xfrm>
            <a:off x="0" y="457200"/>
            <a:ext cx="9144000" cy="1828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0800" cap="none">
                <a:solidFill>
                  <a:srgbClr val="6197ED"/>
                </a:solidFill>
                <a:latin typeface="Calibri"/>
                <a:ea typeface="Calibri"/>
                <a:cs typeface="Calibri"/>
                <a:sym typeface="Calibri"/>
              </a:rPr>
              <a:t>BONUS SLIDES</a:t>
            </a:r>
            <a:endParaRPr b="1" sz="10800" cap="none">
              <a:solidFill>
                <a:srgbClr val="6197ED"/>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Agenda</a:t>
            </a:r>
            <a:endParaRPr b="0" i="0" sz="4400" u="none" cap="none" strike="noStrike">
              <a:solidFill>
                <a:schemeClr val="accent1"/>
              </a:solidFill>
              <a:latin typeface="Calibri"/>
              <a:ea typeface="Calibri"/>
              <a:cs typeface="Calibri"/>
              <a:sym typeface="Calibri"/>
            </a:endParaRPr>
          </a:p>
        </p:txBody>
      </p:sp>
      <p:sp>
        <p:nvSpPr>
          <p:cNvPr id="778" name="Google Shape;778;p71"/>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Multilevel Caches</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Administrivia</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Improving Cache Performance</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Anatomy of a Cache Question</a:t>
            </a:r>
            <a:endParaRPr/>
          </a:p>
          <a:p>
            <a:pPr indent="-342900" lvl="0" marL="342900" marR="0" rtl="0" algn="l">
              <a:spcBef>
                <a:spcPts val="640"/>
              </a:spcBef>
              <a:spcAft>
                <a:spcPts val="0"/>
              </a:spcAft>
              <a:buClr>
                <a:srgbClr val="A5A5A5"/>
              </a:buClr>
              <a:buSzPts val="3200"/>
              <a:buFont typeface="Arial"/>
              <a:buChar char="•"/>
            </a:pPr>
            <a:r>
              <a:rPr b="0" i="0" lang="en-US" sz="3200" u="none" cap="none" strike="noStrike">
                <a:solidFill>
                  <a:srgbClr val="A5A5A5"/>
                </a:solidFill>
                <a:latin typeface="Calibri"/>
                <a:ea typeface="Calibri"/>
                <a:cs typeface="Calibri"/>
                <a:sym typeface="Calibri"/>
              </a:rPr>
              <a:t>Example Cache Questions</a:t>
            </a:r>
            <a:endParaRPr b="0" i="0" sz="3200" u="none" cap="none" strike="noStrike">
              <a:solidFill>
                <a:srgbClr val="A5A5A5"/>
              </a:solidFill>
              <a:latin typeface="Calibri"/>
              <a:ea typeface="Calibri"/>
              <a:cs typeface="Calibri"/>
              <a:sym typeface="Calibri"/>
            </a:endParaRPr>
          </a:p>
          <a:p>
            <a:pPr indent="-342900" lvl="0" marL="342900" marR="0" rtl="0" algn="l">
              <a:spcBef>
                <a:spcPts val="640"/>
              </a:spcBef>
              <a:spcAft>
                <a:spcPts val="0"/>
              </a:spcAft>
              <a:buClr>
                <a:srgbClr val="FF0000"/>
              </a:buClr>
              <a:buSzPts val="3200"/>
              <a:buFont typeface="Arial"/>
              <a:buChar char="•"/>
            </a:pPr>
            <a:r>
              <a:rPr b="0" i="0" lang="en-US" sz="3200" u="none" cap="none" strike="noStrike">
                <a:solidFill>
                  <a:srgbClr val="FF0000"/>
                </a:solidFill>
                <a:latin typeface="Calibri"/>
                <a:ea typeface="Calibri"/>
                <a:cs typeface="Calibri"/>
                <a:sym typeface="Calibri"/>
              </a:rPr>
              <a:t>Bonus:  Contemporary Cache Specs</a:t>
            </a:r>
            <a:endParaRPr/>
          </a:p>
        </p:txBody>
      </p:sp>
      <p:sp>
        <p:nvSpPr>
          <p:cNvPr id="779" name="Google Shape;779;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80" name="Google Shape;780;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81" name="Google Shape;78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9" name="Shape 789"/>
        <p:cNvGrpSpPr/>
        <p:nvPr/>
      </p:nvGrpSpPr>
      <p:grpSpPr>
        <a:xfrm>
          <a:off x="0" y="0"/>
          <a:ext cx="0" cy="0"/>
          <a:chOff x="0" y="0"/>
          <a:chExt cx="0" cy="0"/>
        </a:xfrm>
      </p:grpSpPr>
      <p:sp>
        <p:nvSpPr>
          <p:cNvPr id="790" name="Google Shape;790;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791" name="Google Shape;791;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792" name="Google Shape;792;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descr="f05-39-P374493" id="793" name="Google Shape;793;p72"/>
          <p:cNvPicPr preferRelativeResize="0"/>
          <p:nvPr/>
        </p:nvPicPr>
        <p:blipFill rotWithShape="1">
          <a:blip r:embed="rId3">
            <a:alphaModFix/>
          </a:blip>
          <a:srcRect b="0" l="0" r="0" t="0"/>
          <a:stretch/>
        </p:blipFill>
        <p:spPr>
          <a:xfrm>
            <a:off x="776817" y="333375"/>
            <a:ext cx="7614195" cy="5999692"/>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73"/>
          <p:cNvSpPr txBox="1"/>
          <p:nvPr>
            <p:ph type="title"/>
          </p:nvPr>
        </p:nvSpPr>
        <p:spPr>
          <a:xfrm>
            <a:off x="474133" y="0"/>
            <a:ext cx="8229600" cy="863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Intel Nehalem Die Photo</a:t>
            </a:r>
            <a:endParaRPr/>
          </a:p>
        </p:txBody>
      </p:sp>
      <p:sp>
        <p:nvSpPr>
          <p:cNvPr id="801" name="Google Shape;801;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802" name="Google Shape;802;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803" name="Google Shape;803;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b="0" sz="1200">
              <a:solidFill>
                <a:srgbClr val="FBBA03"/>
              </a:solidFill>
              <a:latin typeface="Calibri"/>
              <a:ea typeface="Calibri"/>
              <a:cs typeface="Calibri"/>
              <a:sym typeface="Calibri"/>
            </a:endParaRPr>
          </a:p>
        </p:txBody>
      </p:sp>
      <p:pic>
        <p:nvPicPr>
          <p:cNvPr descr="Nehalem_Die_Shot_2.jpg" id="804" name="Google Shape;804;p73"/>
          <p:cNvPicPr preferRelativeResize="0"/>
          <p:nvPr/>
        </p:nvPicPr>
        <p:blipFill rotWithShape="1">
          <a:blip r:embed="rId3">
            <a:alphaModFix/>
          </a:blip>
          <a:srcRect b="0" l="0" r="0" t="0"/>
          <a:stretch/>
        </p:blipFill>
        <p:spPr>
          <a:xfrm>
            <a:off x="398406" y="778933"/>
            <a:ext cx="8389993" cy="5823489"/>
          </a:xfrm>
          <a:prstGeom prst="rect">
            <a:avLst/>
          </a:prstGeom>
          <a:noFill/>
          <a:ln>
            <a:noFill/>
          </a:ln>
        </p:spPr>
      </p:pic>
      <p:grpSp>
        <p:nvGrpSpPr>
          <p:cNvPr id="805" name="Google Shape;805;p73"/>
          <p:cNvGrpSpPr/>
          <p:nvPr/>
        </p:nvGrpSpPr>
        <p:grpSpPr>
          <a:xfrm>
            <a:off x="863600" y="4622801"/>
            <a:ext cx="7433733" cy="1930400"/>
            <a:chOff x="863600" y="4622801"/>
            <a:chExt cx="7433733" cy="1930400"/>
          </a:xfrm>
        </p:grpSpPr>
        <p:sp>
          <p:nvSpPr>
            <p:cNvPr id="806" name="Google Shape;806;p73"/>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Google Shape;807;p73"/>
            <p:cNvSpPr txBox="1"/>
            <p:nvPr/>
          </p:nvSpPr>
          <p:spPr>
            <a:xfrm>
              <a:off x="3031066" y="5283200"/>
              <a:ext cx="2917585" cy="5847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Shared L3 Cache</a:t>
              </a:r>
              <a:endParaRPr sz="3200">
                <a:solidFill>
                  <a:schemeClr val="lt1"/>
                </a:solidFill>
                <a:latin typeface="Calibri"/>
                <a:ea typeface="Calibri"/>
                <a:cs typeface="Calibri"/>
                <a:sym typeface="Calibri"/>
              </a:endParaRPr>
            </a:p>
          </p:txBody>
        </p:sp>
      </p:grpSp>
      <p:grpSp>
        <p:nvGrpSpPr>
          <p:cNvPr id="808" name="Google Shape;808;p73"/>
          <p:cNvGrpSpPr/>
          <p:nvPr/>
        </p:nvGrpSpPr>
        <p:grpSpPr>
          <a:xfrm>
            <a:off x="914401" y="1625596"/>
            <a:ext cx="1676400" cy="2963332"/>
            <a:chOff x="863600" y="4622801"/>
            <a:chExt cx="7433733" cy="1930400"/>
          </a:xfrm>
        </p:grpSpPr>
        <p:sp>
          <p:nvSpPr>
            <p:cNvPr id="809" name="Google Shape;809;p73"/>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Google Shape;810;p73"/>
            <p:cNvSpPr txBox="1"/>
            <p:nvPr/>
          </p:nvSpPr>
          <p:spPr>
            <a:xfrm>
              <a:off x="2140097" y="5383931"/>
              <a:ext cx="5631616" cy="380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Core</a:t>
              </a:r>
              <a:endParaRPr sz="3200">
                <a:solidFill>
                  <a:schemeClr val="lt1"/>
                </a:solidFill>
                <a:latin typeface="Calibri"/>
                <a:ea typeface="Calibri"/>
                <a:cs typeface="Calibri"/>
                <a:sym typeface="Calibri"/>
              </a:endParaRPr>
            </a:p>
          </p:txBody>
        </p:sp>
      </p:grpSp>
      <p:grpSp>
        <p:nvGrpSpPr>
          <p:cNvPr id="811" name="Google Shape;811;p73"/>
          <p:cNvGrpSpPr/>
          <p:nvPr/>
        </p:nvGrpSpPr>
        <p:grpSpPr>
          <a:xfrm>
            <a:off x="2607735" y="1642528"/>
            <a:ext cx="1676400" cy="2963331"/>
            <a:chOff x="863600" y="4622801"/>
            <a:chExt cx="7433733" cy="1930400"/>
          </a:xfrm>
        </p:grpSpPr>
        <p:sp>
          <p:nvSpPr>
            <p:cNvPr id="812" name="Google Shape;812;p73"/>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73"/>
            <p:cNvSpPr txBox="1"/>
            <p:nvPr/>
          </p:nvSpPr>
          <p:spPr>
            <a:xfrm>
              <a:off x="2140097" y="5383931"/>
              <a:ext cx="5631616" cy="380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Core</a:t>
              </a:r>
              <a:endParaRPr sz="3200">
                <a:solidFill>
                  <a:schemeClr val="lt1"/>
                </a:solidFill>
                <a:latin typeface="Calibri"/>
                <a:ea typeface="Calibri"/>
                <a:cs typeface="Calibri"/>
                <a:sym typeface="Calibri"/>
              </a:endParaRPr>
            </a:p>
          </p:txBody>
        </p:sp>
      </p:grpSp>
      <p:grpSp>
        <p:nvGrpSpPr>
          <p:cNvPr id="814" name="Google Shape;814;p73"/>
          <p:cNvGrpSpPr/>
          <p:nvPr/>
        </p:nvGrpSpPr>
        <p:grpSpPr>
          <a:xfrm>
            <a:off x="4910669" y="1625597"/>
            <a:ext cx="1676400" cy="2963332"/>
            <a:chOff x="863600" y="4622801"/>
            <a:chExt cx="7433733" cy="1930400"/>
          </a:xfrm>
        </p:grpSpPr>
        <p:sp>
          <p:nvSpPr>
            <p:cNvPr id="815" name="Google Shape;815;p73"/>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6" name="Google Shape;816;p73"/>
            <p:cNvSpPr txBox="1"/>
            <p:nvPr/>
          </p:nvSpPr>
          <p:spPr>
            <a:xfrm>
              <a:off x="2140097" y="5383931"/>
              <a:ext cx="5631616" cy="380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Core</a:t>
              </a:r>
              <a:endParaRPr sz="3200">
                <a:solidFill>
                  <a:schemeClr val="lt1"/>
                </a:solidFill>
                <a:latin typeface="Calibri"/>
                <a:ea typeface="Calibri"/>
                <a:cs typeface="Calibri"/>
                <a:sym typeface="Calibri"/>
              </a:endParaRPr>
            </a:p>
          </p:txBody>
        </p:sp>
      </p:grpSp>
      <p:grpSp>
        <p:nvGrpSpPr>
          <p:cNvPr id="817" name="Google Shape;817;p73"/>
          <p:cNvGrpSpPr/>
          <p:nvPr/>
        </p:nvGrpSpPr>
        <p:grpSpPr>
          <a:xfrm>
            <a:off x="6604015" y="1642530"/>
            <a:ext cx="1676400" cy="2963332"/>
            <a:chOff x="863600" y="4622801"/>
            <a:chExt cx="7433733" cy="1930400"/>
          </a:xfrm>
        </p:grpSpPr>
        <p:sp>
          <p:nvSpPr>
            <p:cNvPr id="818" name="Google Shape;818;p73"/>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Google Shape;819;p73"/>
            <p:cNvSpPr txBox="1"/>
            <p:nvPr/>
          </p:nvSpPr>
          <p:spPr>
            <a:xfrm>
              <a:off x="2140097" y="5383931"/>
              <a:ext cx="5631616" cy="3809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Core</a:t>
              </a:r>
              <a:endParaRPr sz="3200">
                <a:solidFill>
                  <a:schemeClr val="lt1"/>
                </a:solidFill>
                <a:latin typeface="Calibri"/>
                <a:ea typeface="Calibri"/>
                <a:cs typeface="Calibri"/>
                <a:sym typeface="Calibri"/>
              </a:endParaRPr>
            </a:p>
          </p:txBody>
        </p:sp>
      </p:grpSp>
      <p:grpSp>
        <p:nvGrpSpPr>
          <p:cNvPr id="820" name="Google Shape;820;p73"/>
          <p:cNvGrpSpPr/>
          <p:nvPr/>
        </p:nvGrpSpPr>
        <p:grpSpPr>
          <a:xfrm>
            <a:off x="431800" y="711200"/>
            <a:ext cx="8319294" cy="2185988"/>
            <a:chOff x="431800" y="711200"/>
            <a:chExt cx="8319294" cy="2185988"/>
          </a:xfrm>
        </p:grpSpPr>
        <p:sp>
          <p:nvSpPr>
            <p:cNvPr id="821" name="Google Shape;821;p73"/>
            <p:cNvSpPr txBox="1"/>
            <p:nvPr/>
          </p:nvSpPr>
          <p:spPr>
            <a:xfrm>
              <a:off x="2866593" y="904597"/>
              <a:ext cx="4787274" cy="58477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Memory Controller</a:t>
              </a:r>
              <a:endParaRPr sz="3200">
                <a:solidFill>
                  <a:schemeClr val="lt1"/>
                </a:solidFill>
                <a:latin typeface="Calibri"/>
                <a:ea typeface="Calibri"/>
                <a:cs typeface="Calibri"/>
                <a:sym typeface="Calibri"/>
              </a:endParaRPr>
            </a:p>
          </p:txBody>
        </p:sp>
        <p:grpSp>
          <p:nvGrpSpPr>
            <p:cNvPr id="822" name="Google Shape;822;p73"/>
            <p:cNvGrpSpPr/>
            <p:nvPr/>
          </p:nvGrpSpPr>
          <p:grpSpPr>
            <a:xfrm>
              <a:off x="431800" y="711200"/>
              <a:ext cx="8319294" cy="2185988"/>
              <a:chOff x="431800" y="711200"/>
              <a:chExt cx="8319294" cy="2185988"/>
            </a:xfrm>
          </p:grpSpPr>
          <p:cxnSp>
            <p:nvCxnSpPr>
              <p:cNvPr id="823" name="Google Shape;823;p73"/>
              <p:cNvCxnSpPr/>
              <p:nvPr/>
            </p:nvCxnSpPr>
            <p:spPr>
              <a:xfrm>
                <a:off x="457200" y="762000"/>
                <a:ext cx="8280400" cy="50800"/>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4" name="Google Shape;824;p73"/>
              <p:cNvCxnSpPr/>
              <p:nvPr/>
            </p:nvCxnSpPr>
            <p:spPr>
              <a:xfrm rot="5400000">
                <a:off x="11906" y="1143000"/>
                <a:ext cx="864394" cy="794"/>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5" name="Google Shape;825;p73"/>
              <p:cNvCxnSpPr/>
              <p:nvPr/>
            </p:nvCxnSpPr>
            <p:spPr>
              <a:xfrm rot="5400000">
                <a:off x="8350250" y="1212850"/>
                <a:ext cx="8001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6" name="Google Shape;826;p73"/>
              <p:cNvCxnSpPr/>
              <p:nvPr/>
            </p:nvCxnSpPr>
            <p:spPr>
              <a:xfrm rot="10800000">
                <a:off x="4914900" y="1612900"/>
                <a:ext cx="38227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7" name="Google Shape;827;p73"/>
              <p:cNvCxnSpPr/>
              <p:nvPr/>
            </p:nvCxnSpPr>
            <p:spPr>
              <a:xfrm rot="5400000">
                <a:off x="4305300" y="2247900"/>
                <a:ext cx="12446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8" name="Google Shape;828;p73"/>
              <p:cNvCxnSpPr/>
              <p:nvPr/>
            </p:nvCxnSpPr>
            <p:spPr>
              <a:xfrm rot="10800000">
                <a:off x="4279900" y="2895600"/>
                <a:ext cx="6223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29" name="Google Shape;829;p73"/>
              <p:cNvCxnSpPr/>
              <p:nvPr/>
            </p:nvCxnSpPr>
            <p:spPr>
              <a:xfrm rot="-5400000">
                <a:off x="3625850" y="2228850"/>
                <a:ext cx="12827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cxnSp>
            <p:nvCxnSpPr>
              <p:cNvPr id="830" name="Google Shape;830;p73"/>
              <p:cNvCxnSpPr/>
              <p:nvPr/>
            </p:nvCxnSpPr>
            <p:spPr>
              <a:xfrm rot="10800000">
                <a:off x="431800" y="1587500"/>
                <a:ext cx="3835400" cy="1588"/>
              </a:xfrm>
              <a:prstGeom prst="straightConnector1">
                <a:avLst/>
              </a:prstGeom>
              <a:noFill/>
              <a:ln cap="flat" cmpd="sng" w="76200">
                <a:solidFill>
                  <a:srgbClr val="FFFF00"/>
                </a:solidFill>
                <a:prstDash val="solid"/>
                <a:round/>
                <a:headEnd len="sm" w="sm" type="none"/>
                <a:tailEnd len="sm" w="sm" type="none"/>
              </a:ln>
              <a:effectLst>
                <a:outerShdw blurRad="40000" rotWithShape="0" dir="5400000" dist="20000">
                  <a:srgbClr val="000000">
                    <a:alpha val="37647"/>
                  </a:srgbClr>
                </a:outerShdw>
              </a:effectLst>
            </p:spPr>
          </p:cxnSp>
        </p:grpSp>
      </p:grpSp>
      <p:cxnSp>
        <p:nvCxnSpPr>
          <p:cNvPr id="831" name="Google Shape;831;p73"/>
          <p:cNvCxnSpPr/>
          <p:nvPr/>
        </p:nvCxnSpPr>
        <p:spPr>
          <a:xfrm>
            <a:off x="419100" y="6807200"/>
            <a:ext cx="8382000" cy="1588"/>
          </a:xfrm>
          <a:prstGeom prst="straightConnector1">
            <a:avLst/>
          </a:prstGeom>
          <a:noFill/>
          <a:ln cap="flat" cmpd="sng" w="25400">
            <a:solidFill>
              <a:schemeClr val="accent1"/>
            </a:solidFill>
            <a:prstDash val="solid"/>
            <a:round/>
            <a:headEnd len="med" w="med" type="stealth"/>
            <a:tailEnd len="med" w="med" type="stealth"/>
          </a:ln>
          <a:effectLst>
            <a:outerShdw blurRad="40000" rotWithShape="0" dir="5400000" dist="20000">
              <a:srgbClr val="000000">
                <a:alpha val="37647"/>
              </a:srgbClr>
            </a:outerShdw>
          </a:effectLst>
        </p:spPr>
      </p:cxnSp>
      <p:sp>
        <p:nvSpPr>
          <p:cNvPr id="832" name="Google Shape;832;p73"/>
          <p:cNvSpPr txBox="1"/>
          <p:nvPr/>
        </p:nvSpPr>
        <p:spPr>
          <a:xfrm>
            <a:off x="3558111" y="6514068"/>
            <a:ext cx="1853091"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18.9 mm (0.75 inch)</a:t>
            </a:r>
            <a:endParaRPr sz="1600">
              <a:solidFill>
                <a:schemeClr val="dk1"/>
              </a:solidFill>
              <a:latin typeface="Calibri"/>
              <a:ea typeface="Calibri"/>
              <a:cs typeface="Calibri"/>
              <a:sym typeface="Calibri"/>
            </a:endParaRPr>
          </a:p>
        </p:txBody>
      </p:sp>
      <p:cxnSp>
        <p:nvCxnSpPr>
          <p:cNvPr id="833" name="Google Shape;833;p73"/>
          <p:cNvCxnSpPr/>
          <p:nvPr/>
        </p:nvCxnSpPr>
        <p:spPr>
          <a:xfrm rot="-5400000">
            <a:off x="-2628900" y="3657600"/>
            <a:ext cx="5905500" cy="38100"/>
          </a:xfrm>
          <a:prstGeom prst="straightConnector1">
            <a:avLst/>
          </a:prstGeom>
          <a:noFill/>
          <a:ln cap="flat" cmpd="sng" w="25400">
            <a:solidFill>
              <a:schemeClr val="accent1"/>
            </a:solidFill>
            <a:prstDash val="solid"/>
            <a:round/>
            <a:headEnd len="med" w="med" type="stealth"/>
            <a:tailEnd len="med" w="med" type="stealth"/>
          </a:ln>
          <a:effectLst>
            <a:outerShdw blurRad="40000" rotWithShape="0" dir="5400000" dist="20000">
              <a:srgbClr val="000000">
                <a:alpha val="37647"/>
              </a:srgbClr>
            </a:outerShdw>
          </a:effectLst>
        </p:spPr>
      </p:cxnSp>
      <p:sp>
        <p:nvSpPr>
          <p:cNvPr id="834" name="Google Shape;834;p73"/>
          <p:cNvSpPr txBox="1"/>
          <p:nvPr/>
        </p:nvSpPr>
        <p:spPr>
          <a:xfrm rot="-5400000">
            <a:off x="-664935" y="3242199"/>
            <a:ext cx="176075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13.6 mm (0.54 inch)</a:t>
            </a:r>
            <a:endParaRPr sz="1600">
              <a:solidFill>
                <a:schemeClr val="dk1"/>
              </a:solidFill>
              <a:latin typeface="Calibri"/>
              <a:ea typeface="Calibri"/>
              <a:cs typeface="Calibri"/>
              <a:sym typeface="Calibri"/>
            </a:endParaRPr>
          </a:p>
        </p:txBody>
      </p:sp>
      <p:grpSp>
        <p:nvGrpSpPr>
          <p:cNvPr id="835" name="Google Shape;835;p73"/>
          <p:cNvGrpSpPr/>
          <p:nvPr/>
        </p:nvGrpSpPr>
        <p:grpSpPr>
          <a:xfrm>
            <a:off x="4297680" y="3108960"/>
            <a:ext cx="640080" cy="1447769"/>
            <a:chOff x="10058400" y="3108960"/>
            <a:chExt cx="640080" cy="1447769"/>
          </a:xfrm>
        </p:grpSpPr>
        <p:sp>
          <p:nvSpPr>
            <p:cNvPr id="836" name="Google Shape;836;p73"/>
            <p:cNvSpPr txBox="1"/>
            <p:nvPr/>
          </p:nvSpPr>
          <p:spPr>
            <a:xfrm>
              <a:off x="10058400" y="3108960"/>
              <a:ext cx="365760" cy="1447769"/>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Memory</a:t>
              </a:r>
              <a:endParaRPr sz="2400">
                <a:solidFill>
                  <a:schemeClr val="lt1"/>
                </a:solidFill>
                <a:latin typeface="Calibri"/>
                <a:ea typeface="Calibri"/>
                <a:cs typeface="Calibri"/>
                <a:sym typeface="Calibri"/>
              </a:endParaRPr>
            </a:p>
          </p:txBody>
        </p:sp>
        <p:sp>
          <p:nvSpPr>
            <p:cNvPr id="837" name="Google Shape;837;p73"/>
            <p:cNvSpPr txBox="1"/>
            <p:nvPr/>
          </p:nvSpPr>
          <p:spPr>
            <a:xfrm>
              <a:off x="10332720" y="3200400"/>
              <a:ext cx="365760" cy="1226170"/>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Queue</a:t>
              </a:r>
              <a:endParaRPr sz="2400">
                <a:solidFill>
                  <a:schemeClr val="lt1"/>
                </a:solidFill>
                <a:latin typeface="Calibri"/>
                <a:ea typeface="Calibri"/>
                <a:cs typeface="Calibri"/>
                <a:sym typeface="Calibri"/>
              </a:endParaRPr>
            </a:p>
          </p:txBody>
        </p:sp>
      </p:grpSp>
      <p:sp>
        <p:nvSpPr>
          <p:cNvPr id="838" name="Google Shape;838;p73"/>
          <p:cNvSpPr txBox="1"/>
          <p:nvPr/>
        </p:nvSpPr>
        <p:spPr>
          <a:xfrm>
            <a:off x="468489" y="1828800"/>
            <a:ext cx="365760" cy="1669368"/>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Misc</a:t>
            </a:r>
            <a:endParaRPr/>
          </a:p>
          <a:p>
            <a:pPr indent="0" lvl="0" marL="0" marR="0" rtl="0" algn="ctr">
              <a:lnSpc>
                <a:spcPct val="60000"/>
              </a:lnSpc>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IO</a:t>
            </a:r>
            <a:endParaRPr sz="2400">
              <a:solidFill>
                <a:schemeClr val="lt1"/>
              </a:solidFill>
              <a:latin typeface="Calibri"/>
              <a:ea typeface="Calibri"/>
              <a:cs typeface="Calibri"/>
              <a:sym typeface="Calibri"/>
            </a:endParaRPr>
          </a:p>
        </p:txBody>
      </p:sp>
      <p:sp>
        <p:nvSpPr>
          <p:cNvPr id="839" name="Google Shape;839;p73"/>
          <p:cNvSpPr txBox="1"/>
          <p:nvPr/>
        </p:nvSpPr>
        <p:spPr>
          <a:xfrm>
            <a:off x="8376356" y="1828800"/>
            <a:ext cx="365760" cy="1669368"/>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Misc</a:t>
            </a:r>
            <a:endParaRPr/>
          </a:p>
          <a:p>
            <a:pPr indent="0" lvl="0" marL="0" marR="0" rtl="0" algn="ctr">
              <a:lnSpc>
                <a:spcPct val="60000"/>
              </a:lnSpc>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IO</a:t>
            </a:r>
            <a:endParaRPr sz="2400">
              <a:solidFill>
                <a:schemeClr val="lt1"/>
              </a:solidFill>
              <a:latin typeface="Calibri"/>
              <a:ea typeface="Calibri"/>
              <a:cs typeface="Calibri"/>
              <a:sym typeface="Calibri"/>
            </a:endParaRPr>
          </a:p>
        </p:txBody>
      </p:sp>
      <p:sp>
        <p:nvSpPr>
          <p:cNvPr id="840" name="Google Shape;840;p73"/>
          <p:cNvSpPr txBox="1"/>
          <p:nvPr/>
        </p:nvSpPr>
        <p:spPr>
          <a:xfrm>
            <a:off x="457200" y="4937760"/>
            <a:ext cx="365760" cy="1226170"/>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QPI</a:t>
            </a:r>
            <a:endParaRPr/>
          </a:p>
          <a:p>
            <a:pPr indent="0" lvl="0" marL="0" marR="0" rtl="0" algn="ctr">
              <a:lnSpc>
                <a:spcPct val="60000"/>
              </a:lnSpc>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0</a:t>
            </a:r>
            <a:endParaRPr sz="2400">
              <a:solidFill>
                <a:schemeClr val="lt1"/>
              </a:solidFill>
              <a:latin typeface="Calibri"/>
              <a:ea typeface="Calibri"/>
              <a:cs typeface="Calibri"/>
              <a:sym typeface="Calibri"/>
            </a:endParaRPr>
          </a:p>
        </p:txBody>
      </p:sp>
      <p:sp>
        <p:nvSpPr>
          <p:cNvPr id="841" name="Google Shape;841;p73"/>
          <p:cNvSpPr txBox="1"/>
          <p:nvPr/>
        </p:nvSpPr>
        <p:spPr>
          <a:xfrm>
            <a:off x="8321040" y="4937760"/>
            <a:ext cx="365760" cy="1226170"/>
          </a:xfrm>
          <a:prstGeom prst="rect">
            <a:avLst/>
          </a:prstGeom>
          <a:noFill/>
          <a:ln>
            <a:noFill/>
          </a:ln>
        </p:spPr>
        <p:txBody>
          <a:bodyPr anchorCtr="0" anchor="t" bIns="45700" lIns="91425" spcFirstLastPara="1" rIns="91425" wrap="square" tIns="45700">
            <a:noAutofit/>
          </a:bodyPr>
          <a:lstStyle/>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QPI</a:t>
            </a:r>
            <a:endParaRPr/>
          </a:p>
          <a:p>
            <a:pPr indent="0" lvl="0" marL="0" marR="0" rtl="0" algn="ctr">
              <a:lnSpc>
                <a:spcPct val="60000"/>
              </a:lnSpc>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ctr">
              <a:lnSpc>
                <a:spcPct val="60000"/>
              </a:lnSpc>
              <a:spcBef>
                <a:spcPts val="0"/>
              </a:spcBef>
              <a:spcAft>
                <a:spcPts val="0"/>
              </a:spcAft>
              <a:buNone/>
            </a:pPr>
            <a:r>
              <a:rPr lang="en-US" sz="2400">
                <a:solidFill>
                  <a:schemeClr val="lt1"/>
                </a:solidFill>
                <a:latin typeface="Calibri"/>
                <a:ea typeface="Calibri"/>
                <a:cs typeface="Calibri"/>
                <a:sym typeface="Calibri"/>
              </a:rPr>
              <a:t>1</a:t>
            </a:r>
            <a:endParaRPr sz="24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7" name="Shape 847"/>
        <p:cNvGrpSpPr/>
        <p:nvPr/>
      </p:nvGrpSpPr>
      <p:grpSpPr>
        <a:xfrm>
          <a:off x="0" y="0"/>
          <a:ext cx="0" cy="0"/>
          <a:chOff x="0" y="0"/>
          <a:chExt cx="0" cy="0"/>
        </a:xfrm>
      </p:grpSpPr>
      <p:pic>
        <p:nvPicPr>
          <p:cNvPr descr="Nehalem_Core.jpg" id="848" name="Google Shape;848;p74"/>
          <p:cNvPicPr preferRelativeResize="0"/>
          <p:nvPr/>
        </p:nvPicPr>
        <p:blipFill rotWithShape="1">
          <a:blip r:embed="rId3">
            <a:alphaModFix/>
          </a:blip>
          <a:srcRect b="0" l="0" r="0" t="0"/>
          <a:stretch/>
        </p:blipFill>
        <p:spPr>
          <a:xfrm rot="5400000">
            <a:off x="2259866" y="1618826"/>
            <a:ext cx="6842384" cy="3604732"/>
          </a:xfrm>
          <a:prstGeom prst="rect">
            <a:avLst/>
          </a:prstGeom>
          <a:noFill/>
          <a:ln>
            <a:noFill/>
          </a:ln>
        </p:spPr>
      </p:pic>
      <p:grpSp>
        <p:nvGrpSpPr>
          <p:cNvPr id="849" name="Google Shape;849;p74"/>
          <p:cNvGrpSpPr/>
          <p:nvPr/>
        </p:nvGrpSpPr>
        <p:grpSpPr>
          <a:xfrm>
            <a:off x="5421300" y="0"/>
            <a:ext cx="2052716" cy="2293465"/>
            <a:chOff x="5421300" y="0"/>
            <a:chExt cx="2052716" cy="2293465"/>
          </a:xfrm>
        </p:grpSpPr>
        <p:sp>
          <p:nvSpPr>
            <p:cNvPr id="850" name="Google Shape;850;p74"/>
            <p:cNvSpPr/>
            <p:nvPr/>
          </p:nvSpPr>
          <p:spPr>
            <a:xfrm rot="5400000">
              <a:off x="5300925" y="120375"/>
              <a:ext cx="2293465" cy="2052716"/>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Google Shape;851;p74"/>
            <p:cNvSpPr txBox="1"/>
            <p:nvPr/>
          </p:nvSpPr>
          <p:spPr>
            <a:xfrm flipH="1" rot="10800000">
              <a:off x="5803895" y="704074"/>
              <a:ext cx="1371601"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Execution Units</a:t>
              </a:r>
              <a:endParaRPr sz="2400">
                <a:solidFill>
                  <a:schemeClr val="lt1"/>
                </a:solidFill>
                <a:latin typeface="Calibri"/>
                <a:ea typeface="Calibri"/>
                <a:cs typeface="Calibri"/>
                <a:sym typeface="Calibri"/>
              </a:endParaRPr>
            </a:p>
          </p:txBody>
        </p:sp>
      </p:grpSp>
      <p:sp>
        <p:nvSpPr>
          <p:cNvPr id="852" name="Google Shape;852;p74"/>
          <p:cNvSpPr txBox="1"/>
          <p:nvPr>
            <p:ph type="title"/>
          </p:nvPr>
        </p:nvSpPr>
        <p:spPr>
          <a:xfrm>
            <a:off x="0" y="0"/>
            <a:ext cx="2641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3959" u="none" cap="none" strike="noStrike">
                <a:solidFill>
                  <a:schemeClr val="accent1"/>
                </a:solidFill>
                <a:latin typeface="Calibri"/>
                <a:ea typeface="Calibri"/>
                <a:cs typeface="Calibri"/>
                <a:sym typeface="Calibri"/>
              </a:rPr>
              <a:t>Core Area Breakdown</a:t>
            </a:r>
            <a:endParaRPr/>
          </a:p>
        </p:txBody>
      </p:sp>
      <p:sp>
        <p:nvSpPr>
          <p:cNvPr id="853" name="Google Shape;853;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7/19/2016</a:t>
            </a:r>
            <a:endParaRPr sz="1200">
              <a:solidFill>
                <a:srgbClr val="888888"/>
              </a:solidFill>
              <a:latin typeface="Calibri"/>
              <a:ea typeface="Calibri"/>
              <a:cs typeface="Calibri"/>
              <a:sym typeface="Calibri"/>
            </a:endParaRPr>
          </a:p>
        </p:txBody>
      </p:sp>
      <p:sp>
        <p:nvSpPr>
          <p:cNvPr id="854" name="Google Shape;854;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888888"/>
                </a:solidFill>
                <a:latin typeface="Calibri"/>
                <a:ea typeface="Calibri"/>
                <a:cs typeface="Calibri"/>
                <a:sym typeface="Calibri"/>
              </a:rPr>
              <a:t>CS61C Su16 - Lecture 16</a:t>
            </a:r>
            <a:endParaRPr sz="1200">
              <a:solidFill>
                <a:srgbClr val="888888"/>
              </a:solidFill>
              <a:latin typeface="Calibri"/>
              <a:ea typeface="Calibri"/>
              <a:cs typeface="Calibri"/>
              <a:sym typeface="Calibri"/>
            </a:endParaRPr>
          </a:p>
        </p:txBody>
      </p:sp>
      <p:sp>
        <p:nvSpPr>
          <p:cNvPr id="855" name="Google Shape;855;p74"/>
          <p:cNvSpPr txBox="1"/>
          <p:nvPr>
            <p:ph idx="12" type="sldNum"/>
          </p:nvPr>
        </p:nvSpPr>
        <p:spPr>
          <a:xfrm>
            <a:off x="5892800" y="6356351"/>
            <a:ext cx="2895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b="0" sz="1200">
              <a:solidFill>
                <a:srgbClr val="FBBA03"/>
              </a:solidFill>
              <a:latin typeface="Calibri"/>
              <a:ea typeface="Calibri"/>
              <a:cs typeface="Calibri"/>
              <a:sym typeface="Calibri"/>
            </a:endParaRPr>
          </a:p>
        </p:txBody>
      </p:sp>
      <p:grpSp>
        <p:nvGrpSpPr>
          <p:cNvPr id="856" name="Google Shape;856;p74"/>
          <p:cNvGrpSpPr/>
          <p:nvPr/>
        </p:nvGrpSpPr>
        <p:grpSpPr>
          <a:xfrm rot="5400000">
            <a:off x="5567165" y="4884551"/>
            <a:ext cx="2686269" cy="1229396"/>
            <a:chOff x="863600" y="4622326"/>
            <a:chExt cx="7433733" cy="1930875"/>
          </a:xfrm>
        </p:grpSpPr>
        <p:sp>
          <p:nvSpPr>
            <p:cNvPr id="857" name="Google Shape;857;p74"/>
            <p:cNvSpPr txBox="1"/>
            <p:nvPr/>
          </p:nvSpPr>
          <p:spPr>
            <a:xfrm rot="-5400000">
              <a:off x="4052794" y="3566496"/>
              <a:ext cx="1806216" cy="39178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L2 Cache &amp; Interrupt Servicing</a:t>
              </a:r>
              <a:endParaRPr sz="2000">
                <a:solidFill>
                  <a:schemeClr val="lt1"/>
                </a:solidFill>
                <a:latin typeface="Calibri"/>
                <a:ea typeface="Calibri"/>
                <a:cs typeface="Calibri"/>
                <a:sym typeface="Calibri"/>
              </a:endParaRPr>
            </a:p>
          </p:txBody>
        </p:sp>
        <p:sp>
          <p:nvSpPr>
            <p:cNvPr id="858" name="Google Shape;858;p74"/>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59" name="Google Shape;859;p74"/>
          <p:cNvGrpSpPr/>
          <p:nvPr/>
        </p:nvGrpSpPr>
        <p:grpSpPr>
          <a:xfrm rot="5400000">
            <a:off x="2994789" y="5036754"/>
            <a:ext cx="2686269" cy="924990"/>
            <a:chOff x="863600" y="4622801"/>
            <a:chExt cx="7433733" cy="1930400"/>
          </a:xfrm>
        </p:grpSpPr>
        <p:sp>
          <p:nvSpPr>
            <p:cNvPr id="860" name="Google Shape;860;p74"/>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Google Shape;861;p74"/>
            <p:cNvSpPr txBox="1"/>
            <p:nvPr/>
          </p:nvSpPr>
          <p:spPr>
            <a:xfrm rot="-5400000">
              <a:off x="4119536" y="3655321"/>
              <a:ext cx="1672752" cy="39178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L1 Inst cache &amp; Inst Fetch</a:t>
              </a:r>
              <a:endParaRPr sz="2000">
                <a:solidFill>
                  <a:schemeClr val="lt1"/>
                </a:solidFill>
                <a:latin typeface="Calibri"/>
                <a:ea typeface="Calibri"/>
                <a:cs typeface="Calibri"/>
                <a:sym typeface="Calibri"/>
              </a:endParaRPr>
            </a:p>
          </p:txBody>
        </p:sp>
      </p:grpSp>
      <p:grpSp>
        <p:nvGrpSpPr>
          <p:cNvPr id="862" name="Google Shape;862;p74"/>
          <p:cNvGrpSpPr/>
          <p:nvPr/>
        </p:nvGrpSpPr>
        <p:grpSpPr>
          <a:xfrm rot="5400000">
            <a:off x="6092867" y="2774966"/>
            <a:ext cx="1862648" cy="924990"/>
            <a:chOff x="863600" y="4622801"/>
            <a:chExt cx="7433733" cy="1930400"/>
          </a:xfrm>
        </p:grpSpPr>
        <p:sp>
          <p:nvSpPr>
            <p:cNvPr id="863" name="Google Shape;863;p74"/>
            <p:cNvSpPr/>
            <p:nvPr/>
          </p:nvSpPr>
          <p:spPr>
            <a:xfrm>
              <a:off x="863600" y="4622801"/>
              <a:ext cx="7433733" cy="1930400"/>
            </a:xfrm>
            <a:prstGeom prst="rect">
              <a:avLst/>
            </a:prstGeom>
            <a:noFill/>
            <a:ln cap="flat" cmpd="sng" w="101600">
              <a:solidFill>
                <a:srgbClr val="FFFF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Google Shape;864;p74"/>
            <p:cNvSpPr txBox="1"/>
            <p:nvPr/>
          </p:nvSpPr>
          <p:spPr>
            <a:xfrm flipH="1" rot="5400000">
              <a:off x="3492135" y="3352805"/>
              <a:ext cx="1643256" cy="442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L1 Data cache</a:t>
              </a:r>
              <a:endParaRPr sz="2000">
                <a:solidFill>
                  <a:schemeClr val="lt1"/>
                </a:solidFill>
                <a:latin typeface="Calibri"/>
                <a:ea typeface="Calibri"/>
                <a:cs typeface="Calibri"/>
                <a:sym typeface="Calibri"/>
              </a:endParaRPr>
            </a:p>
          </p:txBody>
        </p:sp>
      </p:grpSp>
      <p:sp>
        <p:nvSpPr>
          <p:cNvPr id="865" name="Google Shape;865;p74"/>
          <p:cNvSpPr txBox="1"/>
          <p:nvPr/>
        </p:nvSpPr>
        <p:spPr>
          <a:xfrm>
            <a:off x="3027835" y="5761155"/>
            <a:ext cx="731361"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L3 Cache</a:t>
            </a:r>
            <a:endParaRPr sz="1800">
              <a:solidFill>
                <a:schemeClr val="dk1"/>
              </a:solidFill>
              <a:latin typeface="Calibri"/>
              <a:ea typeface="Calibri"/>
              <a:cs typeface="Calibri"/>
              <a:sym typeface="Calibri"/>
            </a:endParaRPr>
          </a:p>
        </p:txBody>
      </p:sp>
      <p:cxnSp>
        <p:nvCxnSpPr>
          <p:cNvPr id="866" name="Google Shape;866;p74"/>
          <p:cNvCxnSpPr/>
          <p:nvPr/>
        </p:nvCxnSpPr>
        <p:spPr>
          <a:xfrm flipH="1" rot="-5400000">
            <a:off x="3130849" y="6648754"/>
            <a:ext cx="395752" cy="22744"/>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867" name="Google Shape;867;p74"/>
          <p:cNvSpPr txBox="1"/>
          <p:nvPr/>
        </p:nvSpPr>
        <p:spPr>
          <a:xfrm>
            <a:off x="2768601" y="425548"/>
            <a:ext cx="1117601"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Memory Controller</a:t>
            </a:r>
            <a:endParaRPr sz="1800">
              <a:solidFill>
                <a:schemeClr val="dk1"/>
              </a:solidFill>
              <a:latin typeface="Calibri"/>
              <a:ea typeface="Calibri"/>
              <a:cs typeface="Calibri"/>
              <a:sym typeface="Calibri"/>
            </a:endParaRPr>
          </a:p>
        </p:txBody>
      </p:sp>
      <p:cxnSp>
        <p:nvCxnSpPr>
          <p:cNvPr id="868" name="Google Shape;868;p74"/>
          <p:cNvCxnSpPr>
            <a:stCxn id="867" idx="1"/>
          </p:cNvCxnSpPr>
          <p:nvPr/>
        </p:nvCxnSpPr>
        <p:spPr>
          <a:xfrm flipH="1" rot="10800000">
            <a:off x="2768601" y="369480"/>
            <a:ext cx="12600" cy="4254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869" name="Google Shape;869;p74"/>
          <p:cNvSpPr txBox="1"/>
          <p:nvPr/>
        </p:nvSpPr>
        <p:spPr>
          <a:xfrm>
            <a:off x="7625192" y="5666070"/>
            <a:ext cx="960004"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Load Store Queue</a:t>
            </a:r>
            <a:endParaRPr sz="1800">
              <a:solidFill>
                <a:schemeClr val="dk1"/>
              </a:solidFill>
              <a:latin typeface="Calibri"/>
              <a:ea typeface="Calibri"/>
              <a:cs typeface="Calibri"/>
              <a:sym typeface="Calibri"/>
            </a:endParaRPr>
          </a:p>
        </p:txBody>
      </p:sp>
      <p:cxnSp>
        <p:nvCxnSpPr>
          <p:cNvPr id="870" name="Google Shape;870;p74"/>
          <p:cNvCxnSpPr/>
          <p:nvPr/>
        </p:nvCxnSpPr>
        <p:spPr>
          <a:xfrm flipH="1" rot="10800000">
            <a:off x="8233427" y="6248401"/>
            <a:ext cx="542273" cy="14402"/>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871" name="Google Shape;871;p74"/>
          <p:cNvSpPr/>
          <p:nvPr/>
        </p:nvSpPr>
        <p:spPr>
          <a:xfrm>
            <a:off x="241300" y="2178735"/>
            <a:ext cx="2959100"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32KiB I$ per core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32KiB D$ per core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512KiB L2$ per core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Share one 8-MiB L3$</a:t>
            </a:r>
            <a:r>
              <a:rPr lang="en-US" sz="1800">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1"/>
          <p:cNvSpPr txBox="1"/>
          <p:nvPr/>
        </p:nvSpPr>
        <p:spPr>
          <a:xfrm>
            <a:off x="6487475" y="3584950"/>
            <a:ext cx="2343300" cy="145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 slots?</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2</a:t>
            </a:r>
            <a:r>
              <a:rPr baseline="30000" lang="en-US" sz="2800">
                <a:solidFill>
                  <a:srgbClr val="FF0000"/>
                </a:solidFill>
                <a:latin typeface="Calibri"/>
                <a:ea typeface="Calibri"/>
                <a:cs typeface="Calibri"/>
                <a:sym typeface="Calibri"/>
              </a:rPr>
              <a:t>10</a:t>
            </a:r>
            <a:r>
              <a:rPr lang="en-US" sz="2800">
                <a:solidFill>
                  <a:srgbClr val="FF0000"/>
                </a:solidFill>
                <a:latin typeface="Calibri"/>
                <a:ea typeface="Calibri"/>
                <a:cs typeface="Calibri"/>
                <a:sym typeface="Calibri"/>
              </a:rPr>
              <a:t>B </a:t>
            </a:r>
            <a:r>
              <a:rPr lang="en-US" sz="2800">
                <a:solidFill>
                  <a:srgbClr val="FF0000"/>
                </a:solidFill>
                <a:latin typeface="Calibri"/>
                <a:ea typeface="Calibri"/>
                <a:cs typeface="Calibri"/>
                <a:sym typeface="Calibri"/>
              </a:rPr>
              <a:t>÷ 2</a:t>
            </a:r>
            <a:r>
              <a:rPr baseline="30000" lang="en-US" sz="2800">
                <a:solidFill>
                  <a:srgbClr val="FF0000"/>
                </a:solidFill>
                <a:latin typeface="Calibri"/>
                <a:ea typeface="Calibri"/>
                <a:cs typeface="Calibri"/>
                <a:sym typeface="Calibri"/>
              </a:rPr>
              <a:t>4</a:t>
            </a:r>
            <a:r>
              <a:rPr lang="en-US" sz="2800">
                <a:solidFill>
                  <a:srgbClr val="FF0000"/>
                </a:solidFill>
                <a:latin typeface="Calibri"/>
                <a:ea typeface="Calibri"/>
                <a:cs typeface="Calibri"/>
                <a:sym typeface="Calibri"/>
              </a:rPr>
              <a:t>B</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 2</a:t>
            </a:r>
            <a:r>
              <a:rPr baseline="30000" lang="en-US" sz="2800">
                <a:solidFill>
                  <a:srgbClr val="FF0000"/>
                </a:solidFill>
                <a:latin typeface="Calibri"/>
                <a:ea typeface="Calibri"/>
                <a:cs typeface="Calibri"/>
                <a:sym typeface="Calibri"/>
              </a:rPr>
              <a:t>6</a:t>
            </a:r>
            <a:r>
              <a:rPr lang="en-US" sz="2800">
                <a:solidFill>
                  <a:srgbClr val="FF0000"/>
                </a:solidFill>
                <a:latin typeface="Calibri"/>
                <a:ea typeface="Calibri"/>
                <a:cs typeface="Calibri"/>
                <a:sym typeface="Calibri"/>
              </a:rPr>
              <a:t> slots</a:t>
            </a:r>
            <a:endParaRPr sz="2800">
              <a:solidFill>
                <a:srgbClr val="FF0000"/>
              </a:solidFill>
              <a:latin typeface="Calibri"/>
              <a:ea typeface="Calibri"/>
              <a:cs typeface="Calibri"/>
              <a:sym typeface="Calibri"/>
            </a:endParaRPr>
          </a:p>
        </p:txBody>
      </p:sp>
      <p:grpSp>
        <p:nvGrpSpPr>
          <p:cNvPr id="178" name="Google Shape;178;p21"/>
          <p:cNvGrpSpPr/>
          <p:nvPr/>
        </p:nvGrpSpPr>
        <p:grpSpPr>
          <a:xfrm>
            <a:off x="914417" y="3675870"/>
            <a:ext cx="7916500" cy="523187"/>
            <a:chOff x="917648" y="1743731"/>
            <a:chExt cx="7394452" cy="392400"/>
          </a:xfrm>
        </p:grpSpPr>
        <p:sp>
          <p:nvSpPr>
            <p:cNvPr id="179" name="Google Shape;179;p21"/>
            <p:cNvSpPr txBox="1"/>
            <p:nvPr/>
          </p:nvSpPr>
          <p:spPr>
            <a:xfrm>
              <a:off x="1371600" y="1743731"/>
              <a:ext cx="6940500" cy="392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8000"/>
                  </a:solidFill>
                  <a:latin typeface="Calibri"/>
                  <a:ea typeface="Calibri"/>
                  <a:cs typeface="Calibri"/>
                  <a:sym typeface="Calibri"/>
                </a:rPr>
                <a:t>2</a:t>
              </a:r>
              <a:r>
                <a:rPr baseline="30000" lang="en-US" sz="2800">
                  <a:solidFill>
                    <a:srgbClr val="FF8000"/>
                  </a:solidFill>
                  <a:latin typeface="Calibri"/>
                  <a:ea typeface="Calibri"/>
                  <a:cs typeface="Calibri"/>
                  <a:sym typeface="Calibri"/>
                </a:rPr>
                <a:t>6</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7</a:t>
              </a:r>
              <a:r>
                <a:rPr lang="en-US" sz="2800">
                  <a:solidFill>
                    <a:srgbClr val="FF8000"/>
                  </a:solidFill>
                  <a:latin typeface="Calibri"/>
                  <a:ea typeface="Calibri"/>
                  <a:cs typeface="Calibri"/>
                  <a:sym typeface="Calibri"/>
                </a:rPr>
                <a:t> + 2</a:t>
              </a:r>
              <a:r>
                <a:rPr baseline="30000" lang="en-US" sz="2800">
                  <a:solidFill>
                    <a:srgbClr val="FF8000"/>
                  </a:solidFill>
                  <a:latin typeface="Calibri"/>
                  <a:ea typeface="Calibri"/>
                  <a:cs typeface="Calibri"/>
                  <a:sym typeface="Calibri"/>
                </a:rPr>
                <a:t>3 </a:t>
              </a:r>
              <a:r>
                <a:rPr lang="en-US" sz="2800">
                  <a:solidFill>
                    <a:srgbClr val="FF8000"/>
                  </a:solidFill>
                  <a:latin typeface="Calibri"/>
                  <a:ea typeface="Calibri"/>
                  <a:cs typeface="Calibri"/>
                  <a:sym typeface="Calibri"/>
                </a:rPr>
                <a:t>+ 2</a:t>
              </a:r>
              <a:r>
                <a:rPr baseline="30000" lang="en-US" sz="2800">
                  <a:solidFill>
                    <a:srgbClr val="FF8000"/>
                  </a:solidFill>
                  <a:latin typeface="Calibri"/>
                  <a:ea typeface="Calibri"/>
                  <a:cs typeface="Calibri"/>
                  <a:sym typeface="Calibri"/>
                </a:rPr>
                <a:t>1</a:t>
              </a:r>
              <a:r>
                <a:rPr lang="en-US" sz="2800">
                  <a:solidFill>
                    <a:srgbClr val="FF8000"/>
                  </a:solidFill>
                  <a:latin typeface="Calibri"/>
                  <a:ea typeface="Calibri"/>
                  <a:cs typeface="Calibri"/>
                  <a:sym typeface="Calibri"/>
                </a:rPr>
                <a:t>) = 8.625 Kib</a:t>
              </a:r>
              <a:endParaRPr sz="2800">
                <a:solidFill>
                  <a:srgbClr val="FF8000"/>
                </a:solidFill>
                <a:latin typeface="Calibri"/>
                <a:ea typeface="Calibri"/>
                <a:cs typeface="Calibri"/>
                <a:sym typeface="Calibri"/>
              </a:endParaRPr>
            </a:p>
          </p:txBody>
        </p:sp>
        <p:sp>
          <p:nvSpPr>
            <p:cNvPr id="180" name="Google Shape;180;p21"/>
            <p:cNvSpPr/>
            <p:nvPr/>
          </p:nvSpPr>
          <p:spPr>
            <a:xfrm>
              <a:off x="917648" y="1763469"/>
              <a:ext cx="529500" cy="346200"/>
            </a:xfrm>
            <a:prstGeom prst="rect">
              <a:avLst/>
            </a:prstGeom>
            <a:noFill/>
            <a:ln>
              <a:noFill/>
            </a:ln>
          </p:spPr>
          <p:txBody>
            <a:bodyPr anchorCtr="0" anchor="t" bIns="45700" lIns="0" spcFirstLastPara="1" rIns="0"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(A)</a:t>
              </a:r>
              <a:endParaRPr/>
            </a:p>
          </p:txBody>
        </p:sp>
      </p:grpSp>
      <p:grpSp>
        <p:nvGrpSpPr>
          <p:cNvPr id="181" name="Google Shape;181;p21"/>
          <p:cNvGrpSpPr/>
          <p:nvPr/>
        </p:nvGrpSpPr>
        <p:grpSpPr>
          <a:xfrm>
            <a:off x="914400" y="4305274"/>
            <a:ext cx="7940099" cy="533894"/>
            <a:chOff x="914400" y="3486236"/>
            <a:chExt cx="7940099" cy="533894"/>
          </a:xfrm>
        </p:grpSpPr>
        <p:sp>
          <p:nvSpPr>
            <p:cNvPr id="182" name="Google Shape;182;p21"/>
            <p:cNvSpPr txBox="1"/>
            <p:nvPr/>
          </p:nvSpPr>
          <p:spPr>
            <a:xfrm>
              <a:off x="1371599" y="3496930"/>
              <a:ext cx="74829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408000"/>
                  </a:solidFill>
                  <a:latin typeface="Calibri"/>
                  <a:ea typeface="Calibri"/>
                  <a:cs typeface="Calibri"/>
                  <a:sym typeface="Calibri"/>
                </a:rPr>
                <a:t>2</a:t>
              </a:r>
              <a:r>
                <a:rPr baseline="30000" lang="en-US" sz="2800">
                  <a:solidFill>
                    <a:srgbClr val="408000"/>
                  </a:solidFill>
                  <a:latin typeface="Calibri"/>
                  <a:ea typeface="Calibri"/>
                  <a:cs typeface="Calibri"/>
                  <a:sym typeface="Calibri"/>
                </a:rPr>
                <a:t>4</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7</a:t>
              </a:r>
              <a:r>
                <a:rPr lang="en-US" sz="2800">
                  <a:solidFill>
                    <a:srgbClr val="408000"/>
                  </a:solidFill>
                  <a:latin typeface="Calibri"/>
                  <a:ea typeface="Calibri"/>
                  <a:cs typeface="Calibri"/>
                  <a:sym typeface="Calibri"/>
                </a:rPr>
                <a:t> + 2</a:t>
              </a:r>
              <a:r>
                <a:rPr baseline="30000" lang="en-US" sz="2800">
                  <a:solidFill>
                    <a:srgbClr val="408000"/>
                  </a:solidFill>
                  <a:latin typeface="Calibri"/>
                  <a:ea typeface="Calibri"/>
                  <a:cs typeface="Calibri"/>
                  <a:sym typeface="Calibri"/>
                </a:rPr>
                <a:t>3 </a:t>
              </a:r>
              <a:r>
                <a:rPr lang="en-US" sz="2800">
                  <a:solidFill>
                    <a:srgbClr val="408000"/>
                  </a:solidFill>
                  <a:latin typeface="Calibri"/>
                  <a:ea typeface="Calibri"/>
                  <a:cs typeface="Calibri"/>
                  <a:sym typeface="Calibri"/>
                </a:rPr>
                <a:t>+ 2</a:t>
              </a:r>
              <a:r>
                <a:rPr baseline="30000" lang="en-US" sz="2800">
                  <a:solidFill>
                    <a:srgbClr val="408000"/>
                  </a:solidFill>
                  <a:latin typeface="Calibri"/>
                  <a:ea typeface="Calibri"/>
                  <a:cs typeface="Calibri"/>
                  <a:sym typeface="Calibri"/>
                </a:rPr>
                <a:t>0</a:t>
              </a:r>
              <a:r>
                <a:rPr lang="en-US" sz="2800">
                  <a:solidFill>
                    <a:srgbClr val="408000"/>
                  </a:solidFill>
                  <a:latin typeface="Calibri"/>
                  <a:ea typeface="Calibri"/>
                  <a:cs typeface="Calibri"/>
                  <a:sym typeface="Calibri"/>
                </a:rPr>
                <a:t>) = 2.140625 Kib</a:t>
              </a:r>
              <a:endParaRPr sz="2800">
                <a:solidFill>
                  <a:srgbClr val="408000"/>
                </a:solidFill>
                <a:latin typeface="Calibri"/>
                <a:ea typeface="Calibri"/>
                <a:cs typeface="Calibri"/>
                <a:sym typeface="Calibri"/>
              </a:endParaRPr>
            </a:p>
          </p:txBody>
        </p:sp>
        <p:sp>
          <p:nvSpPr>
            <p:cNvPr id="183" name="Google Shape;183;p21"/>
            <p:cNvSpPr/>
            <p:nvPr/>
          </p:nvSpPr>
          <p:spPr>
            <a:xfrm>
              <a:off x="914400" y="3486236"/>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(B)</a:t>
              </a:r>
              <a:endParaRPr/>
            </a:p>
          </p:txBody>
        </p:sp>
      </p:grpSp>
      <p:grpSp>
        <p:nvGrpSpPr>
          <p:cNvPr id="184" name="Google Shape;184;p21"/>
          <p:cNvGrpSpPr/>
          <p:nvPr/>
        </p:nvGrpSpPr>
        <p:grpSpPr>
          <a:xfrm>
            <a:off x="914399" y="4956048"/>
            <a:ext cx="7162801" cy="523200"/>
            <a:chOff x="914399" y="4411330"/>
            <a:chExt cx="7162801" cy="523200"/>
          </a:xfrm>
        </p:grpSpPr>
        <p:sp>
          <p:nvSpPr>
            <p:cNvPr id="185" name="Google Shape;185;p21"/>
            <p:cNvSpPr txBox="1"/>
            <p:nvPr/>
          </p:nvSpPr>
          <p:spPr>
            <a:xfrm>
              <a:off x="1371600" y="4411330"/>
              <a:ext cx="67056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66A0"/>
                  </a:solidFill>
                  <a:latin typeface="Calibri"/>
                  <a:ea typeface="Calibri"/>
                  <a:cs typeface="Calibri"/>
                  <a:sym typeface="Calibri"/>
                </a:rPr>
                <a:t>2</a:t>
              </a:r>
              <a:r>
                <a:rPr baseline="30000" lang="en-US" sz="2800">
                  <a:solidFill>
                    <a:srgbClr val="FF66A0"/>
                  </a:solidFill>
                  <a:latin typeface="Calibri"/>
                  <a:ea typeface="Calibri"/>
                  <a:cs typeface="Calibri"/>
                  <a:sym typeface="Calibri"/>
                </a:rPr>
                <a:t>4</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7</a:t>
              </a:r>
              <a:r>
                <a:rPr lang="en-US" sz="2800">
                  <a:solidFill>
                    <a:srgbClr val="FF66A0"/>
                  </a:solidFill>
                  <a:latin typeface="Calibri"/>
                  <a:ea typeface="Calibri"/>
                  <a:cs typeface="Calibri"/>
                  <a:sym typeface="Calibri"/>
                </a:rPr>
                <a:t> + 2</a:t>
              </a:r>
              <a:r>
                <a:rPr baseline="30000" lang="en-US" sz="2800">
                  <a:solidFill>
                    <a:srgbClr val="FF66A0"/>
                  </a:solidFill>
                  <a:latin typeface="Calibri"/>
                  <a:ea typeface="Calibri"/>
                  <a:cs typeface="Calibri"/>
                  <a:sym typeface="Calibri"/>
                </a:rPr>
                <a:t>3 </a:t>
              </a:r>
              <a:r>
                <a:rPr lang="en-US" sz="2800">
                  <a:solidFill>
                    <a:srgbClr val="FF66A0"/>
                  </a:solidFill>
                  <a:latin typeface="Calibri"/>
                  <a:ea typeface="Calibri"/>
                  <a:cs typeface="Calibri"/>
                  <a:sym typeface="Calibri"/>
                </a:rPr>
                <a:t>+ 2</a:t>
              </a:r>
              <a:r>
                <a:rPr baseline="30000" lang="en-US" sz="2800">
                  <a:solidFill>
                    <a:srgbClr val="FF66A0"/>
                  </a:solidFill>
                  <a:latin typeface="Calibri"/>
                  <a:ea typeface="Calibri"/>
                  <a:cs typeface="Calibri"/>
                  <a:sym typeface="Calibri"/>
                </a:rPr>
                <a:t>1</a:t>
              </a:r>
              <a:r>
                <a:rPr lang="en-US" sz="2800">
                  <a:solidFill>
                    <a:srgbClr val="FF66A0"/>
                  </a:solidFill>
                  <a:latin typeface="Calibri"/>
                  <a:ea typeface="Calibri"/>
                  <a:cs typeface="Calibri"/>
                  <a:sym typeface="Calibri"/>
                </a:rPr>
                <a:t>) = 2.15625 Kib</a:t>
              </a:r>
              <a:endParaRPr sz="2800">
                <a:solidFill>
                  <a:srgbClr val="FF66A0"/>
                </a:solidFill>
                <a:latin typeface="Calibri"/>
                <a:ea typeface="Calibri"/>
                <a:cs typeface="Calibri"/>
                <a:sym typeface="Calibri"/>
              </a:endParaRPr>
            </a:p>
          </p:txBody>
        </p:sp>
        <p:sp>
          <p:nvSpPr>
            <p:cNvPr id="186" name="Google Shape;186;p21"/>
            <p:cNvSpPr/>
            <p:nvPr/>
          </p:nvSpPr>
          <p:spPr>
            <a:xfrm>
              <a:off x="914399" y="4415874"/>
              <a:ext cx="567000" cy="461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(C)</a:t>
              </a:r>
              <a:endParaRPr/>
            </a:p>
          </p:txBody>
        </p:sp>
      </p:grpSp>
      <p:grpSp>
        <p:nvGrpSpPr>
          <p:cNvPr id="187" name="Google Shape;187;p21"/>
          <p:cNvGrpSpPr/>
          <p:nvPr/>
        </p:nvGrpSpPr>
        <p:grpSpPr>
          <a:xfrm>
            <a:off x="914400" y="5589786"/>
            <a:ext cx="7523699" cy="529542"/>
            <a:chOff x="914400" y="5319388"/>
            <a:chExt cx="7523699" cy="529542"/>
          </a:xfrm>
        </p:grpSpPr>
        <p:sp>
          <p:nvSpPr>
            <p:cNvPr id="188" name="Google Shape;188;p21"/>
            <p:cNvSpPr txBox="1"/>
            <p:nvPr/>
          </p:nvSpPr>
          <p:spPr>
            <a:xfrm>
              <a:off x="1371599" y="5325730"/>
              <a:ext cx="7066500" cy="523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FFE860"/>
                  </a:solidFill>
                  <a:latin typeface="Calibri"/>
                  <a:ea typeface="Calibri"/>
                  <a:cs typeface="Calibri"/>
                  <a:sym typeface="Calibri"/>
                </a:rPr>
                <a:t>2</a:t>
              </a:r>
              <a:r>
                <a:rPr b="1" baseline="30000" lang="en-US" sz="2800">
                  <a:solidFill>
                    <a:srgbClr val="FFE860"/>
                  </a:solidFill>
                  <a:latin typeface="Calibri"/>
                  <a:ea typeface="Calibri"/>
                  <a:cs typeface="Calibri"/>
                  <a:sym typeface="Calibri"/>
                </a:rPr>
                <a:t>4</a:t>
              </a:r>
              <a:r>
                <a:rPr b="1" lang="en-US" sz="2800">
                  <a:solidFill>
                    <a:srgbClr val="FFE860"/>
                  </a:solidFill>
                  <a:latin typeface="Calibri"/>
                  <a:ea typeface="Calibri"/>
                  <a:cs typeface="Calibri"/>
                  <a:sym typeface="Calibri"/>
                </a:rPr>
                <a:t> × (2</a:t>
              </a:r>
              <a:r>
                <a:rPr b="1" baseline="30000" lang="en-US" sz="2800">
                  <a:solidFill>
                    <a:srgbClr val="FFE860"/>
                  </a:solidFill>
                  <a:latin typeface="Calibri"/>
                  <a:ea typeface="Calibri"/>
                  <a:cs typeface="Calibri"/>
                  <a:sym typeface="Calibri"/>
                </a:rPr>
                <a:t>7</a:t>
              </a:r>
              <a:r>
                <a:rPr b="1" lang="en-US" sz="2800">
                  <a:solidFill>
                    <a:srgbClr val="FFE860"/>
                  </a:solidFill>
                  <a:latin typeface="Calibri"/>
                  <a:ea typeface="Calibri"/>
                  <a:cs typeface="Calibri"/>
                  <a:sym typeface="Calibri"/>
                </a:rPr>
                <a:t> + 6</a:t>
              </a:r>
              <a:r>
                <a:rPr b="1" baseline="30000" lang="en-US" sz="2800">
                  <a:solidFill>
                    <a:srgbClr val="FFE860"/>
                  </a:solidFill>
                  <a:latin typeface="Calibri"/>
                  <a:ea typeface="Calibri"/>
                  <a:cs typeface="Calibri"/>
                  <a:sym typeface="Calibri"/>
                </a:rPr>
                <a:t> </a:t>
              </a:r>
              <a:r>
                <a:rPr b="1" lang="en-US" sz="2800">
                  <a:solidFill>
                    <a:srgbClr val="FFE860"/>
                  </a:solidFill>
                  <a:latin typeface="Calibri"/>
                  <a:ea typeface="Calibri"/>
                  <a:cs typeface="Calibri"/>
                  <a:sym typeface="Calibri"/>
                </a:rPr>
                <a:t>+ 2</a:t>
              </a:r>
              <a:r>
                <a:rPr b="1" baseline="30000" lang="en-US" sz="2800">
                  <a:solidFill>
                    <a:srgbClr val="FFE860"/>
                  </a:solidFill>
                  <a:latin typeface="Calibri"/>
                  <a:ea typeface="Calibri"/>
                  <a:cs typeface="Calibri"/>
                  <a:sym typeface="Calibri"/>
                </a:rPr>
                <a:t>1</a:t>
              </a:r>
              <a:r>
                <a:rPr b="1" lang="en-US" sz="2800">
                  <a:solidFill>
                    <a:srgbClr val="FFE860"/>
                  </a:solidFill>
                  <a:latin typeface="Calibri"/>
                  <a:ea typeface="Calibri"/>
                  <a:cs typeface="Calibri"/>
                  <a:sym typeface="Calibri"/>
                </a:rPr>
                <a:t>) = 2.125 Kib</a:t>
              </a:r>
              <a:endParaRPr b="1" sz="2800">
                <a:solidFill>
                  <a:srgbClr val="FFE860"/>
                </a:solidFill>
                <a:latin typeface="Calibri"/>
                <a:ea typeface="Calibri"/>
                <a:cs typeface="Calibri"/>
                <a:sym typeface="Calibri"/>
              </a:endParaRPr>
            </a:p>
          </p:txBody>
        </p:sp>
        <p:sp>
          <p:nvSpPr>
            <p:cNvPr id="189" name="Google Shape;189;p21"/>
            <p:cNvSpPr/>
            <p:nvPr/>
          </p:nvSpPr>
          <p:spPr>
            <a:xfrm>
              <a:off x="914400" y="5319388"/>
              <a:ext cx="5709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
              </a:r>
              <a:endParaRPr/>
            </a:p>
          </p:txBody>
        </p:sp>
      </p:grpSp>
      <p:sp>
        <p:nvSpPr>
          <p:cNvPr id="190" name="Google Shape;190;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91" name="Google Shape;191;p21"/>
          <p:cNvSpPr txBox="1"/>
          <p:nvPr/>
        </p:nvSpPr>
        <p:spPr>
          <a:xfrm>
            <a:off x="347075" y="566799"/>
            <a:ext cx="7772400" cy="2908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Question:</a:t>
            </a:r>
            <a:r>
              <a:rPr lang="en-US" sz="2800">
                <a:solidFill>
                  <a:schemeClr val="dk1"/>
                </a:solidFill>
                <a:latin typeface="Calibri"/>
                <a:ea typeface="Calibri"/>
                <a:cs typeface="Calibri"/>
                <a:sym typeface="Calibri"/>
              </a:rPr>
              <a:t>  How many total bits are stored in the following cache?</a:t>
            </a:r>
            <a:endParaRPr sz="2400">
              <a:solidFill>
                <a:schemeClr val="dk1"/>
              </a:solidFill>
              <a:latin typeface="Calibri"/>
              <a:ea typeface="Calibri"/>
              <a:cs typeface="Calibri"/>
              <a:sym typeface="Calibri"/>
            </a:endParaRPr>
          </a:p>
          <a:p>
            <a:pPr indent="0" lvl="1" marL="457200" marR="0" rtl="0" algn="l">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4-way SA cache, random replacement</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Cache size 1 KiB, Block size 16 B</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Write-back</a:t>
            </a:r>
            <a:endParaRPr/>
          </a:p>
          <a:p>
            <a:pPr indent="0" lvl="1" marL="4572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16-bit address space</a:t>
            </a:r>
            <a:endParaRPr/>
          </a:p>
        </p:txBody>
      </p:sp>
      <p:sp>
        <p:nvSpPr>
          <p:cNvPr id="192" name="Google Shape;192;p21"/>
          <p:cNvSpPr/>
          <p:nvPr/>
        </p:nvSpPr>
        <p:spPr>
          <a:xfrm>
            <a:off x="914399" y="3724288"/>
            <a:ext cx="5303400" cy="457200"/>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1"/>
          <p:cNvSpPr txBox="1"/>
          <p:nvPr/>
        </p:nvSpPr>
        <p:spPr>
          <a:xfrm>
            <a:off x="6487475" y="3584950"/>
            <a:ext cx="2343300" cy="145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In each slot:</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Data: 16B * 8 bits per byte = 128 bits = 2</a:t>
            </a:r>
            <a:r>
              <a:rPr baseline="30000" lang="en-US" sz="2800">
                <a:solidFill>
                  <a:srgbClr val="FF0000"/>
                </a:solidFill>
                <a:latin typeface="Calibri"/>
                <a:ea typeface="Calibri"/>
                <a:cs typeface="Calibri"/>
                <a:sym typeface="Calibri"/>
              </a:rPr>
              <a:t>7</a:t>
            </a:r>
            <a:endParaRPr baseline="30000" sz="2800">
              <a:solidFill>
                <a:srgbClr val="FF0000"/>
              </a:solidFill>
              <a:latin typeface="Calibri"/>
              <a:ea typeface="Calibri"/>
              <a:cs typeface="Calibri"/>
              <a:sym typeface="Calibri"/>
            </a:endParaRPr>
          </a:p>
        </p:txBody>
      </p:sp>
      <p:sp>
        <p:nvSpPr>
          <p:cNvPr id="194" name="Google Shape;194;p21"/>
          <p:cNvSpPr txBox="1"/>
          <p:nvPr/>
        </p:nvSpPr>
        <p:spPr>
          <a:xfrm>
            <a:off x="6487475" y="3584950"/>
            <a:ext cx="2566800" cy="26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Tag?</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T I O:</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O: log</a:t>
            </a:r>
            <a:r>
              <a:rPr baseline="-25000" lang="en-US" sz="2800">
                <a:solidFill>
                  <a:srgbClr val="FF0000"/>
                </a:solidFill>
                <a:latin typeface="Calibri"/>
                <a:ea typeface="Calibri"/>
                <a:cs typeface="Calibri"/>
                <a:sym typeface="Calibri"/>
              </a:rPr>
              <a:t>2</a:t>
            </a:r>
            <a:r>
              <a:rPr lang="en-US" sz="2800">
                <a:solidFill>
                  <a:srgbClr val="FF0000"/>
                </a:solidFill>
                <a:latin typeface="Calibri"/>
                <a:ea typeface="Calibri"/>
                <a:cs typeface="Calibri"/>
                <a:sym typeface="Calibri"/>
              </a:rPr>
              <a:t>(16) = 4</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I: 2</a:t>
            </a:r>
            <a:r>
              <a:rPr baseline="30000" lang="en-US" sz="2800">
                <a:solidFill>
                  <a:srgbClr val="FF0000"/>
                </a:solidFill>
                <a:latin typeface="Calibri"/>
                <a:ea typeface="Calibri"/>
                <a:cs typeface="Calibri"/>
                <a:sym typeface="Calibri"/>
              </a:rPr>
              <a:t>6</a:t>
            </a:r>
            <a:r>
              <a:rPr lang="en-US" sz="2800">
                <a:solidFill>
                  <a:srgbClr val="FF0000"/>
                </a:solidFill>
                <a:latin typeface="Calibri"/>
                <a:ea typeface="Calibri"/>
                <a:cs typeface="Calibri"/>
                <a:sym typeface="Calibri"/>
              </a:rPr>
              <a:t> slots / 4 ways = 2</a:t>
            </a:r>
            <a:r>
              <a:rPr baseline="30000" lang="en-US" sz="2800">
                <a:solidFill>
                  <a:srgbClr val="FF0000"/>
                </a:solidFill>
                <a:latin typeface="Calibri"/>
                <a:ea typeface="Calibri"/>
                <a:cs typeface="Calibri"/>
                <a:sym typeface="Calibri"/>
              </a:rPr>
              <a:t>4</a:t>
            </a:r>
            <a:r>
              <a:rPr lang="en-US" sz="2800">
                <a:solidFill>
                  <a:srgbClr val="FF0000"/>
                </a:solidFill>
                <a:latin typeface="Calibri"/>
                <a:ea typeface="Calibri"/>
                <a:cs typeface="Calibri"/>
                <a:sym typeface="Calibri"/>
              </a:rPr>
              <a:t> sets so I = 4</a:t>
            </a:r>
            <a:endParaRPr sz="2800">
              <a:solidFill>
                <a:srgbClr val="FF0000"/>
              </a:solidFill>
              <a:latin typeface="Calibri"/>
              <a:ea typeface="Calibri"/>
              <a:cs typeface="Calibri"/>
              <a:sym typeface="Calibri"/>
            </a:endParaRPr>
          </a:p>
          <a:p>
            <a:pPr indent="0" lvl="0" marL="0" rtl="0" algn="l">
              <a:spcBef>
                <a:spcPts val="0"/>
              </a:spcBef>
              <a:spcAft>
                <a:spcPts val="0"/>
              </a:spcAft>
              <a:buNone/>
            </a:pPr>
            <a:r>
              <a:rPr lang="en-US" sz="2800">
                <a:solidFill>
                  <a:srgbClr val="FF0000"/>
                </a:solidFill>
                <a:latin typeface="Calibri"/>
                <a:ea typeface="Calibri"/>
                <a:cs typeface="Calibri"/>
                <a:sym typeface="Calibri"/>
              </a:rPr>
              <a:t>T = 16 - 4 - 4 = 8 = 2^3 bits</a:t>
            </a:r>
            <a:endParaRPr sz="2800">
              <a:solidFill>
                <a:srgbClr val="FF0000"/>
              </a:solidFill>
              <a:latin typeface="Calibri"/>
              <a:ea typeface="Calibri"/>
              <a:cs typeface="Calibri"/>
              <a:sym typeface="Calibri"/>
            </a:endParaRPr>
          </a:p>
        </p:txBody>
      </p:sp>
      <p:sp>
        <p:nvSpPr>
          <p:cNvPr id="195" name="Google Shape;195;p21"/>
          <p:cNvSpPr txBox="1"/>
          <p:nvPr/>
        </p:nvSpPr>
        <p:spPr>
          <a:xfrm>
            <a:off x="6487475" y="3584950"/>
            <a:ext cx="2566800" cy="268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latin typeface="Calibri"/>
                <a:ea typeface="Calibri"/>
                <a:cs typeface="Calibri"/>
                <a:sym typeface="Calibri"/>
              </a:rPr>
              <a:t>Valid and dirty: 2</a:t>
            </a:r>
            <a:endParaRPr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Cache Performance</a:t>
            </a:r>
            <a:endParaRPr b="0" i="0" sz="4400" u="none" cap="none" strike="noStrike">
              <a:solidFill>
                <a:schemeClr val="accent1"/>
              </a:solidFill>
              <a:latin typeface="Calibri"/>
              <a:ea typeface="Calibri"/>
              <a:cs typeface="Calibri"/>
              <a:sym typeface="Calibri"/>
            </a:endParaRPr>
          </a:p>
        </p:txBody>
      </p:sp>
      <p:sp>
        <p:nvSpPr>
          <p:cNvPr id="201" name="Google Shape;201;p22"/>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Two things hurt the performance of a cache:</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Miss rate and miss penalty</a:t>
            </a:r>
            <a:endParaRPr/>
          </a:p>
          <a:p>
            <a:pPr indent="-342900" lvl="1" marL="342900" marR="0" rtl="0" algn="l">
              <a:lnSpc>
                <a:spcPct val="90000"/>
              </a:lnSpc>
              <a:spcBef>
                <a:spcPts val="560"/>
              </a:spcBef>
              <a:spcAft>
                <a:spcPts val="0"/>
              </a:spcAft>
              <a:buClr>
                <a:schemeClr val="dk1"/>
              </a:buClr>
              <a:buSzPts val="2800"/>
              <a:buFont typeface="Arial"/>
              <a:buChar char="–"/>
            </a:pPr>
            <a:r>
              <a:rPr b="0" i="1" lang="en-US" sz="2800" u="none" cap="none" strike="noStrike">
                <a:solidFill>
                  <a:schemeClr val="dk1"/>
                </a:solidFill>
                <a:latin typeface="Calibri"/>
                <a:ea typeface="Calibri"/>
                <a:cs typeface="Calibri"/>
                <a:sym typeface="Calibri"/>
              </a:rPr>
              <a:t>Average Memory Access Time</a:t>
            </a:r>
            <a:r>
              <a:rPr b="0" i="0" lang="en-US" sz="2800" u="none" cap="none" strike="noStrike">
                <a:solidFill>
                  <a:schemeClr val="dk1"/>
                </a:solidFill>
                <a:latin typeface="Calibri"/>
                <a:ea typeface="Calibri"/>
                <a:cs typeface="Calibri"/>
                <a:sym typeface="Calibri"/>
              </a:rPr>
              <a:t> (AMAT):  average time to access memory considering both hits and misses</a:t>
            </a:r>
            <a:endParaRPr/>
          </a:p>
          <a:p>
            <a:pPr indent="-342900" lvl="1" marL="342900" marR="0" rtl="0" algn="l">
              <a:lnSpc>
                <a:spcPct val="90000"/>
              </a:lnSpc>
              <a:spcBef>
                <a:spcPts val="560"/>
              </a:spcBef>
              <a:spcAft>
                <a:spcPts val="0"/>
              </a:spcAft>
              <a:buClr>
                <a:srgbClr val="FF0000"/>
              </a:buClr>
              <a:buFont typeface="Arial"/>
              <a:buNone/>
            </a:pPr>
            <a:r>
              <a:rPr b="1" i="0" lang="en-US" sz="2800" u="none" cap="none" strike="noStrike">
                <a:solidFill>
                  <a:srgbClr val="FF0000"/>
                </a:solidFill>
                <a:latin typeface="Calibri"/>
                <a:ea typeface="Calibri"/>
                <a:cs typeface="Calibri"/>
                <a:sym typeface="Calibri"/>
              </a:rPr>
              <a:t>		AMAT = Hit time + Miss rate × Miss penalty</a:t>
            </a:r>
            <a:endParaRPr/>
          </a:p>
          <a:p>
            <a:pPr indent="-342900" lvl="1" marL="342900" marR="0" rtl="0" algn="l">
              <a:lnSpc>
                <a:spcPct val="90000"/>
              </a:lnSpc>
              <a:spcBef>
                <a:spcPts val="560"/>
              </a:spcBef>
              <a:spcAft>
                <a:spcPts val="0"/>
              </a:spcAft>
              <a:buClr>
                <a:srgbClr val="FF0000"/>
              </a:buClr>
              <a:buFont typeface="Arial"/>
              <a:buNone/>
            </a:pPr>
            <a:r>
              <a:rPr b="1" i="0" lang="en-US" sz="2800" u="none" cap="none" strike="noStrike">
                <a:solidFill>
                  <a:srgbClr val="FF0000"/>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(abbreviated AMAT = HT + MR × MP)</a:t>
            </a:r>
            <a:endParaRPr b="1" i="0" sz="2800" u="none" cap="none" strike="noStrike">
              <a:solidFill>
                <a:schemeClr val="accent2"/>
              </a:solidFill>
              <a:latin typeface="Calibri"/>
              <a:ea typeface="Calibri"/>
              <a:cs typeface="Calibri"/>
              <a:sym typeface="Calibri"/>
            </a:endParaRPr>
          </a:p>
          <a:p>
            <a:pPr indent="-342900" lvl="0" marL="342900" marR="0" rtl="0" algn="l">
              <a:lnSpc>
                <a:spcPct val="90000"/>
              </a:lnSpc>
              <a:spcBef>
                <a:spcPts val="180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Goal 1:</a:t>
            </a:r>
            <a:r>
              <a:rPr b="0" i="0" lang="en-US" sz="3200" u="none" cap="none" strike="noStrike">
                <a:solidFill>
                  <a:schemeClr val="dk1"/>
                </a:solidFill>
                <a:latin typeface="Calibri"/>
                <a:ea typeface="Calibri"/>
                <a:cs typeface="Calibri"/>
                <a:sym typeface="Calibri"/>
              </a:rPr>
              <a:t>  Examine how changing the different cache parameters affects our AMAT</a:t>
            </a:r>
            <a:endParaRPr/>
          </a:p>
          <a:p>
            <a:pPr indent="-342900" lvl="0" marL="342900" marR="0" rtl="0" algn="l">
              <a:lnSpc>
                <a:spcPct val="90000"/>
              </a:lnSpc>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Goal 2:</a:t>
            </a:r>
            <a:r>
              <a:rPr b="0" i="0" lang="en-US" sz="3200" u="none" cap="none" strike="noStrike">
                <a:solidFill>
                  <a:schemeClr val="dk1"/>
                </a:solidFill>
                <a:latin typeface="Calibri"/>
                <a:ea typeface="Calibri"/>
                <a:cs typeface="Calibri"/>
                <a:sym typeface="Calibri"/>
              </a:rPr>
              <a:t>  Examine how to optimize your code for better cache performance (Project 4)</a:t>
            </a:r>
            <a:endParaRPr/>
          </a:p>
          <a:p>
            <a:pPr indent="-139700" lvl="0" marL="342900" marR="0" rtl="0" algn="l">
              <a:lnSpc>
                <a:spcPct val="9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202" name="Google Shape;20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03" name="Google Shape;20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04" name="Google Shape;20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AMAT Example</a:t>
            </a:r>
            <a:endParaRPr b="0" i="0" sz="4400" u="none" cap="none" strike="noStrike">
              <a:solidFill>
                <a:schemeClr val="accent1"/>
              </a:solidFill>
              <a:latin typeface="Calibri"/>
              <a:ea typeface="Calibri"/>
              <a:cs typeface="Calibri"/>
              <a:sym typeface="Calibri"/>
            </a:endParaRPr>
          </a:p>
        </p:txBody>
      </p:sp>
      <p:sp>
        <p:nvSpPr>
          <p:cNvPr id="210" name="Google Shape;210;p23"/>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Processor specs:</a:t>
            </a:r>
            <a:r>
              <a:rPr b="0" i="0" lang="en-US" sz="3200" u="none" cap="none" strike="noStrike">
                <a:solidFill>
                  <a:schemeClr val="dk1"/>
                </a:solidFill>
                <a:latin typeface="Calibri"/>
                <a:ea typeface="Calibri"/>
                <a:cs typeface="Calibri"/>
                <a:sym typeface="Calibri"/>
              </a:rPr>
              <a:t> 200 ps clock, MP of 50 clock cycles, MR of 0.02 misses/instruction, and HT of 1 clock cycle</a:t>
            </a:r>
            <a:endParaRPr/>
          </a:p>
          <a:p>
            <a:pPr indent="-285750" lvl="1" marL="742950" marR="0" rtl="0" algn="l">
              <a:spcBef>
                <a:spcPts val="600"/>
              </a:spcBef>
              <a:spcAft>
                <a:spcPts val="0"/>
              </a:spcAft>
              <a:buClr>
                <a:schemeClr val="dk1"/>
              </a:buClr>
              <a:buFont typeface="Arial"/>
              <a:buNone/>
            </a:pPr>
            <a:r>
              <a:rPr b="0" i="0" lang="en-US" sz="2800" u="none" cap="none" strike="noStrike">
                <a:solidFill>
                  <a:schemeClr val="dk1"/>
                </a:solidFill>
                <a:latin typeface="Calibri"/>
                <a:ea typeface="Calibri"/>
                <a:cs typeface="Calibri"/>
                <a:sym typeface="Calibri"/>
              </a:rPr>
              <a:t>	AMAT = ???</a:t>
            </a:r>
            <a:endParaRPr b="0" i="0" sz="2800" u="none" cap="none" strike="noStrike">
              <a:solidFill>
                <a:srgbClr val="FF0000"/>
              </a:solidFill>
              <a:latin typeface="Calibri"/>
              <a:ea typeface="Calibri"/>
              <a:cs typeface="Calibri"/>
              <a:sym typeface="Calibri"/>
            </a:endParaRPr>
          </a:p>
          <a:p>
            <a:pPr indent="-342900" lvl="0" marL="342900" marR="0" rtl="0" algn="l">
              <a:spcBef>
                <a:spcPts val="6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Which improvement would be best?</a:t>
            </a:r>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190 ps clock</a:t>
            </a:r>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MP of 40 clock cycles</a:t>
            </a:r>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MR of 0.015 misses/instruction</a:t>
            </a:r>
            <a:endParaRPr/>
          </a:p>
        </p:txBody>
      </p:sp>
      <p:sp>
        <p:nvSpPr>
          <p:cNvPr id="211" name="Google Shape;21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12" name="Google Shape;21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13" name="Google Shape;21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214" name="Google Shape;214;p23"/>
          <p:cNvSpPr txBox="1"/>
          <p:nvPr/>
        </p:nvSpPr>
        <p:spPr>
          <a:xfrm>
            <a:off x="6863645" y="4210757"/>
            <a:ext cx="1188720" cy="15388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380 ps</a:t>
            </a:r>
            <a:endParaRPr sz="2800">
              <a:solidFill>
                <a:srgbClr val="FF0000"/>
              </a:solidFill>
              <a:latin typeface="Calibri"/>
              <a:ea typeface="Calibri"/>
              <a:cs typeface="Calibri"/>
              <a:sym typeface="Calibri"/>
            </a:endParaRPr>
          </a:p>
          <a:p>
            <a:pPr indent="0" lvl="0" marL="0" marR="0" rtl="0" algn="l">
              <a:spcBef>
                <a:spcPts val="600"/>
              </a:spcBef>
              <a:spcAft>
                <a:spcPts val="0"/>
              </a:spcAft>
              <a:buNone/>
            </a:pPr>
            <a:r>
              <a:rPr lang="en-US" sz="2800">
                <a:solidFill>
                  <a:srgbClr val="FF0000"/>
                </a:solidFill>
                <a:latin typeface="Calibri"/>
                <a:ea typeface="Calibri"/>
                <a:cs typeface="Calibri"/>
                <a:sym typeface="Calibri"/>
              </a:rPr>
              <a:t>360 ps</a:t>
            </a:r>
            <a:endParaRPr sz="2800">
              <a:solidFill>
                <a:srgbClr val="FF0000"/>
              </a:solidFill>
              <a:latin typeface="Calibri"/>
              <a:ea typeface="Calibri"/>
              <a:cs typeface="Calibri"/>
              <a:sym typeface="Calibri"/>
            </a:endParaRPr>
          </a:p>
          <a:p>
            <a:pPr indent="0" lvl="0" marL="0" marR="0" rtl="0" algn="l">
              <a:spcBef>
                <a:spcPts val="600"/>
              </a:spcBef>
              <a:spcAft>
                <a:spcPts val="0"/>
              </a:spcAft>
              <a:buNone/>
            </a:pPr>
            <a:r>
              <a:rPr lang="en-US" sz="2800">
                <a:solidFill>
                  <a:srgbClr val="FF0000"/>
                </a:solidFill>
                <a:latin typeface="Calibri"/>
                <a:ea typeface="Calibri"/>
                <a:cs typeface="Calibri"/>
                <a:sym typeface="Calibri"/>
              </a:rPr>
              <a:t>350 ps</a:t>
            </a:r>
            <a:endParaRPr sz="2800">
              <a:solidFill>
                <a:srgbClr val="FF0000"/>
              </a:solidFill>
              <a:latin typeface="Calibri"/>
              <a:ea typeface="Calibri"/>
              <a:cs typeface="Calibri"/>
              <a:sym typeface="Calibri"/>
            </a:endParaRPr>
          </a:p>
        </p:txBody>
      </p:sp>
      <p:sp>
        <p:nvSpPr>
          <p:cNvPr id="215" name="Google Shape;215;p23"/>
          <p:cNvSpPr txBox="1"/>
          <p:nvPr/>
        </p:nvSpPr>
        <p:spPr>
          <a:xfrm>
            <a:off x="2536040" y="3132100"/>
            <a:ext cx="870600" cy="548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1</a:t>
            </a:r>
            <a:endParaRPr sz="2800">
              <a:solidFill>
                <a:srgbClr val="FF0000"/>
              </a:solidFill>
              <a:latin typeface="Calibri"/>
              <a:ea typeface="Calibri"/>
              <a:cs typeface="Calibri"/>
              <a:sym typeface="Calibri"/>
            </a:endParaRPr>
          </a:p>
        </p:txBody>
      </p:sp>
      <p:sp>
        <p:nvSpPr>
          <p:cNvPr id="216" name="Google Shape;216;p23"/>
          <p:cNvSpPr txBox="1"/>
          <p:nvPr/>
        </p:nvSpPr>
        <p:spPr>
          <a:xfrm>
            <a:off x="2726775" y="3092650"/>
            <a:ext cx="8486700" cy="62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highlight>
                  <a:srgbClr val="FFFFFF"/>
                </a:highlight>
                <a:latin typeface="Calibri"/>
                <a:ea typeface="Calibri"/>
                <a:cs typeface="Calibri"/>
                <a:sym typeface="Calibri"/>
              </a:rPr>
              <a:t>+ 0.02 </a:t>
            </a:r>
            <a:endParaRPr>
              <a:solidFill>
                <a:srgbClr val="FF0000"/>
              </a:solidFill>
              <a:highlight>
                <a:srgbClr val="FFFFFF"/>
              </a:highlight>
            </a:endParaRPr>
          </a:p>
        </p:txBody>
      </p:sp>
      <p:sp>
        <p:nvSpPr>
          <p:cNvPr id="217" name="Google Shape;217;p23"/>
          <p:cNvSpPr txBox="1"/>
          <p:nvPr/>
        </p:nvSpPr>
        <p:spPr>
          <a:xfrm>
            <a:off x="3733800" y="3137100"/>
            <a:ext cx="8229600" cy="54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rgbClr val="FF0000"/>
                </a:solidFill>
                <a:highlight>
                  <a:srgbClr val="FFFFFF"/>
                </a:highlight>
                <a:latin typeface="Calibri"/>
                <a:ea typeface="Calibri"/>
                <a:cs typeface="Calibri"/>
                <a:sym typeface="Calibri"/>
              </a:rPr>
              <a:t>× 50 = 2 clock cycles = 400 ps</a:t>
            </a:r>
            <a:endParaRPr>
              <a:highlight>
                <a:srgbClr val="FFFFFF"/>
              </a:highlight>
            </a:endParaRPr>
          </a:p>
        </p:txBody>
      </p:sp>
      <p:cxnSp>
        <p:nvCxnSpPr>
          <p:cNvPr id="218" name="Google Shape;218;p23"/>
          <p:cNvCxnSpPr/>
          <p:nvPr/>
        </p:nvCxnSpPr>
        <p:spPr>
          <a:xfrm>
            <a:off x="2329275" y="3046450"/>
            <a:ext cx="321300" cy="283800"/>
          </a:xfrm>
          <a:prstGeom prst="straightConnector1">
            <a:avLst/>
          </a:prstGeom>
          <a:noFill/>
          <a:ln cap="flat" cmpd="sng" w="9525">
            <a:solidFill>
              <a:srgbClr val="FF0000"/>
            </a:solidFill>
            <a:prstDash val="solid"/>
            <a:round/>
            <a:headEnd len="med" w="med" type="none"/>
            <a:tailEnd len="med" w="med" type="triangle"/>
          </a:ln>
        </p:spPr>
      </p:cxnSp>
      <p:cxnSp>
        <p:nvCxnSpPr>
          <p:cNvPr id="219" name="Google Shape;219;p23"/>
          <p:cNvCxnSpPr/>
          <p:nvPr/>
        </p:nvCxnSpPr>
        <p:spPr>
          <a:xfrm flipH="1">
            <a:off x="3526075" y="2704350"/>
            <a:ext cx="89700" cy="478200"/>
          </a:xfrm>
          <a:prstGeom prst="straightConnector1">
            <a:avLst/>
          </a:prstGeom>
          <a:noFill/>
          <a:ln cap="flat" cmpd="sng" w="9525">
            <a:solidFill>
              <a:srgbClr val="FF0000"/>
            </a:solidFill>
            <a:prstDash val="solid"/>
            <a:round/>
            <a:headEnd len="med" w="med" type="none"/>
            <a:tailEnd len="med" w="med" type="triangle"/>
          </a:ln>
        </p:spPr>
      </p:cxnSp>
      <p:cxnSp>
        <p:nvCxnSpPr>
          <p:cNvPr id="220" name="Google Shape;220;p23"/>
          <p:cNvCxnSpPr/>
          <p:nvPr/>
        </p:nvCxnSpPr>
        <p:spPr>
          <a:xfrm flipH="1">
            <a:off x="4392575" y="2136600"/>
            <a:ext cx="2853900" cy="1090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accent1"/>
              </a:buClr>
              <a:buFont typeface="Calibri"/>
              <a:buNone/>
            </a:pPr>
            <a:r>
              <a:rPr b="0" i="0" lang="en-US" sz="4400" u="none" cap="none" strike="noStrike">
                <a:solidFill>
                  <a:schemeClr val="accent1"/>
                </a:solidFill>
                <a:latin typeface="Calibri"/>
                <a:ea typeface="Calibri"/>
                <a:cs typeface="Calibri"/>
                <a:sym typeface="Calibri"/>
              </a:rPr>
              <a:t>Cache Parameter Example</a:t>
            </a:r>
            <a:endParaRPr b="0" i="0" sz="4400" u="none" cap="none" strike="noStrike">
              <a:solidFill>
                <a:schemeClr val="accent1"/>
              </a:solidFill>
              <a:latin typeface="Calibri"/>
              <a:ea typeface="Calibri"/>
              <a:cs typeface="Calibri"/>
              <a:sym typeface="Calibri"/>
            </a:endParaRPr>
          </a:p>
        </p:txBody>
      </p:sp>
      <p:sp>
        <p:nvSpPr>
          <p:cNvPr id="226" name="Google Shape;226;p24"/>
          <p:cNvSpPr txBox="1"/>
          <p:nvPr>
            <p:ph idx="1" type="body"/>
          </p:nvPr>
        </p:nvSpPr>
        <p:spPr>
          <a:xfrm>
            <a:off x="457200" y="1600199"/>
            <a:ext cx="8229600" cy="493776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is the potential impact of much larger cache on AMAT? (same block size)</a:t>
            </a:r>
            <a:endParaRPr/>
          </a:p>
          <a:p>
            <a:pPr indent="-514350" lvl="1" marL="971550" marR="0" rtl="0" algn="l">
              <a:spcBef>
                <a:spcPts val="60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Increase HR</a:t>
            </a:r>
            <a:endParaRPr/>
          </a:p>
          <a:p>
            <a:pPr indent="-514350" lvl="1" marL="971550" marR="0" rtl="0" algn="l">
              <a:spcBef>
                <a:spcPts val="600"/>
              </a:spcBef>
              <a:spcAft>
                <a:spcPts val="0"/>
              </a:spcAft>
              <a:buClr>
                <a:schemeClr val="dk1"/>
              </a:buClr>
              <a:buSzPts val="2800"/>
              <a:buFont typeface="Calibri"/>
              <a:buAutoNum type="arabicParenR"/>
            </a:pPr>
            <a:r>
              <a:rPr b="0" i="0" lang="en-US" sz="2800" u="none" cap="none" strike="noStrike">
                <a:solidFill>
                  <a:schemeClr val="dk1"/>
                </a:solidFill>
                <a:latin typeface="Calibri"/>
                <a:ea typeface="Calibri"/>
                <a:cs typeface="Calibri"/>
                <a:sym typeface="Calibri"/>
              </a:rPr>
              <a:t>Longer HT:  smaller is faster</a:t>
            </a:r>
            <a:endParaRPr/>
          </a:p>
          <a:p>
            <a:pPr indent="-285750" lvl="1" marL="742950" marR="0" rtl="0" algn="l">
              <a:spcBef>
                <a:spcPts val="6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At some point, increase in hit time for a larger cache may overcome the improvement in hit rate, yielding a decrease in performance</a:t>
            </a:r>
            <a:endParaRPr/>
          </a:p>
        </p:txBody>
      </p:sp>
      <p:sp>
        <p:nvSpPr>
          <p:cNvPr id="227" name="Google Shape;22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a:t>7/17/2017</a:t>
            </a:r>
            <a:endParaRPr sz="1200">
              <a:solidFill>
                <a:srgbClr val="888888"/>
              </a:solidFill>
              <a:latin typeface="Calibri"/>
              <a:ea typeface="Calibri"/>
              <a:cs typeface="Calibri"/>
              <a:sym typeface="Calibri"/>
            </a:endParaRPr>
          </a:p>
        </p:txBody>
      </p:sp>
      <p:sp>
        <p:nvSpPr>
          <p:cNvPr id="228" name="Google Shape;22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a:t>CS61C Su17 - Lecture 15</a:t>
            </a:r>
            <a:endParaRPr sz="1200">
              <a:solidFill>
                <a:srgbClr val="888888"/>
              </a:solidFill>
              <a:latin typeface="Calibri"/>
              <a:ea typeface="Calibri"/>
              <a:cs typeface="Calibri"/>
              <a:sym typeface="Calibri"/>
            </a:endParaRPr>
          </a:p>
        </p:txBody>
      </p:sp>
      <p:sp>
        <p:nvSpPr>
          <p:cNvPr id="229" name="Google Shape;22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S61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