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90" r:id="rId14"/>
    <p:sldId id="271" r:id="rId15"/>
    <p:sldId id="272" r:id="rId16"/>
    <p:sldId id="291" r:id="rId17"/>
    <p:sldId id="273" r:id="rId18"/>
    <p:sldId id="274" r:id="rId19"/>
    <p:sldId id="275" r:id="rId20"/>
    <p:sldId id="276" r:id="rId21"/>
    <p:sldId id="277" r:id="rId22"/>
    <p:sldId id="278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CF8F2-CF30-432C-9893-38595F2E872D}" type="datetimeFigureOut">
              <a:rPr lang="en-US" smtClean="0"/>
              <a:t>09-Oct-14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E2307-07A5-45BF-9FAB-031082A7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3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D5B6-AA6B-4B9F-9764-C4D6049D6016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FB42-6A68-48D7-B62E-73C46B29FF98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E980-178F-484E-A646-AB0AAEC49C1E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3BFB-20DD-4B79-83C3-1AE8504D8457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2590-BB86-4204-A75D-84547DA95622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A43C-76EB-47A5-9EEB-21046D115EC5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4EF3-954A-49A0-A350-40C80BB868A6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B9F7-BD54-4005-AAD2-9712EB5511E4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A3F2-8A16-4551-9F73-9B519F95C3DF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89AC-8CE6-4CDC-B972-A79A3D61CA4E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858B-C53A-4C67-860D-6C0F6EB966F5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9BD4-29AC-4B6E-B6AC-02725096FC59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2D80-4A31-4CDD-8FDA-3AB3A2A87345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D626-0C18-4C67-9CEF-A5E72EFF8A5C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7560-2AD2-42B7-8729-3C86E4D70969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CDDA-FC41-47E7-9F6E-B2BF8402FD22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BD42-DFD7-4E67-B511-4C272AE1BF1D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DAAF27-957F-4A2E-898C-1B8D607A3CCA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743326" y="3493590"/>
            <a:ext cx="6241198" cy="23475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Văn In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Đăng Khiêm	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Đức Mạnh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 Văn Mạnh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Việt Mạnh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7879" y="1645475"/>
            <a:ext cx="6346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Tìm hiểu về chữ ký số sử dụng giải thuật RSA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96237" y="641423"/>
            <a:ext cx="6928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Báo cáo bài tập lớn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1323" y="2118637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GVHD:TS.Hoàng Xuân Dậu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1323" y="2949134"/>
            <a:ext cx="343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1323" y="2485292"/>
            <a:ext cx="19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Lớp: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D11CNPM4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7ECE-AB8A-4154-A358-9A2A1FB00125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9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Mr Khiem\Desktop\RSA\Báo cáo\DS nhậni rsa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6" y="2438398"/>
            <a:ext cx="7098433" cy="39166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8543-79B2-4CDC-814D-9D1BB344FB70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8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6999"/>
            <a:ext cx="5236530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công bố rộng rãi cho mọi người và được dùng 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key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được mã hóa bằng khóa công khai chỉ có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thể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mã bằng khóa bí mật tương ứng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:\Users\Mr Khiem\Desktop\RSA\Báo cáo\TQRS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840" y="2438398"/>
            <a:ext cx="4183379" cy="38481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FE3D-A751-47E4-A56E-3C44ACD60275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8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265" y="638908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cài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850" y="2268414"/>
            <a:ext cx="3613470" cy="3124201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own Arrow Callout 4"/>
          <p:cNvSpPr/>
          <p:nvPr/>
        </p:nvSpPr>
        <p:spPr>
          <a:xfrm>
            <a:off x="4929554" y="2311400"/>
            <a:ext cx="2514600" cy="609600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Chọn p,q nguyên tố  </a:t>
            </a:r>
          </a:p>
        </p:txBody>
      </p:sp>
      <p:sp>
        <p:nvSpPr>
          <p:cNvPr id="6" name="Down Arrow Callout 5"/>
          <p:cNvSpPr/>
          <p:nvPr/>
        </p:nvSpPr>
        <p:spPr>
          <a:xfrm>
            <a:off x="4929554" y="2921000"/>
            <a:ext cx="2514600" cy="609600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Tính n =p*q </a:t>
            </a:r>
          </a:p>
        </p:txBody>
      </p:sp>
      <p:sp>
        <p:nvSpPr>
          <p:cNvPr id="8" name="Down Arrow Callout 7"/>
          <p:cNvSpPr/>
          <p:nvPr/>
        </p:nvSpPr>
        <p:spPr>
          <a:xfrm>
            <a:off x="4929554" y="3530600"/>
            <a:ext cx="2514600" cy="685800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Tính </a:t>
            </a:r>
            <a:r>
              <a:rPr lang="el-GR"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vi-VN">
                <a:cs typeface="Times New Roman" pitchFamily="18" charset="0"/>
              </a:rPr>
              <a:t>n) = </a:t>
            </a:r>
            <a:r>
              <a:rPr lang="vi-VN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vi-VN">
                <a:cs typeface="Times New Roman" pitchFamily="18" charset="0"/>
              </a:rPr>
              <a:t>-1</a:t>
            </a:r>
            <a:r>
              <a:rPr lang="vi-VN">
                <a:solidFill>
                  <a:schemeClr val="bg1"/>
                </a:solidFill>
                <a:cs typeface="Times New Roman" pitchFamily="18" charset="0"/>
              </a:rPr>
              <a:t>)(</a:t>
            </a:r>
            <a:r>
              <a:rPr lang="en-US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vi-VN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vi-VN">
                <a:cs typeface="Times New Roman" pitchFamily="18" charset="0"/>
              </a:rPr>
              <a:t>1)</a:t>
            </a:r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444154" y="4292600"/>
            <a:ext cx="1524000" cy="533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29554" y="5511800"/>
            <a:ext cx="25146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Chọn khóa riêng d</a:t>
            </a:r>
          </a:p>
          <a:p>
            <a:pPr algn="ctr"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444154" y="5588000"/>
            <a:ext cx="1524000" cy="533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29554" y="4216400"/>
            <a:ext cx="25146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Chọn khóa công khai e</a:t>
            </a:r>
          </a:p>
          <a:p>
            <a:pPr algn="ctr">
              <a:defRPr/>
            </a:pPr>
            <a:r>
              <a:rPr lang="vi-VN">
                <a:cs typeface="Times New Roman" pitchFamily="18" charset="0"/>
              </a:rPr>
              <a:t>(0&lt; </a:t>
            </a:r>
            <a:r>
              <a:rPr lang="vi-VN" i="1">
                <a:solidFill>
                  <a:schemeClr val="bg1"/>
                </a:solidFill>
                <a:cs typeface="Times New Roman" pitchFamily="18" charset="0"/>
              </a:rPr>
              <a:t>e</a:t>
            </a:r>
            <a:r>
              <a:rPr lang="vi-VN" i="1">
                <a:cs typeface="Times New Roman" pitchFamily="18" charset="0"/>
              </a:rPr>
              <a:t> </a:t>
            </a:r>
            <a:r>
              <a:rPr lang="vi-VN">
                <a:cs typeface="Times New Roman" pitchFamily="18" charset="0"/>
              </a:rPr>
              <a:t>&lt; </a:t>
            </a:r>
            <a:r>
              <a:rPr lang="el-GR"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vi-VN" i="1">
                <a:cs typeface="Times New Roman" pitchFamily="18" charset="0"/>
              </a:rPr>
              <a:t>n</a:t>
            </a:r>
            <a:r>
              <a:rPr lang="vi-VN">
                <a:cs typeface="Times New Roman" pitchFamily="18" charset="0"/>
              </a:rPr>
              <a:t>))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(e&lt; &gt;</a:t>
            </a:r>
            <a:r>
              <a:rPr lang="el-GR"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vi-VN" i="1">
                <a:cs typeface="Times New Roman" pitchFamily="18" charset="0"/>
              </a:rPr>
              <a:t>n</a:t>
            </a:r>
            <a:r>
              <a:rPr lang="vi-VN">
                <a:cs typeface="Times New Roman" pitchFamily="18" charset="0"/>
              </a:rPr>
              <a:t>)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996354" y="4978400"/>
            <a:ext cx="457200" cy="5334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lowchart: Terminator 13"/>
          <p:cNvSpPr/>
          <p:nvPr/>
        </p:nvSpPr>
        <p:spPr>
          <a:xfrm>
            <a:off x="10415954" y="5130800"/>
            <a:ext cx="1524000" cy="30480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Bản mã C</a:t>
            </a:r>
          </a:p>
        </p:txBody>
      </p:sp>
      <p:sp>
        <p:nvSpPr>
          <p:cNvPr id="15" name="Flowchart: Terminator 14"/>
          <p:cNvSpPr/>
          <p:nvPr/>
        </p:nvSpPr>
        <p:spPr>
          <a:xfrm>
            <a:off x="9425354" y="3149600"/>
            <a:ext cx="1524000" cy="30480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Bản rõ m</a:t>
            </a:r>
          </a:p>
        </p:txBody>
      </p:sp>
      <p:sp>
        <p:nvSpPr>
          <p:cNvPr id="16" name="Flowchart: Terminator 15"/>
          <p:cNvSpPr/>
          <p:nvPr/>
        </p:nvSpPr>
        <p:spPr>
          <a:xfrm>
            <a:off x="9272954" y="6350000"/>
            <a:ext cx="1905000" cy="30480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Bản rõ gốc m</a:t>
            </a:r>
          </a:p>
        </p:txBody>
      </p:sp>
      <p:sp>
        <p:nvSpPr>
          <p:cNvPr id="17" name="Down Arrow Callout 16"/>
          <p:cNvSpPr/>
          <p:nvPr/>
        </p:nvSpPr>
        <p:spPr>
          <a:xfrm>
            <a:off x="8968154" y="5511800"/>
            <a:ext cx="2514600" cy="838200"/>
          </a:xfrm>
          <a:prstGeom prst="downArrowCallout">
            <a:avLst>
              <a:gd name="adj1" fmla="val 21883"/>
              <a:gd name="adj2" fmla="val 25000"/>
              <a:gd name="adj3" fmla="val 25000"/>
              <a:gd name="adj4" fmla="val 6497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68154" y="4216400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649785"/>
              </p:ext>
            </p:extLst>
          </p:nvPr>
        </p:nvGraphicFramePr>
        <p:xfrm>
          <a:off x="9272954" y="429260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954" y="4292600"/>
                        <a:ext cx="182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Down Arrow 19"/>
          <p:cNvSpPr/>
          <p:nvPr/>
        </p:nvSpPr>
        <p:spPr>
          <a:xfrm>
            <a:off x="9958754" y="4749800"/>
            <a:ext cx="457200" cy="7620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9958754" y="3454400"/>
            <a:ext cx="457200" cy="7620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082345"/>
              </p:ext>
            </p:extLst>
          </p:nvPr>
        </p:nvGraphicFramePr>
        <p:xfrm>
          <a:off x="9272954" y="5588000"/>
          <a:ext cx="18859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5" imgW="926698" imgH="203112" progId="Equation.3">
                  <p:embed/>
                </p:oleObj>
              </mc:Choice>
              <mc:Fallback>
                <p:oleObj name="Equation" r:id="rId5" imgW="92669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954" y="5588000"/>
                        <a:ext cx="18859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436457"/>
              </p:ext>
            </p:extLst>
          </p:nvPr>
        </p:nvGraphicFramePr>
        <p:xfrm>
          <a:off x="5691554" y="5740400"/>
          <a:ext cx="91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7" imgW="457002" imgH="203112" progId="Equation.3">
                  <p:embed/>
                </p:oleObj>
              </mc:Choice>
              <mc:Fallback>
                <p:oleObj name="Equation" r:id="rId7" imgW="45700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554" y="5740400"/>
                        <a:ext cx="914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520-902B-420E-BEBC-732FF4EA4158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3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080" y="463062"/>
            <a:ext cx="10018713" cy="1752599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chữ ký RSA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Down Arrow Callout 66"/>
          <p:cNvSpPr/>
          <p:nvPr/>
        </p:nvSpPr>
        <p:spPr>
          <a:xfrm>
            <a:off x="4765430" y="2145323"/>
            <a:ext cx="2514600" cy="609600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Chọn p,q nguyên tố  </a:t>
            </a:r>
          </a:p>
        </p:txBody>
      </p:sp>
      <p:sp>
        <p:nvSpPr>
          <p:cNvPr id="68" name="Down Arrow Callout 67"/>
          <p:cNvSpPr/>
          <p:nvPr/>
        </p:nvSpPr>
        <p:spPr>
          <a:xfrm>
            <a:off x="4765430" y="2754923"/>
            <a:ext cx="2514600" cy="609600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Tính n =p*q </a:t>
            </a:r>
          </a:p>
        </p:txBody>
      </p:sp>
      <p:sp>
        <p:nvSpPr>
          <p:cNvPr id="69" name="Down Arrow Callout 68"/>
          <p:cNvSpPr/>
          <p:nvPr/>
        </p:nvSpPr>
        <p:spPr>
          <a:xfrm>
            <a:off x="4765430" y="3393831"/>
            <a:ext cx="2514600" cy="685800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Tính </a:t>
            </a:r>
            <a:r>
              <a:rPr lang="el-GR"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vi-VN">
                <a:cs typeface="Times New Roman" pitchFamily="18" charset="0"/>
              </a:rPr>
              <a:t>n) = </a:t>
            </a:r>
            <a:r>
              <a:rPr lang="vi-VN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vi-VN">
                <a:cs typeface="Times New Roman" pitchFamily="18" charset="0"/>
              </a:rPr>
              <a:t>-1</a:t>
            </a:r>
            <a:r>
              <a:rPr lang="vi-VN">
                <a:solidFill>
                  <a:schemeClr val="bg1"/>
                </a:solidFill>
                <a:cs typeface="Times New Roman" pitchFamily="18" charset="0"/>
              </a:rPr>
              <a:t>)(</a:t>
            </a:r>
            <a:r>
              <a:rPr lang="en-US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vi-VN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vi-VN">
                <a:cs typeface="Times New Roman" pitchFamily="18" charset="0"/>
              </a:rPr>
              <a:t>1)</a:t>
            </a:r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7280030" y="4126523"/>
            <a:ext cx="1524000" cy="533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765430" y="5345723"/>
            <a:ext cx="25146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Chọn khóa riêng d</a:t>
            </a:r>
          </a:p>
          <a:p>
            <a:pPr algn="ctr">
              <a:defRPr/>
            </a:pPr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7280030" y="5421923"/>
            <a:ext cx="1524000" cy="533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d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765430" y="4050323"/>
            <a:ext cx="25146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Chọn khóa công khai e</a:t>
            </a:r>
          </a:p>
          <a:p>
            <a:pPr algn="ctr">
              <a:defRPr/>
            </a:pPr>
            <a:r>
              <a:rPr lang="vi-VN">
                <a:cs typeface="Times New Roman" pitchFamily="18" charset="0"/>
              </a:rPr>
              <a:t>(0&lt; </a:t>
            </a:r>
            <a:r>
              <a:rPr lang="vi-VN" i="1">
                <a:solidFill>
                  <a:schemeClr val="bg1"/>
                </a:solidFill>
                <a:cs typeface="Times New Roman" pitchFamily="18" charset="0"/>
              </a:rPr>
              <a:t>e</a:t>
            </a:r>
            <a:r>
              <a:rPr lang="vi-VN" i="1">
                <a:cs typeface="Times New Roman" pitchFamily="18" charset="0"/>
              </a:rPr>
              <a:t> </a:t>
            </a:r>
            <a:r>
              <a:rPr lang="vi-VN">
                <a:cs typeface="Times New Roman" pitchFamily="18" charset="0"/>
              </a:rPr>
              <a:t>&lt; </a:t>
            </a:r>
            <a:r>
              <a:rPr lang="el-GR"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vi-VN" i="1">
                <a:cs typeface="Times New Roman" pitchFamily="18" charset="0"/>
              </a:rPr>
              <a:t>n</a:t>
            </a:r>
            <a:r>
              <a:rPr lang="vi-VN">
                <a:cs typeface="Times New Roman" pitchFamily="18" charset="0"/>
              </a:rPr>
              <a:t>))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(e&lt; &gt;</a:t>
            </a:r>
            <a:r>
              <a:rPr lang="el-GR"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vi-VN" i="1">
                <a:cs typeface="Times New Roman" pitchFamily="18" charset="0"/>
              </a:rPr>
              <a:t>n</a:t>
            </a:r>
            <a:r>
              <a:rPr lang="vi-VN">
                <a:cs typeface="Times New Roman" pitchFamily="18" charset="0"/>
              </a:rPr>
              <a:t>)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  <a:endParaRPr lang="en-US"/>
          </a:p>
        </p:txBody>
      </p:sp>
      <p:sp>
        <p:nvSpPr>
          <p:cNvPr id="74" name="Down Arrow 73"/>
          <p:cNvSpPr/>
          <p:nvPr/>
        </p:nvSpPr>
        <p:spPr>
          <a:xfrm>
            <a:off x="5832230" y="4812323"/>
            <a:ext cx="457200" cy="5334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Flowchart: Terminator 74"/>
          <p:cNvSpPr/>
          <p:nvPr/>
        </p:nvSpPr>
        <p:spPr>
          <a:xfrm>
            <a:off x="10251830" y="4964723"/>
            <a:ext cx="1524000" cy="30480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Bản mã C</a:t>
            </a:r>
          </a:p>
        </p:txBody>
      </p:sp>
      <p:sp>
        <p:nvSpPr>
          <p:cNvPr id="76" name="Flowchart: Terminator 75"/>
          <p:cNvSpPr/>
          <p:nvPr/>
        </p:nvSpPr>
        <p:spPr>
          <a:xfrm>
            <a:off x="9136671" y="2996725"/>
            <a:ext cx="1652955" cy="30480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Bản </a:t>
            </a:r>
            <a:r>
              <a:rPr lang="en-US" smtClean="0"/>
              <a:t>rõ gốc </a:t>
            </a:r>
            <a:r>
              <a:rPr lang="en-US"/>
              <a:t>m</a:t>
            </a:r>
          </a:p>
        </p:txBody>
      </p:sp>
      <p:sp>
        <p:nvSpPr>
          <p:cNvPr id="77" name="Flowchart: Terminator 76"/>
          <p:cNvSpPr/>
          <p:nvPr/>
        </p:nvSpPr>
        <p:spPr>
          <a:xfrm>
            <a:off x="9185030" y="6424247"/>
            <a:ext cx="1905000" cy="30480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Bản rõ  </a:t>
            </a:r>
            <a:r>
              <a:rPr lang="en-US" smtClean="0"/>
              <a:t>m</a:t>
            </a:r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8968154" y="4079631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smtClean="0">
                <a:solidFill>
                  <a:schemeClr val="tx1"/>
                </a:solidFill>
              </a:rPr>
              <a:t>m = c</a:t>
            </a:r>
            <a:r>
              <a:rPr lang="en-US" b="1" baseline="30000" smtClean="0">
                <a:solidFill>
                  <a:schemeClr val="tx1"/>
                </a:solidFill>
              </a:rPr>
              <a:t>e</a:t>
            </a:r>
            <a:r>
              <a:rPr lang="en-US" b="1" smtClean="0">
                <a:solidFill>
                  <a:schemeClr val="tx1"/>
                </a:solidFill>
              </a:rPr>
              <a:t> mod n </a:t>
            </a:r>
            <a:endParaRPr lang="en-US" b="1">
              <a:solidFill>
                <a:schemeClr val="tx1"/>
              </a:solidFill>
            </a:endParaRPr>
          </a:p>
        </p:txBody>
      </p:sp>
      <p:graphicFrame>
        <p:nvGraphicFramePr>
          <p:cNvPr id="8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526496"/>
              </p:ext>
            </p:extLst>
          </p:nvPr>
        </p:nvGraphicFramePr>
        <p:xfrm>
          <a:off x="5527430" y="5574323"/>
          <a:ext cx="91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3" imgW="457002" imgH="203112" progId="Equation.3">
                  <p:embed/>
                </p:oleObj>
              </mc:Choice>
              <mc:Fallback>
                <p:oleObj name="Equation" r:id="rId3" imgW="45700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430" y="5574323"/>
                        <a:ext cx="914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Rectangle 84"/>
          <p:cNvSpPr/>
          <p:nvPr/>
        </p:nvSpPr>
        <p:spPr>
          <a:xfrm>
            <a:off x="1289537" y="2194899"/>
            <a:ext cx="337624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</a:t>
            </a:r>
            <a:r>
              <a:rPr lang="en-US" sz="2400" b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 ký số RSA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được dùng trong việc tạo khóa,  mã hóa, giải mã.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Sơ đồ giải thuật 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968154" y="5421923"/>
            <a:ext cx="2350476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c =m</a:t>
            </a:r>
            <a:r>
              <a:rPr lang="en-US" b="1" baseline="30000" smtClean="0">
                <a:solidFill>
                  <a:schemeClr val="tx1"/>
                </a:solidFill>
              </a:rPr>
              <a:t>d </a:t>
            </a:r>
            <a:r>
              <a:rPr lang="en-US" b="1" smtClean="0">
                <a:solidFill>
                  <a:schemeClr val="tx1"/>
                </a:solidFill>
              </a:rPr>
              <a:t>mod n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7" name="Up Arrow 86"/>
          <p:cNvSpPr/>
          <p:nvPr/>
        </p:nvSpPr>
        <p:spPr>
          <a:xfrm>
            <a:off x="9914792" y="5955323"/>
            <a:ext cx="337038" cy="3985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Up Arrow 87"/>
          <p:cNvSpPr/>
          <p:nvPr/>
        </p:nvSpPr>
        <p:spPr>
          <a:xfrm>
            <a:off x="9869365" y="4627684"/>
            <a:ext cx="382465" cy="6975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Up Arrow 88"/>
          <p:cNvSpPr/>
          <p:nvPr/>
        </p:nvSpPr>
        <p:spPr>
          <a:xfrm>
            <a:off x="9864968" y="3258988"/>
            <a:ext cx="360486" cy="7532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98F24-4B16-414C-B5DE-F187EAEB3DD5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48640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B2B1-34E6-4561-B039-628197DF4637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86354" y="1967704"/>
            <a:ext cx="4419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Lý thuyết</a:t>
            </a:r>
          </a:p>
          <a:p>
            <a:pPr eaLnBrk="1" hangingPunct="1"/>
            <a:r>
              <a:rPr lang="vi-VN" altLang="en-US" b="1" u="sng">
                <a:latin typeface="Times New Roman" pitchFamily="18" charset="0"/>
                <a:cs typeface="Times New Roman" pitchFamily="18" charset="0"/>
              </a:rPr>
              <a:t>Bước 1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:B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người nhận) tạo hai số nguyên tố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ngẫu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nhiên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vi-VN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vi-VN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vi-VN" altLang="en-US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vi-VN" altLang="en-US" b="1" u="sng">
                <a:latin typeface="Times New Roman" pitchFamily="18" charset="0"/>
                <a:cs typeface="Times New Roman" pitchFamily="18" charset="0"/>
              </a:rPr>
              <a:t>Bước 2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: tính </a:t>
            </a:r>
            <a:r>
              <a:rPr lang="vi-VN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vi-VN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vi-VN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 và </a:t>
            </a:r>
            <a:r>
              <a:rPr lang="el-GR" altLang="en-US"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n) = (</a:t>
            </a:r>
            <a:r>
              <a:rPr lang="vi-VN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-1)(</a:t>
            </a:r>
            <a:r>
              <a:rPr lang="vi-VN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-1)</a:t>
            </a:r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vi-VN" altLang="en-US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/>
            <a:r>
              <a:rPr lang="vi-VN" altLang="en-US" b="1" u="sng">
                <a:latin typeface="Times New Roman" pitchFamily="18" charset="0"/>
                <a:cs typeface="Times New Roman" pitchFamily="18" charset="0"/>
              </a:rPr>
              <a:t>Bước 3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:  chọn một số ngẫu nhiên </a:t>
            </a:r>
            <a:r>
              <a:rPr lang="vi-VN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vi-VN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vi-VN" altLang="en-US">
                <a:latin typeface="Times New Roman" pitchFamily="18" charset="0"/>
                <a:cs typeface="Times New Roman" pitchFamily="18" charset="0"/>
              </a:rPr>
              <a:t>(0&lt; </a:t>
            </a:r>
            <a:r>
              <a:rPr lang="vi-VN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vi-VN" altLang="en-US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l-GR" altLang="en-US"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vi-VN" alt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)) sao cho ƯCLN(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altLang="en-US"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vi-VN" alt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))=1 </a:t>
            </a:r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vi-VN" altLang="en-US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vi-VN" altLang="en-US" b="1" u="sng">
                <a:latin typeface="Times New Roman" pitchFamily="18" charset="0"/>
                <a:cs typeface="Times New Roman" pitchFamily="18" charset="0"/>
              </a:rPr>
              <a:t>Bước 4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:  tính </a:t>
            </a: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bằng cách dùng thuật toán Euclide </a:t>
            </a:r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>
                <a:latin typeface="Times New Roman" pitchFamily="18" charset="0"/>
                <a:cs typeface="Times New Roman" pitchFamily="18" charset="0"/>
              </a:rPr>
              <a:t>Tìm số tự nhiên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sao cho </a:t>
            </a:r>
          </a:p>
          <a:p>
            <a:pPr eaLnBrk="1" hangingPunct="1"/>
            <a:endParaRPr lang="en-US" altLang="en-US" b="1" u="sng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vi-VN" altLang="en-US" b="1" u="sng">
                <a:latin typeface="Times New Roman" pitchFamily="18" charset="0"/>
                <a:cs typeface="Times New Roman" pitchFamily="18" charset="0"/>
              </a:rPr>
              <a:t>Bước 5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 và </a:t>
            </a:r>
            <a:r>
              <a:rPr lang="vi-VN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làm khoá công khai (</a:t>
            </a:r>
            <a:r>
              <a:rPr lang="vi-VN" altLang="en-US" b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public key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),  </a:t>
            </a:r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b="1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vi-VN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 làm khoá bí mật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vi-V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ivate key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).</a:t>
            </a:r>
            <a:endParaRPr lang="en-US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34554" y="1967704"/>
            <a:ext cx="40386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itchFamily="18" charset="0"/>
                <a:cs typeface="Times New Roman" pitchFamily="18" charset="0"/>
              </a:rPr>
              <a:t>Ví dụ:</a:t>
            </a:r>
          </a:p>
          <a:p>
            <a:pPr eaLnBrk="1" hangingPunct="1"/>
            <a:r>
              <a:rPr lang="en-US" altLang="en-US" b="1" u="sng">
                <a:latin typeface="Times New Roman" pitchFamily="18" charset="0"/>
                <a:cs typeface="Times New Roman" pitchFamily="18" charset="0"/>
              </a:rPr>
              <a:t>Bước 1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: Chọn số </a:t>
            </a:r>
            <a:r>
              <a:rPr lang="en-US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và </a:t>
            </a:r>
            <a:r>
              <a:rPr lang="en-US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41 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cs typeface="Times New Roman" pitchFamily="18" charset="0"/>
              </a:rPr>
              <a:t>(hai số này là 2 số nguyên tố)</a:t>
            </a:r>
            <a:endParaRPr lang="en-US" alt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b="1" u="sng">
                <a:latin typeface="Times New Roman" pitchFamily="18" charset="0"/>
                <a:cs typeface="Times New Roman" pitchFamily="18" charset="0"/>
              </a:rPr>
              <a:t>Bước 2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:     n = 23 * 41 = 943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l-GR" altLang="en-US"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n)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= 22 * 40 = 880 </a:t>
            </a:r>
          </a:p>
          <a:p>
            <a:pPr eaLnBrk="1" hangingPunct="1"/>
            <a:r>
              <a:rPr lang="en-US" altLang="en-US" b="1" u="sng">
                <a:latin typeface="Times New Roman" pitchFamily="18" charset="0"/>
                <a:cs typeface="Times New Roman" pitchFamily="18" charset="0"/>
              </a:rPr>
              <a:t>Bước 3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eaLnBrk="1" hangingPunct="1"/>
            <a:r>
              <a:rPr lang="en-US" altLang="en-US">
                <a:latin typeface="Times New Roman" pitchFamily="18" charset="0"/>
                <a:cs typeface="Times New Roman" pitchFamily="18" charset="0"/>
              </a:rPr>
              <a:t>      chọn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= 7 vì  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ƯCLN(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7, 880</a:t>
            </a:r>
            <a:r>
              <a:rPr lang="vi-VN" altLang="en-US">
                <a:latin typeface="Times New Roman" pitchFamily="18" charset="0"/>
                <a:cs typeface="Times New Roman" pitchFamily="18" charset="0"/>
              </a:rPr>
              <a:t>)=1</a:t>
            </a:r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b="1" u="sng">
                <a:latin typeface="Times New Roman" pitchFamily="18" charset="0"/>
                <a:cs typeface="Times New Roman" pitchFamily="18" charset="0"/>
              </a:rPr>
              <a:t>Bước 4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:                          =&gt; 7d=1+880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eaLnBrk="1" hangingPunct="1"/>
            <a:endParaRPr lang="en-US" altLang="en-US" b="1" i="1" u="sng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=&gt;d= 503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x = 4</a:t>
            </a:r>
          </a:p>
          <a:p>
            <a:pPr eaLnBrk="1" hangingPunct="1"/>
            <a:endParaRPr lang="en-US" altLang="en-US" i="1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b="1" u="sng">
                <a:latin typeface="Times New Roman" pitchFamily="18" charset="0"/>
                <a:cs typeface="Times New Roman" pitchFamily="18" charset="0"/>
              </a:rPr>
              <a:t>Bước 5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eaLnBrk="1" hangingPunct="1">
              <a:buFontTx/>
              <a:buChar char="-"/>
            </a:pPr>
            <a:r>
              <a:rPr lang="en-US" altLang="en-US">
                <a:latin typeface="Times New Roman" pitchFamily="18" charset="0"/>
                <a:cs typeface="Times New Roman" pitchFamily="18" charset="0"/>
              </a:rPr>
              <a:t>  n = 943 và e = 7</a:t>
            </a:r>
          </a:p>
          <a:p>
            <a:pPr eaLnBrk="1" hangingPunct="1">
              <a:buFontTx/>
              <a:buChar char="-"/>
            </a:pPr>
            <a:r>
              <a:rPr lang="en-US" altLang="en-US">
                <a:latin typeface="Times New Roman" pitchFamily="18" charset="0"/>
                <a:cs typeface="Times New Roman" pitchFamily="18" charset="0"/>
              </a:rPr>
              <a:t>  d = 503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752499"/>
              </p:ext>
            </p:extLst>
          </p:nvPr>
        </p:nvGraphicFramePr>
        <p:xfrm>
          <a:off x="3634154" y="4406104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457002" imgH="203112" progId="Equation.3">
                  <p:embed/>
                </p:oleObj>
              </mc:Choice>
              <mc:Fallback>
                <p:oleObj name="Equation" r:id="rId3" imgW="45700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154" y="4406104"/>
                        <a:ext cx="1143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551030"/>
              </p:ext>
            </p:extLst>
          </p:nvPr>
        </p:nvGraphicFramePr>
        <p:xfrm>
          <a:off x="4777154" y="4898229"/>
          <a:ext cx="1447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5" imgW="990170" imgH="393529" progId="Equation.3">
                  <p:embed/>
                </p:oleObj>
              </mc:Choice>
              <mc:Fallback>
                <p:oleObj name="Equation" r:id="rId5" imgW="99017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7154" y="4898229"/>
                        <a:ext cx="14478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845459"/>
              </p:ext>
            </p:extLst>
          </p:nvPr>
        </p:nvGraphicFramePr>
        <p:xfrm>
          <a:off x="7672754" y="4136229"/>
          <a:ext cx="1447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7" imgW="990170" imgH="393529" progId="Equation.3">
                  <p:embed/>
                </p:oleObj>
              </mc:Choice>
              <mc:Fallback>
                <p:oleObj name="Equation" r:id="rId7" imgW="99017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754" y="4136229"/>
                        <a:ext cx="14478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3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4850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mã(</a:t>
            </a:r>
            <a:r>
              <a:rPr lang="en-US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02B8-E521-4F4A-BC15-31A2A4728003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1846385" y="2394744"/>
            <a:ext cx="43434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vi-VN" altLang="en-US">
                <a:latin typeface="Times New Roman (Body)"/>
              </a:rPr>
              <a:t>Bước 1: A nhận khoá công khai của B.</a:t>
            </a:r>
            <a:endParaRPr lang="en-US" altLang="en-US">
              <a:latin typeface="Times New Roman (Body)"/>
            </a:endParaRPr>
          </a:p>
          <a:p>
            <a:pPr algn="just" eaLnBrk="1" hangingPunct="1"/>
            <a:r>
              <a:rPr lang="vi-VN" altLang="en-US">
                <a:latin typeface="Times New Roman (Body)"/>
              </a:rPr>
              <a:t> </a:t>
            </a:r>
          </a:p>
          <a:p>
            <a:pPr algn="just" eaLnBrk="1" hangingPunct="1"/>
            <a:r>
              <a:rPr lang="vi-VN" altLang="en-US">
                <a:latin typeface="Times New Roman (Body)"/>
              </a:rPr>
              <a:t>Bước 2: A biểu diễn thông tin cần gửi thành số m (0 &lt;= m &lt;= n-1)</a:t>
            </a:r>
            <a:endParaRPr lang="en-US" altLang="en-US">
              <a:latin typeface="Times New Roman (Body)"/>
            </a:endParaRPr>
          </a:p>
          <a:p>
            <a:pPr algn="just" eaLnBrk="1" hangingPunct="1"/>
            <a:endParaRPr lang="en-US" altLang="en-US">
              <a:latin typeface="Times New Roman (Body)"/>
            </a:endParaRPr>
          </a:p>
          <a:p>
            <a:pPr algn="just" eaLnBrk="1" hangingPunct="1"/>
            <a:r>
              <a:rPr lang="en-US" altLang="en-US">
                <a:latin typeface="Times New Roman (Body)"/>
              </a:rPr>
              <a:t>B</a:t>
            </a:r>
            <a:r>
              <a:rPr lang="vi-VN" altLang="en-US">
                <a:latin typeface="Times New Roman (Body)"/>
              </a:rPr>
              <a:t>ước</a:t>
            </a:r>
            <a:r>
              <a:rPr lang="en-US" altLang="en-US">
                <a:latin typeface="Times New Roman (Body)"/>
              </a:rPr>
              <a:t> 3: </a:t>
            </a:r>
            <a:r>
              <a:rPr lang="en-US" altLang="en-US">
                <a:latin typeface="Times New Roman (Body)"/>
              </a:rPr>
              <a:t>Tính  </a:t>
            </a:r>
            <a:r>
              <a:rPr lang="en-US" altLang="en-US" smtClean="0">
                <a:latin typeface="Times New Roman (Body)"/>
              </a:rPr>
              <a:t>c = m</a:t>
            </a:r>
            <a:r>
              <a:rPr lang="en-US" altLang="en-US" baseline="30000" smtClean="0">
                <a:latin typeface="Times New Roman (Body)"/>
              </a:rPr>
              <a:t>e</a:t>
            </a:r>
            <a:r>
              <a:rPr lang="en-US" altLang="en-US" smtClean="0">
                <a:latin typeface="Times New Roman (Body)"/>
              </a:rPr>
              <a:t> mod n                     </a:t>
            </a:r>
            <a:endParaRPr lang="en-US" altLang="en-US" i="1">
              <a:latin typeface="Times New Roman (Body)"/>
            </a:endParaRPr>
          </a:p>
          <a:p>
            <a:pPr algn="just" eaLnBrk="1" hangingPunct="1"/>
            <a:endParaRPr lang="en-US" altLang="en-US" i="1">
              <a:latin typeface="Times New Roman (Body)"/>
            </a:endParaRPr>
          </a:p>
          <a:p>
            <a:pPr algn="just" eaLnBrk="1" hangingPunct="1"/>
            <a:r>
              <a:rPr lang="en-US" altLang="en-US">
                <a:latin typeface="Times New Roman (Body)"/>
              </a:rPr>
              <a:t>B</a:t>
            </a:r>
            <a:r>
              <a:rPr lang="vi-VN" altLang="en-US">
                <a:latin typeface="Times New Roman (Body)"/>
              </a:rPr>
              <a:t>ước</a:t>
            </a:r>
            <a:r>
              <a:rPr lang="en-US" altLang="en-US">
                <a:latin typeface="Times New Roman (Body)"/>
              </a:rPr>
              <a:t> 4: Gửi  </a:t>
            </a:r>
            <a:r>
              <a:rPr lang="en-US" altLang="en-US" i="1">
                <a:latin typeface="Times New Roman (Body)"/>
              </a:rPr>
              <a:t>c</a:t>
            </a:r>
            <a:r>
              <a:rPr lang="en-US" altLang="en-US">
                <a:latin typeface="Times New Roman (Body)"/>
              </a:rPr>
              <a:t>  cho B</a:t>
            </a:r>
          </a:p>
          <a:p>
            <a:pPr algn="just" eaLnBrk="1" hangingPunct="1"/>
            <a:endParaRPr lang="en-US" altLang="en-US" i="1">
              <a:latin typeface="Times New Roman (Body)"/>
            </a:endParaRPr>
          </a:p>
          <a:p>
            <a:pPr algn="just" eaLnBrk="1" hangingPunct="1"/>
            <a:r>
              <a:rPr lang="en-US" altLang="en-US">
                <a:latin typeface="Times New Roman (Body)"/>
              </a:rPr>
              <a:t>Bước 5: Giải mã</a:t>
            </a:r>
          </a:p>
          <a:p>
            <a:pPr algn="just" eaLnBrk="1" hangingPunct="1"/>
            <a:r>
              <a:rPr lang="en-US" altLang="en-US">
                <a:latin typeface="Times New Roman (Body)"/>
              </a:rPr>
              <a:t>                    </a:t>
            </a:r>
            <a:r>
              <a:rPr lang="en-US" altLang="en-US" smtClean="0">
                <a:latin typeface="Times New Roman (Body)"/>
              </a:rPr>
              <a:t>tính   m = c</a:t>
            </a:r>
            <a:r>
              <a:rPr lang="en-US" altLang="en-US" baseline="30000" smtClean="0">
                <a:latin typeface="Times New Roman (Body)"/>
              </a:rPr>
              <a:t>d </a:t>
            </a:r>
            <a:r>
              <a:rPr lang="en-US" altLang="en-US" smtClean="0">
                <a:latin typeface="Times New Roman (Body)"/>
              </a:rPr>
              <a:t>mod n                    </a:t>
            </a:r>
            <a:endParaRPr lang="en-US" altLang="en-US">
              <a:latin typeface="Times New Roman (Body)"/>
            </a:endParaRPr>
          </a:p>
          <a:p>
            <a:pPr algn="just" eaLnBrk="1" hangingPunct="1"/>
            <a:r>
              <a:rPr lang="en-US" altLang="en-US">
                <a:latin typeface="Times New Roman (Body)"/>
              </a:rPr>
              <a:t>=&gt; m là thông tin nhận được.</a:t>
            </a:r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3370385" y="1937544"/>
            <a:ext cx="107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Lý thuyết</a:t>
            </a: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7942385" y="1937544"/>
            <a:ext cx="80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itchFamily="18" charset="0"/>
                <a:cs typeface="Times New Roman" pitchFamily="18" charset="0"/>
              </a:rPr>
              <a:t>Ví dụ:</a:t>
            </a:r>
          </a:p>
        </p:txBody>
      </p:sp>
      <p:sp>
        <p:nvSpPr>
          <p:cNvPr id="31" name="TextBox 18"/>
          <p:cNvSpPr txBox="1">
            <a:spLocks noChangeArrowheads="1"/>
          </p:cNvSpPr>
          <p:nvPr/>
        </p:nvSpPr>
        <p:spPr bwMode="auto">
          <a:xfrm>
            <a:off x="6418385" y="2394744"/>
            <a:ext cx="36576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 (Body)"/>
              </a:rPr>
              <a:t>B</a:t>
            </a:r>
            <a:r>
              <a:rPr lang="vi-VN" altLang="en-US">
                <a:latin typeface="Times New Roman (Body)"/>
              </a:rPr>
              <a:t>ước</a:t>
            </a:r>
            <a:r>
              <a:rPr lang="en-US" altLang="en-US">
                <a:latin typeface="Times New Roman (Body)"/>
              </a:rPr>
              <a:t> 1: A nhận khoá công khai</a:t>
            </a:r>
          </a:p>
          <a:p>
            <a:pPr eaLnBrk="1" hangingPunct="1"/>
            <a:r>
              <a:rPr lang="en-US" altLang="en-US">
                <a:latin typeface="Times New Roman (Body)"/>
                <a:cs typeface="Times New Roman" pitchFamily="18" charset="0"/>
              </a:rPr>
              <a:t>           n = 943 và e = 7</a:t>
            </a:r>
          </a:p>
          <a:p>
            <a:pPr eaLnBrk="1" hangingPunct="1"/>
            <a:r>
              <a:rPr lang="en-US" altLang="en-US">
                <a:latin typeface="Times New Roman (Body)"/>
              </a:rPr>
              <a:t>B</a:t>
            </a:r>
            <a:r>
              <a:rPr lang="vi-VN" altLang="en-US">
                <a:latin typeface="Times New Roman (Body)"/>
              </a:rPr>
              <a:t>ước</a:t>
            </a:r>
            <a:r>
              <a:rPr lang="en-US" altLang="en-US">
                <a:latin typeface="Times New Roman (Body)"/>
              </a:rPr>
              <a:t> 2: Thông tin cần gửi</a:t>
            </a:r>
          </a:p>
          <a:p>
            <a:pPr eaLnBrk="1" hangingPunct="1"/>
            <a:r>
              <a:rPr lang="en-US" altLang="en-US">
                <a:latin typeface="Times New Roman (Body)"/>
              </a:rPr>
              <a:t>     m = 35</a:t>
            </a:r>
          </a:p>
          <a:p>
            <a:pPr eaLnBrk="1" hangingPunct="1"/>
            <a:r>
              <a:rPr lang="en-US" altLang="en-US">
                <a:latin typeface="Times New Roman (Body)"/>
              </a:rPr>
              <a:t>B</a:t>
            </a:r>
            <a:r>
              <a:rPr lang="vi-VN" altLang="en-US">
                <a:latin typeface="Times New Roman (Body)"/>
              </a:rPr>
              <a:t>ước</a:t>
            </a:r>
            <a:r>
              <a:rPr lang="en-US" altLang="en-US">
                <a:latin typeface="Times New Roman (Body)"/>
              </a:rPr>
              <a:t> 3:                         </a:t>
            </a:r>
            <a:r>
              <a:rPr lang="en-US" altLang="en-US" sz="2000">
                <a:latin typeface="Times New Roman (Body)"/>
              </a:rPr>
              <a:t> </a:t>
            </a:r>
          </a:p>
          <a:p>
            <a:pPr eaLnBrk="1" hangingPunct="1"/>
            <a:endParaRPr lang="en-US" altLang="en-US">
              <a:latin typeface="Times New Roman (Body)"/>
            </a:endParaRPr>
          </a:p>
          <a:p>
            <a:pPr eaLnBrk="1" hangingPunct="1"/>
            <a:r>
              <a:rPr lang="en-US" altLang="en-US">
                <a:latin typeface="Times New Roman (Body)"/>
              </a:rPr>
              <a:t>B</a:t>
            </a:r>
            <a:r>
              <a:rPr lang="vi-VN" altLang="en-US">
                <a:latin typeface="Times New Roman (Body)"/>
              </a:rPr>
              <a:t>ước</a:t>
            </a:r>
            <a:r>
              <a:rPr lang="en-US" altLang="en-US">
                <a:latin typeface="Times New Roman (Body)"/>
              </a:rPr>
              <a:t> 4: </a:t>
            </a:r>
          </a:p>
          <a:p>
            <a:pPr eaLnBrk="1" hangingPunct="1"/>
            <a:endParaRPr lang="en-US" altLang="en-US">
              <a:latin typeface="Times New Roman (Body)"/>
            </a:endParaRPr>
          </a:p>
          <a:p>
            <a:pPr eaLnBrk="1" hangingPunct="1"/>
            <a:r>
              <a:rPr lang="en-US" altLang="en-US">
                <a:latin typeface="Times New Roman (Body)"/>
              </a:rPr>
              <a:t>Bước 5: Gải mã</a:t>
            </a:r>
          </a:p>
          <a:p>
            <a:pPr eaLnBrk="1" hangingPunct="1"/>
            <a:r>
              <a:rPr lang="en-US" altLang="en-US">
                <a:latin typeface="Times New Roman (Body)"/>
              </a:rPr>
              <a:t>                                       </a:t>
            </a:r>
          </a:p>
          <a:p>
            <a:pPr eaLnBrk="1" hangingPunct="1"/>
            <a:endParaRPr lang="en-US" altLang="en-US">
              <a:latin typeface="Times New Roman (Body)"/>
            </a:endParaRPr>
          </a:p>
          <a:p>
            <a:pPr eaLnBrk="1" hangingPunct="1"/>
            <a:r>
              <a:rPr lang="en-US" altLang="en-US">
                <a:latin typeface="Times New Roman (Body)"/>
              </a:rPr>
              <a:t>=&gt; m = 35</a:t>
            </a:r>
          </a:p>
        </p:txBody>
      </p:sp>
      <p:graphicFrame>
        <p:nvGraphicFramePr>
          <p:cNvPr id="3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91863"/>
              </p:ext>
            </p:extLst>
          </p:nvPr>
        </p:nvGraphicFramePr>
        <p:xfrm>
          <a:off x="7408985" y="3461544"/>
          <a:ext cx="20986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3" imgW="1016000" imgH="203200" progId="Equation.3">
                  <p:embed/>
                </p:oleObj>
              </mc:Choice>
              <mc:Fallback>
                <p:oleObj name="Equation" r:id="rId3" imgW="1016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985" y="3461544"/>
                        <a:ext cx="20986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748238"/>
              </p:ext>
            </p:extLst>
          </p:nvPr>
        </p:nvGraphicFramePr>
        <p:xfrm>
          <a:off x="6645398" y="4985544"/>
          <a:ext cx="24780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5" imgW="1218671" imgH="203112" progId="Equation.3">
                  <p:embed/>
                </p:oleObj>
              </mc:Choice>
              <mc:Fallback>
                <p:oleObj name="Equation" r:id="rId5" imgW="121867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398" y="4985544"/>
                        <a:ext cx="247808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117062"/>
              </p:ext>
            </p:extLst>
          </p:nvPr>
        </p:nvGraphicFramePr>
        <p:xfrm>
          <a:off x="7523285" y="4078410"/>
          <a:ext cx="14478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7" imgW="494870" imgH="177646" progId="Equation.3">
                  <p:embed/>
                </p:oleObj>
              </mc:Choice>
              <mc:Fallback>
                <p:oleObj name="Equation" r:id="rId7" imgW="494870" imgH="17764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285" y="4078410"/>
                        <a:ext cx="14478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174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4850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mã( </a:t>
            </a:r>
            <a:r>
              <a:rPr lang="en-US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 chữ ký số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02B8-E521-4F4A-BC15-31A2A4728003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1846385" y="2394744"/>
            <a:ext cx="43434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vi-VN" altLang="en-US">
                <a:latin typeface="Times New Roman (Body)"/>
              </a:rPr>
              <a:t>Bước 1: A nhận khoá công khai của B.</a:t>
            </a:r>
            <a:endParaRPr lang="en-US" altLang="en-US">
              <a:latin typeface="Times New Roman (Body)"/>
            </a:endParaRPr>
          </a:p>
          <a:p>
            <a:pPr algn="just" eaLnBrk="1" hangingPunct="1"/>
            <a:r>
              <a:rPr lang="vi-VN" altLang="en-US">
                <a:latin typeface="Times New Roman (Body)"/>
              </a:rPr>
              <a:t> </a:t>
            </a:r>
          </a:p>
          <a:p>
            <a:pPr algn="just" eaLnBrk="1" hangingPunct="1"/>
            <a:r>
              <a:rPr lang="vi-VN" altLang="en-US">
                <a:latin typeface="Times New Roman (Body)"/>
              </a:rPr>
              <a:t>Bước 2: A biểu diễn thông tin cần gửi thành số m (0 &lt;= m &lt;= n-1)</a:t>
            </a:r>
            <a:endParaRPr lang="en-US" altLang="en-US">
              <a:latin typeface="Times New Roman (Body)"/>
            </a:endParaRPr>
          </a:p>
          <a:p>
            <a:pPr algn="just" eaLnBrk="1" hangingPunct="1"/>
            <a:endParaRPr lang="en-US" altLang="en-US">
              <a:latin typeface="Times New Roman (Body)"/>
            </a:endParaRPr>
          </a:p>
          <a:p>
            <a:pPr algn="just" eaLnBrk="1" hangingPunct="1"/>
            <a:r>
              <a:rPr lang="en-US" altLang="en-US">
                <a:latin typeface="Times New Roman (Body)"/>
              </a:rPr>
              <a:t>B</a:t>
            </a:r>
            <a:r>
              <a:rPr lang="vi-VN" altLang="en-US">
                <a:latin typeface="Times New Roman (Body)"/>
              </a:rPr>
              <a:t>ước</a:t>
            </a:r>
            <a:r>
              <a:rPr lang="en-US" altLang="en-US">
                <a:latin typeface="Times New Roman (Body)"/>
              </a:rPr>
              <a:t> 3: </a:t>
            </a:r>
            <a:r>
              <a:rPr lang="en-US" altLang="en-US">
                <a:latin typeface="Times New Roman (Body)"/>
              </a:rPr>
              <a:t>Tính  </a:t>
            </a:r>
            <a:r>
              <a:rPr lang="en-US" altLang="en-US" smtClean="0">
                <a:latin typeface="Times New Roman (Body)"/>
              </a:rPr>
              <a:t>c = m</a:t>
            </a:r>
            <a:r>
              <a:rPr lang="en-US" altLang="en-US" baseline="30000" smtClean="0">
                <a:latin typeface="Times New Roman (Body)"/>
              </a:rPr>
              <a:t>d</a:t>
            </a:r>
            <a:r>
              <a:rPr lang="en-US" altLang="en-US" smtClean="0">
                <a:latin typeface="Times New Roman (Body)"/>
              </a:rPr>
              <a:t> mod n                     </a:t>
            </a:r>
            <a:endParaRPr lang="en-US" altLang="en-US" i="1">
              <a:latin typeface="Times New Roman (Body)"/>
            </a:endParaRPr>
          </a:p>
          <a:p>
            <a:pPr algn="just" eaLnBrk="1" hangingPunct="1"/>
            <a:endParaRPr lang="en-US" altLang="en-US" i="1">
              <a:latin typeface="Times New Roman (Body)"/>
            </a:endParaRPr>
          </a:p>
          <a:p>
            <a:pPr algn="just" eaLnBrk="1" hangingPunct="1"/>
            <a:r>
              <a:rPr lang="en-US" altLang="en-US">
                <a:latin typeface="Times New Roman (Body)"/>
              </a:rPr>
              <a:t>B</a:t>
            </a:r>
            <a:r>
              <a:rPr lang="vi-VN" altLang="en-US">
                <a:latin typeface="Times New Roman (Body)"/>
              </a:rPr>
              <a:t>ước</a:t>
            </a:r>
            <a:r>
              <a:rPr lang="en-US" altLang="en-US">
                <a:latin typeface="Times New Roman (Body)"/>
              </a:rPr>
              <a:t> 4: Gửi  </a:t>
            </a:r>
            <a:r>
              <a:rPr lang="en-US" altLang="en-US" i="1">
                <a:latin typeface="Times New Roman (Body)"/>
              </a:rPr>
              <a:t>c</a:t>
            </a:r>
            <a:r>
              <a:rPr lang="en-US" altLang="en-US">
                <a:latin typeface="Times New Roman (Body)"/>
              </a:rPr>
              <a:t>  cho B</a:t>
            </a:r>
          </a:p>
          <a:p>
            <a:pPr algn="just" eaLnBrk="1" hangingPunct="1"/>
            <a:endParaRPr lang="en-US" altLang="en-US" i="1">
              <a:latin typeface="Times New Roman (Body)"/>
            </a:endParaRPr>
          </a:p>
          <a:p>
            <a:pPr algn="just" eaLnBrk="1" hangingPunct="1"/>
            <a:r>
              <a:rPr lang="en-US" altLang="en-US">
                <a:latin typeface="Times New Roman (Body)"/>
              </a:rPr>
              <a:t>Bước 5: Giải mã</a:t>
            </a:r>
          </a:p>
          <a:p>
            <a:pPr algn="just" eaLnBrk="1" hangingPunct="1"/>
            <a:r>
              <a:rPr lang="en-US" altLang="en-US">
                <a:latin typeface="Times New Roman (Body)"/>
              </a:rPr>
              <a:t>                    </a:t>
            </a:r>
            <a:r>
              <a:rPr lang="en-US" altLang="en-US" smtClean="0">
                <a:latin typeface="Times New Roman (Body)"/>
              </a:rPr>
              <a:t>tính   m = c</a:t>
            </a:r>
            <a:r>
              <a:rPr lang="en-US" altLang="en-US" baseline="30000">
                <a:latin typeface="Times New Roman (Body)"/>
              </a:rPr>
              <a:t>e</a:t>
            </a:r>
            <a:r>
              <a:rPr lang="en-US" altLang="en-US" baseline="30000" smtClean="0">
                <a:latin typeface="Times New Roman (Body)"/>
              </a:rPr>
              <a:t> </a:t>
            </a:r>
            <a:r>
              <a:rPr lang="en-US" altLang="en-US" smtClean="0">
                <a:latin typeface="Times New Roman (Body)"/>
              </a:rPr>
              <a:t>mod n                    </a:t>
            </a:r>
            <a:endParaRPr lang="en-US" altLang="en-US">
              <a:latin typeface="Times New Roman (Body)"/>
            </a:endParaRPr>
          </a:p>
          <a:p>
            <a:pPr algn="just" eaLnBrk="1" hangingPunct="1"/>
            <a:r>
              <a:rPr lang="en-US" altLang="en-US">
                <a:latin typeface="Times New Roman (Body)"/>
              </a:rPr>
              <a:t>=&gt; m là thông tin nhận được.</a:t>
            </a:r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3370385" y="1937544"/>
            <a:ext cx="107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b="1" i="1">
                <a:latin typeface="Times New Roman" pitchFamily="18" charset="0"/>
                <a:cs typeface="Times New Roman" pitchFamily="18" charset="0"/>
              </a:rPr>
              <a:t>Lý thuyết</a:t>
            </a: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7942385" y="1937544"/>
            <a:ext cx="80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itchFamily="18" charset="0"/>
                <a:cs typeface="Times New Roman" pitchFamily="18" charset="0"/>
              </a:rPr>
              <a:t>Ví dụ:</a:t>
            </a:r>
          </a:p>
        </p:txBody>
      </p:sp>
      <p:sp>
        <p:nvSpPr>
          <p:cNvPr id="31" name="TextBox 18"/>
          <p:cNvSpPr txBox="1">
            <a:spLocks noChangeArrowheads="1"/>
          </p:cNvSpPr>
          <p:nvPr/>
        </p:nvSpPr>
        <p:spPr bwMode="auto">
          <a:xfrm>
            <a:off x="6418385" y="2394744"/>
            <a:ext cx="36576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 (Body)"/>
              </a:rPr>
              <a:t>B</a:t>
            </a:r>
            <a:r>
              <a:rPr lang="vi-VN" altLang="en-US">
                <a:latin typeface="Times New Roman (Body)"/>
              </a:rPr>
              <a:t>ước</a:t>
            </a:r>
            <a:r>
              <a:rPr lang="en-US" altLang="en-US">
                <a:latin typeface="Times New Roman (Body)"/>
              </a:rPr>
              <a:t> 1: A nhận khoá công khai</a:t>
            </a:r>
          </a:p>
          <a:p>
            <a:pPr eaLnBrk="1" hangingPunct="1"/>
            <a:r>
              <a:rPr lang="en-US" altLang="en-US">
                <a:latin typeface="Times New Roman (Body)"/>
                <a:cs typeface="Times New Roman" pitchFamily="18" charset="0"/>
              </a:rPr>
              <a:t>           n = 943 và e = 7</a:t>
            </a:r>
          </a:p>
          <a:p>
            <a:pPr eaLnBrk="1" hangingPunct="1"/>
            <a:r>
              <a:rPr lang="en-US" altLang="en-US">
                <a:latin typeface="Times New Roman (Body)"/>
              </a:rPr>
              <a:t>B</a:t>
            </a:r>
            <a:r>
              <a:rPr lang="vi-VN" altLang="en-US">
                <a:latin typeface="Times New Roman (Body)"/>
              </a:rPr>
              <a:t>ước</a:t>
            </a:r>
            <a:r>
              <a:rPr lang="en-US" altLang="en-US">
                <a:latin typeface="Times New Roman (Body)"/>
              </a:rPr>
              <a:t> 2: Thông tin cần gửi</a:t>
            </a:r>
          </a:p>
          <a:p>
            <a:pPr eaLnBrk="1" hangingPunct="1"/>
            <a:r>
              <a:rPr lang="en-US" altLang="en-US">
                <a:latin typeface="Times New Roman (Body)"/>
              </a:rPr>
              <a:t>     m = 35</a:t>
            </a:r>
          </a:p>
          <a:p>
            <a:pPr eaLnBrk="1" hangingPunct="1"/>
            <a:r>
              <a:rPr lang="en-US" altLang="en-US">
                <a:latin typeface="Times New Roman (Body)"/>
              </a:rPr>
              <a:t>B</a:t>
            </a:r>
            <a:r>
              <a:rPr lang="vi-VN" altLang="en-US">
                <a:latin typeface="Times New Roman (Body)"/>
              </a:rPr>
              <a:t>ước</a:t>
            </a:r>
            <a:r>
              <a:rPr lang="en-US" altLang="en-US">
                <a:latin typeface="Times New Roman (Body)"/>
              </a:rPr>
              <a:t> 3:                         </a:t>
            </a:r>
            <a:r>
              <a:rPr lang="en-US" altLang="en-US" sz="2000">
                <a:latin typeface="Times New Roman (Body)"/>
              </a:rPr>
              <a:t> </a:t>
            </a:r>
          </a:p>
          <a:p>
            <a:pPr eaLnBrk="1" hangingPunct="1"/>
            <a:endParaRPr lang="en-US" altLang="en-US">
              <a:latin typeface="Times New Roman (Body)"/>
            </a:endParaRPr>
          </a:p>
          <a:p>
            <a:pPr eaLnBrk="1" hangingPunct="1"/>
            <a:r>
              <a:rPr lang="en-US" altLang="en-US">
                <a:latin typeface="Times New Roman (Body)"/>
              </a:rPr>
              <a:t>B</a:t>
            </a:r>
            <a:r>
              <a:rPr lang="vi-VN" altLang="en-US">
                <a:latin typeface="Times New Roman (Body)"/>
              </a:rPr>
              <a:t>ước</a:t>
            </a:r>
            <a:r>
              <a:rPr lang="en-US" altLang="en-US">
                <a:latin typeface="Times New Roman (Body)"/>
              </a:rPr>
              <a:t> 4: </a:t>
            </a:r>
          </a:p>
          <a:p>
            <a:pPr eaLnBrk="1" hangingPunct="1"/>
            <a:endParaRPr lang="en-US" altLang="en-US">
              <a:latin typeface="Times New Roman (Body)"/>
            </a:endParaRPr>
          </a:p>
          <a:p>
            <a:pPr eaLnBrk="1" hangingPunct="1"/>
            <a:r>
              <a:rPr lang="en-US" altLang="en-US">
                <a:latin typeface="Times New Roman (Body)"/>
              </a:rPr>
              <a:t>Bước 5: Gải mã</a:t>
            </a:r>
          </a:p>
          <a:p>
            <a:pPr eaLnBrk="1" hangingPunct="1"/>
            <a:r>
              <a:rPr lang="en-US" altLang="en-US">
                <a:latin typeface="Times New Roman (Body)"/>
              </a:rPr>
              <a:t>                                       </a:t>
            </a:r>
          </a:p>
          <a:p>
            <a:pPr eaLnBrk="1" hangingPunct="1"/>
            <a:endParaRPr lang="en-US" altLang="en-US">
              <a:latin typeface="Times New Roman (Body)"/>
            </a:endParaRPr>
          </a:p>
          <a:p>
            <a:pPr eaLnBrk="1" hangingPunct="1"/>
            <a:r>
              <a:rPr lang="en-US" altLang="en-US">
                <a:latin typeface="Times New Roman (Body)"/>
              </a:rPr>
              <a:t>=&gt; m = 35</a:t>
            </a:r>
          </a:p>
        </p:txBody>
      </p:sp>
      <p:graphicFrame>
        <p:nvGraphicFramePr>
          <p:cNvPr id="3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696857"/>
              </p:ext>
            </p:extLst>
          </p:nvPr>
        </p:nvGraphicFramePr>
        <p:xfrm>
          <a:off x="7331075" y="3462338"/>
          <a:ext cx="22558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1091880" imgH="203040" progId="Equation.3">
                  <p:embed/>
                </p:oleObj>
              </mc:Choice>
              <mc:Fallback>
                <p:oleObj name="Equation" r:id="rId3" imgW="1091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075" y="3462338"/>
                        <a:ext cx="22558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324666"/>
              </p:ext>
            </p:extLst>
          </p:nvPr>
        </p:nvGraphicFramePr>
        <p:xfrm>
          <a:off x="6864350" y="4986338"/>
          <a:ext cx="20383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5" imgW="1002960" imgH="203040" progId="Equation.3">
                  <p:embed/>
                </p:oleObj>
              </mc:Choice>
              <mc:Fallback>
                <p:oleObj name="Equation" r:id="rId5" imgW="1002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50" y="4986338"/>
                        <a:ext cx="20383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122299"/>
              </p:ext>
            </p:extLst>
          </p:nvPr>
        </p:nvGraphicFramePr>
        <p:xfrm>
          <a:off x="7708900" y="4114800"/>
          <a:ext cx="1074738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7" imgW="368280" imgH="139680" progId="Equation.3">
                  <p:embed/>
                </p:oleObj>
              </mc:Choice>
              <mc:Fallback>
                <p:oleObj name="Equation" r:id="rId7" imgW="368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0" y="4114800"/>
                        <a:ext cx="1074738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73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Java(1)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java.math.*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certainty, Random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độ an toàn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trước, ;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subtract(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multiply(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USCLN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71A23-0720-4C06-B726-21E04F793C72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2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Java(2)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10155"/>
            <a:ext cx="10018713" cy="3153507"/>
          </a:xfrm>
        </p:spPr>
        <p:txBody>
          <a:bodyPr/>
          <a:lstStyle/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modulo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modInverse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(this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m);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modPow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exponent,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exponent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m).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20E5-42CB-43FC-97CD-430AE1DB457F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5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42291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C:\Users\Mr Khiem\Desktop\RSA\Báo cáo\image\Tao khóa 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54" y="1875692"/>
            <a:ext cx="9132277" cy="416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4F11-9B97-4733-9FAD-69E52AF40C93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Giới thiệu(1)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79785"/>
            <a:ext cx="10018713" cy="3411415"/>
          </a:xfrm>
        </p:spPr>
        <p:txBody>
          <a:bodyPr>
            <a:normAutofit fontScale="85000" lnSpcReduction="20000"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(Digital Signature 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(message)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(Digital Signature generation algorithm)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(Digital Signature verification algorithm 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Figital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 Scheme)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(Digital Signature signing process)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E93E-5520-458A-ACD7-EC8EBD75F677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0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881" y="650632"/>
            <a:ext cx="10018713" cy="1752599"/>
          </a:xfrm>
        </p:spPr>
        <p:txBody>
          <a:bodyPr/>
          <a:lstStyle/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hóa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C:\Users\Mr Khiem\Desktop\RSA\Báo cáo\image\ma hoa 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139" y="2719755"/>
            <a:ext cx="7221416" cy="87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Mr Khiem\Desktop\RSA\Báo cáo\image\ma hoa code r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815" y="4663952"/>
            <a:ext cx="7373816" cy="83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13182" y="2162853"/>
            <a:ext cx="2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1815" y="4050271"/>
            <a:ext cx="26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 ký số RSA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76BC-7070-40CA-A727-E914EFAF41DE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1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C:\Users\Mr Khiem\Desktop\RSA\Báo cáo\image\giai ma code rs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667" y="4512406"/>
            <a:ext cx="7798656" cy="91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r Khiem\Desktop\RSA\Báo cáo\image\giai ma 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29" y="2860432"/>
            <a:ext cx="7798656" cy="95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36277" y="2321169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6277" y="3880447"/>
            <a:ext cx="235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 ký số RSA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551B-D7F2-48AD-BE70-E18B61E2D6BA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6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01614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demo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Mr Khiem\Desktop\RSA\Báo cáo\image\DEM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14" y="1922583"/>
            <a:ext cx="3399473" cy="4122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 descr="C:\Users\Mr Khiem\Desktop\RSA\Báo cáo\image\DEMO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11" y="1922583"/>
            <a:ext cx="3275136" cy="412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59FE-3583-4EEA-A3E2-8FED84D99C3D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6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 các công ty, website,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B77D-522C-46D9-A346-846C898D94D3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4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27385"/>
            <a:ext cx="10018713" cy="280181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>
                <a:latin typeface="Times New Roman" panose="02020603050405020304" pitchFamily="18" charset="0"/>
                <a:cs typeface="Times New Roman" panose="02020603050405020304" pitchFamily="18" charset="0"/>
              </a:rPr>
              <a:t>: quá trình tạo và kiểm tra chữ ký số; cài đặt thử nghiệm tạo và kiểm tra chữ ký số để đảm bảo tính toàn vẹn dữ </a:t>
            </a:r>
            <a:r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7567-FFD7-4D34-8120-AF141C9F0E19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5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Tin_TS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Dậu_HVCNBCVT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http://vi.wikipedia.org/wiki/RSA_(m%C3%A3_h%C3%B3a)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http://en.wikipedia.org/wiki/RSA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http://vi.wikipedia.org/wiki/Ch%E1%BB%AF_k%C3%BD_s%E1%BB%91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http://en.wikipedia.org/wiki/Digital_signature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http://docs.oracle.com/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/7/docs/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/java/math/BigInteger.html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http://vi.wikipedia.org/wiki/SHA  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http://www.java2s.com/Tutorial/Java/0490__Security/UseSHA1.htm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576C-D6F1-47DF-B3F1-1693FE1C12FF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0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Giới thiệu(2)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(Digital signature verification process)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(message)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.(message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disgest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(hash value),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SHA-1: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SHA-1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k&lt;2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(message digest)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160 bits.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512bits,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32-bits.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 bits.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7FC7-A284-4B2A-96B0-C0E0E8560435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2" y="1441940"/>
            <a:ext cx="2466366" cy="2157046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Kiến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Mr Khiem\Desktop\Digital_Signature_Sign_verif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338" y="2157411"/>
            <a:ext cx="6845446" cy="45130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A51-0DCC-4FB9-B507-A9C019396C82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Mr Khiem\Desktop\digital-signatures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616" y="2438398"/>
            <a:ext cx="7140464" cy="387096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79A5-B91E-4C79-A0F2-FEF8D5019CCF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(message digest/ hash value)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(Hashing algorithm)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(Signature/ Encryption algorithm).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(Digital signature)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Encryted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 digest)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(message)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Digital signature)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(Signed message)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(Signed message)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2433-CBA1-40DD-A1BD-0F598C7E05B6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4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MD1 (message digest)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(Public key)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MD2 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MD2: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MD1 =MD2 -&gt;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MD1 &lt;&gt;MD2 -&gt;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E57E-208E-48FD-9863-A1906CB6EF10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Mr Khiem\Desktop\RSA\Báo cáo\Digital-Signature-RSA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48" y="2438398"/>
            <a:ext cx="6933452" cy="387096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B84A-D2E0-400F-8129-B09E754763F4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2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25062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Mr Khiem\Desktop\RSA\Báo cáo\DS gửi rsa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557" y="1852244"/>
            <a:ext cx="7429467" cy="39166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BDA6-7729-4DAC-8935-7AD863B13D53}" type="datetime1">
              <a:rPr lang="vi-VN" smtClean="0"/>
              <a:t>09/10/2014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1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501</TotalTime>
  <Words>1831</Words>
  <Application>Microsoft Office PowerPoint</Application>
  <PresentationFormat>Custom</PresentationFormat>
  <Paragraphs>243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Parallax</vt:lpstr>
      <vt:lpstr>Equation</vt:lpstr>
      <vt:lpstr>Microsoft Equation 3.0</vt:lpstr>
      <vt:lpstr>PowerPoint Presentation</vt:lpstr>
      <vt:lpstr>I. Giới thiệu(1)</vt:lpstr>
      <vt:lpstr>I. Giới thiệu(2)</vt:lpstr>
      <vt:lpstr>II. Nội dung</vt:lpstr>
      <vt:lpstr>a. Kiến trúc chữ ký số tổng quát</vt:lpstr>
      <vt:lpstr>Quá trình ký(bên gửi)</vt:lpstr>
      <vt:lpstr>Quá trình kiểm tra chữ ký(bên nhận)</vt:lpstr>
      <vt:lpstr>b. Kiến trúc chữ ký số RSA</vt:lpstr>
      <vt:lpstr>Cụ thể hơn:</vt:lpstr>
      <vt:lpstr>Thẩm định chữ ký số RSA</vt:lpstr>
      <vt:lpstr>2. Giải thuật và cài đặt giải thuật</vt:lpstr>
      <vt:lpstr>2. Giải thuật và cài đặt giải thuật</vt:lpstr>
      <vt:lpstr>Giải thuật chữ ký RSA</vt:lpstr>
      <vt:lpstr>a. Tạo khóa</vt:lpstr>
      <vt:lpstr>b. Mã hóa và giải mã(RSA)</vt:lpstr>
      <vt:lpstr>b. Mã hóa và giải mã( RSA chữ ký số)</vt:lpstr>
      <vt:lpstr>2.2. Cài đặt giải thuật trong ngôn ngữ Java(1)</vt:lpstr>
      <vt:lpstr>2.2. Cài đặt giải thuật trong ngôn ngữ Java(2)</vt:lpstr>
      <vt:lpstr>Tạo khóa</vt:lpstr>
      <vt:lpstr>Mã hóa</vt:lpstr>
      <vt:lpstr>Giải mã:</vt:lpstr>
      <vt:lpstr>Giao diện demo kết quả chữ ký số sử dụng RSA</vt:lpstr>
      <vt:lpstr>3. Ứng dụng chữ ký số sử dụng thuật toán RSA</vt:lpstr>
      <vt:lpstr>III. Kết luận</vt:lpstr>
      <vt:lpstr>IV. 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</dc:title>
  <dc:creator>Administrator</dc:creator>
  <cp:lastModifiedBy>Mr Khiem</cp:lastModifiedBy>
  <cp:revision>55</cp:revision>
  <dcterms:created xsi:type="dcterms:W3CDTF">2014-10-07T01:56:51Z</dcterms:created>
  <dcterms:modified xsi:type="dcterms:W3CDTF">2014-10-08T18:40:20Z</dcterms:modified>
</cp:coreProperties>
</file>