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60" r:id="rId3"/>
    <p:sldId id="262" r:id="rId4"/>
    <p:sldId id="276" r:id="rId5"/>
    <p:sldId id="272" r:id="rId6"/>
    <p:sldId id="273" r:id="rId7"/>
    <p:sldId id="277" r:id="rId8"/>
    <p:sldId id="278" r:id="rId9"/>
    <p:sldId id="279" r:id="rId10"/>
    <p:sldId id="280" r:id="rId11"/>
    <p:sldId id="281" r:id="rId12"/>
    <p:sldId id="282" r:id="rId13"/>
    <p:sldId id="283" r:id="rId14"/>
    <p:sldId id="284" r:id="rId15"/>
    <p:sldId id="28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94669" autoAdjust="0"/>
  </p:normalViewPr>
  <p:slideViewPr>
    <p:cSldViewPr>
      <p:cViewPr varScale="1">
        <p:scale>
          <a:sx n="87" d="100"/>
          <a:sy n="87" d="100"/>
        </p:scale>
        <p:origin x="-906" y="-78"/>
      </p:cViewPr>
      <p:guideLst>
        <p:guide orient="horz" pos="2160"/>
        <p:guide pos="2880"/>
      </p:guideLst>
    </p:cSldViewPr>
  </p:slideViewPr>
  <p:outlineViewPr>
    <p:cViewPr>
      <p:scale>
        <a:sx n="33" d="100"/>
        <a:sy n="33" d="100"/>
      </p:scale>
      <p:origin x="54"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A034BAF-B8E1-49A3-BE23-5C5B3A108E62}" type="datetimeFigureOut">
              <a:rPr lang="en-US" smtClean="0"/>
              <a:t>5/4/2017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91C10F4-11A6-4938-8923-23950FBC0C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034BAF-B8E1-49A3-BE23-5C5B3A108E6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C10F4-11A6-4938-8923-23950FBC0C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034BAF-B8E1-49A3-BE23-5C5B3A108E6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C10F4-11A6-4938-8923-23950FBC0C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034BAF-B8E1-49A3-BE23-5C5B3A108E6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C10F4-11A6-4938-8923-23950FBC0C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034BAF-B8E1-49A3-BE23-5C5B3A108E62}"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C10F4-11A6-4938-8923-23950FBC0C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034BAF-B8E1-49A3-BE23-5C5B3A108E62}"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C10F4-11A6-4938-8923-23950FBC0C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A034BAF-B8E1-49A3-BE23-5C5B3A108E62}" type="datetimeFigureOut">
              <a:rPr lang="en-US" smtClean="0"/>
              <a:t>5/4/2017</a:t>
            </a:fld>
            <a:endParaRPr lang="en-US"/>
          </a:p>
        </p:txBody>
      </p:sp>
      <p:sp>
        <p:nvSpPr>
          <p:cNvPr id="27" name="Slide Number Placeholder 26"/>
          <p:cNvSpPr>
            <a:spLocks noGrp="1"/>
          </p:cNvSpPr>
          <p:nvPr>
            <p:ph type="sldNum" sz="quarter" idx="11"/>
          </p:nvPr>
        </p:nvSpPr>
        <p:spPr/>
        <p:txBody>
          <a:bodyPr rtlCol="0"/>
          <a:lstStyle/>
          <a:p>
            <a:fld id="{F91C10F4-11A6-4938-8923-23950FBC0C1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A034BAF-B8E1-49A3-BE23-5C5B3A108E62}" type="datetimeFigureOut">
              <a:rPr lang="en-US" smtClean="0"/>
              <a:t>5/4/2017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F91C10F4-11A6-4938-8923-23950FBC0C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34BAF-B8E1-49A3-BE23-5C5B3A108E62}"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1C10F4-11A6-4938-8923-23950FBC0C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034BAF-B8E1-49A3-BE23-5C5B3A108E62}"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C10F4-11A6-4938-8923-23950FBC0C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034BAF-B8E1-49A3-BE23-5C5B3A108E62}"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C10F4-11A6-4938-8923-23950FBC0C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A034BAF-B8E1-49A3-BE23-5C5B3A108E62}" type="datetimeFigureOut">
              <a:rPr lang="en-US" smtClean="0"/>
              <a:t>5/4/2017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91C10F4-11A6-4938-8923-23950FBC0C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049" y="2286000"/>
            <a:ext cx="7406807" cy="838200"/>
          </a:xfrm>
        </p:spPr>
        <p:txBody>
          <a:bodyPr>
            <a:normAutofit/>
          </a:bodyPr>
          <a:lstStyle/>
          <a:p>
            <a:r>
              <a:rPr lang="en-US" sz="2800" dirty="0" err="1" smtClean="0"/>
              <a:t>Đề</a:t>
            </a:r>
            <a:r>
              <a:rPr lang="en-US" sz="2800" dirty="0" smtClean="0"/>
              <a:t> </a:t>
            </a:r>
            <a:r>
              <a:rPr lang="en-US" sz="2800" dirty="0" err="1" smtClean="0"/>
              <a:t>tài</a:t>
            </a:r>
            <a:r>
              <a:rPr lang="en-US" sz="2800" dirty="0" smtClean="0"/>
              <a:t>: </a:t>
            </a:r>
            <a:r>
              <a:rPr lang="en-US" sz="2800" dirty="0" err="1" smtClean="0"/>
              <a:t>Mã</a:t>
            </a:r>
            <a:r>
              <a:rPr lang="en-US" sz="2800" dirty="0" smtClean="0"/>
              <a:t> </a:t>
            </a:r>
            <a:r>
              <a:rPr lang="en-US" sz="2800" dirty="0" err="1" smtClean="0"/>
              <a:t>hóa</a:t>
            </a:r>
            <a:r>
              <a:rPr lang="en-US" sz="2800" dirty="0" smtClean="0"/>
              <a:t> Knapsack </a:t>
            </a:r>
            <a:r>
              <a:rPr lang="en-US" sz="2800" dirty="0" err="1" smtClean="0"/>
              <a:t>và</a:t>
            </a:r>
            <a:r>
              <a:rPr lang="en-US" sz="2800" dirty="0" smtClean="0"/>
              <a:t> </a:t>
            </a:r>
            <a:r>
              <a:rPr lang="en-US" sz="2800" dirty="0" err="1" smtClean="0"/>
              <a:t>chữ</a:t>
            </a:r>
            <a:r>
              <a:rPr lang="en-US" sz="2800" dirty="0" smtClean="0"/>
              <a:t> </a:t>
            </a:r>
            <a:r>
              <a:rPr lang="en-US" sz="2800" dirty="0" err="1" smtClean="0"/>
              <a:t>ký</a:t>
            </a:r>
            <a:r>
              <a:rPr lang="en-US" sz="2800" dirty="0" smtClean="0"/>
              <a:t> </a:t>
            </a:r>
            <a:r>
              <a:rPr lang="en-US" sz="2800" dirty="0" err="1" smtClean="0"/>
              <a:t>Elgamal</a:t>
            </a:r>
            <a:endParaRPr lang="en-US" sz="2800" dirty="0"/>
          </a:p>
        </p:txBody>
      </p:sp>
      <p:sp>
        <p:nvSpPr>
          <p:cNvPr id="3" name="Subtitle 2"/>
          <p:cNvSpPr>
            <a:spLocks noGrp="1"/>
          </p:cNvSpPr>
          <p:nvPr>
            <p:ph type="subTitle" idx="1"/>
          </p:nvPr>
        </p:nvSpPr>
        <p:spPr>
          <a:xfrm>
            <a:off x="479893" y="4114800"/>
            <a:ext cx="7391400" cy="1510262"/>
          </a:xfrm>
        </p:spPr>
        <p:txBody>
          <a:bodyPr>
            <a:normAutofit/>
          </a:bodyPr>
          <a:lstStyle/>
          <a:p>
            <a:r>
              <a:rPr lang="en-US" sz="1800" dirty="0" err="1" smtClean="0"/>
              <a:t>Thành</a:t>
            </a:r>
            <a:r>
              <a:rPr lang="en-US" sz="1800" dirty="0" smtClean="0"/>
              <a:t> </a:t>
            </a:r>
            <a:r>
              <a:rPr lang="en-US" sz="1800" dirty="0" err="1" smtClean="0"/>
              <a:t>viên</a:t>
            </a:r>
            <a:r>
              <a:rPr lang="en-US" sz="1800" dirty="0" smtClean="0"/>
              <a:t> </a:t>
            </a:r>
            <a:r>
              <a:rPr lang="en-US" sz="1800" dirty="0" err="1" smtClean="0"/>
              <a:t>nhóm</a:t>
            </a:r>
            <a:r>
              <a:rPr lang="en-US" sz="1800" dirty="0" smtClean="0"/>
              <a:t>:                                  1. </a:t>
            </a:r>
            <a:r>
              <a:rPr lang="en-US" sz="1800" dirty="0" err="1" smtClean="0"/>
              <a:t>Đặng</a:t>
            </a:r>
            <a:r>
              <a:rPr lang="en-US" sz="1800" dirty="0" smtClean="0"/>
              <a:t> Duy </a:t>
            </a:r>
            <a:r>
              <a:rPr lang="en-US" sz="1800" dirty="0" err="1" smtClean="0"/>
              <a:t>Hồng</a:t>
            </a:r>
            <a:endParaRPr lang="en-US" sz="1800" dirty="0" smtClean="0"/>
          </a:p>
          <a:p>
            <a:r>
              <a:rPr lang="en-US" sz="1800" dirty="0" smtClean="0"/>
              <a:t>                                                                    2. </a:t>
            </a:r>
            <a:r>
              <a:rPr lang="en-US" sz="1800" dirty="0" err="1" smtClean="0"/>
              <a:t>Nguyễn</a:t>
            </a:r>
            <a:r>
              <a:rPr lang="en-US" sz="1800" dirty="0" smtClean="0"/>
              <a:t> Thu </a:t>
            </a:r>
            <a:r>
              <a:rPr lang="en-US" sz="1800" dirty="0" err="1" smtClean="0"/>
              <a:t>Thủy</a:t>
            </a:r>
            <a:endParaRPr lang="en-US" sz="1800" dirty="0" smtClean="0"/>
          </a:p>
          <a:p>
            <a:r>
              <a:rPr lang="en-US" sz="1800" dirty="0" smtClean="0"/>
              <a:t>                                                                    3. </a:t>
            </a:r>
            <a:r>
              <a:rPr lang="en-US" sz="1800" dirty="0" err="1" smtClean="0"/>
              <a:t>Nguyễn</a:t>
            </a:r>
            <a:r>
              <a:rPr lang="en-US" sz="1800" dirty="0" smtClean="0"/>
              <a:t> </a:t>
            </a:r>
            <a:r>
              <a:rPr lang="en-US" sz="1800" dirty="0" err="1" smtClean="0"/>
              <a:t>Thị</a:t>
            </a:r>
            <a:r>
              <a:rPr lang="en-US" sz="1800" dirty="0" smtClean="0"/>
              <a:t> Mai </a:t>
            </a:r>
            <a:r>
              <a:rPr lang="en-US" sz="1800" dirty="0" err="1" smtClean="0"/>
              <a:t>Hương</a:t>
            </a:r>
            <a:endParaRPr lang="en-US" sz="1800" dirty="0" smtClean="0"/>
          </a:p>
          <a:p>
            <a:r>
              <a:rPr lang="en-US" sz="1800" dirty="0" smtClean="0"/>
              <a:t>                                                                    4. </a:t>
            </a:r>
            <a:r>
              <a:rPr lang="en-US" sz="1800" dirty="0" err="1" smtClean="0"/>
              <a:t>Đỗ</a:t>
            </a:r>
            <a:r>
              <a:rPr lang="en-US" sz="1800" dirty="0" smtClean="0"/>
              <a:t> </a:t>
            </a:r>
            <a:r>
              <a:rPr lang="en-US" sz="1800" dirty="0" err="1" smtClean="0"/>
              <a:t>Hoàng</a:t>
            </a:r>
            <a:r>
              <a:rPr lang="en-US" sz="1800" dirty="0" smtClean="0"/>
              <a:t> Sang</a:t>
            </a:r>
          </a:p>
        </p:txBody>
      </p:sp>
      <p:pic>
        <p:nvPicPr>
          <p:cNvPr id="4" name="Picture 3" descr="Kết quả hình ảnh cho hình ảnh trường đại học hàng hả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9857" y="381000"/>
            <a:ext cx="761999" cy="7593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8600" y="609600"/>
            <a:ext cx="8808386" cy="707886"/>
          </a:xfrm>
          <a:prstGeom prst="rect">
            <a:avLst/>
          </a:prstGeom>
          <a:noFill/>
        </p:spPr>
        <p:txBody>
          <a:bodyPr wrap="square" lIns="91440" tIns="45720" rIns="91440" bIns="45720">
            <a:spAutoFit/>
          </a:bodyPr>
          <a:lstStyle/>
          <a:p>
            <a:pPr algn="ctr"/>
            <a:r>
              <a:rPr lang="en-US" sz="40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Môn</a:t>
            </a:r>
            <a:r>
              <a:rPr lang="en-US" sz="4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sz="40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học</a:t>
            </a:r>
            <a:r>
              <a:rPr lang="en-US" sz="4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An </a:t>
            </a:r>
            <a:r>
              <a:rPr lang="en-US" sz="40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toàn</a:t>
            </a:r>
            <a:r>
              <a:rPr lang="en-US" sz="4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sz="40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và</a:t>
            </a:r>
            <a:r>
              <a:rPr lang="en-US" sz="4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sz="40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bảo</a:t>
            </a:r>
            <a:r>
              <a:rPr lang="en-US" sz="4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sz="40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mật</a:t>
            </a:r>
            <a:r>
              <a:rPr lang="en-US" sz="4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US" sz="40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thông</a:t>
            </a:r>
            <a:r>
              <a:rPr lang="en-US" sz="4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tin</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60492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plus(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III. Quá trình mã hóa và giải mã của hệ </a:t>
            </a:r>
          </a:p>
        </p:txBody>
      </p:sp>
      <p:sp>
        <p:nvSpPr>
          <p:cNvPr id="3" name="Content Placeholder 2"/>
          <p:cNvSpPr>
            <a:spLocks noGrp="1"/>
          </p:cNvSpPr>
          <p:nvPr>
            <p:ph idx="1"/>
          </p:nvPr>
        </p:nvSpPr>
        <p:spPr/>
        <p:txBody>
          <a:bodyPr>
            <a:normAutofit fontScale="85000" lnSpcReduction="20000"/>
          </a:bodyPr>
          <a:lstStyle/>
          <a:p>
            <a:pPr marL="624078" indent="-514350">
              <a:buAutoNum type="arabicPeriod"/>
            </a:pPr>
            <a:r>
              <a:rPr lang="vi-VN" u="sng" dirty="0" smtClean="0"/>
              <a:t>Quá </a:t>
            </a:r>
            <a:r>
              <a:rPr lang="vi-VN" u="sng" dirty="0"/>
              <a:t>trình mã hóa</a:t>
            </a:r>
            <a:r>
              <a:rPr lang="vi-VN" dirty="0"/>
              <a:t>: </a:t>
            </a:r>
            <a:endParaRPr lang="vi-VN" dirty="0" smtClean="0"/>
          </a:p>
          <a:p>
            <a:r>
              <a:rPr lang="vi-VN" dirty="0" smtClean="0"/>
              <a:t>B1</a:t>
            </a:r>
            <a:r>
              <a:rPr lang="vi-VN" dirty="0"/>
              <a:t>: Thông điệp (bản rõ) cần được dịch sang dạng nhị phân M (M1, M2, … , Mn</a:t>
            </a:r>
            <a:r>
              <a:rPr lang="vi-VN" dirty="0" smtClean="0"/>
              <a:t>).</a:t>
            </a:r>
          </a:p>
          <a:p>
            <a:r>
              <a:rPr lang="vi-VN" dirty="0" smtClean="0"/>
              <a:t> </a:t>
            </a:r>
            <a:r>
              <a:rPr lang="vi-VN" dirty="0"/>
              <a:t>B2: Chọn chuỗi siêu tăng B (B1, B2, …, Bj, …, Bn) tức là</a:t>
            </a:r>
          </a:p>
          <a:p>
            <a:pPr marL="109728" indent="0">
              <a:buNone/>
            </a:pPr>
            <a:r>
              <a:rPr lang="vi-VN" dirty="0" smtClean="0"/>
              <a:t>		Bj </a:t>
            </a:r>
            <a:r>
              <a:rPr lang="vi-VN" dirty="0"/>
              <a:t>&gt; </a:t>
            </a:r>
            <a:r>
              <a:rPr lang="vi-VN" dirty="0" smtClean="0"/>
              <a:t>∑</a:t>
            </a:r>
            <a:r>
              <a:rPr lang="vi-VN" baseline="30000" dirty="0" smtClean="0"/>
              <a:t>n-1</a:t>
            </a:r>
            <a:r>
              <a:rPr lang="vi-VN" baseline="-25000" dirty="0" smtClean="0"/>
              <a:t>i=1</a:t>
            </a:r>
            <a:r>
              <a:rPr lang="vi-VN" dirty="0" smtClean="0"/>
              <a:t> Bi</a:t>
            </a:r>
          </a:p>
          <a:p>
            <a:pPr marL="109728" indent="0">
              <a:buNone/>
            </a:pPr>
            <a:r>
              <a:rPr lang="vi-VN" dirty="0" smtClean="0"/>
              <a:t>	Chọn </a:t>
            </a:r>
            <a:r>
              <a:rPr lang="vi-VN" dirty="0"/>
              <a:t>số nguyên ngẫu nhiên q sao cho</a:t>
            </a:r>
            <a:r>
              <a:rPr lang="vi-VN" dirty="0" smtClean="0"/>
              <a:t>:</a:t>
            </a:r>
          </a:p>
          <a:p>
            <a:pPr marL="109728" indent="0">
              <a:buNone/>
            </a:pPr>
            <a:r>
              <a:rPr lang="vi-VN" dirty="0"/>
              <a:t>	</a:t>
            </a:r>
            <a:r>
              <a:rPr lang="vi-VN" dirty="0" smtClean="0"/>
              <a:t> 	q </a:t>
            </a:r>
            <a:r>
              <a:rPr lang="vi-VN" dirty="0"/>
              <a:t>&gt; </a:t>
            </a:r>
            <a:r>
              <a:rPr lang="vi-VN" dirty="0" smtClean="0"/>
              <a:t>∑</a:t>
            </a:r>
            <a:r>
              <a:rPr lang="vi-VN" baseline="30000" dirty="0" smtClean="0"/>
              <a:t>n</a:t>
            </a:r>
            <a:r>
              <a:rPr lang="vi-VN" baseline="-25000" dirty="0" smtClean="0"/>
              <a:t>i=1</a:t>
            </a:r>
            <a:r>
              <a:rPr lang="vi-VN" dirty="0" smtClean="0"/>
              <a:t> Bi </a:t>
            </a:r>
          </a:p>
          <a:p>
            <a:pPr marL="109728" indent="0">
              <a:buNone/>
            </a:pPr>
            <a:r>
              <a:rPr lang="vi-VN" dirty="0" smtClean="0"/>
              <a:t>	Chọn </a:t>
            </a:r>
            <a:r>
              <a:rPr lang="vi-VN" dirty="0"/>
              <a:t>số nguyên r sao cho r và q là hai số nguyên tố cùng </a:t>
            </a:r>
            <a:r>
              <a:rPr lang="vi-VN" dirty="0" smtClean="0"/>
              <a:t>	nhau </a:t>
            </a:r>
            <a:r>
              <a:rPr lang="vi-VN" dirty="0"/>
              <a:t>hay: GCD(r, q) = 1 </a:t>
            </a:r>
            <a:endParaRPr lang="vi-VN" dirty="0" smtClean="0"/>
          </a:p>
          <a:p>
            <a:r>
              <a:rPr lang="vi-VN" dirty="0" smtClean="0"/>
              <a:t>B3</a:t>
            </a:r>
            <a:r>
              <a:rPr lang="vi-VN" dirty="0"/>
              <a:t>: Tìm khóa công khai: A (A1, A2, … , An</a:t>
            </a:r>
            <a:r>
              <a:rPr lang="vi-VN" dirty="0" smtClean="0"/>
              <a:t>)</a:t>
            </a:r>
          </a:p>
          <a:p>
            <a:pPr marL="109728" indent="0">
              <a:buNone/>
            </a:pPr>
            <a:r>
              <a:rPr lang="vi-VN" dirty="0" smtClean="0"/>
              <a:t>	 </a:t>
            </a:r>
            <a:r>
              <a:rPr lang="vi-VN" dirty="0"/>
              <a:t>Ai = r . Bi mod </a:t>
            </a:r>
            <a:r>
              <a:rPr lang="vi-VN" dirty="0" smtClean="0"/>
              <a:t>q</a:t>
            </a:r>
          </a:p>
          <a:p>
            <a:r>
              <a:rPr lang="vi-VN" dirty="0" smtClean="0"/>
              <a:t>B4</a:t>
            </a:r>
            <a:r>
              <a:rPr lang="vi-VN" dirty="0"/>
              <a:t>: Tìm bản mã: Ci = </a:t>
            </a:r>
            <a:r>
              <a:rPr lang="vi-VN" dirty="0" smtClean="0"/>
              <a:t>∑</a:t>
            </a:r>
            <a:r>
              <a:rPr lang="vi-VN" baseline="30000" dirty="0" smtClean="0"/>
              <a:t>n</a:t>
            </a:r>
            <a:r>
              <a:rPr lang="vi-VN" baseline="-25000" dirty="0" smtClean="0"/>
              <a:t>i=0</a:t>
            </a:r>
            <a:r>
              <a:rPr lang="vi-VN" dirty="0" smtClean="0"/>
              <a:t> MiAi </a:t>
            </a:r>
          </a:p>
          <a:p>
            <a:pPr marL="109728" indent="0">
              <a:buNone/>
            </a:pPr>
            <a:r>
              <a:rPr lang="vi-VN" dirty="0" smtClean="0"/>
              <a:t>Trong </a:t>
            </a:r>
            <a:r>
              <a:rPr lang="vi-VN" dirty="0"/>
              <a:t>đó A là khóa công khai, còn B, q, r là các khóa riêng</a:t>
            </a:r>
          </a:p>
          <a:p>
            <a:endParaRPr lang="en-US" dirty="0"/>
          </a:p>
        </p:txBody>
      </p:sp>
    </p:spTree>
    <p:extLst>
      <p:ext uri="{BB962C8B-B14F-4D97-AF65-F5344CB8AC3E}">
        <p14:creationId xmlns:p14="http://schemas.microsoft.com/office/powerpoint/2010/main" val="77899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914400"/>
          </a:xfrm>
        </p:spPr>
        <p:txBody>
          <a:bodyPr>
            <a:normAutofit fontScale="90000"/>
          </a:bodyPr>
          <a:lstStyle/>
          <a:p>
            <a:r>
              <a:rPr lang="vi-VN" dirty="0"/>
              <a:t>III. Quá trình mã hóa và giải mã của hệ </a:t>
            </a:r>
            <a:endParaRPr lang="en-US" dirty="0"/>
          </a:p>
        </p:txBody>
      </p:sp>
      <p:sp>
        <p:nvSpPr>
          <p:cNvPr id="3" name="Content Placeholder 2"/>
          <p:cNvSpPr>
            <a:spLocks noGrp="1"/>
          </p:cNvSpPr>
          <p:nvPr>
            <p:ph idx="1"/>
          </p:nvPr>
        </p:nvSpPr>
        <p:spPr>
          <a:xfrm>
            <a:off x="457200" y="2133600"/>
            <a:ext cx="8229600" cy="4440936"/>
          </a:xfrm>
        </p:spPr>
        <p:txBody>
          <a:bodyPr>
            <a:normAutofit fontScale="62500" lnSpcReduction="20000"/>
          </a:bodyPr>
          <a:lstStyle/>
          <a:p>
            <a:pPr marL="109728" indent="0">
              <a:buNone/>
            </a:pPr>
            <a:r>
              <a:rPr lang="vi-VN" u="sng" dirty="0" smtClean="0"/>
              <a:t>2. </a:t>
            </a:r>
            <a:r>
              <a:rPr lang="vi-VN" u="sng" dirty="0"/>
              <a:t>Quá trình giải mã </a:t>
            </a:r>
            <a:endParaRPr lang="vi-VN" u="sng" dirty="0" smtClean="0"/>
          </a:p>
          <a:p>
            <a:r>
              <a:rPr lang="vi-VN" dirty="0" smtClean="0"/>
              <a:t>B1</a:t>
            </a:r>
            <a:r>
              <a:rPr lang="vi-VN" dirty="0"/>
              <a:t>: Tìm phần tử nghịch đảo của r theo module q (</a:t>
            </a:r>
            <a:r>
              <a:rPr lang="vi-VN" dirty="0" smtClean="0"/>
              <a:t>r</a:t>
            </a:r>
            <a:r>
              <a:rPr lang="vi-VN" baseline="30000" dirty="0" smtClean="0"/>
              <a:t>-1</a:t>
            </a:r>
            <a:r>
              <a:rPr lang="vi-VN" dirty="0" smtClean="0"/>
              <a:t>) </a:t>
            </a:r>
            <a:r>
              <a:rPr lang="vi-VN" dirty="0"/>
              <a:t>bằng giải thuật EUCLID mở rộng như sau: </a:t>
            </a:r>
            <a:endParaRPr lang="vi-VN" dirty="0" smtClean="0"/>
          </a:p>
          <a:p>
            <a:pPr marL="109728" indent="0">
              <a:buNone/>
            </a:pPr>
            <a:r>
              <a:rPr lang="vi-VN" dirty="0"/>
              <a:t>	</a:t>
            </a:r>
            <a:r>
              <a:rPr lang="vi-VN" dirty="0" smtClean="0"/>
              <a:t>int </a:t>
            </a:r>
            <a:r>
              <a:rPr lang="vi-VN" dirty="0"/>
              <a:t>y0 = 0, y1 = 1; </a:t>
            </a:r>
            <a:endParaRPr lang="vi-VN" dirty="0" smtClean="0"/>
          </a:p>
          <a:p>
            <a:pPr marL="109728" indent="0">
              <a:buNone/>
            </a:pPr>
            <a:r>
              <a:rPr lang="vi-VN" dirty="0"/>
              <a:t>	</a:t>
            </a:r>
            <a:r>
              <a:rPr lang="vi-VN" dirty="0" smtClean="0"/>
              <a:t>while </a:t>
            </a:r>
            <a:r>
              <a:rPr lang="vi-VN" dirty="0"/>
              <a:t>r &gt; 0 </a:t>
            </a:r>
            <a:endParaRPr lang="vi-VN" dirty="0" smtClean="0"/>
          </a:p>
          <a:p>
            <a:pPr marL="109728" indent="0">
              <a:buNone/>
            </a:pPr>
            <a:r>
              <a:rPr lang="vi-VN" dirty="0"/>
              <a:t>	</a:t>
            </a:r>
            <a:r>
              <a:rPr lang="vi-VN" dirty="0" smtClean="0"/>
              <a:t>do {</a:t>
            </a:r>
          </a:p>
          <a:p>
            <a:pPr marL="109728" indent="0">
              <a:buNone/>
            </a:pPr>
            <a:r>
              <a:rPr lang="vi-VN" dirty="0"/>
              <a:t>	</a:t>
            </a:r>
            <a:r>
              <a:rPr lang="vi-VN" dirty="0" smtClean="0"/>
              <a:t>a </a:t>
            </a:r>
            <a:r>
              <a:rPr lang="vi-VN" dirty="0"/>
              <a:t>= q mod </a:t>
            </a:r>
            <a:r>
              <a:rPr lang="vi-VN" dirty="0" smtClean="0"/>
              <a:t>r</a:t>
            </a:r>
          </a:p>
          <a:p>
            <a:pPr marL="109728" indent="0">
              <a:buNone/>
            </a:pPr>
            <a:r>
              <a:rPr lang="vi-VN" dirty="0"/>
              <a:t>	</a:t>
            </a:r>
            <a:r>
              <a:rPr lang="vi-VN" dirty="0" smtClean="0"/>
              <a:t>if </a:t>
            </a:r>
            <a:r>
              <a:rPr lang="vi-VN" dirty="0"/>
              <a:t>a = 0 then Break </a:t>
            </a:r>
            <a:endParaRPr lang="vi-VN" dirty="0" smtClean="0"/>
          </a:p>
          <a:p>
            <a:pPr marL="109728" indent="0">
              <a:buNone/>
            </a:pPr>
            <a:r>
              <a:rPr lang="vi-VN" dirty="0"/>
              <a:t>	</a:t>
            </a:r>
            <a:r>
              <a:rPr lang="vi-VN" dirty="0" smtClean="0"/>
              <a:t>b </a:t>
            </a:r>
            <a:r>
              <a:rPr lang="vi-VN" dirty="0"/>
              <a:t>= q div r</a:t>
            </a:r>
          </a:p>
          <a:p>
            <a:pPr marL="109728" indent="0">
              <a:buNone/>
            </a:pPr>
            <a:r>
              <a:rPr lang="vi-VN" dirty="0" smtClean="0"/>
              <a:t>	y </a:t>
            </a:r>
            <a:r>
              <a:rPr lang="vi-VN" dirty="0"/>
              <a:t>= y0 - y1 * </a:t>
            </a:r>
            <a:r>
              <a:rPr lang="vi-VN" dirty="0" smtClean="0"/>
              <a:t>b</a:t>
            </a:r>
          </a:p>
          <a:p>
            <a:pPr marL="109728" indent="0">
              <a:buNone/>
            </a:pPr>
            <a:r>
              <a:rPr lang="vi-VN" dirty="0"/>
              <a:t>	</a:t>
            </a:r>
            <a:r>
              <a:rPr lang="vi-VN" dirty="0" smtClean="0"/>
              <a:t>q </a:t>
            </a:r>
            <a:r>
              <a:rPr lang="vi-VN" dirty="0"/>
              <a:t>= r </a:t>
            </a:r>
            <a:endParaRPr lang="vi-VN" dirty="0" smtClean="0"/>
          </a:p>
          <a:p>
            <a:pPr marL="109728" indent="0">
              <a:buNone/>
            </a:pPr>
            <a:r>
              <a:rPr lang="vi-VN" dirty="0"/>
              <a:t>	</a:t>
            </a:r>
            <a:r>
              <a:rPr lang="vi-VN" dirty="0" smtClean="0"/>
              <a:t>r </a:t>
            </a:r>
            <a:r>
              <a:rPr lang="vi-VN" dirty="0"/>
              <a:t>= a </a:t>
            </a:r>
            <a:endParaRPr lang="vi-VN" dirty="0" smtClean="0"/>
          </a:p>
          <a:p>
            <a:pPr marL="109728" indent="0">
              <a:buNone/>
            </a:pPr>
            <a:r>
              <a:rPr lang="vi-VN" dirty="0"/>
              <a:t>	</a:t>
            </a:r>
            <a:r>
              <a:rPr lang="vi-VN" dirty="0" smtClean="0"/>
              <a:t>y0 </a:t>
            </a:r>
            <a:r>
              <a:rPr lang="vi-VN" dirty="0"/>
              <a:t>= y1 </a:t>
            </a:r>
            <a:endParaRPr lang="vi-VN" dirty="0" smtClean="0"/>
          </a:p>
          <a:p>
            <a:pPr marL="109728" indent="0">
              <a:buNone/>
            </a:pPr>
            <a:r>
              <a:rPr lang="vi-VN" dirty="0"/>
              <a:t>	</a:t>
            </a:r>
            <a:r>
              <a:rPr lang="vi-VN" dirty="0" smtClean="0"/>
              <a:t>y1 </a:t>
            </a:r>
            <a:r>
              <a:rPr lang="vi-VN" dirty="0"/>
              <a:t>= y } </a:t>
            </a:r>
            <a:endParaRPr lang="vi-VN" dirty="0" smtClean="0"/>
          </a:p>
          <a:p>
            <a:pPr marL="109728" indent="0">
              <a:buNone/>
            </a:pPr>
            <a:r>
              <a:rPr lang="vi-VN" dirty="0"/>
              <a:t>	</a:t>
            </a:r>
            <a:r>
              <a:rPr lang="vi-VN" dirty="0" smtClean="0"/>
              <a:t>return </a:t>
            </a:r>
            <a:r>
              <a:rPr lang="vi-VN" dirty="0"/>
              <a:t>y </a:t>
            </a:r>
            <a:endParaRPr lang="vi-VN" dirty="0" smtClean="0"/>
          </a:p>
          <a:p>
            <a:r>
              <a:rPr lang="vi-VN" dirty="0" smtClean="0"/>
              <a:t>B3</a:t>
            </a:r>
            <a:r>
              <a:rPr lang="vi-VN" dirty="0"/>
              <a:t>: Tìm bản rõ: M = C . r -1 mod q</a:t>
            </a:r>
          </a:p>
          <a:p>
            <a:endParaRPr lang="en-US" dirty="0"/>
          </a:p>
        </p:txBody>
      </p:sp>
    </p:spTree>
    <p:extLst>
      <p:ext uri="{BB962C8B-B14F-4D97-AF65-F5344CB8AC3E}">
        <p14:creationId xmlns:p14="http://schemas.microsoft.com/office/powerpoint/2010/main" val="186804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down)">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wipe(down)">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wipe(down)">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wipe(down)">
                                      <p:cBhvr>
                                        <p:cTn id="8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IV. </a:t>
            </a:r>
            <a:r>
              <a:rPr lang="vi-VN" dirty="0"/>
              <a:t>Ưu điểm, nhược điểm và ứng dụng</a:t>
            </a:r>
            <a:endParaRPr lang="en-US" dirty="0"/>
          </a:p>
        </p:txBody>
      </p:sp>
      <p:sp>
        <p:nvSpPr>
          <p:cNvPr id="3" name="Content Placeholder 2"/>
          <p:cNvSpPr>
            <a:spLocks noGrp="1"/>
          </p:cNvSpPr>
          <p:nvPr>
            <p:ph idx="1"/>
          </p:nvPr>
        </p:nvSpPr>
        <p:spPr/>
        <p:txBody>
          <a:bodyPr>
            <a:normAutofit fontScale="92500" lnSpcReduction="20000"/>
          </a:bodyPr>
          <a:lstStyle/>
          <a:p>
            <a:pPr marL="109728" indent="0">
              <a:buNone/>
            </a:pPr>
            <a:r>
              <a:rPr lang="vi-VN" u="sng" dirty="0" smtClean="0">
                <a:effectLst>
                  <a:outerShdw blurRad="38100" dist="38100" dir="2700000" algn="tl">
                    <a:srgbClr val="000000">
                      <a:alpha val="43137"/>
                    </a:srgbClr>
                  </a:outerShdw>
                </a:effectLst>
              </a:rPr>
              <a:t>1. Ưu </a:t>
            </a:r>
            <a:r>
              <a:rPr lang="vi-VN" u="sng" dirty="0">
                <a:effectLst>
                  <a:outerShdw blurRad="38100" dist="38100" dir="2700000" algn="tl">
                    <a:srgbClr val="000000">
                      <a:alpha val="43137"/>
                    </a:srgbClr>
                  </a:outerShdw>
                </a:effectLst>
              </a:rPr>
              <a:t>điểm</a:t>
            </a:r>
            <a:r>
              <a:rPr lang="vi-VN" u="sng" dirty="0" smtClean="0">
                <a:effectLst>
                  <a:outerShdw blurRad="38100" dist="38100" dir="2700000" algn="tl">
                    <a:srgbClr val="000000">
                      <a:alpha val="43137"/>
                    </a:srgbClr>
                  </a:outerShdw>
                </a:effectLst>
              </a:rPr>
              <a:t>:</a:t>
            </a:r>
          </a:p>
          <a:p>
            <a:pPr marL="109728" indent="0">
              <a:buNone/>
            </a:pPr>
            <a:r>
              <a:rPr lang="vi-VN" dirty="0" smtClean="0"/>
              <a:t>Đơn </a:t>
            </a:r>
            <a:r>
              <a:rPr lang="vi-VN" dirty="0"/>
              <a:t>giản hơn các hệ mật mã mã khóa công khai khác. Nếu chọn r và q đủ lớn thì người thám mã để tìm được r và q phải tốn nhiều thời gian hơn </a:t>
            </a:r>
            <a:endParaRPr lang="vi-VN" dirty="0" smtClean="0"/>
          </a:p>
          <a:p>
            <a:pPr marL="109728" indent="0">
              <a:buNone/>
            </a:pPr>
            <a:r>
              <a:rPr lang="vi-VN" u="sng" dirty="0" smtClean="0">
                <a:effectLst>
                  <a:outerShdw blurRad="38100" dist="38100" dir="2700000" algn="tl">
                    <a:srgbClr val="000000">
                      <a:alpha val="43137"/>
                    </a:srgbClr>
                  </a:outerShdw>
                </a:effectLst>
              </a:rPr>
              <a:t>2. </a:t>
            </a:r>
            <a:r>
              <a:rPr lang="vi-VN" u="sng" dirty="0">
                <a:effectLst>
                  <a:outerShdw blurRad="38100" dist="38100" dir="2700000" algn="tl">
                    <a:srgbClr val="000000">
                      <a:alpha val="43137"/>
                    </a:srgbClr>
                  </a:outerShdw>
                </a:effectLst>
              </a:rPr>
              <a:t>Nhược </a:t>
            </a:r>
            <a:r>
              <a:rPr lang="vi-VN" u="sng" dirty="0" smtClean="0">
                <a:effectLst>
                  <a:outerShdw blurRad="38100" dist="38100" dir="2700000" algn="tl">
                    <a:srgbClr val="000000">
                      <a:alpha val="43137"/>
                    </a:srgbClr>
                  </a:outerShdw>
                </a:effectLst>
              </a:rPr>
              <a:t>điểm</a:t>
            </a:r>
            <a:r>
              <a:rPr lang="vi-VN" dirty="0" smtClean="0"/>
              <a:t>:</a:t>
            </a:r>
          </a:p>
          <a:p>
            <a:r>
              <a:rPr lang="vi-VN" dirty="0" smtClean="0"/>
              <a:t>Thuật </a:t>
            </a:r>
            <a:r>
              <a:rPr lang="vi-VN" dirty="0"/>
              <a:t>toán mã hóa đã bị Adi Shamir phá được nên không còn an toàn. </a:t>
            </a:r>
            <a:endParaRPr lang="vi-VN" dirty="0" smtClean="0"/>
          </a:p>
          <a:p>
            <a:r>
              <a:rPr lang="vi-VN" dirty="0" smtClean="0"/>
              <a:t>Thuật </a:t>
            </a:r>
            <a:r>
              <a:rPr lang="vi-VN" dirty="0"/>
              <a:t>toán mã hóa có khối lượng tính toán nhiều =&gt; tốc độ mã hóa chậm. </a:t>
            </a:r>
            <a:endParaRPr lang="vi-VN" dirty="0" smtClean="0"/>
          </a:p>
          <a:p>
            <a:pPr marL="109728" indent="0">
              <a:buNone/>
            </a:pPr>
            <a:r>
              <a:rPr lang="vi-VN" u="sng" dirty="0" smtClean="0">
                <a:effectLst>
                  <a:outerShdw blurRad="38100" dist="38100" dir="2700000" algn="tl">
                    <a:srgbClr val="000000">
                      <a:alpha val="43137"/>
                    </a:srgbClr>
                  </a:outerShdw>
                </a:effectLst>
              </a:rPr>
              <a:t>3. </a:t>
            </a:r>
            <a:r>
              <a:rPr lang="vi-VN" u="sng" dirty="0">
                <a:effectLst>
                  <a:outerShdw blurRad="38100" dist="38100" dir="2700000" algn="tl">
                    <a:srgbClr val="000000">
                      <a:alpha val="43137"/>
                    </a:srgbClr>
                  </a:outerShdw>
                </a:effectLst>
              </a:rPr>
              <a:t>Ứng dụng: </a:t>
            </a:r>
            <a:endParaRPr lang="vi-VN" u="sng" dirty="0" smtClean="0">
              <a:effectLst>
                <a:outerShdw blurRad="38100" dist="38100" dir="2700000" algn="tl">
                  <a:srgbClr val="000000">
                    <a:alpha val="43137"/>
                  </a:srgbClr>
                </a:outerShdw>
              </a:effectLst>
            </a:endParaRPr>
          </a:p>
          <a:p>
            <a:r>
              <a:rPr lang="vi-VN" dirty="0" smtClean="0"/>
              <a:t>Bảo </a:t>
            </a:r>
            <a:r>
              <a:rPr lang="vi-VN" dirty="0"/>
              <a:t>mật thông tin và truyền tin.</a:t>
            </a:r>
          </a:p>
          <a:p>
            <a:r>
              <a:rPr lang="vi-VN" dirty="0" smtClean="0"/>
              <a:t>Chứng </a:t>
            </a:r>
            <a:r>
              <a:rPr lang="vi-VN" dirty="0"/>
              <a:t>thực và chữ ký điện tử.</a:t>
            </a:r>
          </a:p>
          <a:p>
            <a:endParaRPr lang="en-US" dirty="0"/>
          </a:p>
        </p:txBody>
      </p:sp>
    </p:spTree>
    <p:extLst>
      <p:ext uri="{BB962C8B-B14F-4D97-AF65-F5344CB8AC3E}">
        <p14:creationId xmlns:p14="http://schemas.microsoft.com/office/powerpoint/2010/main" val="267415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 </a:t>
            </a:r>
            <a:r>
              <a:rPr lang="vi-VN" dirty="0"/>
              <a:t>Quá trình phá mã</a:t>
            </a:r>
            <a:endParaRPr lang="en-US" dirty="0"/>
          </a:p>
        </p:txBody>
      </p:sp>
      <p:sp>
        <p:nvSpPr>
          <p:cNvPr id="3" name="Content Placeholder 2"/>
          <p:cNvSpPr>
            <a:spLocks noGrp="1"/>
          </p:cNvSpPr>
          <p:nvPr>
            <p:ph idx="1"/>
          </p:nvPr>
        </p:nvSpPr>
        <p:spPr/>
        <p:txBody>
          <a:bodyPr>
            <a:normAutofit fontScale="92500" lnSpcReduction="20000"/>
          </a:bodyPr>
          <a:lstStyle/>
          <a:p>
            <a:r>
              <a:rPr lang="vi-VN" dirty="0" smtClean="0"/>
              <a:t> </a:t>
            </a:r>
            <a:r>
              <a:rPr lang="vi-VN" dirty="0"/>
              <a:t>Phương pháp tấn công tổng thể - vét </a:t>
            </a:r>
            <a:r>
              <a:rPr lang="vi-VN" dirty="0" smtClean="0"/>
              <a:t>cạn</a:t>
            </a:r>
          </a:p>
          <a:p>
            <a:pPr marL="109728" indent="0">
              <a:buNone/>
            </a:pPr>
            <a:r>
              <a:rPr lang="vi-VN" dirty="0" smtClean="0"/>
              <a:t>Nếu </a:t>
            </a:r>
            <a:r>
              <a:rPr lang="vi-VN" dirty="0"/>
              <a:t>quá trình mã hóa và giải mã sử dụng r và q đủ lớn thì phương pháp duyệt tổng thể hay vét cạn khóa là rất khó lên đến 2n trường hợp x có thể xảy ra, do đó thời gian để thực hiện quá trình phá mã là rất lớn =&gt; bất khả thi. </a:t>
            </a:r>
            <a:endParaRPr lang="vi-VN" dirty="0" smtClean="0"/>
          </a:p>
          <a:p>
            <a:r>
              <a:rPr lang="vi-VN" dirty="0" smtClean="0"/>
              <a:t>Thuật </a:t>
            </a:r>
            <a:r>
              <a:rPr lang="vi-VN" dirty="0"/>
              <a:t>toán phá mã của Adi Shamir: </a:t>
            </a:r>
            <a:endParaRPr lang="vi-VN" dirty="0" smtClean="0"/>
          </a:p>
          <a:p>
            <a:pPr marL="109728" indent="0">
              <a:buNone/>
            </a:pPr>
            <a:r>
              <a:rPr lang="vi-VN" dirty="0" smtClean="0"/>
              <a:t>Shamir-Adleman </a:t>
            </a:r>
            <a:r>
              <a:rPr lang="vi-VN" dirty="0"/>
              <a:t>đã chỉ ra chỗ yếu của hệ mật mã này này bằng cách đi tìm một cặp (r0, q0) sao cho nó có thể biến đổi ngược A về B (từ Public key về Private key</a:t>
            </a:r>
            <a:r>
              <a:rPr lang="vi-VN" dirty="0" smtClean="0"/>
              <a:t>). Năm </a:t>
            </a:r>
            <a:r>
              <a:rPr lang="vi-VN" dirty="0"/>
              <a:t>1984, Brickell tuyên bố sự đổ vỡ của hệ thống Knapsack với dung lượng tính toán khoảng 1 giờ máy Cray-1 , với 40 vòng lặp chính và cỡ 100 trọng số.</a:t>
            </a:r>
            <a:endParaRPr lang="en-US" dirty="0"/>
          </a:p>
        </p:txBody>
      </p:sp>
    </p:spTree>
    <p:extLst>
      <p:ext uri="{BB962C8B-B14F-4D97-AF65-F5344CB8AC3E}">
        <p14:creationId xmlns:p14="http://schemas.microsoft.com/office/powerpoint/2010/main" val="21319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VII. </a:t>
            </a:r>
            <a:r>
              <a:rPr lang="vi-VN" dirty="0"/>
              <a:t>Quản lý trao đổi </a:t>
            </a:r>
            <a:r>
              <a:rPr lang="vi-VN" dirty="0" smtClean="0"/>
              <a:t>khóa</a:t>
            </a:r>
            <a:endParaRPr lang="en-US" dirty="0"/>
          </a:p>
        </p:txBody>
      </p:sp>
      <p:sp>
        <p:nvSpPr>
          <p:cNvPr id="3" name="Content Placeholder 2"/>
          <p:cNvSpPr>
            <a:spLocks noGrp="1"/>
          </p:cNvSpPr>
          <p:nvPr>
            <p:ph idx="1"/>
          </p:nvPr>
        </p:nvSpPr>
        <p:spPr/>
        <p:txBody>
          <a:bodyPr/>
          <a:lstStyle/>
          <a:p>
            <a:pPr marL="109728" indent="0">
              <a:buNone/>
            </a:pPr>
            <a:r>
              <a:rPr lang="vi-VN" dirty="0" smtClean="0"/>
              <a:t>Để </a:t>
            </a:r>
            <a:r>
              <a:rPr lang="vi-VN" dirty="0"/>
              <a:t>trao đổi </a:t>
            </a:r>
            <a:r>
              <a:rPr lang="vi-VN" dirty="0" smtClean="0"/>
              <a:t>thông</a:t>
            </a:r>
            <a:r>
              <a:rPr lang="en-US" dirty="0" smtClean="0"/>
              <a:t> </a:t>
            </a:r>
            <a:r>
              <a:rPr lang="vi-VN" dirty="0" smtClean="0"/>
              <a:t>điệp </a:t>
            </a:r>
            <a:r>
              <a:rPr lang="vi-VN" dirty="0"/>
              <a:t>với Bob, Alice gửi khóa công khai của mình cho Bob, Bob dùng khóa công khai của Alice mã hóa thông điệp rồi gửi lại cho Alice. </a:t>
            </a:r>
            <a:endParaRPr lang="vi-VN" dirty="0" smtClean="0"/>
          </a:p>
          <a:p>
            <a:pPr marL="109728" indent="0">
              <a:buNone/>
            </a:pPr>
            <a:r>
              <a:rPr lang="vi-VN" dirty="0" smtClean="0"/>
              <a:t>Sau </a:t>
            </a:r>
            <a:r>
              <a:rPr lang="vi-VN" dirty="0"/>
              <a:t>đó Alice giải mã thông điệp bằng khóa riêng của mình. </a:t>
            </a:r>
            <a:endParaRPr lang="vi-VN" dirty="0" smtClean="0"/>
          </a:p>
          <a:p>
            <a:pPr marL="109728" indent="0">
              <a:buNone/>
            </a:pPr>
            <a:r>
              <a:rPr lang="vi-VN" dirty="0" smtClean="0"/>
              <a:t>Phương </a:t>
            </a:r>
            <a:r>
              <a:rPr lang="vi-VN" dirty="0"/>
              <a:t>pháp này không an toàn do tính xác thực không cao.</a:t>
            </a:r>
            <a:endParaRPr lang="en-US" dirty="0"/>
          </a:p>
        </p:txBody>
      </p:sp>
    </p:spTree>
    <p:extLst>
      <p:ext uri="{BB962C8B-B14F-4D97-AF65-F5344CB8AC3E}">
        <p14:creationId xmlns:p14="http://schemas.microsoft.com/office/powerpoint/2010/main" val="421893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0"/>
            <a:ext cx="8153400" cy="838200"/>
          </a:xfrm>
        </p:spPr>
        <p:txBody>
          <a:bodyPr>
            <a:normAutofit/>
          </a:bodyPr>
          <a:lstStyle/>
          <a:p>
            <a:pPr marL="109728" indent="0" algn="ctr">
              <a:buNone/>
            </a:pPr>
            <a:r>
              <a:rPr lang="vi-VN" sz="4000" dirty="0" smtClean="0">
                <a:solidFill>
                  <a:srgbClr val="FF0000"/>
                </a:solidFill>
                <a:effectLst>
                  <a:outerShdw blurRad="38100" dist="38100" dir="2700000" algn="tl">
                    <a:srgbClr val="000000">
                      <a:alpha val="43137"/>
                    </a:srgbClr>
                  </a:outerShdw>
                </a:effectLst>
              </a:rPr>
              <a:t>Cám </a:t>
            </a:r>
            <a:r>
              <a:rPr lang="vi-VN" sz="4000" dirty="0" smtClean="0">
                <a:solidFill>
                  <a:srgbClr val="FF0000"/>
                </a:solidFill>
                <a:effectLst>
                  <a:outerShdw blurRad="38100" dist="38100" dir="2700000" algn="tl">
                    <a:srgbClr val="000000">
                      <a:alpha val="43137"/>
                    </a:srgbClr>
                  </a:outerShdw>
                </a:effectLst>
              </a:rPr>
              <a:t>ơn thầy và các bạn đã theo dõi !</a:t>
            </a:r>
            <a:endParaRPr lang="en-US" sz="40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38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4648200" cy="1066800"/>
          </a:xfrm>
        </p:spPr>
        <p:txBody>
          <a:bodyPr>
            <a:normAutofit/>
          </a:bodyPr>
          <a:lstStyle/>
          <a:p>
            <a:r>
              <a:rPr lang="en-US" sz="3600" b="1" dirty="0" err="1" smtClean="0"/>
              <a:t>Chữ</a:t>
            </a:r>
            <a:r>
              <a:rPr lang="en-US" sz="3600" b="1" dirty="0" smtClean="0"/>
              <a:t> </a:t>
            </a:r>
            <a:r>
              <a:rPr lang="en-US" sz="3600" b="1" dirty="0" err="1" smtClean="0"/>
              <a:t>ký</a:t>
            </a:r>
            <a:r>
              <a:rPr lang="en-US" sz="3600" b="1" dirty="0" smtClean="0"/>
              <a:t> </a:t>
            </a:r>
            <a:r>
              <a:rPr lang="en-US" sz="3600" b="1" dirty="0" err="1" smtClean="0"/>
              <a:t>số</a:t>
            </a:r>
            <a:r>
              <a:rPr lang="en-US" sz="3600" b="1" dirty="0" smtClean="0"/>
              <a:t> ELGAMAL</a:t>
            </a:r>
            <a:endParaRPr lang="en-US" sz="3600" b="1" dirty="0"/>
          </a:p>
        </p:txBody>
      </p:sp>
      <p:sp>
        <p:nvSpPr>
          <p:cNvPr id="3" name="Content Placeholder 2"/>
          <p:cNvSpPr>
            <a:spLocks noGrp="1"/>
          </p:cNvSpPr>
          <p:nvPr>
            <p:ph idx="1"/>
          </p:nvPr>
        </p:nvSpPr>
        <p:spPr>
          <a:xfrm>
            <a:off x="838200" y="1524000"/>
            <a:ext cx="3048000" cy="1066800"/>
          </a:xfrm>
        </p:spPr>
        <p:txBody>
          <a:bodyPr>
            <a:noAutofit/>
          </a:bodyPr>
          <a:lstStyle/>
          <a:p>
            <a:pPr marL="0" indent="0">
              <a:buNone/>
            </a:pPr>
            <a:r>
              <a:rPr lang="en-US" sz="3200" dirty="0" smtClean="0">
                <a:latin typeface="+mj-lt"/>
              </a:rPr>
              <a:t>1. </a:t>
            </a:r>
            <a:r>
              <a:rPr lang="en-US" sz="3200" dirty="0" err="1" smtClean="0">
                <a:latin typeface="+mj-lt"/>
              </a:rPr>
              <a:t>Giới</a:t>
            </a:r>
            <a:r>
              <a:rPr lang="en-US" sz="3200" dirty="0" smtClean="0">
                <a:latin typeface="+mj-lt"/>
              </a:rPr>
              <a:t> </a:t>
            </a:r>
            <a:r>
              <a:rPr lang="en-US" sz="3200" dirty="0" err="1" smtClean="0">
                <a:latin typeface="+mj-lt"/>
              </a:rPr>
              <a:t>thiệu</a:t>
            </a:r>
            <a:r>
              <a:rPr lang="en-US" sz="3200" dirty="0" smtClean="0">
                <a:latin typeface="+mj-lt"/>
              </a:rPr>
              <a:t>:</a:t>
            </a:r>
            <a:endParaRPr lang="en-US" sz="3200" dirty="0">
              <a:latin typeface="+mj-lt"/>
            </a:endParaRPr>
          </a:p>
        </p:txBody>
      </p:sp>
      <p:sp>
        <p:nvSpPr>
          <p:cNvPr id="5" name="Rectangle 4"/>
          <p:cNvSpPr/>
          <p:nvPr/>
        </p:nvSpPr>
        <p:spPr>
          <a:xfrm>
            <a:off x="903514" y="2997309"/>
            <a:ext cx="4114800" cy="1815882"/>
          </a:xfrm>
          <a:prstGeom prst="rect">
            <a:avLst/>
          </a:prstGeom>
        </p:spPr>
        <p:txBody>
          <a:bodyPr wrap="square">
            <a:spAutoFit/>
          </a:bodyPr>
          <a:lstStyle/>
          <a:p>
            <a:pPr marL="109728" indent="0">
              <a:buNone/>
            </a:pPr>
            <a:r>
              <a:rPr lang="en-US" sz="2800" dirty="0" err="1"/>
              <a:t>Chữ</a:t>
            </a:r>
            <a:r>
              <a:rPr lang="en-US" sz="2800" dirty="0"/>
              <a:t> </a:t>
            </a:r>
            <a:r>
              <a:rPr lang="en-US" sz="2800" dirty="0" err="1"/>
              <a:t>ký</a:t>
            </a:r>
            <a:r>
              <a:rPr lang="en-US" sz="2800" dirty="0"/>
              <a:t> ELGAMAL do </a:t>
            </a:r>
            <a:r>
              <a:rPr lang="en-US" sz="2800" dirty="0" err="1"/>
              <a:t>ông</a:t>
            </a:r>
            <a:r>
              <a:rPr lang="en-US" sz="2800" dirty="0"/>
              <a:t> </a:t>
            </a:r>
            <a:r>
              <a:rPr lang="en-US" sz="2800" dirty="0" err="1"/>
              <a:t>Taher</a:t>
            </a:r>
            <a:r>
              <a:rPr lang="en-US" sz="2800" dirty="0"/>
              <a:t> </a:t>
            </a:r>
            <a:r>
              <a:rPr lang="en-US" sz="2800" dirty="0" err="1"/>
              <a:t>Elgamal</a:t>
            </a:r>
            <a:r>
              <a:rPr lang="en-US" sz="2800" dirty="0"/>
              <a:t> </a:t>
            </a:r>
            <a:r>
              <a:rPr lang="en-US" sz="2800" dirty="0" err="1"/>
              <a:t>người</a:t>
            </a:r>
            <a:r>
              <a:rPr lang="en-US" sz="2800" dirty="0"/>
              <a:t> Ai </a:t>
            </a:r>
            <a:r>
              <a:rPr lang="en-US" sz="2800" dirty="0" err="1"/>
              <a:t>cập</a:t>
            </a:r>
            <a:r>
              <a:rPr lang="en-US" sz="2800" dirty="0"/>
              <a:t> </a:t>
            </a:r>
            <a:r>
              <a:rPr lang="en-US" sz="2800" dirty="0" err="1"/>
              <a:t>đề</a:t>
            </a:r>
            <a:r>
              <a:rPr lang="en-US" sz="2800" dirty="0"/>
              <a:t> </a:t>
            </a:r>
            <a:r>
              <a:rPr lang="en-US" sz="2800" dirty="0" err="1"/>
              <a:t>xuất</a:t>
            </a:r>
            <a:r>
              <a:rPr lang="en-US" sz="2800" dirty="0"/>
              <a:t> </a:t>
            </a:r>
            <a:r>
              <a:rPr lang="en-US" sz="2800" dirty="0" err="1"/>
              <a:t>vào</a:t>
            </a:r>
            <a:r>
              <a:rPr lang="en-US" sz="2800" dirty="0"/>
              <a:t> </a:t>
            </a:r>
            <a:r>
              <a:rPr lang="en-US" sz="2800" dirty="0" err="1"/>
              <a:t>năm</a:t>
            </a:r>
            <a:r>
              <a:rPr lang="en-US" sz="2800" dirty="0"/>
              <a:t> 1985 </a:t>
            </a:r>
          </a:p>
        </p:txBody>
      </p:sp>
      <p:pic>
        <p:nvPicPr>
          <p:cNvPr id="6" name="Picture 2" descr="C:\Users\Admin\Desktop\220px-Taher_Elgamal_it-sa_2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8800"/>
            <a:ext cx="2159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3"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plus(in)">
                                      <p:cBhvr>
                                        <p:cTn id="43" dur="20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2. </a:t>
            </a:r>
            <a:r>
              <a:rPr lang="en-US" sz="3200" b="1" dirty="0" err="1" smtClean="0"/>
              <a:t>Chữ</a:t>
            </a:r>
            <a:r>
              <a:rPr lang="en-US" sz="3200" b="1" dirty="0" smtClean="0"/>
              <a:t> </a:t>
            </a:r>
            <a:r>
              <a:rPr lang="en-US" sz="3200" b="1" dirty="0" err="1" smtClean="0"/>
              <a:t>ký</a:t>
            </a:r>
            <a:r>
              <a:rPr lang="en-US" sz="3200" b="1" dirty="0" smtClean="0"/>
              <a:t> </a:t>
            </a:r>
            <a:r>
              <a:rPr lang="en-US" sz="3200" b="1" dirty="0" err="1" smtClean="0"/>
              <a:t>số</a:t>
            </a:r>
            <a:r>
              <a:rPr lang="en-US" sz="3200" b="1" dirty="0" smtClean="0"/>
              <a:t> </a:t>
            </a:r>
            <a:r>
              <a:rPr lang="en-US" sz="3200" b="1" dirty="0" err="1" smtClean="0"/>
              <a:t>Elgamal</a:t>
            </a:r>
            <a:endParaRPr lang="en-US" sz="3200" b="1" dirty="0"/>
          </a:p>
        </p:txBody>
      </p:sp>
      <p:sp>
        <p:nvSpPr>
          <p:cNvPr id="3" name="Content Placeholder 2"/>
          <p:cNvSpPr>
            <a:spLocks noGrp="1"/>
          </p:cNvSpPr>
          <p:nvPr>
            <p:ph idx="1"/>
          </p:nvPr>
        </p:nvSpPr>
        <p:spPr>
          <a:xfrm>
            <a:off x="609600" y="3200400"/>
            <a:ext cx="8229600" cy="2170176"/>
          </a:xfrm>
        </p:spPr>
        <p:txBody>
          <a:bodyPr>
            <a:normAutofit lnSpcReduction="10000"/>
          </a:bodyPr>
          <a:lstStyle/>
          <a:p>
            <a:r>
              <a:rPr lang="en-US" dirty="0" smtClean="0"/>
              <a:t>P : </a:t>
            </a:r>
            <a:r>
              <a:rPr lang="en-US" dirty="0" err="1" smtClean="0"/>
              <a:t>là</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a:t>
            </a:r>
            <a:r>
              <a:rPr lang="en-US" dirty="0" err="1" smtClean="0"/>
              <a:t>bản</a:t>
            </a:r>
            <a:r>
              <a:rPr lang="en-US" dirty="0" smtClean="0"/>
              <a:t> </a:t>
            </a:r>
            <a:r>
              <a:rPr lang="en-US" dirty="0" err="1" smtClean="0"/>
              <a:t>rõ</a:t>
            </a:r>
            <a:r>
              <a:rPr lang="en-US" dirty="0" smtClean="0"/>
              <a:t> </a:t>
            </a:r>
            <a:r>
              <a:rPr lang="en-US" dirty="0" err="1" smtClean="0"/>
              <a:t>có</a:t>
            </a:r>
            <a:r>
              <a:rPr lang="en-US" dirty="0" smtClean="0"/>
              <a:t> </a:t>
            </a:r>
            <a:r>
              <a:rPr lang="en-US" dirty="0" err="1" smtClean="0"/>
              <a:t>thể</a:t>
            </a:r>
            <a:endParaRPr lang="en-US" dirty="0"/>
          </a:p>
          <a:p>
            <a:r>
              <a:rPr lang="en-US" dirty="0" smtClean="0"/>
              <a:t>A : </a:t>
            </a:r>
            <a:r>
              <a:rPr lang="en-US" dirty="0" err="1" smtClean="0"/>
              <a:t>là</a:t>
            </a:r>
            <a:r>
              <a:rPr lang="en-US" dirty="0" smtClean="0"/>
              <a:t> </a:t>
            </a:r>
            <a:r>
              <a:rPr lang="en-US" dirty="0" err="1" smtClean="0"/>
              <a:t>tập</a:t>
            </a:r>
            <a:r>
              <a:rPr lang="en-US" dirty="0" smtClean="0"/>
              <a:t> </a:t>
            </a:r>
            <a:r>
              <a:rPr lang="en-US" dirty="0" err="1" smtClean="0"/>
              <a:t>hữu</a:t>
            </a:r>
            <a:r>
              <a:rPr lang="en-US" dirty="0" smtClean="0"/>
              <a:t> </a:t>
            </a:r>
            <a:r>
              <a:rPr lang="en-US" dirty="0" err="1" smtClean="0"/>
              <a:t>hạn</a:t>
            </a:r>
            <a:r>
              <a:rPr lang="en-US" dirty="0" smtClean="0"/>
              <a:t> </a:t>
            </a:r>
            <a:r>
              <a:rPr lang="en-US" dirty="0" err="1" smtClean="0"/>
              <a:t>các</a:t>
            </a:r>
            <a:r>
              <a:rPr lang="en-US" dirty="0" smtClean="0"/>
              <a:t> </a:t>
            </a:r>
            <a:r>
              <a:rPr lang="en-US" dirty="0" err="1" smtClean="0"/>
              <a:t>chữ</a:t>
            </a:r>
            <a:r>
              <a:rPr lang="en-US" dirty="0" smtClean="0"/>
              <a:t> </a:t>
            </a:r>
            <a:r>
              <a:rPr lang="en-US" dirty="0" err="1" smtClean="0"/>
              <a:t>ký</a:t>
            </a:r>
            <a:r>
              <a:rPr lang="en-US" dirty="0" smtClean="0"/>
              <a:t> </a:t>
            </a:r>
            <a:r>
              <a:rPr lang="en-US" dirty="0" err="1" smtClean="0"/>
              <a:t>có</a:t>
            </a:r>
            <a:r>
              <a:rPr lang="en-US" dirty="0" smtClean="0"/>
              <a:t> </a:t>
            </a:r>
            <a:r>
              <a:rPr lang="en-US" dirty="0" err="1" smtClean="0"/>
              <a:t>thể</a:t>
            </a:r>
            <a:r>
              <a:rPr lang="en-US" dirty="0" smtClean="0"/>
              <a:t> </a:t>
            </a:r>
            <a:endParaRPr lang="en-US" dirty="0"/>
          </a:p>
          <a:p>
            <a:r>
              <a:rPr lang="en-US" dirty="0"/>
              <a:t>K </a:t>
            </a:r>
            <a:r>
              <a:rPr lang="en-US" dirty="0" smtClean="0"/>
              <a:t>: </a:t>
            </a:r>
            <a:r>
              <a:rPr lang="en-US" dirty="0" err="1" smtClean="0"/>
              <a:t>là</a:t>
            </a:r>
            <a:r>
              <a:rPr lang="en-US" dirty="0" smtClean="0"/>
              <a:t> </a:t>
            </a:r>
            <a:r>
              <a:rPr lang="en-US" dirty="0" err="1" smtClean="0"/>
              <a:t>tập</a:t>
            </a:r>
            <a:r>
              <a:rPr lang="en-US" dirty="0" smtClean="0"/>
              <a:t> </a:t>
            </a:r>
            <a:r>
              <a:rPr lang="en-US" dirty="0" err="1" smtClean="0"/>
              <a:t>hữu</a:t>
            </a:r>
            <a:r>
              <a:rPr lang="en-US" dirty="0" smtClean="0"/>
              <a:t> </a:t>
            </a:r>
            <a:r>
              <a:rPr lang="en-US" dirty="0" err="1" smtClean="0"/>
              <a:t>hạn</a:t>
            </a:r>
            <a:r>
              <a:rPr lang="en-US" dirty="0" smtClean="0"/>
              <a:t> </a:t>
            </a:r>
            <a:r>
              <a:rPr lang="en-US" dirty="0" err="1" smtClean="0"/>
              <a:t>các</a:t>
            </a:r>
            <a:r>
              <a:rPr lang="en-US" dirty="0" smtClean="0"/>
              <a:t> </a:t>
            </a:r>
            <a:r>
              <a:rPr lang="en-US" dirty="0" err="1" smtClean="0"/>
              <a:t>khóa</a:t>
            </a:r>
            <a:r>
              <a:rPr lang="en-US" dirty="0" smtClean="0"/>
              <a:t> </a:t>
            </a:r>
            <a:r>
              <a:rPr lang="en-US" dirty="0" err="1" smtClean="0"/>
              <a:t>có</a:t>
            </a:r>
            <a:r>
              <a:rPr lang="en-US" dirty="0" smtClean="0"/>
              <a:t> </a:t>
            </a:r>
            <a:r>
              <a:rPr lang="en-US" dirty="0" err="1" smtClean="0"/>
              <a:t>thể</a:t>
            </a:r>
            <a:endParaRPr lang="en-US" dirty="0"/>
          </a:p>
          <a:p>
            <a:r>
              <a:rPr lang="en-US" dirty="0"/>
              <a:t>S </a:t>
            </a:r>
            <a:r>
              <a:rPr lang="en-US" dirty="0" smtClean="0"/>
              <a:t> : </a:t>
            </a:r>
            <a:r>
              <a:rPr lang="en-US" dirty="0" err="1" smtClean="0"/>
              <a:t>là</a:t>
            </a:r>
            <a:r>
              <a:rPr lang="en-US" dirty="0" smtClean="0"/>
              <a:t> </a:t>
            </a:r>
            <a:r>
              <a:rPr lang="en-US" dirty="0" err="1" smtClean="0"/>
              <a:t>tập</a:t>
            </a:r>
            <a:r>
              <a:rPr lang="en-US" dirty="0" smtClean="0"/>
              <a:t> </a:t>
            </a:r>
            <a:r>
              <a:rPr lang="en-US" dirty="0" err="1" smtClean="0"/>
              <a:t>các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ký</a:t>
            </a:r>
            <a:endParaRPr lang="en-US" dirty="0"/>
          </a:p>
          <a:p>
            <a:r>
              <a:rPr lang="en-US" dirty="0" smtClean="0"/>
              <a:t>V : </a:t>
            </a:r>
            <a:r>
              <a:rPr lang="en-US" dirty="0" err="1" smtClean="0"/>
              <a:t>là</a:t>
            </a:r>
            <a:r>
              <a:rPr lang="en-US" dirty="0" smtClean="0"/>
              <a:t> </a:t>
            </a:r>
            <a:r>
              <a:rPr lang="en-US" dirty="0" err="1"/>
              <a:t>t</a:t>
            </a:r>
            <a:r>
              <a:rPr lang="en-US" dirty="0" err="1" smtClean="0"/>
              <a:t>ập</a:t>
            </a:r>
            <a:r>
              <a:rPr lang="en-US" dirty="0" smtClean="0"/>
              <a:t> </a:t>
            </a:r>
            <a:r>
              <a:rPr lang="en-US" dirty="0" err="1" smtClean="0"/>
              <a:t>các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xác</a:t>
            </a:r>
            <a:r>
              <a:rPr lang="en-US" dirty="0" smtClean="0"/>
              <a:t> minh</a:t>
            </a:r>
            <a:endParaRPr lang="en-US" dirty="0"/>
          </a:p>
          <a:p>
            <a:pPr marL="109728" indent="0">
              <a:buNone/>
            </a:pPr>
            <a:endParaRPr lang="en-US" dirty="0"/>
          </a:p>
        </p:txBody>
      </p:sp>
      <p:sp>
        <p:nvSpPr>
          <p:cNvPr id="7" name="TextBox 6"/>
          <p:cNvSpPr txBox="1"/>
          <p:nvPr/>
        </p:nvSpPr>
        <p:spPr>
          <a:xfrm>
            <a:off x="762000" y="2514600"/>
            <a:ext cx="6332183" cy="523220"/>
          </a:xfrm>
          <a:prstGeom prst="rect">
            <a:avLst/>
          </a:prstGeom>
          <a:noFill/>
        </p:spPr>
        <p:txBody>
          <a:bodyPr wrap="none" rtlCol="0">
            <a:spAutoFit/>
          </a:bodyPr>
          <a:lstStyle/>
          <a:p>
            <a:r>
              <a:rPr lang="en-US" sz="2800" dirty="0" err="1"/>
              <a:t>Chữ</a:t>
            </a:r>
            <a:r>
              <a:rPr lang="en-US" sz="2800" dirty="0"/>
              <a:t> </a:t>
            </a:r>
            <a:r>
              <a:rPr lang="en-US" sz="2800" dirty="0" err="1"/>
              <a:t>ký</a:t>
            </a:r>
            <a:r>
              <a:rPr lang="en-US" sz="2800" dirty="0"/>
              <a:t> </a:t>
            </a:r>
            <a:r>
              <a:rPr lang="en-US" sz="2800" dirty="0" err="1"/>
              <a:t>Elgamal</a:t>
            </a:r>
            <a:r>
              <a:rPr lang="en-US" sz="2800" dirty="0"/>
              <a:t> </a:t>
            </a:r>
            <a:r>
              <a:rPr lang="en-US" sz="2800" dirty="0" err="1"/>
              <a:t>gồm</a:t>
            </a:r>
            <a:r>
              <a:rPr lang="en-US" sz="2800" dirty="0"/>
              <a:t> 5 </a:t>
            </a:r>
            <a:r>
              <a:rPr lang="en-US" sz="2800" dirty="0" err="1"/>
              <a:t>thành</a:t>
            </a:r>
            <a:r>
              <a:rPr lang="en-US" sz="2800" dirty="0"/>
              <a:t> </a:t>
            </a:r>
            <a:r>
              <a:rPr lang="en-US" sz="2800" dirty="0" err="1"/>
              <a:t>phần</a:t>
            </a:r>
            <a:r>
              <a:rPr lang="en-US" sz="2800" dirty="0"/>
              <a:t> </a:t>
            </a:r>
            <a:r>
              <a:rPr lang="en-US" sz="2800" dirty="0" err="1"/>
              <a:t>sau</a:t>
            </a:r>
            <a:r>
              <a:rPr lang="en-US" sz="2800" dirty="0"/>
              <a:t>:</a:t>
            </a:r>
          </a:p>
        </p:txBody>
      </p:sp>
    </p:spTree>
    <p:extLst>
      <p:ext uri="{BB962C8B-B14F-4D97-AF65-F5344CB8AC3E}">
        <p14:creationId xmlns:p14="http://schemas.microsoft.com/office/powerpoint/2010/main" val="245735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21"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22" dur="10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p:cTn id="2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3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4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43" dur="1000"/>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p:cTn id="48"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4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5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495800"/>
          </a:xfrm>
        </p:spPr>
        <p:txBody>
          <a:bodyPr>
            <a:normAutofit fontScale="77500" lnSpcReduction="20000"/>
          </a:bodyPr>
          <a:lstStyle/>
          <a:p>
            <a:pPr>
              <a:buFontTx/>
              <a:buChar char="-"/>
            </a:pPr>
            <a:r>
              <a:rPr lang="en-US" dirty="0" err="1" smtClean="0"/>
              <a:t>Với</a:t>
            </a:r>
            <a:r>
              <a:rPr lang="en-US" dirty="0" smtClean="0"/>
              <a:t> </a:t>
            </a:r>
            <a:r>
              <a:rPr lang="en-US" dirty="0" err="1" smtClean="0"/>
              <a:t>mỗi</a:t>
            </a:r>
            <a:r>
              <a:rPr lang="en-US" dirty="0" smtClean="0"/>
              <a:t> k </a:t>
            </a:r>
            <a:r>
              <a:rPr lang="en-US" dirty="0" err="1" smtClean="0"/>
              <a:t>thuộc</a:t>
            </a:r>
            <a:r>
              <a:rPr lang="en-US" dirty="0" smtClean="0"/>
              <a:t> K, </a:t>
            </a:r>
            <a:r>
              <a:rPr lang="en-US" dirty="0" err="1" smtClean="0"/>
              <a:t>tồn</a:t>
            </a:r>
            <a:r>
              <a:rPr lang="en-US" dirty="0" smtClean="0"/>
              <a:t> </a:t>
            </a:r>
            <a:r>
              <a:rPr lang="en-US" dirty="0" err="1" smtClean="0"/>
              <a:t>tại</a:t>
            </a:r>
            <a:r>
              <a:rPr lang="en-US" dirty="0" smtClean="0"/>
              <a:t> </a:t>
            </a:r>
            <a:r>
              <a:rPr lang="en-US" dirty="0" err="1" smtClean="0"/>
              <a:t>một</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ký</a:t>
            </a:r>
            <a:r>
              <a:rPr lang="en-US" dirty="0" smtClean="0"/>
              <a:t>  </a:t>
            </a:r>
            <a:r>
              <a:rPr lang="en-US" dirty="0" err="1" smtClean="0"/>
              <a:t>sigk</a:t>
            </a:r>
            <a:r>
              <a:rPr lang="en-US" dirty="0" smtClean="0"/>
              <a:t> </a:t>
            </a:r>
            <a:r>
              <a:rPr lang="en-US" dirty="0" err="1" smtClean="0"/>
              <a:t>thuộc</a:t>
            </a:r>
            <a:r>
              <a:rPr lang="en-US" dirty="0" smtClean="0"/>
              <a:t> S </a:t>
            </a:r>
            <a:r>
              <a:rPr lang="en-US" dirty="0" err="1" smtClean="0"/>
              <a:t>và</a:t>
            </a:r>
            <a:r>
              <a:rPr lang="en-US" dirty="0" smtClean="0"/>
              <a:t> </a:t>
            </a:r>
            <a:r>
              <a:rPr lang="en-US" dirty="0" err="1" smtClean="0"/>
              <a:t>một</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xác</a:t>
            </a:r>
            <a:r>
              <a:rPr lang="en-US" dirty="0" smtClean="0"/>
              <a:t> minh </a:t>
            </a:r>
            <a:r>
              <a:rPr lang="en-US" dirty="0" err="1" smtClean="0"/>
              <a:t>verk</a:t>
            </a:r>
            <a:r>
              <a:rPr lang="en-US" dirty="0" smtClean="0"/>
              <a:t> </a:t>
            </a:r>
            <a:r>
              <a:rPr lang="en-US" dirty="0" err="1" smtClean="0"/>
              <a:t>thuộc</a:t>
            </a:r>
            <a:r>
              <a:rPr lang="en-US" dirty="0" smtClean="0"/>
              <a:t> V.</a:t>
            </a:r>
            <a:endParaRPr lang="vi-VN" dirty="0" smtClean="0"/>
          </a:p>
          <a:p>
            <a:pPr>
              <a:buFontTx/>
              <a:buChar char="-"/>
            </a:pPr>
            <a:endParaRPr lang="en-US" dirty="0" smtClean="0"/>
          </a:p>
          <a:p>
            <a:pPr marL="109728" indent="0">
              <a:buNone/>
            </a:pPr>
            <a:r>
              <a:rPr lang="en-US" dirty="0" smtClean="0"/>
              <a:t>    </a:t>
            </a:r>
            <a:r>
              <a:rPr lang="en-US" dirty="0" err="1" smtClean="0"/>
              <a:t>Trong</a:t>
            </a:r>
            <a:r>
              <a:rPr lang="en-US" dirty="0" smtClean="0"/>
              <a:t> </a:t>
            </a:r>
            <a:r>
              <a:rPr lang="en-US" dirty="0" err="1" smtClean="0"/>
              <a:t>đó</a:t>
            </a:r>
            <a:r>
              <a:rPr lang="en-US" dirty="0" smtClean="0"/>
              <a:t> </a:t>
            </a:r>
            <a:r>
              <a:rPr lang="en-US" dirty="0" err="1" smtClean="0"/>
              <a:t>sigk</a:t>
            </a:r>
            <a:r>
              <a:rPr lang="en-US" dirty="0" smtClean="0"/>
              <a:t> </a:t>
            </a:r>
            <a:r>
              <a:rPr lang="en-US" dirty="0" err="1" smtClean="0"/>
              <a:t>và</a:t>
            </a:r>
            <a:r>
              <a:rPr lang="en-US" dirty="0" smtClean="0"/>
              <a:t> </a:t>
            </a:r>
            <a:r>
              <a:rPr lang="en-US" dirty="0" err="1" smtClean="0"/>
              <a:t>verk</a:t>
            </a:r>
            <a:r>
              <a:rPr lang="en-US" dirty="0" smtClean="0"/>
              <a:t> </a:t>
            </a:r>
            <a:r>
              <a:rPr lang="en-US" dirty="0" err="1" smtClean="0"/>
              <a:t>là</a:t>
            </a:r>
            <a:r>
              <a:rPr lang="en-US" dirty="0"/>
              <a:t> </a:t>
            </a:r>
            <a:r>
              <a:rPr lang="en-US" dirty="0" err="1" smtClean="0"/>
              <a:t>các</a:t>
            </a:r>
            <a:r>
              <a:rPr lang="en-US" dirty="0" smtClean="0"/>
              <a:t> </a:t>
            </a:r>
            <a:r>
              <a:rPr lang="en-US" dirty="0" err="1" smtClean="0"/>
              <a:t>ánh</a:t>
            </a:r>
            <a:r>
              <a:rPr lang="en-US" dirty="0" smtClean="0"/>
              <a:t> </a:t>
            </a:r>
            <a:r>
              <a:rPr lang="en-US" dirty="0" err="1" smtClean="0"/>
              <a:t>xạ</a:t>
            </a:r>
            <a:r>
              <a:rPr lang="en-US" dirty="0" smtClean="0"/>
              <a:t> : </a:t>
            </a:r>
            <a:r>
              <a:rPr lang="en-US" dirty="0" err="1" smtClean="0"/>
              <a:t>sigk</a:t>
            </a:r>
            <a:r>
              <a:rPr lang="en-US" dirty="0" smtClean="0"/>
              <a:t>  </a:t>
            </a:r>
            <a:r>
              <a:rPr lang="en-US" dirty="0" err="1" smtClean="0"/>
              <a:t>là</a:t>
            </a:r>
            <a:r>
              <a:rPr lang="en-US" dirty="0" smtClean="0"/>
              <a:t> 1 </a:t>
            </a:r>
            <a:r>
              <a:rPr lang="en-US" dirty="0" err="1" smtClean="0"/>
              <a:t>ánh</a:t>
            </a:r>
            <a:r>
              <a:rPr lang="en-US" dirty="0" smtClean="0"/>
              <a:t> </a:t>
            </a:r>
            <a:r>
              <a:rPr lang="en-US" dirty="0" err="1" smtClean="0"/>
              <a:t>xạ</a:t>
            </a:r>
            <a:r>
              <a:rPr lang="en-US" dirty="0" smtClean="0"/>
              <a:t> </a:t>
            </a:r>
            <a:r>
              <a:rPr lang="en-US" dirty="0" err="1" smtClean="0"/>
              <a:t>từ</a:t>
            </a:r>
            <a:r>
              <a:rPr lang="en-US" dirty="0" smtClean="0"/>
              <a:t> P sang A </a:t>
            </a:r>
            <a:r>
              <a:rPr lang="en-US" dirty="0" err="1" smtClean="0"/>
              <a:t>và</a:t>
            </a:r>
            <a:r>
              <a:rPr lang="en-US" dirty="0" smtClean="0"/>
              <a:t> </a:t>
            </a:r>
            <a:r>
              <a:rPr lang="en-US" dirty="0" err="1" smtClean="0"/>
              <a:t>Verk</a:t>
            </a:r>
            <a:r>
              <a:rPr lang="en-US" dirty="0" smtClean="0"/>
              <a:t> </a:t>
            </a:r>
            <a:r>
              <a:rPr lang="en-US" dirty="0" err="1" smtClean="0"/>
              <a:t>là</a:t>
            </a:r>
            <a:r>
              <a:rPr lang="en-US" dirty="0" smtClean="0"/>
              <a:t> </a:t>
            </a:r>
            <a:r>
              <a:rPr lang="en-US" dirty="0" err="1" smtClean="0"/>
              <a:t>một</a:t>
            </a:r>
            <a:r>
              <a:rPr lang="en-US" dirty="0" smtClean="0"/>
              <a:t> </a:t>
            </a:r>
            <a:r>
              <a:rPr lang="en-US" dirty="0" err="1" smtClean="0"/>
              <a:t>ánh</a:t>
            </a:r>
            <a:r>
              <a:rPr lang="en-US" dirty="0" smtClean="0"/>
              <a:t> </a:t>
            </a:r>
            <a:r>
              <a:rPr lang="en-US" dirty="0" err="1" smtClean="0"/>
              <a:t>xạ</a:t>
            </a:r>
            <a:r>
              <a:rPr lang="en-US" dirty="0" smtClean="0"/>
              <a:t> </a:t>
            </a:r>
            <a:r>
              <a:rPr lang="en-US" dirty="0" err="1" smtClean="0"/>
              <a:t>từ</a:t>
            </a:r>
            <a:r>
              <a:rPr lang="en-US" dirty="0" smtClean="0"/>
              <a:t> A sang </a:t>
            </a:r>
            <a:r>
              <a:rPr lang="en-US" dirty="0" err="1" smtClean="0"/>
              <a:t>tập</a:t>
            </a:r>
            <a:r>
              <a:rPr lang="en-US" dirty="0" smtClean="0"/>
              <a:t> </a:t>
            </a:r>
            <a:r>
              <a:rPr lang="en-US" dirty="0" err="1" smtClean="0"/>
              <a:t>biểu</a:t>
            </a:r>
            <a:r>
              <a:rPr lang="en-US" dirty="0" smtClean="0"/>
              <a:t> </a:t>
            </a:r>
            <a:r>
              <a:rPr lang="en-US" dirty="0" err="1" smtClean="0"/>
              <a:t>diễn</a:t>
            </a:r>
            <a:r>
              <a:rPr lang="en-US" dirty="0" smtClean="0"/>
              <a:t> {True, False} </a:t>
            </a:r>
            <a:r>
              <a:rPr lang="en-US" dirty="0" err="1" smtClean="0"/>
              <a:t>thỏa</a:t>
            </a:r>
            <a:r>
              <a:rPr lang="en-US" dirty="0" smtClean="0"/>
              <a:t> </a:t>
            </a:r>
            <a:r>
              <a:rPr lang="en-US" dirty="0" err="1" smtClean="0"/>
              <a:t>mãn</a:t>
            </a:r>
            <a:r>
              <a:rPr lang="en-US" dirty="0" smtClean="0"/>
              <a:t> </a:t>
            </a:r>
            <a:r>
              <a:rPr lang="en-US" dirty="0" err="1" smtClean="0"/>
              <a:t>với</a:t>
            </a:r>
            <a:r>
              <a:rPr lang="en-US" dirty="0" smtClean="0"/>
              <a:t> x </a:t>
            </a:r>
            <a:r>
              <a:rPr lang="en-US" dirty="0" err="1" smtClean="0"/>
              <a:t>thuộc</a:t>
            </a:r>
            <a:r>
              <a:rPr lang="en-US" dirty="0" smtClean="0"/>
              <a:t> P, y </a:t>
            </a:r>
            <a:r>
              <a:rPr lang="en-US" dirty="0" err="1" smtClean="0"/>
              <a:t>thuộc</a:t>
            </a:r>
            <a:r>
              <a:rPr lang="en-US" dirty="0" smtClean="0"/>
              <a:t> A, </a:t>
            </a:r>
            <a:r>
              <a:rPr lang="en-US" dirty="0" err="1" smtClean="0"/>
              <a:t>ver</a:t>
            </a:r>
            <a:r>
              <a:rPr lang="en-US" dirty="0" smtClean="0"/>
              <a:t> (</a:t>
            </a:r>
            <a:r>
              <a:rPr lang="en-US" dirty="0" err="1" smtClean="0"/>
              <a:t>x,y</a:t>
            </a:r>
            <a:r>
              <a:rPr lang="en-US" dirty="0" smtClean="0"/>
              <a:t>)= true </a:t>
            </a:r>
            <a:r>
              <a:rPr lang="en-US" dirty="0" err="1" smtClean="0"/>
              <a:t>nếu</a:t>
            </a:r>
            <a:r>
              <a:rPr lang="en-US" dirty="0" smtClean="0"/>
              <a:t>  y=sig(x) </a:t>
            </a:r>
            <a:r>
              <a:rPr lang="en-US" dirty="0" err="1" smtClean="0"/>
              <a:t>và</a:t>
            </a:r>
            <a:r>
              <a:rPr lang="en-US" dirty="0" smtClean="0"/>
              <a:t> </a:t>
            </a:r>
            <a:r>
              <a:rPr lang="en-US" dirty="0" err="1" smtClean="0"/>
              <a:t>ver</a:t>
            </a:r>
            <a:r>
              <a:rPr lang="en-US" dirty="0" smtClean="0"/>
              <a:t>(</a:t>
            </a:r>
            <a:r>
              <a:rPr lang="en-US" dirty="0" err="1" smtClean="0"/>
              <a:t>x,y</a:t>
            </a:r>
            <a:r>
              <a:rPr lang="en-US" dirty="0" smtClean="0"/>
              <a:t>) = false </a:t>
            </a:r>
            <a:r>
              <a:rPr lang="en-US" dirty="0" err="1" smtClean="0"/>
              <a:t>nếu</a:t>
            </a:r>
            <a:r>
              <a:rPr lang="en-US" dirty="0" smtClean="0"/>
              <a:t> y </a:t>
            </a:r>
            <a:r>
              <a:rPr lang="en-US" dirty="0" err="1" smtClean="0"/>
              <a:t>khác</a:t>
            </a:r>
            <a:r>
              <a:rPr lang="en-US" dirty="0" smtClean="0"/>
              <a:t> sig(x). </a:t>
            </a:r>
            <a:r>
              <a:rPr lang="en-US" dirty="0" err="1" smtClean="0"/>
              <a:t>Với</a:t>
            </a:r>
            <a:r>
              <a:rPr lang="en-US" dirty="0" smtClean="0"/>
              <a:t> </a:t>
            </a:r>
            <a:r>
              <a:rPr lang="en-US" dirty="0" err="1" smtClean="0"/>
              <a:t>mỗi</a:t>
            </a:r>
            <a:r>
              <a:rPr lang="en-US" dirty="0" smtClean="0"/>
              <a:t> k </a:t>
            </a:r>
            <a:r>
              <a:rPr lang="en-US" dirty="0" err="1" smtClean="0"/>
              <a:t>thuộc</a:t>
            </a:r>
            <a:r>
              <a:rPr lang="en-US" dirty="0" smtClean="0"/>
              <a:t> K , </a:t>
            </a:r>
            <a:r>
              <a:rPr lang="en-US" dirty="0" err="1" smtClean="0"/>
              <a:t>hàm</a:t>
            </a:r>
            <a:r>
              <a:rPr lang="en-US" dirty="0"/>
              <a:t> </a:t>
            </a:r>
            <a:r>
              <a:rPr lang="en-US" dirty="0" err="1" smtClean="0"/>
              <a:t>sigk</a:t>
            </a:r>
            <a:r>
              <a:rPr lang="en-US" dirty="0"/>
              <a:t> </a:t>
            </a:r>
            <a:r>
              <a:rPr lang="en-US" dirty="0" err="1" smtClean="0"/>
              <a:t>và</a:t>
            </a:r>
            <a:r>
              <a:rPr lang="en-US" dirty="0" smtClean="0"/>
              <a:t> </a:t>
            </a:r>
            <a:r>
              <a:rPr lang="en-US" dirty="0" err="1" smtClean="0"/>
              <a:t>verk</a:t>
            </a:r>
            <a:r>
              <a:rPr lang="en-US" dirty="0" smtClean="0"/>
              <a:t> </a:t>
            </a:r>
            <a:r>
              <a:rPr lang="en-US" dirty="0" err="1" smtClean="0"/>
              <a:t>là</a:t>
            </a:r>
            <a:r>
              <a:rPr lang="en-US" dirty="0" smtClean="0"/>
              <a:t> </a:t>
            </a:r>
            <a:r>
              <a:rPr lang="en-US" dirty="0" err="1" smtClean="0"/>
              <a:t>hàm</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đa</a:t>
            </a:r>
            <a:r>
              <a:rPr lang="en-US" dirty="0" smtClean="0"/>
              <a:t> </a:t>
            </a:r>
            <a:r>
              <a:rPr lang="en-US" dirty="0" err="1" smtClean="0"/>
              <a:t>thức</a:t>
            </a:r>
            <a:r>
              <a:rPr lang="en-US" dirty="0" smtClean="0"/>
              <a:t>, </a:t>
            </a:r>
            <a:r>
              <a:rPr lang="en-US" dirty="0" err="1" smtClean="0"/>
              <a:t>verk</a:t>
            </a:r>
            <a:r>
              <a:rPr lang="en-US" dirty="0" smtClean="0"/>
              <a:t> </a:t>
            </a:r>
            <a:r>
              <a:rPr lang="en-US" dirty="0" err="1" smtClean="0"/>
              <a:t>là</a:t>
            </a:r>
            <a:r>
              <a:rPr lang="en-US" dirty="0" smtClean="0"/>
              <a:t> </a:t>
            </a:r>
            <a:r>
              <a:rPr lang="en-US" dirty="0" err="1" smtClean="0"/>
              <a:t>hàm</a:t>
            </a:r>
            <a:r>
              <a:rPr lang="en-US" dirty="0" smtClean="0"/>
              <a:t>  </a:t>
            </a:r>
            <a:r>
              <a:rPr lang="en-US" dirty="0" err="1" smtClean="0"/>
              <a:t>công</a:t>
            </a:r>
            <a:r>
              <a:rPr lang="en-US" dirty="0" smtClean="0"/>
              <a:t> </a:t>
            </a:r>
            <a:r>
              <a:rPr lang="en-US" dirty="0" err="1" smtClean="0"/>
              <a:t>khai</a:t>
            </a:r>
            <a:r>
              <a:rPr lang="en-US" dirty="0" smtClean="0"/>
              <a:t> </a:t>
            </a:r>
            <a:r>
              <a:rPr lang="en-US" dirty="0" err="1" smtClean="0"/>
              <a:t>còn</a:t>
            </a:r>
            <a:r>
              <a:rPr lang="en-US" dirty="0" smtClean="0"/>
              <a:t> </a:t>
            </a:r>
            <a:r>
              <a:rPr lang="en-US" dirty="0" err="1" smtClean="0"/>
              <a:t>sigk</a:t>
            </a:r>
            <a:r>
              <a:rPr lang="en-US" dirty="0" smtClean="0"/>
              <a:t> </a:t>
            </a:r>
            <a:r>
              <a:rPr lang="en-US" dirty="0" err="1" smtClean="0"/>
              <a:t>là</a:t>
            </a:r>
            <a:r>
              <a:rPr lang="en-US" dirty="0" smtClean="0"/>
              <a:t> </a:t>
            </a:r>
            <a:r>
              <a:rPr lang="en-US" dirty="0" err="1" smtClean="0"/>
              <a:t>hàm</a:t>
            </a:r>
            <a:r>
              <a:rPr lang="en-US" dirty="0" smtClean="0"/>
              <a:t> </a:t>
            </a:r>
            <a:r>
              <a:rPr lang="en-US" dirty="0" err="1" smtClean="0"/>
              <a:t>mật</a:t>
            </a:r>
            <a:endParaRPr lang="en-US" dirty="0" smtClean="0"/>
          </a:p>
          <a:p>
            <a:pPr marL="109728" indent="0">
              <a:buNone/>
            </a:pPr>
            <a:endParaRPr lang="en-US" dirty="0" smtClean="0"/>
          </a:p>
          <a:p>
            <a:pPr marL="109728" indent="0">
              <a:buNone/>
            </a:pPr>
            <a:r>
              <a:rPr lang="en-US" dirty="0" smtClean="0"/>
              <a:t>-  </a:t>
            </a:r>
            <a:r>
              <a:rPr lang="en-US" dirty="0" err="1" smtClean="0"/>
              <a:t>Khi</a:t>
            </a:r>
            <a:r>
              <a:rPr lang="en-US" dirty="0" smtClean="0"/>
              <a:t> </a:t>
            </a:r>
            <a:r>
              <a:rPr lang="en-US" dirty="0" err="1" smtClean="0"/>
              <a:t>một</a:t>
            </a:r>
            <a:r>
              <a:rPr lang="en-US" dirty="0" smtClean="0"/>
              <a:t> </a:t>
            </a:r>
            <a:r>
              <a:rPr lang="en-US" dirty="0" err="1" smtClean="0"/>
              <a:t>người</a:t>
            </a:r>
            <a:r>
              <a:rPr lang="en-US" dirty="0" smtClean="0"/>
              <a:t> </a:t>
            </a:r>
            <a:r>
              <a:rPr lang="en-US" dirty="0" err="1" smtClean="0"/>
              <a:t>muốn</a:t>
            </a:r>
            <a:r>
              <a:rPr lang="en-US" dirty="0" smtClean="0"/>
              <a:t> </a:t>
            </a:r>
            <a:r>
              <a:rPr lang="en-US" dirty="0" err="1" smtClean="0"/>
              <a:t>ký</a:t>
            </a:r>
            <a:r>
              <a:rPr lang="en-US" dirty="0" smtClean="0"/>
              <a:t> </a:t>
            </a:r>
            <a:r>
              <a:rPr lang="en-US" dirty="0" err="1" smtClean="0"/>
              <a:t>lên</a:t>
            </a:r>
            <a:r>
              <a:rPr lang="en-US" dirty="0" smtClean="0"/>
              <a:t> </a:t>
            </a:r>
            <a:r>
              <a:rPr lang="en-US" dirty="0" err="1" smtClean="0"/>
              <a:t>một</a:t>
            </a:r>
            <a:r>
              <a:rPr lang="en-US" dirty="0" smtClean="0"/>
              <a:t> </a:t>
            </a:r>
            <a:r>
              <a:rPr lang="en-US" dirty="0" err="1" smtClean="0"/>
              <a:t>thông</a:t>
            </a:r>
            <a:r>
              <a:rPr lang="en-US" dirty="0" smtClean="0"/>
              <a:t> </a:t>
            </a:r>
            <a:r>
              <a:rPr lang="en-US" dirty="0" err="1" smtClean="0"/>
              <a:t>báo</a:t>
            </a:r>
            <a:r>
              <a:rPr lang="en-US" dirty="0" smtClean="0"/>
              <a:t> x </a:t>
            </a:r>
            <a:r>
              <a:rPr lang="en-US" dirty="0" err="1" smtClean="0"/>
              <a:t>thì</a:t>
            </a:r>
            <a:r>
              <a:rPr lang="en-US" dirty="0" smtClean="0"/>
              <a:t> </a:t>
            </a:r>
            <a:r>
              <a:rPr lang="en-US" dirty="0" err="1" smtClean="0"/>
              <a:t>người</a:t>
            </a:r>
            <a:r>
              <a:rPr lang="en-US" dirty="0" smtClean="0"/>
              <a:t> </a:t>
            </a:r>
            <a:r>
              <a:rPr lang="en-US" dirty="0" err="1" smtClean="0"/>
              <a:t>đó</a:t>
            </a:r>
            <a:r>
              <a:rPr lang="en-US" dirty="0" smtClean="0"/>
              <a:t> </a:t>
            </a:r>
            <a:r>
              <a:rPr lang="en-US" dirty="0" err="1" smtClean="0"/>
              <a:t>dùng</a:t>
            </a:r>
            <a:r>
              <a:rPr lang="en-US" dirty="0" smtClean="0"/>
              <a:t> </a:t>
            </a:r>
            <a:r>
              <a:rPr lang="en-US" dirty="0" err="1" smtClean="0"/>
              <a:t>thuật</a:t>
            </a:r>
            <a:r>
              <a:rPr lang="en-US" dirty="0" smtClean="0"/>
              <a:t> </a:t>
            </a:r>
            <a:r>
              <a:rPr lang="en-US" dirty="0" err="1" smtClean="0"/>
              <a:t>toán</a:t>
            </a:r>
            <a:r>
              <a:rPr lang="en-US" dirty="0" smtClean="0"/>
              <a:t> an </a:t>
            </a:r>
            <a:r>
              <a:rPr lang="en-US" dirty="0" err="1" smtClean="0"/>
              <a:t>toàn</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chữ</a:t>
            </a:r>
            <a:r>
              <a:rPr lang="en-US" dirty="0" smtClean="0"/>
              <a:t> </a:t>
            </a:r>
            <a:r>
              <a:rPr lang="en-US" dirty="0" err="1" smtClean="0"/>
              <a:t>ký</a:t>
            </a:r>
            <a:r>
              <a:rPr lang="en-US" dirty="0" smtClean="0"/>
              <a:t>  y=sig(x) </a:t>
            </a:r>
            <a:r>
              <a:rPr lang="en-US" dirty="0" err="1" smtClean="0"/>
              <a:t>nhận</a:t>
            </a:r>
            <a:r>
              <a:rPr lang="en-US" dirty="0" smtClean="0"/>
              <a:t> </a:t>
            </a:r>
            <a:r>
              <a:rPr lang="en-US" dirty="0" err="1" smtClean="0"/>
              <a:t>được</a:t>
            </a:r>
            <a:r>
              <a:rPr lang="en-US" dirty="0" smtClean="0"/>
              <a:t> </a:t>
            </a:r>
            <a:r>
              <a:rPr lang="en-US" dirty="0" err="1" smtClean="0"/>
              <a:t>và</a:t>
            </a:r>
            <a:r>
              <a:rPr lang="en-US" dirty="0" smtClean="0"/>
              <a:t> </a:t>
            </a:r>
            <a:r>
              <a:rPr lang="en-US" dirty="0" err="1" smtClean="0"/>
              <a:t>gửi</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nhận</a:t>
            </a:r>
            <a:r>
              <a:rPr lang="en-US" dirty="0" smtClean="0"/>
              <a:t>. </a:t>
            </a:r>
            <a:r>
              <a:rPr lang="en-US" dirty="0" err="1" smtClean="0"/>
              <a:t>Người</a:t>
            </a:r>
            <a:r>
              <a:rPr lang="en-US" dirty="0" smtClean="0"/>
              <a:t> </a:t>
            </a:r>
            <a:r>
              <a:rPr lang="en-US" dirty="0" err="1" smtClean="0"/>
              <a:t>nhận</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chữ</a:t>
            </a:r>
            <a:r>
              <a:rPr lang="en-US" dirty="0" smtClean="0"/>
              <a:t> </a:t>
            </a:r>
            <a:r>
              <a:rPr lang="en-US" dirty="0" err="1" smtClean="0"/>
              <a:t>ký</a:t>
            </a:r>
            <a:r>
              <a:rPr lang="en-US" dirty="0" smtClean="0"/>
              <a:t> sig(x) </a:t>
            </a:r>
            <a:r>
              <a:rPr lang="en-US" dirty="0" err="1" smtClean="0"/>
              <a:t>thì</a:t>
            </a:r>
            <a:r>
              <a:rPr lang="en-US" dirty="0" smtClean="0"/>
              <a:t> </a:t>
            </a:r>
            <a:r>
              <a:rPr lang="en-US" dirty="0" err="1" smtClean="0"/>
              <a:t>dùng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xác</a:t>
            </a:r>
            <a:r>
              <a:rPr lang="en-US" dirty="0" smtClean="0"/>
              <a:t> minh </a:t>
            </a:r>
            <a:r>
              <a:rPr lang="en-US" dirty="0" err="1" smtClean="0"/>
              <a:t>ver</a:t>
            </a:r>
            <a:r>
              <a:rPr lang="en-US" dirty="0" smtClean="0"/>
              <a:t>(</a:t>
            </a:r>
            <a:r>
              <a:rPr lang="en-US" dirty="0" err="1" smtClean="0"/>
              <a:t>x,y</a:t>
            </a:r>
            <a:r>
              <a:rPr lang="en-US" dirty="0" smtClean="0"/>
              <a:t>) </a:t>
            </a:r>
            <a:r>
              <a:rPr lang="en-US" dirty="0" err="1" smtClean="0"/>
              <a:t>để</a:t>
            </a:r>
            <a:r>
              <a:rPr lang="en-US" dirty="0" smtClean="0"/>
              <a:t> </a:t>
            </a:r>
            <a:r>
              <a:rPr lang="en-US" dirty="0" err="1" smtClean="0"/>
              <a:t>xác</a:t>
            </a:r>
            <a:r>
              <a:rPr lang="en-US" dirty="0" smtClean="0"/>
              <a:t> minh </a:t>
            </a:r>
            <a:r>
              <a:rPr lang="en-US" dirty="0" err="1" smtClean="0"/>
              <a:t>tính</a:t>
            </a:r>
            <a:r>
              <a:rPr lang="en-US" dirty="0" smtClean="0"/>
              <a:t> </a:t>
            </a:r>
            <a:r>
              <a:rPr lang="en-US" dirty="0" err="1" smtClean="0"/>
              <a:t>đúng</a:t>
            </a:r>
            <a:r>
              <a:rPr lang="en-US" dirty="0" smtClean="0"/>
              <a:t> </a:t>
            </a:r>
            <a:r>
              <a:rPr lang="en-US" dirty="0" err="1" smtClean="0"/>
              <a:t>đắn</a:t>
            </a:r>
            <a:r>
              <a:rPr lang="en-US" dirty="0" smtClean="0"/>
              <a:t> </a:t>
            </a:r>
            <a:r>
              <a:rPr lang="en-US" dirty="0" err="1" smtClean="0"/>
              <a:t>của</a:t>
            </a:r>
            <a:r>
              <a:rPr lang="en-US" dirty="0" smtClean="0"/>
              <a:t> </a:t>
            </a:r>
            <a:r>
              <a:rPr lang="en-US" dirty="0" err="1" smtClean="0"/>
              <a:t>chữ</a:t>
            </a:r>
            <a:r>
              <a:rPr lang="en-US" dirty="0" smtClean="0"/>
              <a:t> </a:t>
            </a:r>
            <a:r>
              <a:rPr lang="en-US" dirty="0" err="1" smtClean="0"/>
              <a:t>ký</a:t>
            </a:r>
            <a:r>
              <a:rPr lang="en-US" dirty="0" smtClean="0"/>
              <a:t> </a:t>
            </a:r>
            <a:r>
              <a:rPr lang="en-US" dirty="0" err="1" smtClean="0"/>
              <a:t>số</a:t>
            </a:r>
            <a:r>
              <a:rPr lang="en-US" dirty="0" smtClean="0"/>
              <a:t> (</a:t>
            </a:r>
            <a:r>
              <a:rPr lang="en-US" dirty="0" err="1" smtClean="0"/>
              <a:t>trả</a:t>
            </a:r>
            <a:r>
              <a:rPr lang="en-US" dirty="0" smtClean="0"/>
              <a:t> </a:t>
            </a:r>
            <a:r>
              <a:rPr lang="en-US" dirty="0" err="1" smtClean="0"/>
              <a:t>về</a:t>
            </a:r>
            <a:r>
              <a:rPr lang="en-US" dirty="0" smtClean="0"/>
              <a:t> true </a:t>
            </a:r>
            <a:r>
              <a:rPr lang="en-US" dirty="0" err="1" smtClean="0"/>
              <a:t>hoặc</a:t>
            </a:r>
            <a:r>
              <a:rPr lang="en-US" dirty="0" smtClean="0"/>
              <a:t> false).</a:t>
            </a:r>
            <a:endParaRPr lang="en-US" dirty="0"/>
          </a:p>
        </p:txBody>
      </p:sp>
    </p:spTree>
    <p:extLst>
      <p:ext uri="{BB962C8B-B14F-4D97-AF65-F5344CB8AC3E}">
        <p14:creationId xmlns:p14="http://schemas.microsoft.com/office/powerpoint/2010/main" val="307859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edg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edg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normAutofit/>
          </a:bodyPr>
          <a:lstStyle/>
          <a:p>
            <a:r>
              <a:rPr lang="en-US" sz="3200" dirty="0" err="1" smtClean="0"/>
              <a:t>Ưu</a:t>
            </a:r>
            <a:r>
              <a:rPr lang="en-US" sz="3200" dirty="0" smtClean="0"/>
              <a:t> </a:t>
            </a:r>
            <a:r>
              <a:rPr lang="en-US" sz="3200" dirty="0" err="1" smtClean="0"/>
              <a:t>điểm</a:t>
            </a:r>
            <a:endParaRPr lang="en-US" sz="3200" dirty="0"/>
          </a:p>
        </p:txBody>
      </p:sp>
      <p:sp>
        <p:nvSpPr>
          <p:cNvPr id="3" name="Content Placeholder 2"/>
          <p:cNvSpPr>
            <a:spLocks noGrp="1"/>
          </p:cNvSpPr>
          <p:nvPr>
            <p:ph idx="1"/>
          </p:nvPr>
        </p:nvSpPr>
        <p:spPr>
          <a:xfrm>
            <a:off x="457200" y="2249424"/>
            <a:ext cx="8229600" cy="2551176"/>
          </a:xfrm>
        </p:spPr>
        <p:txBody>
          <a:bodyPr/>
          <a:lstStyle/>
          <a:p>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r>
              <a:rPr lang="en-US" dirty="0" smtClean="0"/>
              <a:t> </a:t>
            </a:r>
            <a:r>
              <a:rPr lang="en-US" dirty="0" err="1" smtClean="0"/>
              <a:t>logarith</a:t>
            </a:r>
            <a:r>
              <a:rPr lang="en-US" dirty="0" smtClean="0"/>
              <a:t>  </a:t>
            </a:r>
            <a:r>
              <a:rPr lang="en-US" dirty="0" err="1" smtClean="0"/>
              <a:t>lớn</a:t>
            </a:r>
            <a:r>
              <a:rPr lang="en-US" dirty="0" smtClean="0"/>
              <a:t> </a:t>
            </a:r>
            <a:r>
              <a:rPr lang="en-US" dirty="0" err="1" smtClean="0"/>
              <a:t>nên</a:t>
            </a:r>
            <a:r>
              <a:rPr lang="en-US" dirty="0" smtClean="0"/>
              <a:t> </a:t>
            </a:r>
            <a:r>
              <a:rPr lang="en-US" dirty="0" err="1" smtClean="0"/>
              <a:t>độ</a:t>
            </a:r>
            <a:r>
              <a:rPr lang="en-US" dirty="0" smtClean="0"/>
              <a:t> an </a:t>
            </a:r>
            <a:r>
              <a:rPr lang="en-US" dirty="0" err="1" smtClean="0"/>
              <a:t>toàn</a:t>
            </a:r>
            <a:r>
              <a:rPr lang="en-US" dirty="0" smtClean="0"/>
              <a:t> </a:t>
            </a:r>
            <a:r>
              <a:rPr lang="en-US" dirty="0" err="1" smtClean="0"/>
              <a:t>cao</a:t>
            </a:r>
            <a:r>
              <a:rPr lang="en-US" dirty="0" smtClean="0"/>
              <a:t>.</a:t>
            </a:r>
          </a:p>
          <a:p>
            <a:r>
              <a:rPr lang="en-US" dirty="0" err="1" smtClean="0"/>
              <a:t>Bản</a:t>
            </a:r>
            <a:r>
              <a:rPr lang="en-US" dirty="0" smtClean="0"/>
              <a:t> </a:t>
            </a:r>
            <a:r>
              <a:rPr lang="en-US" dirty="0" err="1" smtClean="0"/>
              <a:t>mã</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bản</a:t>
            </a:r>
            <a:r>
              <a:rPr lang="en-US" dirty="0" smtClean="0"/>
              <a:t> </a:t>
            </a:r>
            <a:r>
              <a:rPr lang="en-US" dirty="0" err="1" smtClean="0"/>
              <a:t>rõ</a:t>
            </a:r>
            <a:r>
              <a:rPr lang="en-US" dirty="0" smtClean="0"/>
              <a:t> x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nên</a:t>
            </a:r>
            <a:r>
              <a:rPr lang="en-US" dirty="0" smtClean="0"/>
              <a:t> </a:t>
            </a:r>
            <a:r>
              <a:rPr lang="en-US" dirty="0" err="1" smtClean="0"/>
              <a:t>từ</a:t>
            </a:r>
            <a:r>
              <a:rPr lang="en-US" dirty="0" smtClean="0"/>
              <a:t> 1 </a:t>
            </a:r>
            <a:r>
              <a:rPr lang="en-US" dirty="0" err="1" smtClean="0"/>
              <a:t>bản</a:t>
            </a:r>
            <a:r>
              <a:rPr lang="en-US" dirty="0" smtClean="0"/>
              <a:t> </a:t>
            </a:r>
            <a:r>
              <a:rPr lang="en-US" dirty="0" err="1" smtClean="0"/>
              <a:t>rõ</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bản</a:t>
            </a:r>
            <a:r>
              <a:rPr lang="en-US" dirty="0" smtClean="0"/>
              <a:t> </a:t>
            </a:r>
            <a:r>
              <a:rPr lang="en-US" dirty="0" err="1" smtClean="0"/>
              <a:t>mã</a:t>
            </a:r>
            <a:r>
              <a:rPr lang="en-US" dirty="0" smtClean="0"/>
              <a:t> </a:t>
            </a:r>
            <a:r>
              <a:rPr lang="en-US" dirty="0" err="1" smtClean="0"/>
              <a:t>khác</a:t>
            </a:r>
            <a:r>
              <a:rPr lang="en-US" dirty="0" smtClean="0"/>
              <a:t> </a:t>
            </a:r>
            <a:r>
              <a:rPr lang="en-US" dirty="0" err="1" smtClean="0"/>
              <a:t>nhau</a:t>
            </a:r>
            <a:endParaRPr lang="en-US" dirty="0"/>
          </a:p>
        </p:txBody>
      </p:sp>
    </p:spTree>
    <p:extLst>
      <p:ext uri="{BB962C8B-B14F-4D97-AF65-F5344CB8AC3E}">
        <p14:creationId xmlns:p14="http://schemas.microsoft.com/office/powerpoint/2010/main" val="150526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a:bodyPr>
          <a:lstStyle/>
          <a:p>
            <a:r>
              <a:rPr lang="en-US" sz="3200" dirty="0" err="1" smtClean="0"/>
              <a:t>Nhược</a:t>
            </a:r>
            <a:r>
              <a:rPr lang="en-US" sz="3200" dirty="0" smtClean="0"/>
              <a:t> </a:t>
            </a:r>
            <a:r>
              <a:rPr lang="en-US" sz="3200" dirty="0" err="1" smtClean="0"/>
              <a:t>điểm</a:t>
            </a:r>
            <a:endParaRPr lang="en-US" sz="3200" dirty="0"/>
          </a:p>
        </p:txBody>
      </p:sp>
      <p:sp>
        <p:nvSpPr>
          <p:cNvPr id="3" name="Content Placeholder 2"/>
          <p:cNvSpPr>
            <a:spLocks noGrp="1"/>
          </p:cNvSpPr>
          <p:nvPr>
            <p:ph idx="1"/>
          </p:nvPr>
        </p:nvSpPr>
        <p:spPr>
          <a:xfrm>
            <a:off x="457200" y="2514600"/>
            <a:ext cx="8077200" cy="1789176"/>
          </a:xfrm>
        </p:spPr>
        <p:txBody>
          <a:bodyPr/>
          <a:lstStyle/>
          <a:p>
            <a:r>
              <a:rPr lang="en-US" dirty="0" err="1" smtClean="0"/>
              <a:t>Tốc</a:t>
            </a:r>
            <a:r>
              <a:rPr lang="en-US" dirty="0" smtClean="0"/>
              <a:t> </a:t>
            </a:r>
            <a:r>
              <a:rPr lang="en-US" dirty="0" err="1" smtClean="0"/>
              <a:t>độ</a:t>
            </a:r>
            <a:r>
              <a:rPr lang="en-US" dirty="0" smtClean="0"/>
              <a:t> </a:t>
            </a:r>
            <a:r>
              <a:rPr lang="en-US" dirty="0" err="1" smtClean="0"/>
              <a:t>chậm</a:t>
            </a:r>
            <a:r>
              <a:rPr lang="en-US" dirty="0"/>
              <a:t> </a:t>
            </a:r>
            <a:r>
              <a:rPr lang="en-US" dirty="0" smtClean="0"/>
              <a:t>( do </a:t>
            </a:r>
            <a:r>
              <a:rPr lang="en-US" dirty="0" err="1" smtClean="0"/>
              <a:t>phải</a:t>
            </a:r>
            <a:r>
              <a:rPr lang="en-US" dirty="0"/>
              <a:t> </a:t>
            </a:r>
            <a:r>
              <a:rPr lang="en-US" dirty="0" err="1" smtClean="0"/>
              <a:t>xử</a:t>
            </a:r>
            <a:r>
              <a:rPr lang="en-US" dirty="0" smtClean="0"/>
              <a:t> </a:t>
            </a:r>
            <a:r>
              <a:rPr lang="en-US" dirty="0" err="1" smtClean="0"/>
              <a:t>lý</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lớn</a:t>
            </a:r>
            <a:r>
              <a:rPr lang="en-US" dirty="0" smtClean="0"/>
              <a:t> )</a:t>
            </a:r>
          </a:p>
          <a:p>
            <a:r>
              <a:rPr lang="en-US" dirty="0" smtClean="0"/>
              <a:t>Dung </a:t>
            </a:r>
            <a:r>
              <a:rPr lang="en-US" dirty="0" err="1" smtClean="0"/>
              <a:t>lượng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dành</a:t>
            </a:r>
            <a:r>
              <a:rPr lang="en-US" dirty="0" smtClean="0"/>
              <a:t> </a:t>
            </a:r>
            <a:r>
              <a:rPr lang="en-US" dirty="0" err="1" smtClean="0"/>
              <a:t>cho</a:t>
            </a:r>
            <a:r>
              <a:rPr lang="en-US" dirty="0" smtClean="0"/>
              <a:t> </a:t>
            </a:r>
            <a:r>
              <a:rPr lang="en-US" dirty="0" err="1" smtClean="0"/>
              <a:t>việc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khoa</a:t>
            </a:r>
            <a:r>
              <a:rPr lang="en-US" dirty="0" smtClean="0"/>
              <a:t> </a:t>
            </a:r>
            <a:r>
              <a:rPr lang="en-US" dirty="0" err="1" smtClean="0"/>
              <a:t>yêu</a:t>
            </a:r>
            <a:r>
              <a:rPr lang="en-US" dirty="0" smtClean="0"/>
              <a:t> </a:t>
            </a:r>
            <a:r>
              <a:rPr lang="en-US" dirty="0" err="1" smtClean="0"/>
              <a:t>cầu</a:t>
            </a:r>
            <a:r>
              <a:rPr lang="en-US" dirty="0" smtClean="0"/>
              <a:t> </a:t>
            </a:r>
            <a:r>
              <a:rPr lang="en-US" dirty="0" err="1" smtClean="0"/>
              <a:t>phải</a:t>
            </a:r>
            <a:r>
              <a:rPr lang="en-US" dirty="0" smtClean="0"/>
              <a:t> </a:t>
            </a:r>
            <a:r>
              <a:rPr lang="en-US" dirty="0" err="1" smtClean="0"/>
              <a:t>lớn</a:t>
            </a:r>
            <a:r>
              <a:rPr lang="en-US" dirty="0" smtClean="0"/>
              <a:t> </a:t>
            </a:r>
            <a:endParaRPr lang="en-US" dirty="0"/>
          </a:p>
        </p:txBody>
      </p:sp>
    </p:spTree>
    <p:extLst>
      <p:ext uri="{BB962C8B-B14F-4D97-AF65-F5344CB8AC3E}">
        <p14:creationId xmlns:p14="http://schemas.microsoft.com/office/powerpoint/2010/main" val="394856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pPr algn="ctr"/>
            <a:r>
              <a:rPr lang="vi-VN" sz="6000" dirty="0" smtClean="0"/>
              <a:t>Mã hóa SNAPSACK</a:t>
            </a:r>
            <a:endParaRPr lang="en-US" sz="6000" dirty="0"/>
          </a:p>
        </p:txBody>
      </p:sp>
      <p:sp>
        <p:nvSpPr>
          <p:cNvPr id="3" name="Content Placeholder 2"/>
          <p:cNvSpPr>
            <a:spLocks noGrp="1"/>
          </p:cNvSpPr>
          <p:nvPr>
            <p:ph idx="1"/>
          </p:nvPr>
        </p:nvSpPr>
        <p:spPr/>
        <p:txBody>
          <a:bodyPr/>
          <a:lstStyle/>
          <a:p>
            <a:r>
              <a:rPr lang="vi-VN" dirty="0" smtClean="0"/>
              <a:t>I. </a:t>
            </a:r>
            <a:r>
              <a:rPr lang="vi-VN" dirty="0"/>
              <a:t>Lịch sử </a:t>
            </a:r>
            <a:endParaRPr lang="vi-VN" dirty="0" smtClean="0"/>
          </a:p>
          <a:p>
            <a:r>
              <a:rPr lang="vi-VN" dirty="0" smtClean="0"/>
              <a:t>II. </a:t>
            </a:r>
            <a:r>
              <a:rPr lang="vi-VN" dirty="0"/>
              <a:t>Một số định </a:t>
            </a:r>
            <a:r>
              <a:rPr lang="vi-VN" dirty="0" smtClean="0"/>
              <a:t>nghĩa</a:t>
            </a:r>
          </a:p>
          <a:p>
            <a:r>
              <a:rPr lang="vi-VN" dirty="0" smtClean="0"/>
              <a:t>III. </a:t>
            </a:r>
            <a:r>
              <a:rPr lang="vi-VN" dirty="0"/>
              <a:t>Quá trình mã hóa và giải mã của hệ </a:t>
            </a:r>
            <a:endParaRPr lang="vi-VN" dirty="0" smtClean="0"/>
          </a:p>
          <a:p>
            <a:r>
              <a:rPr lang="vi-VN" dirty="0" smtClean="0"/>
              <a:t>VI. </a:t>
            </a:r>
            <a:r>
              <a:rPr lang="vi-VN" dirty="0"/>
              <a:t>Ưu điểm, nhược điểm và ứng dụng </a:t>
            </a:r>
            <a:endParaRPr lang="vi-VN" dirty="0" smtClean="0"/>
          </a:p>
          <a:p>
            <a:r>
              <a:rPr lang="vi-VN" dirty="0" smtClean="0"/>
              <a:t>V. </a:t>
            </a:r>
            <a:r>
              <a:rPr lang="vi-VN" dirty="0"/>
              <a:t>Quá trình phá mã </a:t>
            </a:r>
            <a:endParaRPr lang="vi-VN" dirty="0" smtClean="0"/>
          </a:p>
          <a:p>
            <a:r>
              <a:rPr lang="vi-VN" dirty="0" smtClean="0"/>
              <a:t>VI. </a:t>
            </a:r>
            <a:r>
              <a:rPr lang="vi-VN" dirty="0"/>
              <a:t>Quản lý trao đổi khóa Chi </a:t>
            </a:r>
            <a:r>
              <a:rPr lang="vi-VN" dirty="0" smtClean="0"/>
              <a:t>Tiết</a:t>
            </a:r>
          </a:p>
        </p:txBody>
      </p:sp>
    </p:spTree>
    <p:extLst>
      <p:ext uri="{BB962C8B-B14F-4D97-AF65-F5344CB8AC3E}">
        <p14:creationId xmlns:p14="http://schemas.microsoft.com/office/powerpoint/2010/main" val="14004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
                                        <p:tgtEl>
                                          <p:spTgt spid="3">
                                            <p:txEl>
                                              <p:pRg st="0" end="0"/>
                                            </p:txEl>
                                          </p:spTgt>
                                        </p:tgtEl>
                                      </p:cBhvr>
                                    </p:animEffect>
                                    <p:anim calcmode="lin" valueType="num">
                                      <p:cBhvr>
                                        <p:cTn id="26"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3" presetClass="entr" presetSubtype="0"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
                                        <p:tgtEl>
                                          <p:spTgt spid="3">
                                            <p:txEl>
                                              <p:pRg st="1" end="1"/>
                                            </p:txEl>
                                          </p:spTgt>
                                        </p:tgtEl>
                                      </p:cBhvr>
                                    </p:animEffect>
                                    <p:anim calcmode="lin" valueType="num">
                                      <p:cBhvr>
                                        <p:cTn id="35"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3"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100"/>
                                        <p:tgtEl>
                                          <p:spTgt spid="3">
                                            <p:txEl>
                                              <p:pRg st="2" end="2"/>
                                            </p:txEl>
                                          </p:spTgt>
                                        </p:tgtEl>
                                      </p:cBhvr>
                                    </p:animEffect>
                                    <p:anim calcmode="lin" valueType="num">
                                      <p:cBhvr>
                                        <p:cTn id="44" dur="4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5" dur="400" fill="hold"/>
                                        <p:tgtEl>
                                          <p:spTgt spid="3">
                                            <p:txEl>
                                              <p:pRg st="2" end="2"/>
                                            </p:txEl>
                                          </p:spTgt>
                                        </p:tgtEl>
                                        <p:attrNameLst>
                                          <p:attrName>ppt_y</p:attrName>
                                        </p:attrNameLst>
                                      </p:cBhvr>
                                      <p:tavLst>
                                        <p:tav tm="0">
                                          <p:val>
                                            <p:strVal val="#ppt_y+0.31"/>
                                          </p:val>
                                        </p:tav>
                                        <p:tav tm="100000">
                                          <p:val>
                                            <p:strVal val="#ppt_y+0.31"/>
                                          </p:val>
                                        </p:tav>
                                      </p:tavLst>
                                    </p:anim>
                                    <p:anim calcmode="lin" valueType="num">
                                      <p:cBhvr>
                                        <p:cTn id="46" dur="600" decel="50000" fill="hold">
                                          <p:stCondLst>
                                            <p:cond delay="400"/>
                                          </p:stCondLst>
                                        </p:cTn>
                                        <p:tgtEl>
                                          <p:spTgt spid="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7" dur="600" decel="50000" fill="hold">
                                          <p:stCondLst>
                                            <p:cond delay="400"/>
                                          </p:stCondLst>
                                        </p:cTn>
                                        <p:tgtEl>
                                          <p:spTgt spid="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3" presetClass="entr" presetSubtype="0" fill="hold" grpId="0"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100"/>
                                        <p:tgtEl>
                                          <p:spTgt spid="3">
                                            <p:txEl>
                                              <p:pRg st="3" end="3"/>
                                            </p:txEl>
                                          </p:spTgt>
                                        </p:tgtEl>
                                      </p:cBhvr>
                                    </p:animEffect>
                                    <p:anim calcmode="lin" valueType="num">
                                      <p:cBhvr>
                                        <p:cTn id="53" dur="4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4" dur="400" fill="hold"/>
                                        <p:tgtEl>
                                          <p:spTgt spid="3">
                                            <p:txEl>
                                              <p:pRg st="3" end="3"/>
                                            </p:txEl>
                                          </p:spTgt>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3" presetClass="entr" presetSubtype="0" fill="hold" grpId="0"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100"/>
                                        <p:tgtEl>
                                          <p:spTgt spid="3">
                                            <p:txEl>
                                              <p:pRg st="4" end="4"/>
                                            </p:txEl>
                                          </p:spTgt>
                                        </p:tgtEl>
                                      </p:cBhvr>
                                    </p:animEffect>
                                    <p:anim calcmode="lin" valueType="num">
                                      <p:cBhvr>
                                        <p:cTn id="62" dur="4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3" dur="400" fill="hold"/>
                                        <p:tgtEl>
                                          <p:spTgt spid="3">
                                            <p:txEl>
                                              <p:pRg st="4" end="4"/>
                                            </p:txEl>
                                          </p:spTgt>
                                        </p:tgtEl>
                                        <p:attrNameLst>
                                          <p:attrName>ppt_y</p:attrName>
                                        </p:attrNameLst>
                                      </p:cBhvr>
                                      <p:tavLst>
                                        <p:tav tm="0">
                                          <p:val>
                                            <p:strVal val="#ppt_y+0.31"/>
                                          </p:val>
                                        </p:tav>
                                        <p:tav tm="100000">
                                          <p:val>
                                            <p:strVal val="#ppt_y+0.31"/>
                                          </p:val>
                                        </p:tav>
                                      </p:tavLst>
                                    </p:anim>
                                    <p:anim calcmode="lin" valueType="num">
                                      <p:cBhvr>
                                        <p:cTn id="64" dur="600" decel="50000" fill="hold">
                                          <p:stCondLst>
                                            <p:cond delay="400"/>
                                          </p:stCondLst>
                                        </p:cTn>
                                        <p:tgtEl>
                                          <p:spTgt spid="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5" dur="600" decel="50000" fill="hold">
                                          <p:stCondLst>
                                            <p:cond delay="400"/>
                                          </p:stCondLst>
                                        </p:cTn>
                                        <p:tgtEl>
                                          <p:spTgt spid="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3" presetClass="entr" presetSubtype="0" fill="hold" grpId="0"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100"/>
                                        <p:tgtEl>
                                          <p:spTgt spid="3">
                                            <p:txEl>
                                              <p:pRg st="5" end="5"/>
                                            </p:txEl>
                                          </p:spTgt>
                                        </p:tgtEl>
                                      </p:cBhvr>
                                    </p:animEffect>
                                    <p:anim calcmode="lin" valueType="num">
                                      <p:cBhvr>
                                        <p:cTn id="71" dur="4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2" dur="400" fill="hold"/>
                                        <p:tgtEl>
                                          <p:spTgt spid="3">
                                            <p:txEl>
                                              <p:pRg st="5" end="5"/>
                                            </p:txEl>
                                          </p:spTgt>
                                        </p:tgtEl>
                                        <p:attrNameLst>
                                          <p:attrName>ppt_y</p:attrName>
                                        </p:attrNameLst>
                                      </p:cBhvr>
                                      <p:tavLst>
                                        <p:tav tm="0">
                                          <p:val>
                                            <p:strVal val="#ppt_y+0.31"/>
                                          </p:val>
                                        </p:tav>
                                        <p:tav tm="100000">
                                          <p:val>
                                            <p:strVal val="#ppt_y+0.31"/>
                                          </p:val>
                                        </p:tav>
                                      </p:tavLst>
                                    </p:anim>
                                    <p:anim calcmode="lin" valueType="num">
                                      <p:cBhvr>
                                        <p:cTn id="73" dur="600" decel="50000" fill="hold">
                                          <p:stCondLst>
                                            <p:cond delay="400"/>
                                          </p:stCondLst>
                                        </p:cTn>
                                        <p:tgtEl>
                                          <p:spTgt spid="3">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4" dur="600" decel="50000" fill="hold">
                                          <p:stCondLst>
                                            <p:cond delay="400"/>
                                          </p:stCondLst>
                                        </p:cTn>
                                        <p:tgtEl>
                                          <p:spTgt spid="3">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vi-VN" dirty="0" smtClean="0"/>
              <a:t>I. Lịch sử</a:t>
            </a:r>
            <a:endParaRPr lang="en-US" dirty="0"/>
          </a:p>
        </p:txBody>
      </p:sp>
      <p:sp>
        <p:nvSpPr>
          <p:cNvPr id="3" name="Content Placeholder 2"/>
          <p:cNvSpPr>
            <a:spLocks noGrp="1"/>
          </p:cNvSpPr>
          <p:nvPr>
            <p:ph idx="1"/>
          </p:nvPr>
        </p:nvSpPr>
        <p:spPr/>
        <p:txBody>
          <a:bodyPr/>
          <a:lstStyle/>
          <a:p>
            <a:pPr marL="109728" indent="0">
              <a:buNone/>
            </a:pPr>
            <a:r>
              <a:rPr lang="vi-VN" dirty="0"/>
              <a:t>Năm 1976 Diffie và Hellman đưa ra phương pháp trao đổi </a:t>
            </a:r>
            <a:r>
              <a:rPr lang="vi-VN" dirty="0" smtClean="0"/>
              <a:t>thông</a:t>
            </a:r>
            <a:r>
              <a:rPr lang="en-US" dirty="0" smtClean="0"/>
              <a:t> </a:t>
            </a:r>
            <a:r>
              <a:rPr lang="vi-VN" dirty="0" smtClean="0"/>
              <a:t>tin </a:t>
            </a:r>
            <a:r>
              <a:rPr lang="vi-VN" dirty="0"/>
              <a:t>bằng mật mã mã hóa khóa bất đối xứng. </a:t>
            </a:r>
            <a:endParaRPr lang="vi-VN" dirty="0" smtClean="0"/>
          </a:p>
          <a:p>
            <a:pPr marL="109728" indent="0">
              <a:buNone/>
            </a:pPr>
            <a:endParaRPr lang="vi-VN" dirty="0"/>
          </a:p>
          <a:p>
            <a:pPr marL="109728" indent="0">
              <a:buNone/>
            </a:pPr>
            <a:r>
              <a:rPr lang="vi-VN" dirty="0" smtClean="0"/>
              <a:t>Từ </a:t>
            </a:r>
            <a:r>
              <a:rPr lang="vi-VN" dirty="0"/>
              <a:t>ý tưởng đó năm 1978 Merkle và Hellman đã lập ra hệ mật mã ba lô (knapsack) Merkle-Hellman</a:t>
            </a:r>
            <a:r>
              <a:rPr lang="vi-VN" dirty="0" smtClean="0"/>
              <a:t>.</a:t>
            </a:r>
          </a:p>
          <a:p>
            <a:pPr marL="109728" indent="0">
              <a:buNone/>
            </a:pPr>
            <a:endParaRPr lang="vi-VN" dirty="0"/>
          </a:p>
          <a:p>
            <a:pPr marL="109728" indent="0">
              <a:buNone/>
            </a:pPr>
            <a:r>
              <a:rPr lang="vi-VN" dirty="0" smtClean="0"/>
              <a:t>Năm </a:t>
            </a:r>
            <a:r>
              <a:rPr lang="vi-VN" dirty="0"/>
              <a:t>1982 Adi Shamir đã phá giải được thuật toán của hệ mật mã Merkle-Hellman.</a:t>
            </a:r>
            <a:endParaRPr lang="en-US" dirty="0"/>
          </a:p>
        </p:txBody>
      </p:sp>
    </p:spTree>
    <p:extLst>
      <p:ext uri="{BB962C8B-B14F-4D97-AF65-F5344CB8AC3E}">
        <p14:creationId xmlns:p14="http://schemas.microsoft.com/office/powerpoint/2010/main" val="107136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II. </a:t>
            </a:r>
            <a:r>
              <a:rPr lang="vi-VN" dirty="0"/>
              <a:t>Định nghĩa phương pháp mã hóa khóa công khai</a:t>
            </a:r>
            <a:endParaRPr lang="en-US" dirty="0"/>
          </a:p>
        </p:txBody>
      </p:sp>
      <p:sp>
        <p:nvSpPr>
          <p:cNvPr id="3" name="Content Placeholder 2"/>
          <p:cNvSpPr>
            <a:spLocks noGrp="1"/>
          </p:cNvSpPr>
          <p:nvPr>
            <p:ph idx="1"/>
          </p:nvPr>
        </p:nvSpPr>
        <p:spPr/>
        <p:txBody>
          <a:bodyPr>
            <a:normAutofit fontScale="85000" lnSpcReduction="10000"/>
          </a:bodyPr>
          <a:lstStyle/>
          <a:p>
            <a:r>
              <a:rPr lang="vi-VN" dirty="0"/>
              <a:t>Mã hóa Khóa Công Khai (PKI Cryptography - viết tắt là PKC) - còn được xem như đồng nghĩa với mã Khóa Bất Đối Xứng (Asynmetric Cryptography)</a:t>
            </a:r>
          </a:p>
          <a:p>
            <a:r>
              <a:rPr lang="vi-VN" dirty="0" smtClean="0"/>
              <a:t>Trong </a:t>
            </a:r>
            <a:r>
              <a:rPr lang="vi-VN" dirty="0"/>
              <a:t>đó khóa dùng để Mã Hóa (Encrypt</a:t>
            </a:r>
            <a:r>
              <a:rPr lang="vi-VN" dirty="0" smtClean="0"/>
              <a:t>)</a:t>
            </a:r>
            <a:r>
              <a:rPr lang="en-US" dirty="0" smtClean="0"/>
              <a:t> </a:t>
            </a:r>
            <a:r>
              <a:rPr lang="vi-VN" dirty="0" smtClean="0"/>
              <a:t>khác </a:t>
            </a:r>
            <a:r>
              <a:rPr lang="vi-VN" dirty="0"/>
              <a:t>với khóa dùng để Giải Mã (Decrypt). </a:t>
            </a:r>
            <a:endParaRPr lang="vi-VN" dirty="0" smtClean="0"/>
          </a:p>
          <a:p>
            <a:r>
              <a:rPr lang="vi-VN" dirty="0" smtClean="0"/>
              <a:t>Trong </a:t>
            </a:r>
            <a:r>
              <a:rPr lang="vi-VN" dirty="0"/>
              <a:t>PKC, người dùng có một cặp khóa : Khóa Công Khai (ký hiệu là P) và Khóa Cá Nhân (Private Key – ký hiệu là Q). </a:t>
            </a:r>
            <a:endParaRPr lang="vi-VN" dirty="0" smtClean="0"/>
          </a:p>
          <a:p>
            <a:r>
              <a:rPr lang="vi-VN" dirty="0" smtClean="0"/>
              <a:t>Khóa </a:t>
            </a:r>
            <a:r>
              <a:rPr lang="vi-VN" dirty="0"/>
              <a:t>Cá Nhân được giữ kín trong khi Khóa Công Khai lại được công bố rộng rãi đến các đối tượng tham gia giao dịch. Tuy hai khóa này có quan hệ toán học chặt chẽ với nhau </a:t>
            </a:r>
            <a:r>
              <a:rPr lang="vi-VN" dirty="0" smtClean="0"/>
              <a:t>nhưng việc </a:t>
            </a:r>
            <a:r>
              <a:rPr lang="vi-VN" dirty="0"/>
              <a:t>dò tìm Khóa Cá Nhân </a:t>
            </a:r>
            <a:r>
              <a:rPr lang="vi-VN" dirty="0" smtClean="0"/>
              <a:t>thông qua </a:t>
            </a:r>
            <a:r>
              <a:rPr lang="vi-VN" dirty="0"/>
              <a:t>Khóa Công Khai trên thực tế được xem như không thể thực </a:t>
            </a:r>
            <a:r>
              <a:rPr lang="vi-VN" dirty="0" smtClean="0"/>
              <a:t>hiện.</a:t>
            </a:r>
            <a:endParaRPr lang="vi-VN" dirty="0"/>
          </a:p>
          <a:p>
            <a:endParaRPr lang="en-US" dirty="0"/>
          </a:p>
        </p:txBody>
      </p:sp>
    </p:spTree>
    <p:extLst>
      <p:ext uri="{BB962C8B-B14F-4D97-AF65-F5344CB8AC3E}">
        <p14:creationId xmlns:p14="http://schemas.microsoft.com/office/powerpoint/2010/main" val="17888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1054</TotalTime>
  <Words>1110</Words>
  <Application>Microsoft Office PowerPoint</Application>
  <PresentationFormat>On-screen Show (4:3)</PresentationFormat>
  <Paragraphs>92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Đề tài: Mã hóa Knapsack và chữ ký Elgamal</vt:lpstr>
      <vt:lpstr>Chữ ký số ELGAMAL</vt:lpstr>
      <vt:lpstr>2. Chữ ký số Elgamal</vt:lpstr>
      <vt:lpstr>PowerPoint Presentation</vt:lpstr>
      <vt:lpstr>Ưu điểm</vt:lpstr>
      <vt:lpstr>Nhược điểm</vt:lpstr>
      <vt:lpstr>Mã hóa SNAPSACK</vt:lpstr>
      <vt:lpstr>I. Lịch sử</vt:lpstr>
      <vt:lpstr>II. Định nghĩa phương pháp mã hóa khóa công khai</vt:lpstr>
      <vt:lpstr>III. Quá trình mã hóa và giải mã của hệ </vt:lpstr>
      <vt:lpstr>III. Quá trình mã hóa và giải mã của hệ </vt:lpstr>
      <vt:lpstr>IV. Ưu điểm, nhược điểm và ứng dụng</vt:lpstr>
      <vt:lpstr>V. Quá trình phá mã</vt:lpstr>
      <vt:lpstr>VII. Quản lý trao đổi khóa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Mã hóa Knapsack và chữ ký Elgamal</dc:title>
  <dc:creator>duy hong</dc:creator>
  <cp:lastModifiedBy>duy hong</cp:lastModifiedBy>
  <cp:revision>32</cp:revision>
  <dcterms:created xsi:type="dcterms:W3CDTF">2017-04-03T18:09:04Z</dcterms:created>
  <dcterms:modified xsi:type="dcterms:W3CDTF">2017-04-05T07:02:56Z</dcterms:modified>
</cp:coreProperties>
</file>