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0" r:id="rId3"/>
    <p:sldId id="257" r:id="rId4"/>
    <p:sldId id="258" r:id="rId5"/>
    <p:sldId id="259" r:id="rId6"/>
    <p:sldId id="260" r:id="rId7"/>
    <p:sldId id="266" r:id="rId8"/>
    <p:sldId id="261" r:id="rId9"/>
    <p:sldId id="262" r:id="rId10"/>
    <p:sldId id="263" r:id="rId11"/>
    <p:sldId id="267" r:id="rId12"/>
    <p:sldId id="268" r:id="rId13"/>
    <p:sldId id="269"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0956C5-997E-404B-A4B7-DA5B801B6207}"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CBD053CC-2B68-432B-84F4-4BC1C1CFCA83}">
      <dgm:prSet phldrT="[Text]" custT="1"/>
      <dgm:spPr/>
      <dgm:t>
        <a:bodyPr/>
        <a:lstStyle/>
        <a:p>
          <a:r>
            <a:rPr lang="en-US" sz="1800" smtClean="0">
              <a:latin typeface="Times New Roman" panose="02020603050405020304" pitchFamily="18" charset="0"/>
              <a:cs typeface="Times New Roman" panose="02020603050405020304" pitchFamily="18" charset="0"/>
            </a:rPr>
            <a:t>Chữ kí số</a:t>
          </a:r>
          <a:endParaRPr lang="en-US" sz="1800">
            <a:latin typeface="Times New Roman" panose="02020603050405020304" pitchFamily="18" charset="0"/>
            <a:cs typeface="Times New Roman" panose="02020603050405020304" pitchFamily="18" charset="0"/>
          </a:endParaRPr>
        </a:p>
      </dgm:t>
    </dgm:pt>
    <dgm:pt modelId="{7A9A7DF0-5797-444A-9C10-EFF0BD1335DB}" type="parTrans" cxnId="{0EE08392-7A99-44DA-BF3D-197D44DDE134}">
      <dgm:prSet/>
      <dgm:spPr/>
      <dgm:t>
        <a:bodyPr/>
        <a:lstStyle/>
        <a:p>
          <a:endParaRPr lang="en-US" sz="1800">
            <a:latin typeface="Times New Roman" panose="02020603050405020304" pitchFamily="18" charset="0"/>
            <a:cs typeface="Times New Roman" panose="02020603050405020304" pitchFamily="18" charset="0"/>
          </a:endParaRPr>
        </a:p>
      </dgm:t>
    </dgm:pt>
    <dgm:pt modelId="{152DA050-0737-48E1-ADEA-535884514E6D}" type="sibTrans" cxnId="{0EE08392-7A99-44DA-BF3D-197D44DDE134}">
      <dgm:prSet/>
      <dgm:spPr/>
      <dgm:t>
        <a:bodyPr/>
        <a:lstStyle/>
        <a:p>
          <a:endParaRPr lang="en-US" sz="1800">
            <a:latin typeface="Times New Roman" panose="02020603050405020304" pitchFamily="18" charset="0"/>
            <a:cs typeface="Times New Roman" panose="02020603050405020304" pitchFamily="18" charset="0"/>
          </a:endParaRPr>
        </a:p>
      </dgm:t>
    </dgm:pt>
    <dgm:pt modelId="{F41F65ED-0A6C-4E7B-9E2B-91CF0DCD2AAB}">
      <dgm:prSet phldrT="[Text]" custT="1"/>
      <dgm:spPr/>
      <dgm:t>
        <a:bodyPr/>
        <a:lstStyle/>
        <a:p>
          <a:r>
            <a:rPr lang="en-US" sz="1800" smtClean="0">
              <a:latin typeface="Times New Roman" panose="02020603050405020304" pitchFamily="18" charset="0"/>
              <a:cs typeface="Times New Roman" panose="02020603050405020304" pitchFamily="18" charset="0"/>
            </a:rPr>
            <a:t>Bảo mật</a:t>
          </a:r>
          <a:endParaRPr lang="en-US" sz="1800">
            <a:latin typeface="Times New Roman" panose="02020603050405020304" pitchFamily="18" charset="0"/>
            <a:cs typeface="Times New Roman" panose="02020603050405020304" pitchFamily="18" charset="0"/>
          </a:endParaRPr>
        </a:p>
      </dgm:t>
    </dgm:pt>
    <dgm:pt modelId="{0D7DEA31-7828-41E3-8C6B-178DBFBA0110}" type="parTrans" cxnId="{E11DC3D3-39F1-4630-A77F-8DAAEB3D1C70}">
      <dgm:prSet custT="1"/>
      <dgm:spPr/>
      <dgm:t>
        <a:bodyPr/>
        <a:lstStyle/>
        <a:p>
          <a:endParaRPr lang="en-US" sz="1800">
            <a:latin typeface="Times New Roman" panose="02020603050405020304" pitchFamily="18" charset="0"/>
            <a:cs typeface="Times New Roman" panose="02020603050405020304" pitchFamily="18" charset="0"/>
          </a:endParaRPr>
        </a:p>
      </dgm:t>
    </dgm:pt>
    <dgm:pt modelId="{BB02118E-A07D-4C8C-A90F-EE824F9B2281}" type="sibTrans" cxnId="{E11DC3D3-39F1-4630-A77F-8DAAEB3D1C70}">
      <dgm:prSet/>
      <dgm:spPr/>
      <dgm:t>
        <a:bodyPr/>
        <a:lstStyle/>
        <a:p>
          <a:endParaRPr lang="en-US" sz="1800">
            <a:latin typeface="Times New Roman" panose="02020603050405020304" pitchFamily="18" charset="0"/>
            <a:cs typeface="Times New Roman" panose="02020603050405020304" pitchFamily="18" charset="0"/>
          </a:endParaRPr>
        </a:p>
      </dgm:t>
    </dgm:pt>
    <dgm:pt modelId="{24E50FCC-3C00-4713-9B32-CCCD27A61D6D}">
      <dgm:prSet phldrT="[Text]" custT="1"/>
      <dgm:spPr/>
      <dgm:t>
        <a:bodyPr/>
        <a:lstStyle/>
        <a:p>
          <a:r>
            <a:rPr lang="en-US" sz="1800" smtClean="0">
              <a:latin typeface="Times New Roman" panose="02020603050405020304" pitchFamily="18" charset="0"/>
              <a:cs typeface="Times New Roman" panose="02020603050405020304" pitchFamily="18" charset="0"/>
            </a:rPr>
            <a:t>Xác thực</a:t>
          </a:r>
          <a:endParaRPr lang="en-US" sz="1800">
            <a:latin typeface="Times New Roman" panose="02020603050405020304" pitchFamily="18" charset="0"/>
            <a:cs typeface="Times New Roman" panose="02020603050405020304" pitchFamily="18" charset="0"/>
          </a:endParaRPr>
        </a:p>
      </dgm:t>
    </dgm:pt>
    <dgm:pt modelId="{1F6049B1-366F-4693-8C5F-A2B336B804FC}" type="parTrans" cxnId="{00AA29CB-E431-4040-A0A9-0E12523C4B23}">
      <dgm:prSet custT="1"/>
      <dgm:spPr/>
      <dgm:t>
        <a:bodyPr/>
        <a:lstStyle/>
        <a:p>
          <a:endParaRPr lang="en-US" sz="1800">
            <a:latin typeface="Times New Roman" panose="02020603050405020304" pitchFamily="18" charset="0"/>
            <a:cs typeface="Times New Roman" panose="02020603050405020304" pitchFamily="18" charset="0"/>
          </a:endParaRPr>
        </a:p>
      </dgm:t>
    </dgm:pt>
    <dgm:pt modelId="{C7BA4D59-CE10-41DE-AC36-D866251B21D6}" type="sibTrans" cxnId="{00AA29CB-E431-4040-A0A9-0E12523C4B23}">
      <dgm:prSet/>
      <dgm:spPr/>
      <dgm:t>
        <a:bodyPr/>
        <a:lstStyle/>
        <a:p>
          <a:endParaRPr lang="en-US" sz="1800">
            <a:latin typeface="Times New Roman" panose="02020603050405020304" pitchFamily="18" charset="0"/>
            <a:cs typeface="Times New Roman" panose="02020603050405020304" pitchFamily="18" charset="0"/>
          </a:endParaRPr>
        </a:p>
      </dgm:t>
    </dgm:pt>
    <dgm:pt modelId="{355D3CF9-99E0-47BB-B2FC-2E521338A345}">
      <dgm:prSet phldrT="[Text]" custT="1"/>
      <dgm:spPr/>
      <dgm:t>
        <a:bodyPr/>
        <a:lstStyle/>
        <a:p>
          <a:r>
            <a:rPr lang="en-US" sz="1800" smtClean="0">
              <a:latin typeface="Times New Roman" panose="02020603050405020304" pitchFamily="18" charset="0"/>
              <a:cs typeface="Times New Roman" panose="02020603050405020304" pitchFamily="18" charset="0"/>
            </a:rPr>
            <a:t>Toàn vẹn</a:t>
          </a:r>
          <a:endParaRPr lang="en-US" sz="1800">
            <a:latin typeface="Times New Roman" panose="02020603050405020304" pitchFamily="18" charset="0"/>
            <a:cs typeface="Times New Roman" panose="02020603050405020304" pitchFamily="18" charset="0"/>
          </a:endParaRPr>
        </a:p>
      </dgm:t>
    </dgm:pt>
    <dgm:pt modelId="{3D5E97ED-FF6D-4641-A506-6E50B9CAA25F}" type="parTrans" cxnId="{BFD413C8-C09B-442E-8139-302C92457519}">
      <dgm:prSet custT="1"/>
      <dgm:spPr/>
      <dgm:t>
        <a:bodyPr/>
        <a:lstStyle/>
        <a:p>
          <a:endParaRPr lang="en-US" sz="1800">
            <a:latin typeface="Times New Roman" panose="02020603050405020304" pitchFamily="18" charset="0"/>
            <a:cs typeface="Times New Roman" panose="02020603050405020304" pitchFamily="18" charset="0"/>
          </a:endParaRPr>
        </a:p>
      </dgm:t>
    </dgm:pt>
    <dgm:pt modelId="{DBB62AD5-E57D-496E-A77B-AEA8DEEFC89C}" type="sibTrans" cxnId="{BFD413C8-C09B-442E-8139-302C92457519}">
      <dgm:prSet/>
      <dgm:spPr/>
      <dgm:t>
        <a:bodyPr/>
        <a:lstStyle/>
        <a:p>
          <a:endParaRPr lang="en-US" sz="1800">
            <a:latin typeface="Times New Roman" panose="02020603050405020304" pitchFamily="18" charset="0"/>
            <a:cs typeface="Times New Roman" panose="02020603050405020304" pitchFamily="18" charset="0"/>
          </a:endParaRPr>
        </a:p>
      </dgm:t>
    </dgm:pt>
    <dgm:pt modelId="{79DD82DF-D53E-4459-8521-95CFE80DAB5B}">
      <dgm:prSet phldrT="[Text]" custT="1"/>
      <dgm:spPr/>
      <dgm:t>
        <a:bodyPr/>
        <a:lstStyle/>
        <a:p>
          <a:r>
            <a:rPr lang="en-US" sz="1800" smtClean="0">
              <a:latin typeface="Times New Roman" panose="02020603050405020304" pitchFamily="18" charset="0"/>
              <a:cs typeface="Times New Roman" panose="02020603050405020304" pitchFamily="18" charset="0"/>
            </a:rPr>
            <a:t>Không thể chối bỏ</a:t>
          </a:r>
          <a:endParaRPr lang="en-US" sz="1800">
            <a:latin typeface="Times New Roman" panose="02020603050405020304" pitchFamily="18" charset="0"/>
            <a:cs typeface="Times New Roman" panose="02020603050405020304" pitchFamily="18" charset="0"/>
          </a:endParaRPr>
        </a:p>
      </dgm:t>
    </dgm:pt>
    <dgm:pt modelId="{EF43D2D0-BEAB-4CC7-8FD6-C37DF338CF26}" type="parTrans" cxnId="{BA29405E-05D2-463B-A005-6EBEA1E53B65}">
      <dgm:prSet custT="1"/>
      <dgm:spPr/>
      <dgm:t>
        <a:bodyPr/>
        <a:lstStyle/>
        <a:p>
          <a:endParaRPr lang="en-US" sz="1800">
            <a:latin typeface="Times New Roman" panose="02020603050405020304" pitchFamily="18" charset="0"/>
            <a:cs typeface="Times New Roman" panose="02020603050405020304" pitchFamily="18" charset="0"/>
          </a:endParaRPr>
        </a:p>
      </dgm:t>
    </dgm:pt>
    <dgm:pt modelId="{B4E305F9-C04D-4FCE-B5C6-DB6D77EEF686}" type="sibTrans" cxnId="{BA29405E-05D2-463B-A005-6EBEA1E53B65}">
      <dgm:prSet/>
      <dgm:spPr/>
      <dgm:t>
        <a:bodyPr/>
        <a:lstStyle/>
        <a:p>
          <a:endParaRPr lang="en-US" sz="1800">
            <a:latin typeface="Times New Roman" panose="02020603050405020304" pitchFamily="18" charset="0"/>
            <a:cs typeface="Times New Roman" panose="02020603050405020304" pitchFamily="18" charset="0"/>
          </a:endParaRPr>
        </a:p>
      </dgm:t>
    </dgm:pt>
    <dgm:pt modelId="{33559E2F-879B-4500-BC24-63309915F6BA}" type="pres">
      <dgm:prSet presAssocID="{7B0956C5-997E-404B-A4B7-DA5B801B6207}" presName="cycle" presStyleCnt="0">
        <dgm:presLayoutVars>
          <dgm:chMax val="1"/>
          <dgm:dir/>
          <dgm:animLvl val="ctr"/>
          <dgm:resizeHandles val="exact"/>
        </dgm:presLayoutVars>
      </dgm:prSet>
      <dgm:spPr/>
      <dgm:t>
        <a:bodyPr/>
        <a:lstStyle/>
        <a:p>
          <a:endParaRPr lang="en-US"/>
        </a:p>
      </dgm:t>
    </dgm:pt>
    <dgm:pt modelId="{0954A7BC-DA40-4E50-AED5-E31C6C93531E}" type="pres">
      <dgm:prSet presAssocID="{CBD053CC-2B68-432B-84F4-4BC1C1CFCA83}" presName="centerShape" presStyleLbl="node0" presStyleIdx="0" presStyleCnt="1"/>
      <dgm:spPr/>
      <dgm:t>
        <a:bodyPr/>
        <a:lstStyle/>
        <a:p>
          <a:endParaRPr lang="en-US"/>
        </a:p>
      </dgm:t>
    </dgm:pt>
    <dgm:pt modelId="{15FB8F07-E306-483D-8252-DFDE5F233882}" type="pres">
      <dgm:prSet presAssocID="{0D7DEA31-7828-41E3-8C6B-178DBFBA0110}" presName="Name9" presStyleLbl="parChTrans1D2" presStyleIdx="0" presStyleCnt="4"/>
      <dgm:spPr/>
      <dgm:t>
        <a:bodyPr/>
        <a:lstStyle/>
        <a:p>
          <a:endParaRPr lang="en-US"/>
        </a:p>
      </dgm:t>
    </dgm:pt>
    <dgm:pt modelId="{0AFE6314-C069-4825-9DAE-285250A289E7}" type="pres">
      <dgm:prSet presAssocID="{0D7DEA31-7828-41E3-8C6B-178DBFBA0110}" presName="connTx" presStyleLbl="parChTrans1D2" presStyleIdx="0" presStyleCnt="4"/>
      <dgm:spPr/>
      <dgm:t>
        <a:bodyPr/>
        <a:lstStyle/>
        <a:p>
          <a:endParaRPr lang="en-US"/>
        </a:p>
      </dgm:t>
    </dgm:pt>
    <dgm:pt modelId="{BC3F81D8-B4B6-4094-8B4F-52184CC1F9B8}" type="pres">
      <dgm:prSet presAssocID="{F41F65ED-0A6C-4E7B-9E2B-91CF0DCD2AAB}" presName="node" presStyleLbl="node1" presStyleIdx="0" presStyleCnt="4">
        <dgm:presLayoutVars>
          <dgm:bulletEnabled val="1"/>
        </dgm:presLayoutVars>
      </dgm:prSet>
      <dgm:spPr/>
      <dgm:t>
        <a:bodyPr/>
        <a:lstStyle/>
        <a:p>
          <a:endParaRPr lang="en-US"/>
        </a:p>
      </dgm:t>
    </dgm:pt>
    <dgm:pt modelId="{4F3F1F13-F038-44B9-8BA4-90A808176008}" type="pres">
      <dgm:prSet presAssocID="{1F6049B1-366F-4693-8C5F-A2B336B804FC}" presName="Name9" presStyleLbl="parChTrans1D2" presStyleIdx="1" presStyleCnt="4"/>
      <dgm:spPr/>
      <dgm:t>
        <a:bodyPr/>
        <a:lstStyle/>
        <a:p>
          <a:endParaRPr lang="en-US"/>
        </a:p>
      </dgm:t>
    </dgm:pt>
    <dgm:pt modelId="{DF32F34A-11CA-4064-971D-C4A190DEC0BF}" type="pres">
      <dgm:prSet presAssocID="{1F6049B1-366F-4693-8C5F-A2B336B804FC}" presName="connTx" presStyleLbl="parChTrans1D2" presStyleIdx="1" presStyleCnt="4"/>
      <dgm:spPr/>
      <dgm:t>
        <a:bodyPr/>
        <a:lstStyle/>
        <a:p>
          <a:endParaRPr lang="en-US"/>
        </a:p>
      </dgm:t>
    </dgm:pt>
    <dgm:pt modelId="{1D52871F-DBAE-4121-95FE-5109102BD650}" type="pres">
      <dgm:prSet presAssocID="{24E50FCC-3C00-4713-9B32-CCCD27A61D6D}" presName="node" presStyleLbl="node1" presStyleIdx="1" presStyleCnt="4">
        <dgm:presLayoutVars>
          <dgm:bulletEnabled val="1"/>
        </dgm:presLayoutVars>
      </dgm:prSet>
      <dgm:spPr/>
      <dgm:t>
        <a:bodyPr/>
        <a:lstStyle/>
        <a:p>
          <a:endParaRPr lang="en-US"/>
        </a:p>
      </dgm:t>
    </dgm:pt>
    <dgm:pt modelId="{E8A3D725-74EC-49EB-ACA9-C2DF2FC5675C}" type="pres">
      <dgm:prSet presAssocID="{3D5E97ED-FF6D-4641-A506-6E50B9CAA25F}" presName="Name9" presStyleLbl="parChTrans1D2" presStyleIdx="2" presStyleCnt="4"/>
      <dgm:spPr/>
      <dgm:t>
        <a:bodyPr/>
        <a:lstStyle/>
        <a:p>
          <a:endParaRPr lang="en-US"/>
        </a:p>
      </dgm:t>
    </dgm:pt>
    <dgm:pt modelId="{91BC715D-0098-4A0C-B674-09604F4DA172}" type="pres">
      <dgm:prSet presAssocID="{3D5E97ED-FF6D-4641-A506-6E50B9CAA25F}" presName="connTx" presStyleLbl="parChTrans1D2" presStyleIdx="2" presStyleCnt="4"/>
      <dgm:spPr/>
      <dgm:t>
        <a:bodyPr/>
        <a:lstStyle/>
        <a:p>
          <a:endParaRPr lang="en-US"/>
        </a:p>
      </dgm:t>
    </dgm:pt>
    <dgm:pt modelId="{B24715B2-A8BB-428E-99D3-9AAAFBC5AF20}" type="pres">
      <dgm:prSet presAssocID="{355D3CF9-99E0-47BB-B2FC-2E521338A345}" presName="node" presStyleLbl="node1" presStyleIdx="2" presStyleCnt="4">
        <dgm:presLayoutVars>
          <dgm:bulletEnabled val="1"/>
        </dgm:presLayoutVars>
      </dgm:prSet>
      <dgm:spPr/>
      <dgm:t>
        <a:bodyPr/>
        <a:lstStyle/>
        <a:p>
          <a:endParaRPr lang="en-US"/>
        </a:p>
      </dgm:t>
    </dgm:pt>
    <dgm:pt modelId="{B6011475-A3BB-421E-BC54-3769A882AD9D}" type="pres">
      <dgm:prSet presAssocID="{EF43D2D0-BEAB-4CC7-8FD6-C37DF338CF26}" presName="Name9" presStyleLbl="parChTrans1D2" presStyleIdx="3" presStyleCnt="4"/>
      <dgm:spPr/>
      <dgm:t>
        <a:bodyPr/>
        <a:lstStyle/>
        <a:p>
          <a:endParaRPr lang="en-US"/>
        </a:p>
      </dgm:t>
    </dgm:pt>
    <dgm:pt modelId="{4A772ABD-DEE0-4932-B625-19F6908300E7}" type="pres">
      <dgm:prSet presAssocID="{EF43D2D0-BEAB-4CC7-8FD6-C37DF338CF26}" presName="connTx" presStyleLbl="parChTrans1D2" presStyleIdx="3" presStyleCnt="4"/>
      <dgm:spPr/>
      <dgm:t>
        <a:bodyPr/>
        <a:lstStyle/>
        <a:p>
          <a:endParaRPr lang="en-US"/>
        </a:p>
      </dgm:t>
    </dgm:pt>
    <dgm:pt modelId="{19B48406-6640-4047-99AA-DECC52FB702C}" type="pres">
      <dgm:prSet presAssocID="{79DD82DF-D53E-4459-8521-95CFE80DAB5B}" presName="node" presStyleLbl="node1" presStyleIdx="3" presStyleCnt="4">
        <dgm:presLayoutVars>
          <dgm:bulletEnabled val="1"/>
        </dgm:presLayoutVars>
      </dgm:prSet>
      <dgm:spPr/>
      <dgm:t>
        <a:bodyPr/>
        <a:lstStyle/>
        <a:p>
          <a:endParaRPr lang="en-US"/>
        </a:p>
      </dgm:t>
    </dgm:pt>
  </dgm:ptLst>
  <dgm:cxnLst>
    <dgm:cxn modelId="{9C847D46-A5BB-4948-A410-5E69C14F21D3}" type="presOf" srcId="{EF43D2D0-BEAB-4CC7-8FD6-C37DF338CF26}" destId="{4A772ABD-DEE0-4932-B625-19F6908300E7}" srcOrd="1" destOrd="0" presId="urn:microsoft.com/office/officeart/2005/8/layout/radial1"/>
    <dgm:cxn modelId="{534FCED2-4371-4839-9FF8-209525250708}" type="presOf" srcId="{F41F65ED-0A6C-4E7B-9E2B-91CF0DCD2AAB}" destId="{BC3F81D8-B4B6-4094-8B4F-52184CC1F9B8}" srcOrd="0" destOrd="0" presId="urn:microsoft.com/office/officeart/2005/8/layout/radial1"/>
    <dgm:cxn modelId="{63C33020-8C34-46DE-AF73-3B5C6557EF84}" type="presOf" srcId="{7B0956C5-997E-404B-A4B7-DA5B801B6207}" destId="{33559E2F-879B-4500-BC24-63309915F6BA}" srcOrd="0" destOrd="0" presId="urn:microsoft.com/office/officeart/2005/8/layout/radial1"/>
    <dgm:cxn modelId="{82BAA222-726A-4DDC-9DF1-D5B9683212A2}" type="presOf" srcId="{355D3CF9-99E0-47BB-B2FC-2E521338A345}" destId="{B24715B2-A8BB-428E-99D3-9AAAFBC5AF20}" srcOrd="0" destOrd="0" presId="urn:microsoft.com/office/officeart/2005/8/layout/radial1"/>
    <dgm:cxn modelId="{18AEDA4E-062B-4790-88AD-E8D1A7BBD374}" type="presOf" srcId="{3D5E97ED-FF6D-4641-A506-6E50B9CAA25F}" destId="{91BC715D-0098-4A0C-B674-09604F4DA172}" srcOrd="1" destOrd="0" presId="urn:microsoft.com/office/officeart/2005/8/layout/radial1"/>
    <dgm:cxn modelId="{14FCDDAA-3EAF-46F5-A353-E3B600E0F9D5}" type="presOf" srcId="{3D5E97ED-FF6D-4641-A506-6E50B9CAA25F}" destId="{E8A3D725-74EC-49EB-ACA9-C2DF2FC5675C}" srcOrd="0" destOrd="0" presId="urn:microsoft.com/office/officeart/2005/8/layout/radial1"/>
    <dgm:cxn modelId="{BA29405E-05D2-463B-A005-6EBEA1E53B65}" srcId="{CBD053CC-2B68-432B-84F4-4BC1C1CFCA83}" destId="{79DD82DF-D53E-4459-8521-95CFE80DAB5B}" srcOrd="3" destOrd="0" parTransId="{EF43D2D0-BEAB-4CC7-8FD6-C37DF338CF26}" sibTransId="{B4E305F9-C04D-4FCE-B5C6-DB6D77EEF686}"/>
    <dgm:cxn modelId="{4A35C66B-BCBB-49D9-8B72-3D24171FF1C7}" type="presOf" srcId="{1F6049B1-366F-4693-8C5F-A2B336B804FC}" destId="{DF32F34A-11CA-4064-971D-C4A190DEC0BF}" srcOrd="1" destOrd="0" presId="urn:microsoft.com/office/officeart/2005/8/layout/radial1"/>
    <dgm:cxn modelId="{865BBCC9-263A-48F3-A862-331E93F74380}" type="presOf" srcId="{0D7DEA31-7828-41E3-8C6B-178DBFBA0110}" destId="{0AFE6314-C069-4825-9DAE-285250A289E7}" srcOrd="1" destOrd="0" presId="urn:microsoft.com/office/officeart/2005/8/layout/radial1"/>
    <dgm:cxn modelId="{AEB73711-078B-4125-81C8-502D9A8413D8}" type="presOf" srcId="{0D7DEA31-7828-41E3-8C6B-178DBFBA0110}" destId="{15FB8F07-E306-483D-8252-DFDE5F233882}" srcOrd="0" destOrd="0" presId="urn:microsoft.com/office/officeart/2005/8/layout/radial1"/>
    <dgm:cxn modelId="{E29BA87F-A246-4F33-ABE9-10AE72C0DC14}" type="presOf" srcId="{24E50FCC-3C00-4713-9B32-CCCD27A61D6D}" destId="{1D52871F-DBAE-4121-95FE-5109102BD650}" srcOrd="0" destOrd="0" presId="urn:microsoft.com/office/officeart/2005/8/layout/radial1"/>
    <dgm:cxn modelId="{59D33552-B307-4540-8170-B1E1AC0A0E3F}" type="presOf" srcId="{CBD053CC-2B68-432B-84F4-4BC1C1CFCA83}" destId="{0954A7BC-DA40-4E50-AED5-E31C6C93531E}" srcOrd="0" destOrd="0" presId="urn:microsoft.com/office/officeart/2005/8/layout/radial1"/>
    <dgm:cxn modelId="{0EE08392-7A99-44DA-BF3D-197D44DDE134}" srcId="{7B0956C5-997E-404B-A4B7-DA5B801B6207}" destId="{CBD053CC-2B68-432B-84F4-4BC1C1CFCA83}" srcOrd="0" destOrd="0" parTransId="{7A9A7DF0-5797-444A-9C10-EFF0BD1335DB}" sibTransId="{152DA050-0737-48E1-ADEA-535884514E6D}"/>
    <dgm:cxn modelId="{EF97A2C2-8B76-46F2-B7EE-4A20EE61BBAB}" type="presOf" srcId="{79DD82DF-D53E-4459-8521-95CFE80DAB5B}" destId="{19B48406-6640-4047-99AA-DECC52FB702C}" srcOrd="0" destOrd="0" presId="urn:microsoft.com/office/officeart/2005/8/layout/radial1"/>
    <dgm:cxn modelId="{00AA29CB-E431-4040-A0A9-0E12523C4B23}" srcId="{CBD053CC-2B68-432B-84F4-4BC1C1CFCA83}" destId="{24E50FCC-3C00-4713-9B32-CCCD27A61D6D}" srcOrd="1" destOrd="0" parTransId="{1F6049B1-366F-4693-8C5F-A2B336B804FC}" sibTransId="{C7BA4D59-CE10-41DE-AC36-D866251B21D6}"/>
    <dgm:cxn modelId="{748B4E53-485E-4069-AEA7-3C87D9B99472}" type="presOf" srcId="{EF43D2D0-BEAB-4CC7-8FD6-C37DF338CF26}" destId="{B6011475-A3BB-421E-BC54-3769A882AD9D}" srcOrd="0" destOrd="0" presId="urn:microsoft.com/office/officeart/2005/8/layout/radial1"/>
    <dgm:cxn modelId="{E11DC3D3-39F1-4630-A77F-8DAAEB3D1C70}" srcId="{CBD053CC-2B68-432B-84F4-4BC1C1CFCA83}" destId="{F41F65ED-0A6C-4E7B-9E2B-91CF0DCD2AAB}" srcOrd="0" destOrd="0" parTransId="{0D7DEA31-7828-41E3-8C6B-178DBFBA0110}" sibTransId="{BB02118E-A07D-4C8C-A90F-EE824F9B2281}"/>
    <dgm:cxn modelId="{4111E09D-73D3-4F51-BDC5-1434ECC65EFB}" type="presOf" srcId="{1F6049B1-366F-4693-8C5F-A2B336B804FC}" destId="{4F3F1F13-F038-44B9-8BA4-90A808176008}" srcOrd="0" destOrd="0" presId="urn:microsoft.com/office/officeart/2005/8/layout/radial1"/>
    <dgm:cxn modelId="{BFD413C8-C09B-442E-8139-302C92457519}" srcId="{CBD053CC-2B68-432B-84F4-4BC1C1CFCA83}" destId="{355D3CF9-99E0-47BB-B2FC-2E521338A345}" srcOrd="2" destOrd="0" parTransId="{3D5E97ED-FF6D-4641-A506-6E50B9CAA25F}" sibTransId="{DBB62AD5-E57D-496E-A77B-AEA8DEEFC89C}"/>
    <dgm:cxn modelId="{D6DE818D-6F3D-489E-A007-4A26F7034C06}" type="presParOf" srcId="{33559E2F-879B-4500-BC24-63309915F6BA}" destId="{0954A7BC-DA40-4E50-AED5-E31C6C93531E}" srcOrd="0" destOrd="0" presId="urn:microsoft.com/office/officeart/2005/8/layout/radial1"/>
    <dgm:cxn modelId="{BDEA1E97-9F78-4CE0-B425-C834EF13DF75}" type="presParOf" srcId="{33559E2F-879B-4500-BC24-63309915F6BA}" destId="{15FB8F07-E306-483D-8252-DFDE5F233882}" srcOrd="1" destOrd="0" presId="urn:microsoft.com/office/officeart/2005/8/layout/radial1"/>
    <dgm:cxn modelId="{84DD537C-1D24-4CC0-B9AE-875BF4246054}" type="presParOf" srcId="{15FB8F07-E306-483D-8252-DFDE5F233882}" destId="{0AFE6314-C069-4825-9DAE-285250A289E7}" srcOrd="0" destOrd="0" presId="urn:microsoft.com/office/officeart/2005/8/layout/radial1"/>
    <dgm:cxn modelId="{694D04F3-05A6-4D29-A6EC-42260806E58C}" type="presParOf" srcId="{33559E2F-879B-4500-BC24-63309915F6BA}" destId="{BC3F81D8-B4B6-4094-8B4F-52184CC1F9B8}" srcOrd="2" destOrd="0" presId="urn:microsoft.com/office/officeart/2005/8/layout/radial1"/>
    <dgm:cxn modelId="{1ABBB934-9263-4B30-95B9-D36D167080C0}" type="presParOf" srcId="{33559E2F-879B-4500-BC24-63309915F6BA}" destId="{4F3F1F13-F038-44B9-8BA4-90A808176008}" srcOrd="3" destOrd="0" presId="urn:microsoft.com/office/officeart/2005/8/layout/radial1"/>
    <dgm:cxn modelId="{4197357B-E313-4776-879A-EF4B623D6836}" type="presParOf" srcId="{4F3F1F13-F038-44B9-8BA4-90A808176008}" destId="{DF32F34A-11CA-4064-971D-C4A190DEC0BF}" srcOrd="0" destOrd="0" presId="urn:microsoft.com/office/officeart/2005/8/layout/radial1"/>
    <dgm:cxn modelId="{CB08C925-7678-4934-884F-6811FDA1E184}" type="presParOf" srcId="{33559E2F-879B-4500-BC24-63309915F6BA}" destId="{1D52871F-DBAE-4121-95FE-5109102BD650}" srcOrd="4" destOrd="0" presId="urn:microsoft.com/office/officeart/2005/8/layout/radial1"/>
    <dgm:cxn modelId="{59D34814-05F9-42A3-8C76-3E7DCABAFB87}" type="presParOf" srcId="{33559E2F-879B-4500-BC24-63309915F6BA}" destId="{E8A3D725-74EC-49EB-ACA9-C2DF2FC5675C}" srcOrd="5" destOrd="0" presId="urn:microsoft.com/office/officeart/2005/8/layout/radial1"/>
    <dgm:cxn modelId="{BA2572CA-81F4-402B-9196-2A3BC08DBEB8}" type="presParOf" srcId="{E8A3D725-74EC-49EB-ACA9-C2DF2FC5675C}" destId="{91BC715D-0098-4A0C-B674-09604F4DA172}" srcOrd="0" destOrd="0" presId="urn:microsoft.com/office/officeart/2005/8/layout/radial1"/>
    <dgm:cxn modelId="{B435EE6E-5EF7-47C4-A25F-AC14BFCB74C1}" type="presParOf" srcId="{33559E2F-879B-4500-BC24-63309915F6BA}" destId="{B24715B2-A8BB-428E-99D3-9AAAFBC5AF20}" srcOrd="6" destOrd="0" presId="urn:microsoft.com/office/officeart/2005/8/layout/radial1"/>
    <dgm:cxn modelId="{70E717AE-6E8D-4618-B519-CB7D8F57BFC7}" type="presParOf" srcId="{33559E2F-879B-4500-BC24-63309915F6BA}" destId="{B6011475-A3BB-421E-BC54-3769A882AD9D}" srcOrd="7" destOrd="0" presId="urn:microsoft.com/office/officeart/2005/8/layout/radial1"/>
    <dgm:cxn modelId="{B58A72BB-83E2-4B84-A78D-CD9732D2CAF9}" type="presParOf" srcId="{B6011475-A3BB-421E-BC54-3769A882AD9D}" destId="{4A772ABD-DEE0-4932-B625-19F6908300E7}" srcOrd="0" destOrd="0" presId="urn:microsoft.com/office/officeart/2005/8/layout/radial1"/>
    <dgm:cxn modelId="{4FE9C217-1BD9-40E4-ADB3-4D636C4CC669}" type="presParOf" srcId="{33559E2F-879B-4500-BC24-63309915F6BA}" destId="{19B48406-6640-4047-99AA-DECC52FB702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54A7BC-DA40-4E50-AED5-E31C6C93531E}">
      <dsp:nvSpPr>
        <dsp:cNvPr id="0" name=""/>
        <dsp:cNvSpPr/>
      </dsp:nvSpPr>
      <dsp:spPr>
        <a:xfrm>
          <a:off x="2600721" y="1933455"/>
          <a:ext cx="1483562" cy="1483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Chữ kí số</a:t>
          </a:r>
          <a:endParaRPr lang="en-US" sz="1800" kern="1200">
            <a:latin typeface="Times New Roman" panose="02020603050405020304" pitchFamily="18" charset="0"/>
            <a:cs typeface="Times New Roman" panose="02020603050405020304" pitchFamily="18" charset="0"/>
          </a:endParaRPr>
        </a:p>
      </dsp:txBody>
      <dsp:txXfrm>
        <a:off x="2817984" y="2150718"/>
        <a:ext cx="1049036" cy="1049036"/>
      </dsp:txXfrm>
    </dsp:sp>
    <dsp:sp modelId="{15FB8F07-E306-483D-8252-DFDE5F233882}">
      <dsp:nvSpPr>
        <dsp:cNvPr id="0" name=""/>
        <dsp:cNvSpPr/>
      </dsp:nvSpPr>
      <dsp:spPr>
        <a:xfrm rot="16200000">
          <a:off x="3119943" y="1690922"/>
          <a:ext cx="445119" cy="39946"/>
        </a:xfrm>
        <a:custGeom>
          <a:avLst/>
          <a:gdLst/>
          <a:ahLst/>
          <a:cxnLst/>
          <a:rect l="0" t="0" r="0" b="0"/>
          <a:pathLst>
            <a:path>
              <a:moveTo>
                <a:pt x="0" y="19973"/>
              </a:moveTo>
              <a:lnTo>
                <a:pt x="445119" y="1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Times New Roman" panose="02020603050405020304" pitchFamily="18" charset="0"/>
            <a:cs typeface="Times New Roman" panose="02020603050405020304" pitchFamily="18" charset="0"/>
          </a:endParaRPr>
        </a:p>
      </dsp:txBody>
      <dsp:txXfrm>
        <a:off x="3331375" y="1699768"/>
        <a:ext cx="22255" cy="22255"/>
      </dsp:txXfrm>
    </dsp:sp>
    <dsp:sp modelId="{BC3F81D8-B4B6-4094-8B4F-52184CC1F9B8}">
      <dsp:nvSpPr>
        <dsp:cNvPr id="0" name=""/>
        <dsp:cNvSpPr/>
      </dsp:nvSpPr>
      <dsp:spPr>
        <a:xfrm>
          <a:off x="2600721" y="4773"/>
          <a:ext cx="1483562" cy="1483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Bảo mật</a:t>
          </a:r>
          <a:endParaRPr lang="en-US" sz="1800" kern="1200">
            <a:latin typeface="Times New Roman" panose="02020603050405020304" pitchFamily="18" charset="0"/>
            <a:cs typeface="Times New Roman" panose="02020603050405020304" pitchFamily="18" charset="0"/>
          </a:endParaRPr>
        </a:p>
      </dsp:txBody>
      <dsp:txXfrm>
        <a:off x="2817984" y="222036"/>
        <a:ext cx="1049036" cy="1049036"/>
      </dsp:txXfrm>
    </dsp:sp>
    <dsp:sp modelId="{4F3F1F13-F038-44B9-8BA4-90A808176008}">
      <dsp:nvSpPr>
        <dsp:cNvPr id="0" name=""/>
        <dsp:cNvSpPr/>
      </dsp:nvSpPr>
      <dsp:spPr>
        <a:xfrm>
          <a:off x="4084284" y="2655263"/>
          <a:ext cx="445119" cy="39946"/>
        </a:xfrm>
        <a:custGeom>
          <a:avLst/>
          <a:gdLst/>
          <a:ahLst/>
          <a:cxnLst/>
          <a:rect l="0" t="0" r="0" b="0"/>
          <a:pathLst>
            <a:path>
              <a:moveTo>
                <a:pt x="0" y="19973"/>
              </a:moveTo>
              <a:lnTo>
                <a:pt x="445119" y="1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Times New Roman" panose="02020603050405020304" pitchFamily="18" charset="0"/>
            <a:cs typeface="Times New Roman" panose="02020603050405020304" pitchFamily="18" charset="0"/>
          </a:endParaRPr>
        </a:p>
      </dsp:txBody>
      <dsp:txXfrm>
        <a:off x="4295715" y="2664109"/>
        <a:ext cx="22255" cy="22255"/>
      </dsp:txXfrm>
    </dsp:sp>
    <dsp:sp modelId="{1D52871F-DBAE-4121-95FE-5109102BD650}">
      <dsp:nvSpPr>
        <dsp:cNvPr id="0" name=""/>
        <dsp:cNvSpPr/>
      </dsp:nvSpPr>
      <dsp:spPr>
        <a:xfrm>
          <a:off x="4529403" y="1933455"/>
          <a:ext cx="1483562" cy="1483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Xác thực</a:t>
          </a:r>
          <a:endParaRPr lang="en-US" sz="1800" kern="1200">
            <a:latin typeface="Times New Roman" panose="02020603050405020304" pitchFamily="18" charset="0"/>
            <a:cs typeface="Times New Roman" panose="02020603050405020304" pitchFamily="18" charset="0"/>
          </a:endParaRPr>
        </a:p>
      </dsp:txBody>
      <dsp:txXfrm>
        <a:off x="4746666" y="2150718"/>
        <a:ext cx="1049036" cy="1049036"/>
      </dsp:txXfrm>
    </dsp:sp>
    <dsp:sp modelId="{E8A3D725-74EC-49EB-ACA9-C2DF2FC5675C}">
      <dsp:nvSpPr>
        <dsp:cNvPr id="0" name=""/>
        <dsp:cNvSpPr/>
      </dsp:nvSpPr>
      <dsp:spPr>
        <a:xfrm rot="5400000">
          <a:off x="3119943" y="3619604"/>
          <a:ext cx="445119" cy="39946"/>
        </a:xfrm>
        <a:custGeom>
          <a:avLst/>
          <a:gdLst/>
          <a:ahLst/>
          <a:cxnLst/>
          <a:rect l="0" t="0" r="0" b="0"/>
          <a:pathLst>
            <a:path>
              <a:moveTo>
                <a:pt x="0" y="19973"/>
              </a:moveTo>
              <a:lnTo>
                <a:pt x="445119" y="1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Times New Roman" panose="02020603050405020304" pitchFamily="18" charset="0"/>
            <a:cs typeface="Times New Roman" panose="02020603050405020304" pitchFamily="18" charset="0"/>
          </a:endParaRPr>
        </a:p>
      </dsp:txBody>
      <dsp:txXfrm>
        <a:off x="3331375" y="3628449"/>
        <a:ext cx="22255" cy="22255"/>
      </dsp:txXfrm>
    </dsp:sp>
    <dsp:sp modelId="{B24715B2-A8BB-428E-99D3-9AAAFBC5AF20}">
      <dsp:nvSpPr>
        <dsp:cNvPr id="0" name=""/>
        <dsp:cNvSpPr/>
      </dsp:nvSpPr>
      <dsp:spPr>
        <a:xfrm>
          <a:off x="2600721" y="3862137"/>
          <a:ext cx="1483562" cy="1483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Toàn vẹn</a:t>
          </a:r>
          <a:endParaRPr lang="en-US" sz="1800" kern="1200">
            <a:latin typeface="Times New Roman" panose="02020603050405020304" pitchFamily="18" charset="0"/>
            <a:cs typeface="Times New Roman" panose="02020603050405020304" pitchFamily="18" charset="0"/>
          </a:endParaRPr>
        </a:p>
      </dsp:txBody>
      <dsp:txXfrm>
        <a:off x="2817984" y="4079400"/>
        <a:ext cx="1049036" cy="1049036"/>
      </dsp:txXfrm>
    </dsp:sp>
    <dsp:sp modelId="{B6011475-A3BB-421E-BC54-3769A882AD9D}">
      <dsp:nvSpPr>
        <dsp:cNvPr id="0" name=""/>
        <dsp:cNvSpPr/>
      </dsp:nvSpPr>
      <dsp:spPr>
        <a:xfrm rot="10800000">
          <a:off x="2155602" y="2655263"/>
          <a:ext cx="445119" cy="39946"/>
        </a:xfrm>
        <a:custGeom>
          <a:avLst/>
          <a:gdLst/>
          <a:ahLst/>
          <a:cxnLst/>
          <a:rect l="0" t="0" r="0" b="0"/>
          <a:pathLst>
            <a:path>
              <a:moveTo>
                <a:pt x="0" y="19973"/>
              </a:moveTo>
              <a:lnTo>
                <a:pt x="445119" y="1997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a:latin typeface="Times New Roman" panose="02020603050405020304" pitchFamily="18" charset="0"/>
            <a:cs typeface="Times New Roman" panose="02020603050405020304" pitchFamily="18" charset="0"/>
          </a:endParaRPr>
        </a:p>
      </dsp:txBody>
      <dsp:txXfrm rot="10800000">
        <a:off x="2367034" y="2664109"/>
        <a:ext cx="22255" cy="22255"/>
      </dsp:txXfrm>
    </dsp:sp>
    <dsp:sp modelId="{19B48406-6640-4047-99AA-DECC52FB702C}">
      <dsp:nvSpPr>
        <dsp:cNvPr id="0" name=""/>
        <dsp:cNvSpPr/>
      </dsp:nvSpPr>
      <dsp:spPr>
        <a:xfrm>
          <a:off x="672039" y="1933455"/>
          <a:ext cx="1483562" cy="148356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smtClean="0">
              <a:latin typeface="Times New Roman" panose="02020603050405020304" pitchFamily="18" charset="0"/>
              <a:cs typeface="Times New Roman" panose="02020603050405020304" pitchFamily="18" charset="0"/>
            </a:rPr>
            <a:t>Không thể chối bỏ</a:t>
          </a:r>
          <a:endParaRPr lang="en-US" sz="1800" kern="1200">
            <a:latin typeface="Times New Roman" panose="02020603050405020304" pitchFamily="18" charset="0"/>
            <a:cs typeface="Times New Roman" panose="02020603050405020304" pitchFamily="18" charset="0"/>
          </a:endParaRPr>
        </a:p>
      </dsp:txBody>
      <dsp:txXfrm>
        <a:off x="889302" y="2150718"/>
        <a:ext cx="1049036" cy="104903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C7D8E2-B621-414C-A779-59ACA280E7C3}" type="datetimeFigureOut">
              <a:rPr lang="en-US" smtClean="0"/>
              <a:t>5/23/2018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E04729-7207-4A5F-BD84-E15F4E893B38}" type="slidenum">
              <a:rPr lang="en-US" smtClean="0"/>
              <a:t>‹#›</a:t>
            </a:fld>
            <a:endParaRPr lang="en-US"/>
          </a:p>
        </p:txBody>
      </p:sp>
    </p:spTree>
    <p:extLst>
      <p:ext uri="{BB962C8B-B14F-4D97-AF65-F5344CB8AC3E}">
        <p14:creationId xmlns:p14="http://schemas.microsoft.com/office/powerpoint/2010/main" val="4223674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8FE2EC-F8FE-43F2-B1A5-5DC36F1514C3}"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127076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B27634-6C43-46AF-A4F5-D293D5BB1936}"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1120743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17F0A4-5FE5-4310-A02E-751FAF746EE8}"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1554113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ED2A0C-D094-4E27-991C-E2188BDC5AD2}"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1485988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83CCA62-01B4-4AF5-B029-3811BE652472}" type="datetime1">
              <a:rPr lang="en-US" smtClean="0"/>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3349778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FE102F-94A4-45D2-B2F5-120107C27FBD}" type="datetime1">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2089280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B400518-4261-4999-A8B0-791B215BD3AB}" type="datetime1">
              <a:rPr lang="en-US" smtClean="0"/>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210804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CE36C0-1B5D-4E60-B03C-FF52F376872F}" type="datetime1">
              <a:rPr lang="en-US" smtClean="0"/>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230514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F8AC4-58DD-46D5-BAC5-59D3AA3B355B}" type="datetime1">
              <a:rPr lang="en-US" smtClean="0"/>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2212134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F597FCA-C8BF-477D-9341-C0A4B3C8DC98}" type="datetime1">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2356716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E305B15-80E4-4C14-8C0F-297C1AED71EF}" type="datetime1">
              <a:rPr lang="en-US" smtClean="0"/>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28549D-7C0E-4646-AB5A-7638026D344E}" type="slidenum">
              <a:rPr lang="en-US" smtClean="0"/>
              <a:t>‹#›</a:t>
            </a:fld>
            <a:endParaRPr lang="en-US"/>
          </a:p>
        </p:txBody>
      </p:sp>
    </p:spTree>
    <p:extLst>
      <p:ext uri="{BB962C8B-B14F-4D97-AF65-F5344CB8AC3E}">
        <p14:creationId xmlns:p14="http://schemas.microsoft.com/office/powerpoint/2010/main" val="1842372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32DE6-C008-4EE0-B442-68A64FBEFA29}" type="datetime1">
              <a:rPr lang="en-US" smtClean="0"/>
              <a:t>5/23/2018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8549D-7C0E-4646-AB5A-7638026D344E}" type="slidenum">
              <a:rPr lang="en-US" smtClean="0"/>
              <a:t>‹#›</a:t>
            </a:fld>
            <a:endParaRPr lang="en-US"/>
          </a:p>
        </p:txBody>
      </p:sp>
    </p:spTree>
    <p:extLst>
      <p:ext uri="{BB962C8B-B14F-4D97-AF65-F5344CB8AC3E}">
        <p14:creationId xmlns:p14="http://schemas.microsoft.com/office/powerpoint/2010/main" val="4227832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350" t="22938" r="17427" b="52103"/>
          <a:stretch/>
        </p:blipFill>
        <p:spPr>
          <a:xfrm>
            <a:off x="1371600" y="271848"/>
            <a:ext cx="9156357" cy="2038865"/>
          </a:xfrm>
          <a:prstGeom prst="rect">
            <a:avLst/>
          </a:prstGeom>
        </p:spPr>
      </p:pic>
      <p:sp>
        <p:nvSpPr>
          <p:cNvPr id="5" name="TextBox 4"/>
          <p:cNvSpPr txBox="1"/>
          <p:nvPr/>
        </p:nvSpPr>
        <p:spPr>
          <a:xfrm>
            <a:off x="2097559" y="2965620"/>
            <a:ext cx="7704438" cy="2954655"/>
          </a:xfrm>
          <a:prstGeom prst="rect">
            <a:avLst/>
          </a:prstGeom>
          <a:noFill/>
        </p:spPr>
        <p:txBody>
          <a:bodyPr wrap="square" rtlCol="0">
            <a:spAutoFit/>
          </a:bodyPr>
          <a:lstStyle/>
          <a:p>
            <a:pPr algn="ctr"/>
            <a:r>
              <a:rPr lang="en-US" sz="4800" smtClean="0">
                <a:latin typeface="Times New Roman" panose="02020603050405020304" pitchFamily="18" charset="0"/>
                <a:cs typeface="Times New Roman" panose="02020603050405020304" pitchFamily="18" charset="0"/>
              </a:rPr>
              <a:t>LÍ THUYẾT MẬT MÃ</a:t>
            </a:r>
          </a:p>
          <a:p>
            <a:pPr algn="ctr"/>
            <a:endParaRPr lang="en-US" sz="4800" smtClean="0">
              <a:latin typeface="Times New Roman" panose="02020603050405020304" pitchFamily="18" charset="0"/>
              <a:cs typeface="Times New Roman" panose="02020603050405020304" pitchFamily="18" charset="0"/>
            </a:endParaRPr>
          </a:p>
          <a:p>
            <a:pPr algn="ctr"/>
            <a:r>
              <a:rPr lang="en-US" sz="3600" smtClean="0">
                <a:latin typeface="Times New Roman" panose="02020603050405020304" pitchFamily="18" charset="0"/>
                <a:cs typeface="Times New Roman" panose="02020603050405020304" pitchFamily="18" charset="0"/>
              </a:rPr>
              <a:t>Báo cáo đề tài: Ứng dụng chữ kí số sử dụng hệ mật RSA vào thu thuế</a:t>
            </a:r>
            <a:endParaRPr lang="en-US" sz="4800" smtClean="0">
              <a:latin typeface="Times New Roman" panose="02020603050405020304" pitchFamily="18" charset="0"/>
              <a:cs typeface="Times New Roman" panose="02020603050405020304" pitchFamily="18" charset="0"/>
            </a:endParaRPr>
          </a:p>
          <a:p>
            <a:pPr algn="ctr"/>
            <a:endParaRPr lang="en-US">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928549D-7C0E-4646-AB5A-7638026D344E}" type="slidenum">
              <a:rPr lang="en-US" smtClean="0"/>
              <a:t>1</a:t>
            </a:fld>
            <a:endParaRPr lang="en-US"/>
          </a:p>
        </p:txBody>
      </p:sp>
    </p:spTree>
    <p:extLst>
      <p:ext uri="{BB962C8B-B14F-4D97-AF65-F5344CB8AC3E}">
        <p14:creationId xmlns:p14="http://schemas.microsoft.com/office/powerpoint/2010/main" val="32497317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519" y="120418"/>
            <a:ext cx="12035481" cy="1015663"/>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III. ỨNG </a:t>
            </a:r>
            <a:r>
              <a:rPr lang="en-US" sz="3200">
                <a:latin typeface="Times New Roman" panose="02020603050405020304" pitchFamily="18" charset="0"/>
                <a:cs typeface="Times New Roman" panose="02020603050405020304" pitchFamily="18" charset="0"/>
              </a:rPr>
              <a:t>DỤNG THU THUẾ BẰNG CHỮ KÍ </a:t>
            </a:r>
            <a:r>
              <a:rPr lang="en-US" sz="3200" smtClean="0">
                <a:latin typeface="Times New Roman" panose="02020603050405020304" pitchFamily="18" charset="0"/>
                <a:cs typeface="Times New Roman" panose="02020603050405020304" pitchFamily="18" charset="0"/>
              </a:rPr>
              <a:t>SỐ</a:t>
            </a:r>
          </a:p>
          <a:p>
            <a:r>
              <a:rPr lang="en-US" sz="2800" smtClean="0">
                <a:latin typeface="Times New Roman" panose="02020603050405020304" pitchFamily="18" charset="0"/>
                <a:cs typeface="Times New Roman" panose="02020603050405020304" pitchFamily="18" charset="0"/>
              </a:rPr>
              <a:t>1. Sơ đồ thu thuế bằng chữ kí số</a:t>
            </a:r>
            <a:endParaRPr lang="en-US" sz="28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225113" y="1196493"/>
            <a:ext cx="8720387" cy="5282007"/>
          </a:xfrm>
          <a:prstGeom prst="rect">
            <a:avLst/>
          </a:prstGeom>
        </p:spPr>
      </p:pic>
      <p:sp>
        <p:nvSpPr>
          <p:cNvPr id="4" name="Slide Number Placeholder 3"/>
          <p:cNvSpPr>
            <a:spLocks noGrp="1"/>
          </p:cNvSpPr>
          <p:nvPr>
            <p:ph type="sldNum" sz="quarter" idx="12"/>
          </p:nvPr>
        </p:nvSpPr>
        <p:spPr/>
        <p:txBody>
          <a:bodyPr/>
          <a:lstStyle/>
          <a:p>
            <a:fld id="{3928549D-7C0E-4646-AB5A-7638026D344E}" type="slidenum">
              <a:rPr lang="en-US" smtClean="0"/>
              <a:t>10</a:t>
            </a:fld>
            <a:endParaRPr lang="en-US"/>
          </a:p>
        </p:txBody>
      </p:sp>
      <p:sp>
        <p:nvSpPr>
          <p:cNvPr id="5" name="TextBox 4"/>
          <p:cNvSpPr txBox="1"/>
          <p:nvPr/>
        </p:nvSpPr>
        <p:spPr>
          <a:xfrm>
            <a:off x="156519" y="1329117"/>
            <a:ext cx="2867555" cy="5016758"/>
          </a:xfrm>
          <a:prstGeom prst="rect">
            <a:avLst/>
          </a:prstGeom>
          <a:noFill/>
        </p:spPr>
        <p:txBody>
          <a:bodyPr wrap="square" rtlCol="0">
            <a:spAutoFit/>
          </a:bodyPr>
          <a:lstStyle/>
          <a:p>
            <a:pPr marL="342900" indent="-342900" algn="just">
              <a:buFontTx/>
              <a:buChar char="-"/>
            </a:pPr>
            <a:r>
              <a:rPr lang="en-US" sz="2000" smtClean="0">
                <a:latin typeface="Times New Roman" panose="02020603050405020304" pitchFamily="18" charset="0"/>
                <a:cs typeface="Times New Roman" panose="02020603050405020304" pitchFamily="18" charset="0"/>
              </a:rPr>
              <a:t>Nguyễn Văn A sử dụng khóa bí mật do trung tâm chứng thực chữ kí số quốc gia cấp để kí lên tờ khai thuế.</a:t>
            </a:r>
          </a:p>
          <a:p>
            <a:pPr marL="342900" indent="-342900" algn="just">
              <a:buFontTx/>
              <a:buChar char="-"/>
            </a:pPr>
            <a:r>
              <a:rPr lang="en-US" sz="2000" smtClean="0">
                <a:latin typeface="Times New Roman" panose="02020603050405020304" pitchFamily="18" charset="0"/>
                <a:cs typeface="Times New Roman" panose="02020603050405020304" pitchFamily="18" charset="0"/>
              </a:rPr>
              <a:t>Tờ khai thuế được gửi đến máy tính của cơ quan thuế.</a:t>
            </a:r>
          </a:p>
          <a:p>
            <a:pPr marL="342900" indent="-342900" algn="just">
              <a:buFontTx/>
              <a:buChar char="-"/>
            </a:pPr>
            <a:r>
              <a:rPr lang="en-US" sz="2000" smtClean="0">
                <a:latin typeface="Times New Roman" panose="02020603050405020304" pitchFamily="18" charset="0"/>
                <a:cs typeface="Times New Roman" panose="02020603050405020304" pitchFamily="18" charset="0"/>
              </a:rPr>
              <a:t>Cơ quan thuế sử dụng khóa công khai của trung tâm chứng thực chữ kí số quốc gia để kiểm tra chữ kí số, xác nhận xem chữ kí số đúng của Nguyễn Văn A không.</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5167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28549D-7C0E-4646-AB5A-7638026D344E}" type="slidenum">
              <a:rPr lang="en-US" smtClean="0"/>
              <a:t>11</a:t>
            </a:fld>
            <a:endParaRPr lang="en-US"/>
          </a:p>
        </p:txBody>
      </p:sp>
      <p:sp>
        <p:nvSpPr>
          <p:cNvPr id="5" name="TextBox 4"/>
          <p:cNvSpPr txBox="1"/>
          <p:nvPr/>
        </p:nvSpPr>
        <p:spPr>
          <a:xfrm>
            <a:off x="148280" y="133452"/>
            <a:ext cx="7166919" cy="523220"/>
          </a:xfrm>
          <a:prstGeom prst="rect">
            <a:avLst/>
          </a:prstGeom>
          <a:noFill/>
        </p:spPr>
        <p:txBody>
          <a:bodyPr wrap="square" rtlCol="0">
            <a:spAutoFit/>
          </a:bodyPr>
          <a:lstStyle/>
          <a:p>
            <a:r>
              <a:rPr lang="en-US" sz="2800" smtClean="0">
                <a:latin typeface="Times New Roman" panose="02020603050405020304" pitchFamily="18" charset="0"/>
                <a:ea typeface="Tahoma" panose="020B0604030504040204" pitchFamily="34" charset="0"/>
                <a:cs typeface="Times New Roman" panose="02020603050405020304" pitchFamily="18" charset="0"/>
              </a:rPr>
              <a:t>2. Phần mềm mô phỏng</a:t>
            </a:r>
            <a:endParaRPr lang="en-US" sz="28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6" name="Picture 5"/>
          <p:cNvPicPr/>
          <p:nvPr/>
        </p:nvPicPr>
        <p:blipFill rotWithShape="1">
          <a:blip r:embed="rId2"/>
          <a:srcRect l="36017" t="32469" r="34546" b="31552"/>
          <a:stretch/>
        </p:blipFill>
        <p:spPr bwMode="auto">
          <a:xfrm>
            <a:off x="148280" y="1888430"/>
            <a:ext cx="4124325" cy="2834005"/>
          </a:xfrm>
          <a:prstGeom prst="rect">
            <a:avLst/>
          </a:prstGeom>
          <a:ln>
            <a:noFill/>
          </a:ln>
          <a:extLst>
            <a:ext uri="{53640926-AAD7-44D8-BBD7-CCE9431645EC}">
              <a14:shadowObscured xmlns:a14="http://schemas.microsoft.com/office/drawing/2010/main"/>
            </a:ext>
          </a:extLst>
        </p:spPr>
      </p:pic>
      <p:pic>
        <p:nvPicPr>
          <p:cNvPr id="7" name="Picture 6"/>
          <p:cNvPicPr/>
          <p:nvPr/>
        </p:nvPicPr>
        <p:blipFill rotWithShape="1">
          <a:blip r:embed="rId3"/>
          <a:srcRect l="25819" t="12578" r="25995" b="12246"/>
          <a:stretch/>
        </p:blipFill>
        <p:spPr bwMode="auto">
          <a:xfrm>
            <a:off x="4557841" y="1609664"/>
            <a:ext cx="3867150" cy="3391535"/>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4"/>
          <a:srcRect l="32562" t="12578" r="32409" b="12246"/>
          <a:stretch/>
        </p:blipFill>
        <p:spPr bwMode="auto">
          <a:xfrm>
            <a:off x="9013996" y="1529971"/>
            <a:ext cx="2943225" cy="35509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9807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28549D-7C0E-4646-AB5A-7638026D344E}" type="slidenum">
              <a:rPr lang="en-US" smtClean="0"/>
              <a:t>12</a:t>
            </a:fld>
            <a:endParaRPr lang="en-US"/>
          </a:p>
        </p:txBody>
      </p:sp>
      <p:pic>
        <p:nvPicPr>
          <p:cNvPr id="6" name="Picture 5"/>
          <p:cNvPicPr/>
          <p:nvPr/>
        </p:nvPicPr>
        <p:blipFill rotWithShape="1">
          <a:blip r:embed="rId2"/>
          <a:srcRect l="12828" t="15211" r="11687" b="13417"/>
          <a:stretch/>
        </p:blipFill>
        <p:spPr bwMode="auto">
          <a:xfrm>
            <a:off x="1802954" y="903973"/>
            <a:ext cx="8852356" cy="470599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3824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28549D-7C0E-4646-AB5A-7638026D344E}" type="slidenum">
              <a:rPr lang="en-US" smtClean="0"/>
              <a:t>13</a:t>
            </a:fld>
            <a:endParaRPr lang="en-US"/>
          </a:p>
        </p:txBody>
      </p:sp>
      <p:pic>
        <p:nvPicPr>
          <p:cNvPr id="5" name="Picture 4"/>
          <p:cNvPicPr/>
          <p:nvPr/>
        </p:nvPicPr>
        <p:blipFill rotWithShape="1">
          <a:blip r:embed="rId2"/>
          <a:srcRect l="20393" t="18136" r="20403" b="19267"/>
          <a:stretch/>
        </p:blipFill>
        <p:spPr bwMode="auto">
          <a:xfrm>
            <a:off x="2204479" y="890329"/>
            <a:ext cx="8500143" cy="505327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95153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28549D-7C0E-4646-AB5A-7638026D344E}" type="slidenum">
              <a:rPr lang="en-US" smtClean="0"/>
              <a:t>14</a:t>
            </a:fld>
            <a:endParaRPr lang="en-US"/>
          </a:p>
        </p:txBody>
      </p:sp>
      <p:sp>
        <p:nvSpPr>
          <p:cNvPr id="3" name="TextBox 2"/>
          <p:cNvSpPr txBox="1"/>
          <p:nvPr/>
        </p:nvSpPr>
        <p:spPr>
          <a:xfrm>
            <a:off x="1194486" y="2990335"/>
            <a:ext cx="10873946" cy="646331"/>
          </a:xfrm>
          <a:prstGeom prst="rect">
            <a:avLst/>
          </a:prstGeom>
          <a:noFill/>
        </p:spPr>
        <p:txBody>
          <a:bodyPr wrap="square" rtlCol="0">
            <a:spAutoFit/>
          </a:bodyPr>
          <a:lstStyle/>
          <a:p>
            <a:r>
              <a:rPr lang="en-US" sz="3600" b="1" smtClean="0">
                <a:latin typeface="Times New Roman" panose="02020603050405020304" pitchFamily="18" charset="0"/>
                <a:ea typeface="Tahoma" panose="020B0604030504040204" pitchFamily="34" charset="0"/>
                <a:cs typeface="Times New Roman" panose="02020603050405020304" pitchFamily="18" charset="0"/>
              </a:rPr>
              <a:t>CẢM ƠN CÁC BẠN ĐÃ XEM VÀ LẮNG NGHE !</a:t>
            </a:r>
            <a:endParaRPr lang="en-US" sz="3600" b="1">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690902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9346" y="651733"/>
            <a:ext cx="10515600" cy="4351338"/>
          </a:xfrm>
        </p:spPr>
        <p:txBody>
          <a:bodyPr/>
          <a:lstStyle/>
          <a:p>
            <a:pPr marL="0" indent="0">
              <a:buNone/>
            </a:pPr>
            <a:r>
              <a:rPr lang="en-US" sz="4400" b="1" smtClean="0">
                <a:latin typeface="Times New Roman" panose="02020603050405020304" pitchFamily="18" charset="0"/>
                <a:cs typeface="Times New Roman" panose="02020603050405020304" pitchFamily="18" charset="0"/>
              </a:rPr>
              <a:t>Thành viên nhóm</a:t>
            </a:r>
          </a:p>
          <a:p>
            <a:r>
              <a:rPr lang="en-US" sz="3600"/>
              <a:t>Nguyễn Nguyên Bách (20150239) – Điện tử 08 K60</a:t>
            </a:r>
          </a:p>
          <a:p>
            <a:r>
              <a:rPr lang="en-US" sz="3600"/>
              <a:t>Trương Công Chính (20130422) – KT ĐT-TT 08 K58</a:t>
            </a:r>
          </a:p>
          <a:p>
            <a:r>
              <a:rPr lang="en-US" sz="3600"/>
              <a:t>Mai Văn Hải (20141365) – Điện tử 03 K60</a:t>
            </a:r>
          </a:p>
          <a:p>
            <a:r>
              <a:rPr lang="en-US" sz="3600"/>
              <a:t>Nguyễn Minh Hiếu (20151336) – Điện tử 03 K60</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928549D-7C0E-4646-AB5A-7638026D344E}" type="slidenum">
              <a:rPr lang="en-US" smtClean="0"/>
              <a:t>2</a:t>
            </a:fld>
            <a:endParaRPr lang="en-US"/>
          </a:p>
        </p:txBody>
      </p:sp>
    </p:spTree>
    <p:extLst>
      <p:ext uri="{BB962C8B-B14F-4D97-AF65-F5344CB8AC3E}">
        <p14:creationId xmlns:p14="http://schemas.microsoft.com/office/powerpoint/2010/main" val="4019800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6627"/>
            <a:ext cx="10515600" cy="5670336"/>
          </a:xfrm>
        </p:spPr>
        <p:txBody>
          <a:bodyPr/>
          <a:lstStyle/>
          <a:p>
            <a:pPr marL="0" indent="0">
              <a:buNone/>
            </a:pPr>
            <a:r>
              <a:rPr lang="en-US" sz="4000" b="1" smtClean="0">
                <a:latin typeface="Times New Roman" panose="02020603050405020304" pitchFamily="18" charset="0"/>
                <a:cs typeface="Times New Roman" panose="02020603050405020304" pitchFamily="18" charset="0"/>
              </a:rPr>
              <a:t>NỘI DUNG</a:t>
            </a:r>
          </a:p>
          <a:p>
            <a:pPr marL="571500" indent="-571500">
              <a:buFont typeface="+mj-lt"/>
              <a:buAutoNum type="romanUcPeriod"/>
            </a:pPr>
            <a:r>
              <a:rPr lang="en-US" sz="3200" smtClean="0">
                <a:latin typeface="Times New Roman" panose="02020603050405020304" pitchFamily="18" charset="0"/>
                <a:cs typeface="Times New Roman" panose="02020603050405020304" pitchFamily="18" charset="0"/>
              </a:rPr>
              <a:t>TỔNG QUAN VỀ CHỮ KÍ SỐ VÀ ỨNG DỤNG</a:t>
            </a:r>
          </a:p>
          <a:p>
            <a:pPr marL="571500" indent="-571500">
              <a:buFont typeface="+mj-lt"/>
              <a:buAutoNum type="romanUcPeriod"/>
            </a:pPr>
            <a:endParaRPr lang="en-US" sz="3200" smtClean="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3200" smtClean="0">
                <a:latin typeface="Times New Roman" panose="02020603050405020304" pitchFamily="18" charset="0"/>
                <a:cs typeface="Times New Roman" panose="02020603050405020304" pitchFamily="18" charset="0"/>
              </a:rPr>
              <a:t>GIỚI THIỆU HỆ MẬT RSA</a:t>
            </a:r>
          </a:p>
          <a:p>
            <a:pPr marL="571500" indent="-571500">
              <a:buFont typeface="+mj-lt"/>
              <a:buAutoNum type="romanUcPeriod"/>
            </a:pPr>
            <a:endParaRPr lang="en-US" sz="3200" smtClean="0">
              <a:latin typeface="Times New Roman" panose="02020603050405020304" pitchFamily="18" charset="0"/>
              <a:cs typeface="Times New Roman" panose="02020603050405020304" pitchFamily="18" charset="0"/>
            </a:endParaRPr>
          </a:p>
          <a:p>
            <a:pPr marL="571500" indent="-571500">
              <a:buFont typeface="+mj-lt"/>
              <a:buAutoNum type="romanUcPeriod"/>
            </a:pPr>
            <a:r>
              <a:rPr lang="en-US" sz="3200" smtClean="0">
                <a:latin typeface="Times New Roman" panose="02020603050405020304" pitchFamily="18" charset="0"/>
                <a:cs typeface="Times New Roman" panose="02020603050405020304" pitchFamily="18" charset="0"/>
              </a:rPr>
              <a:t>ỨNG DỤNG THU THUẾ BẰNG CHỮ KÍ SỐ</a:t>
            </a:r>
          </a:p>
        </p:txBody>
      </p:sp>
      <p:sp>
        <p:nvSpPr>
          <p:cNvPr id="2" name="Slide Number Placeholder 1"/>
          <p:cNvSpPr>
            <a:spLocks noGrp="1"/>
          </p:cNvSpPr>
          <p:nvPr>
            <p:ph type="sldNum" sz="quarter" idx="12"/>
          </p:nvPr>
        </p:nvSpPr>
        <p:spPr/>
        <p:txBody>
          <a:bodyPr/>
          <a:lstStyle/>
          <a:p>
            <a:fld id="{3928549D-7C0E-4646-AB5A-7638026D344E}" type="slidenum">
              <a:rPr lang="en-US" smtClean="0"/>
              <a:t>3</a:t>
            </a:fld>
            <a:endParaRPr lang="en-US"/>
          </a:p>
        </p:txBody>
      </p:sp>
    </p:spTree>
    <p:extLst>
      <p:ext uri="{BB962C8B-B14F-4D97-AF65-F5344CB8AC3E}">
        <p14:creationId xmlns:p14="http://schemas.microsoft.com/office/powerpoint/2010/main" val="3096273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0128" y="307766"/>
            <a:ext cx="11355859" cy="1015663"/>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I. TỔNG QUAN VỀ CHỮ KÍ SỐ VÀ ỨNG DỤNG</a:t>
            </a:r>
          </a:p>
          <a:p>
            <a:r>
              <a:rPr lang="en-US" sz="2800" smtClean="0">
                <a:latin typeface="Times New Roman" panose="02020603050405020304" pitchFamily="18" charset="0"/>
                <a:cs typeface="Times New Roman" panose="02020603050405020304" pitchFamily="18" charset="0"/>
              </a:rPr>
              <a:t>1. Giới thiệu chữ kí số</a:t>
            </a:r>
            <a:endParaRPr lang="en-US" smtClean="0">
              <a:latin typeface="Times New Roman" panose="02020603050405020304" pitchFamily="18" charset="0"/>
              <a:cs typeface="Times New Roman" panose="02020603050405020304" pitchFamily="18" charset="0"/>
            </a:endParaRPr>
          </a:p>
        </p:txBody>
      </p:sp>
      <p:sp>
        <p:nvSpPr>
          <p:cNvPr id="5" name="TextBox 4"/>
          <p:cNvSpPr txBox="1"/>
          <p:nvPr/>
        </p:nvSpPr>
        <p:spPr>
          <a:xfrm>
            <a:off x="420128" y="1323429"/>
            <a:ext cx="7747687" cy="5513304"/>
          </a:xfrm>
          <a:prstGeom prst="rect">
            <a:avLst/>
          </a:prstGeom>
          <a:noFill/>
        </p:spPr>
        <p:txBody>
          <a:bodyPr wrap="square" rtlCol="0">
            <a:spAutoFit/>
          </a:bodyPr>
          <a:lstStyle/>
          <a:p>
            <a:pPr algn="just"/>
            <a:r>
              <a:rPr lang="en-US" sz="2000">
                <a:latin typeface="Times New Roman" panose="02020603050405020304" pitchFamily="18" charset="0"/>
                <a:cs typeface="Times New Roman" panose="02020603050405020304" pitchFamily="18" charset="0"/>
              </a:rPr>
              <a:t>Chữ kí (viết tay) được sử dụng phổ biến trong các giao dịch hang ngày, như hợp đồng, giấy tờ mua bán, đơn từ, chuyển nhượng,.. như là một hình thức xác nhận bản quyền của người kí về nội dung văn bản được kí. Tuy nhiên, chữ kí viết tay tồn tại một số nhược điểm:</a:t>
            </a:r>
          </a:p>
          <a:p>
            <a:pPr marL="342900" indent="-342900" algn="just">
              <a:buFontTx/>
              <a:buChar char="-"/>
            </a:pPr>
            <a:r>
              <a:rPr lang="en-US" sz="2000">
                <a:latin typeface="Times New Roman" panose="02020603050405020304" pitchFamily="18" charset="0"/>
                <a:cs typeface="Times New Roman" panose="02020603050405020304" pitchFamily="18" charset="0"/>
              </a:rPr>
              <a:t>Có thể bị giả mạo chữ kí</a:t>
            </a:r>
          </a:p>
          <a:p>
            <a:pPr marL="342900" indent="-342900" algn="just">
              <a:buFontTx/>
              <a:buChar char="-"/>
            </a:pPr>
            <a:r>
              <a:rPr lang="en-US" sz="2000">
                <a:latin typeface="Times New Roman" panose="02020603050405020304" pitchFamily="18" charset="0"/>
                <a:cs typeface="Times New Roman" panose="02020603050405020304" pitchFamily="18" charset="0"/>
              </a:rPr>
              <a:t>Trong thời đại máy tính điện tử ngày nay thì việc sử dụng chữ kí viết tay gặp một số vấn đề như: thông tin trên máy tính có thể bị thay đổi, việc thay đổi chữ kí không để lại dấu vết gì như tẩy, xóa với chữ kí viết tay, hình ảnh chữ kí có thể truyền từ máy này sang máy khác, …</a:t>
            </a:r>
          </a:p>
          <a:p>
            <a:pPr lvl="0">
              <a:lnSpc>
                <a:spcPct val="107000"/>
              </a:lnSpc>
              <a:spcAft>
                <a:spcPts val="800"/>
              </a:spcAft>
            </a:pPr>
            <a:r>
              <a:rPr lang="en-US" sz="2000" smtClean="0">
                <a:latin typeface="Times New Roman" panose="02020603050405020304" pitchFamily="18" charset="0"/>
                <a:cs typeface="Times New Roman" panose="02020603050405020304" pitchFamily="18" charset="0"/>
              </a:rPr>
              <a:t>=&gt; Khái niệm chữ kí điện tử ra đời, là thông tin đi kèm dữ liệu nhằm xác định người chủ của dữ liệu đó, và chữ kí số là một tập con của chữ kí điện tử. </a:t>
            </a:r>
            <a:r>
              <a:rPr lang="en-US" sz="2000">
                <a:latin typeface="Times New Roman" panose="02020603050405020304" pitchFamily="18" charset="0"/>
                <a:ea typeface="Calibri" panose="020F0502020204030204" pitchFamily="34" charset="0"/>
                <a:cs typeface="Times New Roman" panose="02020603050405020304" pitchFamily="18" charset="0"/>
              </a:rPr>
              <a:t>Chữ kí số </a:t>
            </a:r>
            <a:r>
              <a:rPr lang="en-US" sz="2000" smtClean="0">
                <a:latin typeface="Times New Roman" panose="02020603050405020304" pitchFamily="18" charset="0"/>
                <a:ea typeface="Calibri" panose="020F0502020204030204" pitchFamily="34" charset="0"/>
                <a:cs typeface="Times New Roman" panose="02020603050405020304" pitchFamily="18" charset="0"/>
              </a:rPr>
              <a:t>là </a:t>
            </a:r>
            <a:r>
              <a:rPr lang="en-US" sz="2000">
                <a:latin typeface="Times New Roman" panose="02020603050405020304" pitchFamily="18" charset="0"/>
                <a:ea typeface="Calibri" panose="020F0502020204030204" pitchFamily="34" charset="0"/>
                <a:cs typeface="Times New Roman" panose="02020603050405020304" pitchFamily="18" charset="0"/>
              </a:rPr>
              <a:t>một chuỗi dữ liệu liên kết với một thông điệp </a:t>
            </a:r>
            <a:r>
              <a:rPr lang="en-US" sz="2000" smtClean="0">
                <a:latin typeface="Times New Roman" panose="02020603050405020304" pitchFamily="18" charset="0"/>
                <a:ea typeface="Calibri" panose="020F0502020204030204" pitchFamily="34" charset="0"/>
                <a:cs typeface="Times New Roman" panose="02020603050405020304" pitchFamily="18" charset="0"/>
              </a:rPr>
              <a:t>và </a:t>
            </a:r>
            <a:r>
              <a:rPr lang="en-US" sz="2000">
                <a:latin typeface="Times New Roman" panose="02020603050405020304" pitchFamily="18" charset="0"/>
                <a:ea typeface="Calibri" panose="020F0502020204030204" pitchFamily="34" charset="0"/>
                <a:cs typeface="Times New Roman" panose="02020603050405020304" pitchFamily="18" charset="0"/>
              </a:rPr>
              <a:t>thực thể tạo ra thông điệp.</a:t>
            </a:r>
            <a:endParaRPr lang="en-US" sz="1600">
              <a:latin typeface="Calibri" panose="020F0502020204030204" pitchFamily="34" charset="0"/>
              <a:ea typeface="Calibri" panose="020F0502020204030204" pitchFamily="34" charset="0"/>
              <a:cs typeface="Times New Roman" panose="02020603050405020304" pitchFamily="18" charset="0"/>
            </a:endParaRPr>
          </a:p>
          <a:p>
            <a:pPr algn="just"/>
            <a:r>
              <a:rPr lang="en-US" sz="2000" smtClean="0">
                <a:latin typeface="Times New Roman" panose="02020603050405020304" pitchFamily="18" charset="0"/>
                <a:cs typeface="Times New Roman" panose="02020603050405020304" pitchFamily="18" charset="0"/>
              </a:rPr>
              <a:t>Chữ kí số bản chất là một thông điệp dữ liệu, dựa trên lí thuyết về mật mã hóa bất đối xứng, sử dụng các hệ mật hiện đại. Việc thừa nhận chữ kí số thuộc sở hữu của cơ quan, cá nhân nào đó phải được một cơ quan công an chức thực và cơ quan này phải được thừa nhận về tính pháp lí và kĩ thuật.</a:t>
            </a:r>
          </a:p>
        </p:txBody>
      </p:sp>
      <p:pic>
        <p:nvPicPr>
          <p:cNvPr id="7" name="Picture 6"/>
          <p:cNvPicPr>
            <a:picLocks noChangeAspect="1"/>
          </p:cNvPicPr>
          <p:nvPr/>
        </p:nvPicPr>
        <p:blipFill>
          <a:blip r:embed="rId2"/>
          <a:stretch>
            <a:fillRect/>
          </a:stretch>
        </p:blipFill>
        <p:spPr>
          <a:xfrm>
            <a:off x="8269297" y="1547003"/>
            <a:ext cx="3722370" cy="2901690"/>
          </a:xfrm>
          <a:prstGeom prst="rect">
            <a:avLst/>
          </a:prstGeom>
        </p:spPr>
      </p:pic>
      <p:sp>
        <p:nvSpPr>
          <p:cNvPr id="2" name="Slide Number Placeholder 1"/>
          <p:cNvSpPr>
            <a:spLocks noGrp="1"/>
          </p:cNvSpPr>
          <p:nvPr>
            <p:ph type="sldNum" sz="quarter" idx="12"/>
          </p:nvPr>
        </p:nvSpPr>
        <p:spPr/>
        <p:txBody>
          <a:bodyPr/>
          <a:lstStyle/>
          <a:p>
            <a:fld id="{3928549D-7C0E-4646-AB5A-7638026D344E}" type="slidenum">
              <a:rPr lang="en-US" smtClean="0"/>
              <a:t>4</a:t>
            </a:fld>
            <a:endParaRPr lang="en-US"/>
          </a:p>
        </p:txBody>
      </p:sp>
    </p:spTree>
    <p:extLst>
      <p:ext uri="{BB962C8B-B14F-4D97-AF65-F5344CB8AC3E}">
        <p14:creationId xmlns:p14="http://schemas.microsoft.com/office/powerpoint/2010/main" val="2013909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0130" y="271849"/>
            <a:ext cx="6017740" cy="5940088"/>
          </a:xfrm>
          <a:prstGeom prst="rect">
            <a:avLst/>
          </a:prstGeom>
          <a:noFill/>
        </p:spPr>
        <p:txBody>
          <a:bodyPr wrap="square" rtlCol="0">
            <a:spAutoFit/>
          </a:bodyPr>
          <a:lstStyle/>
          <a:p>
            <a:pPr algn="just"/>
            <a:r>
              <a:rPr lang="en-US" sz="2000" smtClean="0">
                <a:latin typeface="Times New Roman" panose="02020603050405020304" pitchFamily="18" charset="0"/>
                <a:cs typeface="Times New Roman" panose="02020603050405020304" pitchFamily="18" charset="0"/>
              </a:rPr>
              <a:t>Một chữ kí số phải đảm bào các yêu cầu sau:</a:t>
            </a:r>
          </a:p>
          <a:p>
            <a:pPr marL="342900" indent="-342900" algn="just">
              <a:buFontTx/>
              <a:buChar char="-"/>
            </a:pPr>
            <a:r>
              <a:rPr lang="en-US" sz="2000" smtClean="0">
                <a:latin typeface="Times New Roman" panose="02020603050405020304" pitchFamily="18" charset="0"/>
                <a:cs typeface="Times New Roman" panose="02020603050405020304" pitchFamily="18" charset="0"/>
              </a:rPr>
              <a:t>Tính bảo mật: Đảm bảo dữ liệu được truyền đi một cách an toàn, không bị lộ nếu ai đó cố tình muốn có thông điẹp gốc ban đầu. Chỉ những người được phép mới có khả năng đọc được nội dung đó.</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en-US" sz="2000" smtClean="0">
                <a:latin typeface="Times New Roman" panose="02020603050405020304" pitchFamily="18" charset="0"/>
                <a:cs typeface="Times New Roman" panose="02020603050405020304" pitchFamily="18" charset="0"/>
              </a:rPr>
              <a:t>Tính xác thực: Giúp người nhận xác định được chắc chắn thông điệp mà họ hận là thông điệp gốc ban đầu. Người giả mạo không thể mạo danh để gửi thông điệp. Người nhận có khả năng kiểm tra nguồn gốc thông điệp họ nhận được.</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en-US" sz="2000" smtClean="0">
                <a:latin typeface="Times New Roman" panose="02020603050405020304" pitchFamily="18" charset="0"/>
                <a:cs typeface="Times New Roman" panose="02020603050405020304" pitchFamily="18" charset="0"/>
              </a:rPr>
              <a:t>Tính toàn vẹn: Người nhận có thể kiểm tra thông điệp không bị thay đổi trong quá trình truyền. Người giả mạo không thể thay thế dữ liệu ban đầu bằng dữ liệu giả mạo</a:t>
            </a:r>
          </a:p>
          <a:p>
            <a:pPr marL="342900" indent="-342900" algn="just">
              <a:buFontTx/>
              <a:buChar char="-"/>
            </a:pPr>
            <a:endParaRPr lang="en-US" sz="2000" smtClean="0">
              <a:latin typeface="Times New Roman" panose="02020603050405020304" pitchFamily="18" charset="0"/>
              <a:cs typeface="Times New Roman" panose="02020603050405020304" pitchFamily="18" charset="0"/>
            </a:endParaRPr>
          </a:p>
          <a:p>
            <a:pPr marL="342900" indent="-342900" algn="just">
              <a:buFontTx/>
              <a:buChar char="-"/>
            </a:pPr>
            <a:r>
              <a:rPr lang="en-US" sz="2000" smtClean="0">
                <a:latin typeface="Times New Roman" panose="02020603050405020304" pitchFamily="18" charset="0"/>
                <a:cs typeface="Times New Roman" panose="02020603050405020304" pitchFamily="18" charset="0"/>
              </a:rPr>
              <a:t>Tính không thể chối bỏ: Người gửi và nhận không thể chối bỏ sau khi đã gửi và nhận thông điệp.</a:t>
            </a:r>
            <a:endParaRPr lang="en-US" sz="2000">
              <a:latin typeface="Times New Roman" panose="02020603050405020304" pitchFamily="18" charset="0"/>
              <a:cs typeface="Times New Roman" panose="02020603050405020304" pitchFamily="18" charset="0"/>
            </a:endParaRPr>
          </a:p>
        </p:txBody>
      </p:sp>
      <p:graphicFrame>
        <p:nvGraphicFramePr>
          <p:cNvPr id="11" name="Diagram 10"/>
          <p:cNvGraphicFramePr/>
          <p:nvPr>
            <p:extLst>
              <p:ext uri="{D42A27DB-BD31-4B8C-83A1-F6EECF244321}">
                <p14:modId xmlns:p14="http://schemas.microsoft.com/office/powerpoint/2010/main" val="1781441704"/>
              </p:ext>
            </p:extLst>
          </p:nvPr>
        </p:nvGraphicFramePr>
        <p:xfrm>
          <a:off x="5943600" y="566656"/>
          <a:ext cx="6685006" cy="5350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3928549D-7C0E-4646-AB5A-7638026D344E}" type="slidenum">
              <a:rPr lang="en-US" smtClean="0"/>
              <a:t>5</a:t>
            </a:fld>
            <a:endParaRPr lang="en-US"/>
          </a:p>
        </p:txBody>
      </p:sp>
    </p:spTree>
    <p:extLst>
      <p:ext uri="{BB962C8B-B14F-4D97-AF65-F5344CB8AC3E}">
        <p14:creationId xmlns:p14="http://schemas.microsoft.com/office/powerpoint/2010/main" val="18345220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1" y="296562"/>
            <a:ext cx="5016499" cy="6124754"/>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2. Ứng dụng chữ kí số</a:t>
            </a:r>
          </a:p>
          <a:p>
            <a:endParaRPr lang="en-US" sz="2800" smtClean="0">
              <a:latin typeface="Times New Roman" panose="02020603050405020304" pitchFamily="18" charset="0"/>
              <a:cs typeface="Times New Roman" panose="02020603050405020304" pitchFamily="18" charset="0"/>
            </a:endParaRPr>
          </a:p>
          <a:p>
            <a:pPr marL="457200" indent="-457200">
              <a:buFontTx/>
              <a:buChar char="-"/>
            </a:pPr>
            <a:r>
              <a:rPr lang="en-US" sz="2000" smtClean="0">
                <a:latin typeface="Times New Roman" panose="02020603050405020304" pitchFamily="18" charset="0"/>
                <a:cs typeface="Times New Roman" panose="02020603050405020304" pitchFamily="18" charset="0"/>
              </a:rPr>
              <a:t>Xác thực email trong đổi thông tin trong doanh nghiệp và giữa các doanh nghiệp với nhau</a:t>
            </a:r>
          </a:p>
          <a:p>
            <a:pPr marL="457200" indent="-457200">
              <a:buFontTx/>
              <a:buChar char="-"/>
            </a:pPr>
            <a:r>
              <a:rPr lang="en-US" sz="2000" smtClean="0">
                <a:latin typeface="Times New Roman" panose="02020603050405020304" pitchFamily="18" charset="0"/>
                <a:cs typeface="Times New Roman" panose="02020603050405020304" pitchFamily="18" charset="0"/>
              </a:rPr>
              <a:t>Sử dụng trong thương mại điện tử, đặt hàng online</a:t>
            </a:r>
          </a:p>
          <a:p>
            <a:pPr marL="457200" indent="-457200">
              <a:buFontTx/>
              <a:buChar char="-"/>
            </a:pPr>
            <a:r>
              <a:rPr lang="en-US" sz="2000" smtClean="0">
                <a:latin typeface="Times New Roman" panose="02020603050405020304" pitchFamily="18" charset="0"/>
                <a:cs typeface="Times New Roman" panose="02020603050405020304" pitchFamily="18" charset="0"/>
              </a:rPr>
              <a:t>Kiểm soát trong ngân hàng điện tử, thanh toán điện tử</a:t>
            </a:r>
          </a:p>
          <a:p>
            <a:pPr marL="457200" indent="-457200">
              <a:buFontTx/>
              <a:buChar char="-"/>
            </a:pPr>
            <a:r>
              <a:rPr lang="en-US" sz="2000" smtClean="0">
                <a:latin typeface="Times New Roman" panose="02020603050405020304" pitchFamily="18" charset="0"/>
                <a:cs typeface="Times New Roman" panose="02020603050405020304" pitchFamily="18" charset="0"/>
              </a:rPr>
              <a:t>Áp dụng trên các thiết bị di động thông minh nhằm thực hiện các giao dịch điện tử</a:t>
            </a:r>
          </a:p>
          <a:p>
            <a:pPr marL="457200" indent="-457200">
              <a:buFontTx/>
              <a:buChar char="-"/>
            </a:pPr>
            <a:r>
              <a:rPr lang="en-US" sz="2000" smtClean="0">
                <a:latin typeface="Times New Roman" panose="02020603050405020304" pitchFamily="18" charset="0"/>
                <a:cs typeface="Times New Roman" panose="02020603050405020304" pitchFamily="18" charset="0"/>
              </a:rPr>
              <a:t>Ứng dụng trong đầu tư chứng khoán, giao dịch điện tử</a:t>
            </a:r>
          </a:p>
          <a:p>
            <a:pPr marL="457200" indent="-457200">
              <a:buFontTx/>
              <a:buChar char="-"/>
            </a:pPr>
            <a:r>
              <a:rPr lang="en-US" sz="2000">
                <a:latin typeface="Times New Roman" panose="02020603050405020304" pitchFamily="18" charset="0"/>
                <a:cs typeface="Times New Roman" panose="02020603050405020304" pitchFamily="18" charset="0"/>
              </a:rPr>
              <a:t>N</a:t>
            </a:r>
            <a:r>
              <a:rPr lang="en-US" sz="2000" smtClean="0">
                <a:latin typeface="Times New Roman" panose="02020603050405020304" pitchFamily="18" charset="0"/>
                <a:cs typeface="Times New Roman" panose="02020603050405020304" pitchFamily="18" charset="0"/>
              </a:rPr>
              <a:t>ộp thuế trực tuyến, kê khai hải quan, thông quan trực tuyến, bảo hiểm xã hội điện tử</a:t>
            </a:r>
            <a:endParaRPr lang="en-US" sz="2000">
              <a:latin typeface="Times New Roman" panose="02020603050405020304" pitchFamily="18" charset="0"/>
              <a:cs typeface="Times New Roman" panose="02020603050405020304" pitchFamily="18" charset="0"/>
            </a:endParaRPr>
          </a:p>
          <a:p>
            <a:pPr marL="457200" indent="-457200">
              <a:buFontTx/>
              <a:buChar char="-"/>
            </a:pPr>
            <a:r>
              <a:rPr lang="en-US" sz="2000" smtClean="0">
                <a:latin typeface="Times New Roman" panose="02020603050405020304" pitchFamily="18" charset="0"/>
                <a:cs typeface="Times New Roman" panose="02020603050405020304" pitchFamily="18" charset="0"/>
              </a:rPr>
              <a:t>…</a:t>
            </a:r>
          </a:p>
          <a:p>
            <a:endParaRPr lang="en-US" smtClean="0">
              <a:latin typeface="Times New Roman" panose="02020603050405020304" pitchFamily="18" charset="0"/>
              <a:cs typeface="Times New Roman" panose="02020603050405020304" pitchFamily="18" charset="0"/>
            </a:endParaRPr>
          </a:p>
          <a:p>
            <a:endParaRPr lang="en-US"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467711" y="974369"/>
            <a:ext cx="6508389" cy="4338251"/>
          </a:xfrm>
          <a:prstGeom prst="rect">
            <a:avLst/>
          </a:prstGeom>
        </p:spPr>
      </p:pic>
      <p:sp>
        <p:nvSpPr>
          <p:cNvPr id="2" name="Slide Number Placeholder 1"/>
          <p:cNvSpPr>
            <a:spLocks noGrp="1"/>
          </p:cNvSpPr>
          <p:nvPr>
            <p:ph type="sldNum" sz="quarter" idx="12"/>
          </p:nvPr>
        </p:nvSpPr>
        <p:spPr/>
        <p:txBody>
          <a:bodyPr/>
          <a:lstStyle/>
          <a:p>
            <a:fld id="{3928549D-7C0E-4646-AB5A-7638026D344E}" type="slidenum">
              <a:rPr lang="en-US" smtClean="0"/>
              <a:t>6</a:t>
            </a:fld>
            <a:endParaRPr lang="en-US"/>
          </a:p>
        </p:txBody>
      </p:sp>
    </p:spTree>
    <p:extLst>
      <p:ext uri="{BB962C8B-B14F-4D97-AF65-F5344CB8AC3E}">
        <p14:creationId xmlns:p14="http://schemas.microsoft.com/office/powerpoint/2010/main" val="7055450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3928549D-7C0E-4646-AB5A-7638026D344E}" type="slidenum">
              <a:rPr lang="en-US" smtClean="0"/>
              <a:t>7</a:t>
            </a:fld>
            <a:endParaRPr lang="en-US"/>
          </a:p>
        </p:txBody>
      </p:sp>
      <p:sp>
        <p:nvSpPr>
          <p:cNvPr id="3" name="TextBox 2"/>
          <p:cNvSpPr txBox="1"/>
          <p:nvPr/>
        </p:nvSpPr>
        <p:spPr>
          <a:xfrm>
            <a:off x="148281" y="106233"/>
            <a:ext cx="12233190" cy="523220"/>
          </a:xfrm>
          <a:prstGeom prst="rect">
            <a:avLst/>
          </a:prstGeom>
          <a:noFill/>
        </p:spPr>
        <p:txBody>
          <a:bodyPr wrap="square" rtlCol="0">
            <a:spAutoFit/>
          </a:bodyPr>
          <a:lstStyle/>
          <a:p>
            <a:r>
              <a:rPr lang="en-US" sz="2800" smtClean="0">
                <a:latin typeface="Times New Roman" panose="02020603050405020304" pitchFamily="18" charset="0"/>
                <a:ea typeface="Tahoma" panose="020B0604030504040204" pitchFamily="34" charset="0"/>
                <a:cs typeface="Times New Roman" panose="02020603050405020304" pitchFamily="18" charset="0"/>
              </a:rPr>
              <a:t>3. Sơ đồ chữ kí số</a:t>
            </a:r>
            <a:endParaRPr lang="en-US" sz="280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974" y="1160560"/>
            <a:ext cx="6609183" cy="4857180"/>
          </a:xfrm>
          <a:prstGeom prst="rect">
            <a:avLst/>
          </a:prstGeom>
        </p:spPr>
      </p:pic>
      <p:sp>
        <p:nvSpPr>
          <p:cNvPr id="8" name="TextBox 7"/>
          <p:cNvSpPr txBox="1"/>
          <p:nvPr/>
        </p:nvSpPr>
        <p:spPr>
          <a:xfrm>
            <a:off x="2" y="772994"/>
            <a:ext cx="5436972" cy="5632311"/>
          </a:xfrm>
          <a:prstGeom prst="rect">
            <a:avLst/>
          </a:prstGeom>
          <a:noFill/>
        </p:spPr>
        <p:txBody>
          <a:bodyPr wrap="square" rtlCol="0">
            <a:spAutoFit/>
          </a:bodyPr>
          <a:lstStyle/>
          <a:p>
            <a:pPr marL="285750" indent="-285750" algn="just">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Người gửi </a:t>
            </a:r>
          </a:p>
          <a:p>
            <a:pPr marL="285750" indent="-285750" algn="just">
              <a:buFontTx/>
              <a:buChar char="-"/>
            </a:pPr>
            <a:r>
              <a:rPr lang="vi-VN" sz="2000" smtClean="0">
                <a:latin typeface="Times New Roman" panose="02020603050405020304" pitchFamily="18" charset="0"/>
                <a:cs typeface="Times New Roman" panose="02020603050405020304" pitchFamily="18" charset="0"/>
              </a:rPr>
              <a:t>Sau </a:t>
            </a:r>
            <a:r>
              <a:rPr lang="vi-VN" sz="2000">
                <a:latin typeface="Times New Roman" panose="02020603050405020304" pitchFamily="18" charset="0"/>
                <a:cs typeface="Times New Roman" panose="02020603050405020304" pitchFamily="18" charset="0"/>
              </a:rPr>
              <a:t>khi đăng ký một chứng chỉ </a:t>
            </a:r>
            <a:r>
              <a:rPr lang="vi-VN" sz="2000" smtClean="0">
                <a:latin typeface="Times New Roman" panose="02020603050405020304" pitchFamily="18" charset="0"/>
                <a:cs typeface="Times New Roman" panose="02020603050405020304" pitchFamily="18" charset="0"/>
              </a:rPr>
              <a:t>số</a:t>
            </a:r>
            <a:r>
              <a:rPr lang="en-US" sz="2000" smtClean="0">
                <a:latin typeface="Times New Roman" panose="02020603050405020304" pitchFamily="18" charset="0"/>
                <a:cs typeface="Times New Roman" panose="02020603050405020304" pitchFamily="18" charset="0"/>
              </a:rPr>
              <a:t>,người gửi</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được cấp một khóa riêng (khóa bí mật</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a:t>
            </a:r>
          </a:p>
          <a:p>
            <a:pPr marL="285750" indent="-285750" algn="just">
              <a:buFontTx/>
              <a:buChar char="-"/>
            </a:pPr>
            <a:r>
              <a:rPr lang="vi-VN" sz="2000" smtClean="0">
                <a:latin typeface="Times New Roman" panose="02020603050405020304" pitchFamily="18" charset="0"/>
                <a:cs typeface="Times New Roman" panose="02020603050405020304" pitchFamily="18" charset="0"/>
              </a:rPr>
              <a:t>Trước </a:t>
            </a:r>
            <a:r>
              <a:rPr lang="vi-VN" sz="2000">
                <a:latin typeface="Times New Roman" panose="02020603050405020304" pitchFamily="18" charset="0"/>
                <a:cs typeface="Times New Roman" panose="02020603050405020304" pitchFamily="18" charset="0"/>
              </a:rPr>
              <a:t>khi gửi văn bản, </a:t>
            </a:r>
            <a:r>
              <a:rPr lang="en-US" sz="2000" smtClean="0">
                <a:latin typeface="Times New Roman" panose="02020603050405020304" pitchFamily="18" charset="0"/>
                <a:cs typeface="Times New Roman" panose="02020603050405020304" pitchFamily="18" charset="0"/>
              </a:rPr>
              <a:t>người gửi</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áp dụng một thuật toán phần mềm để nhận giá trị băm của văn bản </a:t>
            </a:r>
            <a:r>
              <a:rPr lang="vi-VN" sz="2000" smtClean="0">
                <a:latin typeface="Times New Roman" panose="02020603050405020304" pitchFamily="18" charset="0"/>
                <a:cs typeface="Times New Roman" panose="02020603050405020304" pitchFamily="18" charset="0"/>
              </a:rPr>
              <a:t>gốc.</a:t>
            </a:r>
            <a:endParaRPr lang="en-US" sz="2000" smtClean="0">
              <a:latin typeface="Times New Roman" panose="02020603050405020304" pitchFamily="18" charset="0"/>
              <a:cs typeface="Times New Roman" panose="02020603050405020304" pitchFamily="18" charset="0"/>
            </a:endParaRPr>
          </a:p>
          <a:p>
            <a:pPr marL="285750" indent="-285750" algn="just">
              <a:buFontTx/>
              <a:buChar char="-"/>
            </a:pPr>
            <a:r>
              <a:rPr lang="en-US" sz="2000" smtClean="0">
                <a:latin typeface="Times New Roman" panose="02020603050405020304" pitchFamily="18" charset="0"/>
                <a:cs typeface="Times New Roman" panose="02020603050405020304" pitchFamily="18" charset="0"/>
              </a:rPr>
              <a:t>Người gửi</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mã hóa giá trị băm </a:t>
            </a:r>
            <a:r>
              <a:rPr lang="vi-VN" sz="2000" smtClean="0">
                <a:latin typeface="Times New Roman" panose="02020603050405020304" pitchFamily="18" charset="0"/>
                <a:cs typeface="Times New Roman" panose="02020603050405020304" pitchFamily="18" charset="0"/>
              </a:rPr>
              <a:t>bằng </a:t>
            </a:r>
            <a:r>
              <a:rPr lang="vi-VN" sz="2000">
                <a:latin typeface="Times New Roman" panose="02020603050405020304" pitchFamily="18" charset="0"/>
                <a:cs typeface="Times New Roman" panose="02020603050405020304" pitchFamily="18" charset="0"/>
              </a:rPr>
              <a:t>khóa riêng </a:t>
            </a:r>
            <a:r>
              <a:rPr lang="vi-VN" sz="2000" smtClean="0">
                <a:latin typeface="Times New Roman" panose="02020603050405020304" pitchFamily="18" charset="0"/>
                <a:cs typeface="Times New Roman" panose="02020603050405020304" pitchFamily="18" charset="0"/>
              </a:rPr>
              <a:t>(ký </a:t>
            </a:r>
            <a:r>
              <a:rPr lang="vi-VN" sz="2000">
                <a:latin typeface="Times New Roman" panose="02020603050405020304" pitchFamily="18" charset="0"/>
                <a:cs typeface="Times New Roman" panose="02020603050405020304" pitchFamily="18" charset="0"/>
              </a:rPr>
              <a:t>lên giá trị băm</a:t>
            </a:r>
            <a:r>
              <a:rPr lang="vi-VN" sz="2000" smtClean="0">
                <a:latin typeface="Times New Roman" panose="02020603050405020304" pitchFamily="18" charset="0"/>
                <a:cs typeface="Times New Roman" panose="02020603050405020304" pitchFamily="18" charset="0"/>
              </a:rPr>
              <a:t>),</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thu </a:t>
            </a:r>
            <a:r>
              <a:rPr lang="vi-VN" sz="2000">
                <a:latin typeface="Times New Roman" panose="02020603050405020304" pitchFamily="18" charset="0"/>
                <a:cs typeface="Times New Roman" panose="02020603050405020304" pitchFamily="18" charset="0"/>
              </a:rPr>
              <a:t>được </a:t>
            </a:r>
            <a:r>
              <a:rPr lang="vi-VN" sz="2000" smtClean="0">
                <a:latin typeface="Times New Roman" panose="02020603050405020304" pitchFamily="18" charset="0"/>
                <a:cs typeface="Times New Roman" panose="02020603050405020304" pitchFamily="18" charset="0"/>
              </a:rPr>
              <a:t>chữ </a:t>
            </a:r>
            <a:r>
              <a:rPr lang="vi-VN" sz="2000">
                <a:latin typeface="Times New Roman" panose="02020603050405020304" pitchFamily="18" charset="0"/>
                <a:cs typeface="Times New Roman" panose="02020603050405020304" pitchFamily="18" charset="0"/>
              </a:rPr>
              <a:t>ký </a:t>
            </a:r>
            <a:r>
              <a:rPr lang="en-US" sz="2000" smtClean="0">
                <a:latin typeface="Times New Roman" panose="02020603050405020304" pitchFamily="18" charset="0"/>
                <a:cs typeface="Times New Roman" panose="02020603050405020304" pitchFamily="18" charset="0"/>
              </a:rPr>
              <a:t>số</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285750" indent="-285750" algn="just">
              <a:buFontTx/>
              <a:buChar char="-"/>
            </a:pP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Sau đó văn bản gốc được gửi đi cùng với chữ ký </a:t>
            </a:r>
            <a:r>
              <a:rPr lang="en-US" sz="2000" smtClean="0">
                <a:latin typeface="Times New Roman" panose="02020603050405020304" pitchFamily="18" charset="0"/>
                <a:cs typeface="Times New Roman" panose="02020603050405020304" pitchFamily="18" charset="0"/>
              </a:rPr>
              <a:t>số</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và khóa công khai của </a:t>
            </a:r>
            <a:r>
              <a:rPr lang="en-US" sz="2000" smtClean="0">
                <a:latin typeface="Times New Roman" panose="02020603050405020304" pitchFamily="18" charset="0"/>
                <a:cs typeface="Times New Roman" panose="02020603050405020304" pitchFamily="18" charset="0"/>
              </a:rPr>
              <a:t>người gửi</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smtClean="0">
                <a:latin typeface="Times New Roman" panose="02020603050405020304" pitchFamily="18" charset="0"/>
                <a:cs typeface="Times New Roman" panose="02020603050405020304" pitchFamily="18" charset="0"/>
              </a:rPr>
              <a:t>Người nhận</a:t>
            </a:r>
          </a:p>
          <a:p>
            <a:pPr marL="285750" indent="-285750" algn="just">
              <a:buFontTx/>
              <a:buChar char="-"/>
            </a:pPr>
            <a:r>
              <a:rPr lang="vi-VN" sz="2000" smtClean="0">
                <a:latin typeface="Times New Roman" panose="02020603050405020304" pitchFamily="18" charset="0"/>
                <a:cs typeface="Times New Roman" panose="02020603050405020304" pitchFamily="18" charset="0"/>
              </a:rPr>
              <a:t>Khi nhận</a:t>
            </a:r>
            <a:r>
              <a:rPr lang="en-US" sz="2000" smtClean="0">
                <a:latin typeface="Times New Roman" panose="02020603050405020304" pitchFamily="18" charset="0"/>
                <a:cs typeface="Times New Roman" panose="02020603050405020304" pitchFamily="18" charset="0"/>
              </a:rPr>
              <a:t> </a:t>
            </a:r>
            <a:r>
              <a:rPr lang="vi-VN" sz="2000" smtClean="0">
                <a:latin typeface="Times New Roman" panose="02020603050405020304" pitchFamily="18" charset="0"/>
                <a:cs typeface="Times New Roman" panose="02020603050405020304" pitchFamily="18" charset="0"/>
              </a:rPr>
              <a:t>thư</a:t>
            </a:r>
            <a:r>
              <a:rPr lang="vi-VN" sz="2000">
                <a:latin typeface="Times New Roman" panose="02020603050405020304" pitchFamily="18" charset="0"/>
                <a:cs typeface="Times New Roman" panose="02020603050405020304" pitchFamily="18" charset="0"/>
              </a:rPr>
              <a:t>, người nhận sử dụng khóa công khai </a:t>
            </a:r>
            <a:r>
              <a:rPr lang="vi-VN" sz="2000" smtClean="0">
                <a:latin typeface="Times New Roman" panose="02020603050405020304" pitchFamily="18" charset="0"/>
                <a:cs typeface="Times New Roman" panose="02020603050405020304" pitchFamily="18" charset="0"/>
              </a:rPr>
              <a:t>giải </a:t>
            </a:r>
            <a:r>
              <a:rPr lang="vi-VN" sz="2000">
                <a:latin typeface="Times New Roman" panose="02020603050405020304" pitchFamily="18" charset="0"/>
                <a:cs typeface="Times New Roman" panose="02020603050405020304" pitchFamily="18" charset="0"/>
              </a:rPr>
              <a:t>mã chữ ký </a:t>
            </a:r>
            <a:r>
              <a:rPr lang="en-US" sz="2000" smtClean="0">
                <a:latin typeface="Times New Roman" panose="02020603050405020304" pitchFamily="18" charset="0"/>
                <a:cs typeface="Times New Roman" panose="02020603050405020304" pitchFamily="18" charset="0"/>
              </a:rPr>
              <a:t>số</a:t>
            </a:r>
            <a:r>
              <a:rPr lang="vi-VN" sz="2000" smtClean="0">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để biết </a:t>
            </a:r>
            <a:r>
              <a:rPr lang="vi-VN" sz="2000" smtClean="0">
                <a:latin typeface="Times New Roman" panose="02020603050405020304" pitchFamily="18" charset="0"/>
                <a:cs typeface="Times New Roman" panose="02020603050405020304" pitchFamily="18" charset="0"/>
              </a:rPr>
              <a:t>người gửi, đồng </a:t>
            </a:r>
            <a:r>
              <a:rPr lang="vi-VN" sz="2000">
                <a:latin typeface="Times New Roman" panose="02020603050405020304" pitchFamily="18" charset="0"/>
                <a:cs typeface="Times New Roman" panose="02020603050405020304" pitchFamily="18" charset="0"/>
              </a:rPr>
              <a:t>thời thu được giá trị băm của văn bản </a:t>
            </a:r>
            <a:r>
              <a:rPr lang="vi-VN" sz="2000" smtClean="0">
                <a:latin typeface="Times New Roman" panose="02020603050405020304" pitchFamily="18" charset="0"/>
                <a:cs typeface="Times New Roman" panose="02020603050405020304" pitchFamily="18" charset="0"/>
              </a:rPr>
              <a:t>gốc.</a:t>
            </a:r>
            <a:endParaRPr lang="en-US" sz="2000">
              <a:latin typeface="Times New Roman" panose="02020603050405020304" pitchFamily="18" charset="0"/>
              <a:cs typeface="Times New Roman" panose="02020603050405020304" pitchFamily="18" charset="0"/>
            </a:endParaRPr>
          </a:p>
          <a:p>
            <a:pPr marL="285750" indent="-285750" algn="just">
              <a:buFontTx/>
              <a:buChar char="-"/>
            </a:pPr>
            <a:r>
              <a:rPr lang="vi-VN" sz="2000" smtClean="0">
                <a:latin typeface="Times New Roman" panose="02020603050405020304" pitchFamily="18" charset="0"/>
                <a:cs typeface="Times New Roman" panose="02020603050405020304" pitchFamily="18" charset="0"/>
              </a:rPr>
              <a:t>Người </a:t>
            </a:r>
            <a:r>
              <a:rPr lang="vi-VN" sz="2000">
                <a:latin typeface="Times New Roman" panose="02020603050405020304" pitchFamily="18" charset="0"/>
                <a:cs typeface="Times New Roman" panose="02020603050405020304" pitchFamily="18" charset="0"/>
              </a:rPr>
              <a:t>nhận cũng dùng thuật toán băm để thu được giá trị băm của văn bản nhận </a:t>
            </a:r>
            <a:r>
              <a:rPr lang="vi-VN" sz="2000" smtClean="0">
                <a:latin typeface="Times New Roman" panose="02020603050405020304" pitchFamily="18" charset="0"/>
                <a:cs typeface="Times New Roman" panose="02020603050405020304" pitchFamily="18" charset="0"/>
              </a:rPr>
              <a:t>được</a:t>
            </a:r>
            <a:r>
              <a:rPr lang="en-US" sz="2000" smtClean="0">
                <a:latin typeface="Times New Roman" panose="02020603050405020304" pitchFamily="18" charset="0"/>
                <a:cs typeface="Times New Roman" panose="02020603050405020304" pitchFamily="18" charset="0"/>
              </a:rPr>
              <a:t>.</a:t>
            </a:r>
          </a:p>
          <a:p>
            <a:pPr marL="285750" indent="-285750" algn="just">
              <a:buFontTx/>
              <a:buChar char="-"/>
            </a:pPr>
            <a:r>
              <a:rPr lang="en-US" sz="2000" smtClean="0">
                <a:latin typeface="Times New Roman" panose="02020603050405020304" pitchFamily="18" charset="0"/>
                <a:cs typeface="Times New Roman" panose="02020603050405020304" pitchFamily="18" charset="0"/>
              </a:rPr>
              <a:t>So sánh 2 giá trị hàm băm để xác nhận chữ kí đúng của người gửi và tính toàn vẹn của dữ liệu.</a:t>
            </a:r>
            <a:endParaRPr lang="en-US"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993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p:cNvSpPr txBox="1"/>
              <p:nvPr/>
            </p:nvSpPr>
            <p:spPr>
              <a:xfrm>
                <a:off x="247135" y="210065"/>
                <a:ext cx="11528854" cy="6801862"/>
              </a:xfrm>
              <a:prstGeom prst="rect">
                <a:avLst/>
              </a:prstGeom>
              <a:noFill/>
            </p:spPr>
            <p:txBody>
              <a:bodyPr wrap="square" rtlCol="0">
                <a:spAutoFit/>
              </a:bodyPr>
              <a:lstStyle/>
              <a:p>
                <a:r>
                  <a:rPr lang="en-US" sz="3200" smtClean="0">
                    <a:latin typeface="Times New Roman" panose="02020603050405020304" pitchFamily="18" charset="0"/>
                    <a:cs typeface="Times New Roman" panose="02020603050405020304" pitchFamily="18" charset="0"/>
                  </a:rPr>
                  <a:t>II. Giới thiệu hệ mật RSA</a:t>
                </a:r>
              </a:p>
              <a:p>
                <a:r>
                  <a:rPr lang="en-US" sz="2800" smtClean="0">
                    <a:latin typeface="Times New Roman" panose="02020603050405020304" pitchFamily="18" charset="0"/>
                    <a:cs typeface="Times New Roman" panose="02020603050405020304" pitchFamily="18" charset="0"/>
                  </a:rPr>
                  <a:t>1. Hệ mật RSA</a:t>
                </a:r>
              </a:p>
              <a:p>
                <a:r>
                  <a:rPr lang="en-US" sz="2000" smtClean="0">
                    <a:latin typeface="Times New Roman" panose="02020603050405020304" pitchFamily="18" charset="0"/>
                    <a:cs typeface="Times New Roman" panose="02020603050405020304" pitchFamily="18" charset="0"/>
                  </a:rPr>
                  <a:t>RSA là một hệ mật hiện đại, tên được lấy từ 3 tác giả Ron Rivest, Adi Shamir và Len Adleman công bố lần đầu năm 1977 tại Viện Công nghệ Massachusetts (MIT). </a:t>
                </a:r>
              </a:p>
              <a:p>
                <a:r>
                  <a:rPr lang="en-US" sz="2000" smtClean="0">
                    <a:latin typeface="Times New Roman" panose="02020603050405020304" pitchFamily="18" charset="0"/>
                    <a:cs typeface="Times New Roman" panose="02020603050405020304" pitchFamily="18" charset="0"/>
                  </a:rPr>
                  <a:t>Về cơ bản, RSA hoạt động trên cơ chế sử dụng 2 khóa: khóa công khai và khóa bí mật. Khóa công khai được công khai cho mọi người biết, được sử dụng trong quá trình mã hóa. Tuy nhiên tất cả các thông tin mã hóa bằng khóa công khai chỉ có thể được giải mã bằng khóa bí mật tương ứng với khóa công khai đó.</a:t>
                </a:r>
              </a:p>
              <a:p>
                <a:r>
                  <a:rPr lang="en-US" sz="2000" smtClean="0">
                    <a:latin typeface="Times New Roman" panose="02020603050405020304" pitchFamily="18" charset="0"/>
                    <a:cs typeface="Times New Roman" panose="02020603050405020304" pitchFamily="18" charset="0"/>
                  </a:rPr>
                  <a:t>=&gt; Mọi người đểu có thể sử dụng khóa công khai để mã hóa dữ liệu nhưng chỉ có ngươi nắm giữ khóa bí mật mới có thể giải mã</a:t>
                </a:r>
              </a:p>
              <a:p>
                <a:r>
                  <a:rPr lang="en-US" sz="2800" smtClean="0">
                    <a:latin typeface="Times New Roman" panose="02020603050405020304" pitchFamily="18" charset="0"/>
                    <a:cs typeface="Times New Roman" panose="02020603050405020304" pitchFamily="18" charset="0"/>
                  </a:rPr>
                  <a:t>2. Sơ đồ hệ mật RSA</a:t>
                </a:r>
              </a:p>
              <a:p>
                <a:endParaRPr lang="en-US" sz="2800" smtClean="0">
                  <a:latin typeface="Times New Roman" panose="02020603050405020304" pitchFamily="18" charset="0"/>
                  <a:cs typeface="Times New Roman" panose="02020603050405020304" pitchFamily="18" charset="0"/>
                </a:endParaRPr>
              </a:p>
              <a:p>
                <a:pPr marL="342900" indent="-342900">
                  <a:buFontTx/>
                  <a:buChar char="-"/>
                </a:pPr>
                <a:r>
                  <a:rPr lang="en-US" sz="2000" smtClean="0">
                    <a:latin typeface="Times New Roman" panose="02020603050405020304" pitchFamily="18" charset="0"/>
                    <a:cs typeface="Times New Roman" panose="02020603050405020304" pitchFamily="18" charset="0"/>
                  </a:rPr>
                  <a:t>p,q là 2 số nguyên tố đủ lớn</a:t>
                </a:r>
              </a:p>
              <a:p>
                <a:pPr marL="342900" indent="-342900">
                  <a:buFontTx/>
                  <a:buChar char="-"/>
                </a:pPr>
                <a:r>
                  <a:rPr lang="en-US" sz="2000" smtClean="0">
                    <a:latin typeface="Times New Roman" panose="02020603050405020304" pitchFamily="18" charset="0"/>
                    <a:cs typeface="Times New Roman" panose="02020603050405020304" pitchFamily="18" charset="0"/>
                  </a:rPr>
                  <a:t>n=p*q</a:t>
                </a:r>
              </a:p>
              <a:p>
                <a:pPr marL="342900" indent="-342900">
                  <a:buFontTx/>
                  <a:buChar char="-"/>
                </a:pPr>
                <a:r>
                  <a:rPr lang="el-GR" sz="2000" smtClean="0">
                    <a:latin typeface="Times New Roman" panose="02020603050405020304" pitchFamily="18" charset="0"/>
                    <a:cs typeface="Times New Roman" panose="02020603050405020304" pitchFamily="18" charset="0"/>
                  </a:rPr>
                  <a:t>Φ</a:t>
                </a:r>
                <a:r>
                  <a:rPr lang="en-US" sz="2000" smtClean="0">
                    <a:latin typeface="Times New Roman" panose="02020603050405020304" pitchFamily="18" charset="0"/>
                    <a:cs typeface="Times New Roman" panose="02020603050405020304" pitchFamily="18" charset="0"/>
                  </a:rPr>
                  <a:t>(n)=</a:t>
                </a:r>
                <a:r>
                  <a:rPr lang="el-GR" sz="2000" smtClean="0">
                    <a:latin typeface="Times New Roman" panose="02020603050405020304" pitchFamily="18" charset="0"/>
                    <a:cs typeface="Times New Roman" panose="02020603050405020304" pitchFamily="18" charset="0"/>
                  </a:rPr>
                  <a:t> Φ</a:t>
                </a:r>
                <a:r>
                  <a:rPr lang="en-US" sz="2000" smtClean="0">
                    <a:latin typeface="Times New Roman" panose="02020603050405020304" pitchFamily="18" charset="0"/>
                    <a:cs typeface="Times New Roman" panose="02020603050405020304" pitchFamily="18" charset="0"/>
                  </a:rPr>
                  <a:t>(p)*</a:t>
                </a:r>
                <a:r>
                  <a:rPr lang="el-GR" sz="2000" smtClean="0">
                    <a:latin typeface="Times New Roman" panose="02020603050405020304" pitchFamily="18" charset="0"/>
                    <a:cs typeface="Times New Roman" panose="02020603050405020304" pitchFamily="18" charset="0"/>
                  </a:rPr>
                  <a:t>Φ</a:t>
                </a:r>
                <a:r>
                  <a:rPr lang="en-US" sz="2000" smtClean="0">
                    <a:latin typeface="Times New Roman" panose="02020603050405020304" pitchFamily="18" charset="0"/>
                    <a:cs typeface="Times New Roman" panose="02020603050405020304" pitchFamily="18" charset="0"/>
                  </a:rPr>
                  <a:t>(q) </a:t>
                </a:r>
              </a:p>
              <a:p>
                <a:pPr marL="342900" indent="-342900">
                  <a:buFontTx/>
                  <a:buChar char="-"/>
                </a:pPr>
                <a:r>
                  <a:rPr lang="en-US" sz="2000" smtClean="0">
                    <a:latin typeface="Times New Roman" panose="02020603050405020304" pitchFamily="18" charset="0"/>
                    <a:cs typeface="Times New Roman" panose="02020603050405020304" pitchFamily="18" charset="0"/>
                  </a:rPr>
                  <a:t>e và </a:t>
                </a:r>
                <a:r>
                  <a:rPr lang="el-GR" sz="2000" smtClean="0">
                    <a:latin typeface="Times New Roman" panose="02020603050405020304" pitchFamily="18" charset="0"/>
                    <a:cs typeface="Times New Roman" panose="02020603050405020304" pitchFamily="18" charset="0"/>
                  </a:rPr>
                  <a:t>Φ</a:t>
                </a:r>
                <a:r>
                  <a:rPr lang="en-US" sz="2000" smtClean="0">
                    <a:latin typeface="Times New Roman" panose="02020603050405020304" pitchFamily="18" charset="0"/>
                    <a:cs typeface="Times New Roman" panose="02020603050405020304" pitchFamily="18" charset="0"/>
                  </a:rPr>
                  <a:t>(n) là 2 số nguyên tố cùng nhau</a:t>
                </a:r>
              </a:p>
              <a:p>
                <a:pPr marL="342900" indent="-342900">
                  <a:buFontTx/>
                  <a:buChar char="-"/>
                </a:pPr>
                <a:r>
                  <a:rPr lang="en-US" sz="2000" smtClean="0">
                    <a:latin typeface="Times New Roman" panose="02020603050405020304" pitchFamily="18" charset="0"/>
                    <a:cs typeface="Times New Roman" panose="02020603050405020304" pitchFamily="18" charset="0"/>
                  </a:rPr>
                  <a:t>d=</a:t>
                </a:r>
                <a14:m>
                  <m:oMath xmlns:m="http://schemas.openxmlformats.org/officeDocument/2006/math">
                    <m:sSup>
                      <m:sSupPr>
                        <m:ctrlPr>
                          <a:rPr lang="en-US" sz="2000" i="1" smtClean="0">
                            <a:latin typeface="Cambria Math" panose="02040503050406030204" pitchFamily="18" charset="0"/>
                            <a:cs typeface="Times New Roman" panose="02020603050405020304" pitchFamily="18" charset="0"/>
                          </a:rPr>
                        </m:ctrlPr>
                      </m:sSupPr>
                      <m:e>
                        <m:r>
                          <a:rPr lang="en-US" sz="2000" b="0" i="1" smtClean="0">
                            <a:latin typeface="Cambria Math" panose="02040503050406030204" pitchFamily="18" charset="0"/>
                            <a:cs typeface="Times New Roman" panose="02020603050405020304" pitchFamily="18" charset="0"/>
                          </a:rPr>
                          <m:t>𝑒</m:t>
                        </m:r>
                      </m:e>
                      <m:sup>
                        <m:r>
                          <a:rPr lang="en-US" sz="2000" b="0" i="1" smtClean="0">
                            <a:latin typeface="Cambria Math" panose="02040503050406030204" pitchFamily="18" charset="0"/>
                            <a:cs typeface="Times New Roman" panose="02020603050405020304" pitchFamily="18" charset="0"/>
                          </a:rPr>
                          <m:t>−1</m:t>
                        </m:r>
                      </m:sup>
                    </m:sSup>
                  </m:oMath>
                </a14:m>
                <a:r>
                  <a:rPr lang="en-US" sz="2000" smtClean="0">
                    <a:latin typeface="Times New Roman" panose="02020603050405020304" pitchFamily="18" charset="0"/>
                    <a:cs typeface="Times New Roman" panose="02020603050405020304" pitchFamily="18" charset="0"/>
                  </a:rPr>
                  <a:t>mod </a:t>
                </a:r>
                <a:r>
                  <a:rPr lang="el-GR" sz="2000" smtClean="0">
                    <a:latin typeface="Times New Roman" panose="02020603050405020304" pitchFamily="18" charset="0"/>
                    <a:cs typeface="Times New Roman" panose="02020603050405020304" pitchFamily="18" charset="0"/>
                  </a:rPr>
                  <a:t>Φ</a:t>
                </a:r>
                <a:r>
                  <a:rPr lang="en-US" sz="2000" smtClean="0">
                    <a:latin typeface="Times New Roman" panose="02020603050405020304" pitchFamily="18" charset="0"/>
                    <a:cs typeface="Times New Roman" panose="02020603050405020304" pitchFamily="18" charset="0"/>
                  </a:rPr>
                  <a:t>(n)</a:t>
                </a:r>
              </a:p>
              <a:p>
                <a:pPr marL="342900" indent="-342900">
                  <a:buFontTx/>
                  <a:buChar char="-"/>
                </a:pPr>
                <a:r>
                  <a:rPr lang="en-US" sz="2000" smtClean="0">
                    <a:latin typeface="Times New Roman" panose="02020603050405020304" pitchFamily="18" charset="0"/>
                    <a:cs typeface="Times New Roman" panose="02020603050405020304" pitchFamily="18" charset="0"/>
                  </a:rPr>
                  <a:t>Khóa công khai là e và n</a:t>
                </a:r>
              </a:p>
              <a:p>
                <a:pPr marL="342900" indent="-342900">
                  <a:buFontTx/>
                  <a:buChar char="-"/>
                </a:pPr>
                <a:r>
                  <a:rPr lang="en-US" sz="2000" smtClean="0">
                    <a:latin typeface="Times New Roman" panose="02020603050405020304" pitchFamily="18" charset="0"/>
                    <a:cs typeface="Times New Roman" panose="02020603050405020304" pitchFamily="18" charset="0"/>
                  </a:rPr>
                  <a:t>Khóa bí mật là d</a:t>
                </a:r>
              </a:p>
              <a:p>
                <a:pPr marL="342900" indent="-342900">
                  <a:buFontTx/>
                  <a:buChar char="-"/>
                </a:pPr>
                <a:endParaRPr lang="en-US" sz="2000" smtClean="0">
                  <a:latin typeface="Times New Roman" panose="02020603050405020304" pitchFamily="18" charset="0"/>
                  <a:cs typeface="Times New Roman" panose="02020603050405020304" pitchFamily="18" charset="0"/>
                </a:endParaRPr>
              </a:p>
              <a:p>
                <a:pPr marL="342900" indent="-342900">
                  <a:buFontTx/>
                  <a:buChar char="-"/>
                </a:pPr>
                <a:endParaRPr lang="en-US" sz="2000" smtClean="0">
                  <a:latin typeface="Times New Roman" panose="02020603050405020304" pitchFamily="18" charset="0"/>
                  <a:cs typeface="Times New Roman" panose="02020603050405020304"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247135" y="210065"/>
                <a:ext cx="11528854" cy="6801862"/>
              </a:xfrm>
              <a:prstGeom prst="rect">
                <a:avLst/>
              </a:prstGeom>
              <a:blipFill>
                <a:blip r:embed="rId2"/>
                <a:stretch>
                  <a:fillRect l="-1375" t="-1254" r="-635"/>
                </a:stretch>
              </a:blipFill>
            </p:spPr>
            <p:txBody>
              <a:bodyPr/>
              <a:lstStyle/>
              <a:p>
                <a:r>
                  <a:rPr lang="en-US">
                    <a:noFill/>
                  </a:rPr>
                  <a:t> </a:t>
                </a:r>
              </a:p>
            </p:txBody>
          </p:sp>
        </mc:Fallback>
      </mc:AlternateContent>
      <p:pic>
        <p:nvPicPr>
          <p:cNvPr id="6" name="Picture 5"/>
          <p:cNvPicPr>
            <a:picLocks noChangeAspect="1"/>
          </p:cNvPicPr>
          <p:nvPr/>
        </p:nvPicPr>
        <p:blipFill rotWithShape="1">
          <a:blip r:embed="rId3"/>
          <a:srcRect l="18723" t="24409" r="19937" b="13541"/>
          <a:stretch/>
        </p:blipFill>
        <p:spPr>
          <a:xfrm>
            <a:off x="4782064" y="3139525"/>
            <a:ext cx="6833287" cy="3312890"/>
          </a:xfrm>
          <a:prstGeom prst="rect">
            <a:avLst/>
          </a:prstGeom>
        </p:spPr>
      </p:pic>
      <p:sp>
        <p:nvSpPr>
          <p:cNvPr id="2" name="Slide Number Placeholder 1"/>
          <p:cNvSpPr>
            <a:spLocks noGrp="1"/>
          </p:cNvSpPr>
          <p:nvPr>
            <p:ph type="sldNum" sz="quarter" idx="12"/>
          </p:nvPr>
        </p:nvSpPr>
        <p:spPr/>
        <p:txBody>
          <a:bodyPr/>
          <a:lstStyle/>
          <a:p>
            <a:fld id="{3928549D-7C0E-4646-AB5A-7638026D344E}" type="slidenum">
              <a:rPr lang="en-US" smtClean="0"/>
              <a:t>8</a:t>
            </a:fld>
            <a:endParaRPr lang="en-US"/>
          </a:p>
        </p:txBody>
      </p:sp>
    </p:spTree>
    <p:extLst>
      <p:ext uri="{BB962C8B-B14F-4D97-AF65-F5344CB8AC3E}">
        <p14:creationId xmlns:p14="http://schemas.microsoft.com/office/powerpoint/2010/main" val="710563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924" y="111211"/>
            <a:ext cx="11825417" cy="1446550"/>
          </a:xfrm>
          <a:prstGeom prst="rect">
            <a:avLst/>
          </a:prstGeom>
          <a:noFill/>
        </p:spPr>
        <p:txBody>
          <a:bodyPr wrap="square" rtlCol="0">
            <a:spAutoFit/>
          </a:bodyPr>
          <a:lstStyle/>
          <a:p>
            <a:r>
              <a:rPr lang="en-US" sz="2800" smtClean="0">
                <a:latin typeface="Times New Roman" panose="02020603050405020304" pitchFamily="18" charset="0"/>
                <a:cs typeface="Times New Roman" panose="02020603050405020304" pitchFamily="18" charset="0"/>
              </a:rPr>
              <a:t>3. </a:t>
            </a:r>
            <a:r>
              <a:rPr lang="en-US" sz="2800">
                <a:latin typeface="Times New Roman" panose="02020603050405020304" pitchFamily="18" charset="0"/>
                <a:cs typeface="Times New Roman" panose="02020603050405020304" pitchFamily="18" charset="0"/>
              </a:rPr>
              <a:t>C</a:t>
            </a:r>
            <a:r>
              <a:rPr lang="en-US" sz="2800" smtClean="0">
                <a:latin typeface="Times New Roman" panose="02020603050405020304" pitchFamily="18" charset="0"/>
                <a:cs typeface="Times New Roman" panose="02020603050405020304" pitchFamily="18" charset="0"/>
              </a:rPr>
              <a:t>hữ kí số sử dụng hệ mật RSA</a:t>
            </a:r>
          </a:p>
          <a:p>
            <a:r>
              <a:rPr lang="en-US" sz="2000" smtClean="0">
                <a:latin typeface="Times New Roman" panose="02020603050405020304" pitchFamily="18" charset="0"/>
                <a:cs typeface="Times New Roman" panose="02020603050405020304" pitchFamily="18" charset="0"/>
              </a:rPr>
              <a:t>Sử dụng sơ đồ chữ kí số ở phần trước, với một số đặc điểm</a:t>
            </a:r>
          </a:p>
          <a:p>
            <a:pPr marL="457200" indent="-457200">
              <a:buFontTx/>
              <a:buChar char="-"/>
            </a:pPr>
            <a:r>
              <a:rPr lang="en-US" sz="2000" smtClean="0">
                <a:latin typeface="Times New Roman" panose="02020603050405020304" pitchFamily="18" charset="0"/>
                <a:cs typeface="Times New Roman" panose="02020603050405020304" pitchFamily="18" charset="0"/>
              </a:rPr>
              <a:t>Hàm băm là SHA-256 HASH</a:t>
            </a:r>
          </a:p>
          <a:p>
            <a:pPr marL="457200" indent="-457200">
              <a:buFontTx/>
              <a:buChar char="-"/>
            </a:pPr>
            <a:r>
              <a:rPr lang="en-US" sz="2000" smtClean="0">
                <a:latin typeface="Times New Roman" panose="02020603050405020304" pitchFamily="18" charset="0"/>
                <a:cs typeface="Times New Roman" panose="02020603050405020304" pitchFamily="18" charset="0"/>
              </a:rPr>
              <a:t>Hệ mật là RSA</a:t>
            </a:r>
          </a:p>
        </p:txBody>
      </p:sp>
      <p:sp>
        <p:nvSpPr>
          <p:cNvPr id="10" name="Slide Number Placeholder 9"/>
          <p:cNvSpPr>
            <a:spLocks noGrp="1"/>
          </p:cNvSpPr>
          <p:nvPr>
            <p:ph type="sldNum" sz="quarter" idx="12"/>
          </p:nvPr>
        </p:nvSpPr>
        <p:spPr/>
        <p:txBody>
          <a:bodyPr/>
          <a:lstStyle/>
          <a:p>
            <a:fld id="{3928549D-7C0E-4646-AB5A-7638026D344E}" type="slidenum">
              <a:rPr lang="en-US" smtClean="0"/>
              <a:t>9</a:t>
            </a:fld>
            <a:endParaRPr lang="en-US"/>
          </a:p>
        </p:txBody>
      </p:sp>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4040" y="1528466"/>
            <a:ext cx="6609183" cy="4857180"/>
          </a:xfrm>
          <a:prstGeom prst="rect">
            <a:avLst/>
          </a:prstGeom>
        </p:spPr>
      </p:pic>
      <p:sp>
        <p:nvSpPr>
          <p:cNvPr id="13" name="Rectangle 12"/>
          <p:cNvSpPr/>
          <p:nvPr/>
        </p:nvSpPr>
        <p:spPr>
          <a:xfrm>
            <a:off x="743463" y="3587723"/>
            <a:ext cx="1755609" cy="369332"/>
          </a:xfrm>
          <a:prstGeom prst="rect">
            <a:avLst/>
          </a:prstGeom>
        </p:spPr>
        <p:txBody>
          <a:bodyPr wrap="none">
            <a:spAutoFit/>
          </a:bodyPr>
          <a:lstStyle/>
          <a:p>
            <a:r>
              <a:rPr lang="en-US" smtClean="0">
                <a:latin typeface="Times New Roman" panose="02020603050405020304" pitchFamily="18" charset="0"/>
                <a:cs typeface="Times New Roman" panose="02020603050405020304" pitchFamily="18" charset="0"/>
              </a:rPr>
              <a:t>SHA-256 </a:t>
            </a:r>
            <a:r>
              <a:rPr lang="en-US">
                <a:latin typeface="Times New Roman" panose="02020603050405020304" pitchFamily="18" charset="0"/>
                <a:cs typeface="Times New Roman" panose="02020603050405020304" pitchFamily="18" charset="0"/>
              </a:rPr>
              <a:t>HASH</a:t>
            </a:r>
          </a:p>
        </p:txBody>
      </p:sp>
      <p:cxnSp>
        <p:nvCxnSpPr>
          <p:cNvPr id="15" name="Straight Arrow Connector 14"/>
          <p:cNvCxnSpPr>
            <a:stCxn id="13" idx="3"/>
          </p:cNvCxnSpPr>
          <p:nvPr/>
        </p:nvCxnSpPr>
        <p:spPr>
          <a:xfrm>
            <a:off x="2499072" y="3772389"/>
            <a:ext cx="441836" cy="1464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9" name="Rectangle 38"/>
          <p:cNvSpPr/>
          <p:nvPr/>
        </p:nvSpPr>
        <p:spPr>
          <a:xfrm>
            <a:off x="9545594" y="3787037"/>
            <a:ext cx="1808205" cy="369332"/>
          </a:xfrm>
          <a:prstGeom prst="rect">
            <a:avLst/>
          </a:prstGeom>
        </p:spPr>
        <p:txBody>
          <a:bodyPr wrap="square">
            <a:spAutoFit/>
          </a:bodyPr>
          <a:lstStyle/>
          <a:p>
            <a:r>
              <a:rPr lang="en-US" smtClean="0">
                <a:latin typeface="Times New Roman" panose="02020603050405020304" pitchFamily="18" charset="0"/>
                <a:cs typeface="Times New Roman" panose="02020603050405020304" pitchFamily="18" charset="0"/>
              </a:rPr>
              <a:t>SHA-256 </a:t>
            </a:r>
            <a:r>
              <a:rPr lang="en-US">
                <a:latin typeface="Times New Roman" panose="02020603050405020304" pitchFamily="18" charset="0"/>
                <a:cs typeface="Times New Roman" panose="02020603050405020304" pitchFamily="18" charset="0"/>
              </a:rPr>
              <a:t>HASH</a:t>
            </a:r>
          </a:p>
        </p:txBody>
      </p:sp>
      <p:cxnSp>
        <p:nvCxnSpPr>
          <p:cNvPr id="40" name="Straight Arrow Connector 39"/>
          <p:cNvCxnSpPr>
            <a:stCxn id="39" idx="1"/>
          </p:cNvCxnSpPr>
          <p:nvPr/>
        </p:nvCxnSpPr>
        <p:spPr>
          <a:xfrm flipH="1" flipV="1">
            <a:off x="9057504" y="3957055"/>
            <a:ext cx="488090" cy="1464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3" name="Rectangle 32"/>
          <p:cNvSpPr/>
          <p:nvPr/>
        </p:nvSpPr>
        <p:spPr>
          <a:xfrm>
            <a:off x="984808" y="5419122"/>
            <a:ext cx="633507" cy="369332"/>
          </a:xfrm>
          <a:prstGeom prst="rect">
            <a:avLst/>
          </a:prstGeom>
        </p:spPr>
        <p:txBody>
          <a:bodyPr wrap="none">
            <a:spAutoFit/>
          </a:bodyPr>
          <a:lstStyle/>
          <a:p>
            <a:r>
              <a:rPr lang="en-US">
                <a:latin typeface="Times New Roman" panose="02020603050405020304" pitchFamily="18" charset="0"/>
                <a:cs typeface="Times New Roman" panose="02020603050405020304" pitchFamily="18" charset="0"/>
              </a:rPr>
              <a:t>RSA</a:t>
            </a:r>
          </a:p>
        </p:txBody>
      </p:sp>
      <p:cxnSp>
        <p:nvCxnSpPr>
          <p:cNvPr id="49" name="Straight Arrow Connector 48"/>
          <p:cNvCxnSpPr>
            <a:stCxn id="33" idx="3"/>
          </p:cNvCxnSpPr>
          <p:nvPr/>
        </p:nvCxnSpPr>
        <p:spPr>
          <a:xfrm flipV="1">
            <a:off x="1618315" y="4720281"/>
            <a:ext cx="2409988" cy="88350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0" name="Rectangle 49"/>
          <p:cNvSpPr/>
          <p:nvPr/>
        </p:nvSpPr>
        <p:spPr>
          <a:xfrm>
            <a:off x="9716560" y="5802352"/>
            <a:ext cx="633507" cy="369332"/>
          </a:xfrm>
          <a:prstGeom prst="rect">
            <a:avLst/>
          </a:prstGeom>
        </p:spPr>
        <p:txBody>
          <a:bodyPr wrap="square">
            <a:spAutoFit/>
          </a:bodyPr>
          <a:lstStyle/>
          <a:p>
            <a:r>
              <a:rPr lang="en-US">
                <a:latin typeface="Times New Roman" panose="02020603050405020304" pitchFamily="18" charset="0"/>
                <a:cs typeface="Times New Roman" panose="02020603050405020304" pitchFamily="18" charset="0"/>
              </a:rPr>
              <a:t>RSA</a:t>
            </a:r>
          </a:p>
        </p:txBody>
      </p:sp>
      <p:cxnSp>
        <p:nvCxnSpPr>
          <p:cNvPr id="51" name="Straight Arrow Connector 50"/>
          <p:cNvCxnSpPr>
            <a:stCxn id="50" idx="1"/>
          </p:cNvCxnSpPr>
          <p:nvPr/>
        </p:nvCxnSpPr>
        <p:spPr>
          <a:xfrm flipH="1" flipV="1">
            <a:off x="6031784" y="5617687"/>
            <a:ext cx="3684776" cy="369331"/>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0829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1180</TotalTime>
  <Words>1215</Words>
  <Application>Microsoft Office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Cambria Math</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Hiếu Minh</dc:creator>
  <cp:lastModifiedBy>Hiếu Minh</cp:lastModifiedBy>
  <cp:revision>47</cp:revision>
  <dcterms:created xsi:type="dcterms:W3CDTF">2018-05-07T07:03:07Z</dcterms:created>
  <dcterms:modified xsi:type="dcterms:W3CDTF">2018-05-23T06:41:20Z</dcterms:modified>
</cp:coreProperties>
</file>