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theme/theme2.xml" ContentType="application/vnd.openxmlformats-officedocument.theme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89" r:id="rId1"/>
    <p:sldMasterId id="2147484018" r:id="rId2"/>
    <p:sldMasterId id="2147484006" r:id="rId3"/>
  </p:sldMasterIdLst>
  <p:notesMasterIdLst>
    <p:notesMasterId r:id="rId21"/>
  </p:notesMasterIdLst>
  <p:sldIdLst>
    <p:sldId id="256" r:id="rId4"/>
    <p:sldId id="258" r:id="rId5"/>
    <p:sldId id="259" r:id="rId6"/>
    <p:sldId id="270" r:id="rId7"/>
    <p:sldId id="271" r:id="rId8"/>
    <p:sldId id="263" r:id="rId9"/>
    <p:sldId id="265" r:id="rId10"/>
    <p:sldId id="276" r:id="rId11"/>
    <p:sldId id="264" r:id="rId12"/>
    <p:sldId id="272" r:id="rId13"/>
    <p:sldId id="273" r:id="rId14"/>
    <p:sldId id="274" r:id="rId15"/>
    <p:sldId id="275" r:id="rId16"/>
    <p:sldId id="277" r:id="rId17"/>
    <p:sldId id="278" r:id="rId18"/>
    <p:sldId id="268" r:id="rId19"/>
    <p:sldId id="269" r:id="rId2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660"/>
  </p:normalViewPr>
  <p:slideViewPr>
    <p:cSldViewPr snapToGrid="0">
      <p:cViewPr varScale="1">
        <p:scale>
          <a:sx n="78" d="100"/>
          <a:sy n="78" d="100"/>
        </p:scale>
        <p:origin x="456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0" d="100"/>
          <a:sy n="60" d="100"/>
        </p:scale>
        <p:origin x="2766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viewProps" Target="viewProps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3C0C3A-40CC-4E53-9865-157D7C075D4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2BA9359-A4B1-4D4A-B84F-833BEEF8E12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903876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2BA9359-A4B1-4D4A-B84F-833BEEF8E12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878115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" name="Group 15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sp>
          <p:nvSpPr>
            <p:cNvPr id="15" name="Freeform 14"/>
            <p:cNvSpPr/>
            <p:nvPr/>
          </p:nvSpPr>
          <p:spPr>
            <a:xfrm>
              <a:off x="0" y="-7862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cxnSp>
          <p:nvCxnSpPr>
            <p:cNvPr id="19" name="Straight Connector 18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Isosceles Triangle 22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0E749-F644-4513-854A-2171F59FAF84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1222241" y="6041362"/>
            <a:ext cx="683339" cy="365125"/>
          </a:xfrm>
        </p:spPr>
        <p:txBody>
          <a:bodyPr/>
          <a:lstStyle>
            <a:lvl1pPr>
              <a:defRPr sz="2000">
                <a:solidFill>
                  <a:schemeClr val="bg1"/>
                </a:solidFill>
              </a:defRPr>
            </a:lvl1pPr>
          </a:lstStyle>
          <a:p>
            <a:fld id="{372A2EB7-5C31-4352-A059-A773A654A5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4054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F413FF-71BD-4EC4-B73E-A07D2E88136B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8401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EBC31-31CE-4C14-ADED-39482A65B31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68714608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66574D-1D08-4486-8236-0F9171FB7F15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587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F525D3-C24C-4B2A-93A8-C940E4835CB9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056939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B6111F-7478-4A84-A90C-757A040190A3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861729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655A39-5699-4B19-94F3-99E539FAD4A7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6409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8A03B3-2196-47C4-8F10-14517EF01D30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1936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13205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5065446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6999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85CB85-40CB-4B17-BB5F-9862A06E0C77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432204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948300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782239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32966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3188256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743743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910611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4905930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800772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990131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7691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318F19-3AD5-4A2B-B17F-9E30B43A8D9A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4918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799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1102379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8136324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661767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91796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602456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5783457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0340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040478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D88CEC-71D6-4CDB-8A09-25E5E3686671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2297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EB7161-835E-4980-97DC-C0DBD4D7CE1B}" type="datetime1">
              <a:rPr lang="en-US" smtClean="0"/>
              <a:t>12/12/2019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5389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D5D8AF-3EB4-4B20-88EB-AAB8BF7C6610}" type="datetime1">
              <a:rPr lang="en-US" smtClean="0"/>
              <a:t>12/12/2019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713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32C562-7C48-4DAB-971F-518CCA29ED8A}" type="datetime1">
              <a:rPr lang="en-US" smtClean="0"/>
              <a:t>12/12/2019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186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C9D8D9-2B52-4C79-B39D-4917E45FCB15}" type="datetime1">
              <a:rPr lang="en-US" smtClean="0"/>
              <a:t>12/12/2019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5996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‹#›</a:t>
            </a:fld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951FF4-8877-4DFC-97A0-7655A914BFFB}" type="datetime1">
              <a:rPr lang="en-US" smtClean="0"/>
              <a:t>12/12/2019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48884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4.xml"/><Relationship Id="rId3" Type="http://schemas.openxmlformats.org/officeDocument/2006/relationships/slideLayout" Target="../slideLayouts/slideLayout19.xml"/><Relationship Id="rId7" Type="http://schemas.openxmlformats.org/officeDocument/2006/relationships/slideLayout" Target="../slideLayouts/slideLayout23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8.xml"/><Relationship Id="rId1" Type="http://schemas.openxmlformats.org/officeDocument/2006/relationships/slideLayout" Target="../slideLayouts/slideLayout17.xml"/><Relationship Id="rId6" Type="http://schemas.openxmlformats.org/officeDocument/2006/relationships/slideLayout" Target="../slideLayouts/slideLayout22.xml"/><Relationship Id="rId11" Type="http://schemas.openxmlformats.org/officeDocument/2006/relationships/slideLayout" Target="../slideLayouts/slideLayout27.xml"/><Relationship Id="rId5" Type="http://schemas.openxmlformats.org/officeDocument/2006/relationships/slideLayout" Target="../slideLayouts/slideLayout21.xml"/><Relationship Id="rId10" Type="http://schemas.openxmlformats.org/officeDocument/2006/relationships/slideLayout" Target="../slideLayouts/slideLayout26.xml"/><Relationship Id="rId4" Type="http://schemas.openxmlformats.org/officeDocument/2006/relationships/slideLayout" Target="../slideLayouts/slideLayout20.xml"/><Relationship Id="rId9" Type="http://schemas.openxmlformats.org/officeDocument/2006/relationships/slideLayout" Target="../slideLayouts/slideLayout2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5.xml"/><Relationship Id="rId3" Type="http://schemas.openxmlformats.org/officeDocument/2006/relationships/slideLayout" Target="../slideLayouts/slideLayout30.xml"/><Relationship Id="rId7" Type="http://schemas.openxmlformats.org/officeDocument/2006/relationships/slideLayout" Target="../slideLayouts/slideLayout34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9.xml"/><Relationship Id="rId1" Type="http://schemas.openxmlformats.org/officeDocument/2006/relationships/slideLayout" Target="../slideLayouts/slideLayout28.xml"/><Relationship Id="rId6" Type="http://schemas.openxmlformats.org/officeDocument/2006/relationships/slideLayout" Target="../slideLayouts/slideLayout33.xml"/><Relationship Id="rId11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1.xml"/><Relationship Id="rId9" Type="http://schemas.openxmlformats.org/officeDocument/2006/relationships/slideLayout" Target="../slideLayouts/slideLayout3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" name="Group 43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2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8D2895-80A6-4ACB-869F-CBD597CA6DD5}" type="datetime1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202161" y="6096134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chemeClr val="bg1"/>
                </a:solidFill>
              </a:defRPr>
            </a:lvl1pPr>
          </a:lstStyle>
          <a:p>
            <a:fld id="{372A2EB7-5C31-4352-A059-A773A654A5CD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400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90" r:id="rId1"/>
    <p:sldLayoutId id="2147483991" r:id="rId2"/>
    <p:sldLayoutId id="2147483992" r:id="rId3"/>
    <p:sldLayoutId id="2147483993" r:id="rId4"/>
    <p:sldLayoutId id="2147483994" r:id="rId5"/>
    <p:sldLayoutId id="2147483995" r:id="rId6"/>
    <p:sldLayoutId id="2147483996" r:id="rId7"/>
    <p:sldLayoutId id="2147483997" r:id="rId8"/>
    <p:sldLayoutId id="2147483998" r:id="rId9"/>
    <p:sldLayoutId id="2147483999" r:id="rId10"/>
    <p:sldLayoutId id="2147484000" r:id="rId11"/>
    <p:sldLayoutId id="2147484001" r:id="rId12"/>
    <p:sldLayoutId id="2147484002" r:id="rId13"/>
    <p:sldLayoutId id="2147484003" r:id="rId14"/>
    <p:sldLayoutId id="2147484004" r:id="rId15"/>
    <p:sldLayoutId id="2147484005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67754FD-C636-4899-8734-99550239480C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C9AAA3C-7E39-4C63-B008-0B84A52CBF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891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19" r:id="rId1"/>
    <p:sldLayoutId id="2147484020" r:id="rId2"/>
    <p:sldLayoutId id="2147484021" r:id="rId3"/>
    <p:sldLayoutId id="2147484022" r:id="rId4"/>
    <p:sldLayoutId id="2147484023" r:id="rId5"/>
    <p:sldLayoutId id="2147484024" r:id="rId6"/>
    <p:sldLayoutId id="2147484025" r:id="rId7"/>
    <p:sldLayoutId id="2147484026" r:id="rId8"/>
    <p:sldLayoutId id="2147484027" r:id="rId9"/>
    <p:sldLayoutId id="2147484028" r:id="rId10"/>
    <p:sldLayoutId id="214748402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596029-1C93-4250-AD70-784CC7C8F20A}" type="datetimeFigureOut">
              <a:rPr lang="en-US" smtClean="0"/>
              <a:t>12/12/2019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C0051DF-1178-4289-86EC-79E296843F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1106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07" r:id="rId1"/>
    <p:sldLayoutId id="2147484008" r:id="rId2"/>
    <p:sldLayoutId id="2147484009" r:id="rId3"/>
    <p:sldLayoutId id="2147484010" r:id="rId4"/>
    <p:sldLayoutId id="2147484011" r:id="rId5"/>
    <p:sldLayoutId id="2147484012" r:id="rId6"/>
    <p:sldLayoutId id="2147484013" r:id="rId7"/>
    <p:sldLayoutId id="2147484014" r:id="rId8"/>
    <p:sldLayoutId id="2147484015" r:id="rId9"/>
    <p:sldLayoutId id="2147484016" r:id="rId10"/>
    <p:sldLayoutId id="214748401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5351" y="210064"/>
            <a:ext cx="11640065" cy="6647935"/>
          </a:xfrm>
        </p:spPr>
        <p:txBody>
          <a:bodyPr anchor="t">
            <a:normAutofit fontScale="90000"/>
          </a:bodyPr>
          <a:lstStyle/>
          <a:p>
            <a:pPr algn="ctr" fontAlgn="base">
              <a:lnSpc>
                <a:spcPct val="100000"/>
              </a:lnSpc>
            </a:pPr>
            <a: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TRƯỜNG </a:t>
            </a:r>
            <a:r>
              <a:rPr lang="en-US" sz="2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ĐẠI HỌC BÁCH KHOA HÀ NỘI​</a:t>
            </a:r>
            <a:br>
              <a:rPr lang="en-US" sz="2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VIỆN ĐIỆN TỬ - VIỄN THÔNG</a:t>
            </a:r>
            <a: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3600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Báo cáo bài </a:t>
            </a: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tập </a:t>
            </a:r>
            <a:r>
              <a:rPr lang="en-US" sz="4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lớn môn: Mạng </a:t>
            </a: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máy </a:t>
            </a:r>
            <a:r>
              <a:rPr lang="en-US" sz="40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31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Đề </a:t>
            </a:r>
            <a:r>
              <a:rPr lang="en-US" sz="31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tài: </a:t>
            </a:r>
            <a:r>
              <a:rPr lang="en-US" sz="31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Lập trình mô phỏng hoạt động của mô hình mạng </a:t>
            </a:r>
            <a:r>
              <a:rPr lang="en-US" sz="31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Slotted </a:t>
            </a:r>
            <a:r>
              <a:rPr lang="en-US" sz="31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ALOHA</a:t>
            </a: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GVHD: TS </a:t>
            </a:r>
            <a:r>
              <a:rPr lang="en-US" sz="2700" b="1" dirty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Trần </a:t>
            </a: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Quang Vinh</a:t>
            </a:r>
            <a:b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Nhóm thực hiện đề tài : Nhóm </a:t>
            </a:r>
            <a: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</a:t>
            </a:r>
            <a:b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2700" b="1" smtClean="0">
                <a:solidFill>
                  <a:schemeClr val="tx2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2700" dirty="0">
              <a:solidFill>
                <a:schemeClr val="tx2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 descr="Untitled.pn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1867438" y="333950"/>
            <a:ext cx="798490" cy="1064515"/>
          </a:xfrm>
          <a:prstGeom prst="rect">
            <a:avLst/>
          </a:prstGeom>
        </p:spPr>
      </p:pic>
      <p:pic>
        <p:nvPicPr>
          <p:cNvPr id="8" name="Picture 7" descr="C:\Users\Vu\Desktop\SET_LOGO copy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9400658" y="333949"/>
            <a:ext cx="760368" cy="1064515"/>
          </a:xfrm>
          <a:prstGeom prst="rect">
            <a:avLst/>
          </a:prstGeom>
          <a:noFill/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45814895"/>
              </p:ext>
            </p:extLst>
          </p:nvPr>
        </p:nvGraphicFramePr>
        <p:xfrm>
          <a:off x="3374767" y="4410401"/>
          <a:ext cx="6115222" cy="2225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803611">
                  <a:extLst>
                    <a:ext uri="{9D8B030D-6E8A-4147-A177-3AD203B41FA5}">
                      <a16:colId xmlns:a16="http://schemas.microsoft.com/office/drawing/2014/main" val="1350623248"/>
                    </a:ext>
                  </a:extLst>
                </a:gridCol>
                <a:gridCol w="3311611">
                  <a:extLst>
                    <a:ext uri="{9D8B030D-6E8A-4147-A177-3AD203B41FA5}">
                      <a16:colId xmlns:a16="http://schemas.microsoft.com/office/drawing/2014/main" val="416283998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Họ </a:t>
                      </a:r>
                      <a:r>
                        <a:rPr lang="en-US" sz="240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t</a:t>
                      </a:r>
                      <a:r>
                        <a:rPr lang="vi-VN" sz="2400" smtClean="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ên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MSSV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381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231614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Nguyễn Phương Nam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20152577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381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947560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Nguyễn Đức Tường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20154297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008216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Nguyễn Đình Quốc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20153060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629757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Nguyễn Tiến Dương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95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20150764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079771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127000">
                        <a:lnSpc>
                          <a:spcPts val="13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vi-VN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Nguyễn Minh Hiếu</a:t>
                      </a:r>
                      <a:endParaRPr lang="en-US" sz="2400">
                        <a:solidFill>
                          <a:schemeClr val="tx2"/>
                        </a:solidFill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285750" marR="113665" algn="ctr">
                        <a:lnSpc>
                          <a:spcPts val="1360"/>
                        </a:lnSpc>
                        <a:spcBef>
                          <a:spcPts val="600"/>
                        </a:spcBef>
                        <a:spcAft>
                          <a:spcPts val="600"/>
                        </a:spcAft>
                      </a:pPr>
                      <a:r>
                        <a:rPr lang="en-US" sz="2400">
                          <a:solidFill>
                            <a:schemeClr val="tx2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</a:rPr>
                        <a:t>20151336</a:t>
                      </a:r>
                    </a:p>
                  </a:txBody>
                  <a:tcPr marL="0" marR="0" marT="0" marB="0" anchor="ctr">
                    <a:lnL w="12700" cmpd="sng">
                      <a:noFill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38829126"/>
                  </a:ext>
                </a:extLst>
              </a:tr>
            </a:tbl>
          </a:graphicData>
        </a:graphic>
      </p:graphicFrame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>
          <a:xfrm>
            <a:off x="9489989" y="6199033"/>
            <a:ext cx="2712153" cy="365125"/>
          </a:xfrm>
        </p:spPr>
        <p:txBody>
          <a:bodyPr/>
          <a:lstStyle/>
          <a:p>
            <a:pPr algn="l"/>
            <a:r>
              <a:rPr lang="en-US" smtClean="0"/>
              <a:t>TC 201, 12/12/2019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71329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10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/>
          <p:cNvPicPr/>
          <p:nvPr/>
        </p:nvPicPr>
        <p:blipFill>
          <a:blip r:embed="rId2"/>
          <a:stretch>
            <a:fillRect/>
          </a:stretch>
        </p:blipFill>
        <p:spPr>
          <a:xfrm>
            <a:off x="1191982" y="916780"/>
            <a:ext cx="9212407" cy="5179354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2405449" y="6107165"/>
            <a:ext cx="6491416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Đánh giá hiệu năng Slotted ALOHA (sinh dữ liệu ngẫu nhiên)</a:t>
            </a:r>
          </a:p>
        </p:txBody>
      </p:sp>
    </p:spTree>
    <p:extLst>
      <p:ext uri="{BB962C8B-B14F-4D97-AF65-F5344CB8AC3E}">
        <p14:creationId xmlns:p14="http://schemas.microsoft.com/office/powerpoint/2010/main" val="21274675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11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2405448" y="6107165"/>
            <a:ext cx="7455243" cy="4247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Đánh giá hiệu năng Slotted ALOHA (sinh dữ liệu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theo phân phối Poissson)</a:t>
            </a:r>
            <a:endParaRPr lang="en-US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  <p:pic>
        <p:nvPicPr>
          <p:cNvPr id="6" name="Picture 5"/>
          <p:cNvPicPr/>
          <p:nvPr/>
        </p:nvPicPr>
        <p:blipFill>
          <a:blip r:embed="rId2"/>
          <a:stretch>
            <a:fillRect/>
          </a:stretch>
        </p:blipFill>
        <p:spPr>
          <a:xfrm>
            <a:off x="1191981" y="916779"/>
            <a:ext cx="9232031" cy="5190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7285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12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632" y="999055"/>
            <a:ext cx="5439661" cy="420314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cũng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thay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đổi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theo.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Sự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thiên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dạng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/>
          <p:cNvPicPr/>
          <p:nvPr/>
        </p:nvPicPr>
        <p:blipFill rotWithShape="1">
          <a:blip r:embed="rId2"/>
          <a:srcRect l="8942" t="13359" r="52109" b="3963"/>
          <a:stretch/>
        </p:blipFill>
        <p:spPr>
          <a:xfrm>
            <a:off x="5916424" y="912558"/>
            <a:ext cx="4772171" cy="56952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818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13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632" y="999054"/>
            <a:ext cx="5414546" cy="4783907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Nhận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xét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Wingdings" panose="05000000000000000000" pitchFamily="2" charset="2"/>
              <a:buChar char="ü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000" b="1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chậm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đạt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đỉnh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giảm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dần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trễ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tiếp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tục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nhưng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hơn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ü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/>
          <p:nvPr/>
        </p:nvPicPr>
        <p:blipFill rotWithShape="1">
          <a:blip r:embed="rId2"/>
          <a:srcRect l="52358" t="13273" r="8390" b="3385"/>
          <a:stretch/>
        </p:blipFill>
        <p:spPr>
          <a:xfrm>
            <a:off x="5818735" y="864734"/>
            <a:ext cx="4906930" cy="58577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076322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14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631" y="999054"/>
            <a:ext cx="7478126" cy="5685951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tính toán các thông số của mạng Slotted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endPara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v"/>
            </a:pP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Các đầu vào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bao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gồm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vi-VN" sz="20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nguồn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suất sinh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gói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tin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backoff tối đa (tính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bằng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slots)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gian mô phỏng (tính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bằng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slots)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sinh dữ liệu (ngẫu nhiên hay theo phân phối Poisson)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vi-V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Sau khi tính toán sẽ cho ra các thông số của hệ thống bao gồm: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lượng của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của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Trễ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trung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bình</a:t>
            </a:r>
            <a:endParaRPr lang="en-US" sz="200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Xác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suất va chạm</a:t>
            </a:r>
          </a:p>
          <a:p>
            <a:pPr>
              <a:buFont typeface="Wingdings" panose="05000000000000000000" pitchFamily="2" charset="2"/>
              <a:buChar char="v"/>
            </a:pP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38022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1000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1000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1000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1000" fill="hold"/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1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2" dur="1000" fill="hold"/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7" dur="1000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78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9" dur="1000" fill="hold"/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1000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5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1000" fill="hold"/>
                                        <p:tgtEl>
                                          <p:spTgt spid="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15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631" y="999055"/>
            <a:ext cx="7478126" cy="1021730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GUI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để tính toán các thông số của mạng Slotted </a:t>
            </a:r>
            <a:r>
              <a:rPr lang="en-US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endParaRPr lang="en-US" sz="2000" b="1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28735" t="32824" r="31116" b="18312"/>
          <a:stretch/>
        </p:blipFill>
        <p:spPr bwMode="auto">
          <a:xfrm>
            <a:off x="726761" y="1525134"/>
            <a:ext cx="4932634" cy="3375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7" name="Picture 6"/>
          <p:cNvPicPr/>
          <p:nvPr/>
        </p:nvPicPr>
        <p:blipFill rotWithShape="1">
          <a:blip r:embed="rId3"/>
          <a:srcRect l="28610" t="32821" r="31110" b="17559"/>
          <a:stretch/>
        </p:blipFill>
        <p:spPr bwMode="auto">
          <a:xfrm>
            <a:off x="6383997" y="1525134"/>
            <a:ext cx="4873008" cy="3375150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3" name="Rectangle 2"/>
          <p:cNvSpPr/>
          <p:nvPr/>
        </p:nvSpPr>
        <p:spPr>
          <a:xfrm>
            <a:off x="2297831" y="5102459"/>
            <a:ext cx="7324506" cy="39574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ctr">
              <a:lnSpc>
                <a:spcPct val="120000"/>
              </a:lnSpc>
              <a:spcBef>
                <a:spcPts val="600"/>
              </a:spcBef>
              <a:spcAft>
                <a:spcPts val="1000"/>
              </a:spcAft>
            </a:pP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Kết quả thực </a:t>
            </a:r>
            <a:r>
              <a:rPr lang="en-US" b="1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hiện </a:t>
            </a:r>
            <a:r>
              <a:rPr lang="en-US" b="1" smtClean="0">
                <a:solidFill>
                  <a:srgbClr val="000000"/>
                </a:solidFill>
                <a:latin typeface="Times New Roman" panose="02020603050405020304" pitchFamily="18" charset="0"/>
                <a:ea typeface="Times New Roman" panose="02020603050405020304" pitchFamily="18" charset="0"/>
              </a:rPr>
              <a:t>tính toán các thông số mạng Slotted ALOHA trên GUI</a:t>
            </a:r>
            <a:endParaRPr lang="en-US" b="1">
              <a:solidFill>
                <a:srgbClr val="000000"/>
              </a:solidFill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9200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uild="p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94275" y="1060838"/>
            <a:ext cx="8596668" cy="388077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Slotted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là giao thức có hiệu suất tốt hơn nhiều so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với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ALOHA (gấp đôi, tuy nhiên vẫn còn thấp)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hiện mô phỏng có kết quả gần đúng so với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có càng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nhiều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trạm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tham gia thì kết quả sẽ càng gần so với </a:t>
            </a:r>
            <a:r>
              <a:rPr 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lý 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16</a:t>
            </a:fld>
            <a:endParaRPr lang="en-US"/>
          </a:p>
        </p:txBody>
      </p:sp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136500" y="204334"/>
            <a:ext cx="9588267" cy="856504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4. Kết luận</a:t>
            </a: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78687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056068" y="2665926"/>
            <a:ext cx="949172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8000" dirty="0">
                <a:solidFill>
                  <a:schemeClr val="accent1">
                    <a:lumMod val="75000"/>
                  </a:schemeClr>
                </a:solidFill>
                <a:latin typeface="Brush Script MT" panose="03060802040406070304" pitchFamily="66" charset="0"/>
                <a:cs typeface="Arial" panose="020B0604020202020204" pitchFamily="34" charset="0"/>
              </a:rPr>
              <a:t>Thank you for listening!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155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mph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6" dur="500" tmFilter="0, 0; .2, .5; .8, .5; 1, 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Scale>
                                      <p:cBhvr>
                                        <p:cTn id="7" dur="250" autoRev="1" fill="hold"/>
                                        <p:tgtEl>
                                          <p:spTgt spid="2"/>
                                        </p:tgtEl>
                                      </p:cBhvr>
                                      <p:by x="105000" y="105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286604"/>
            <a:ext cx="10058400" cy="911132"/>
          </a:xfrm>
        </p:spPr>
        <p:txBody>
          <a:bodyPr>
            <a:noAutofit/>
          </a:bodyPr>
          <a:lstStyle/>
          <a:p>
            <a:pPr algn="ctr"/>
            <a:r>
              <a:rPr lang="en-US" sz="64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Nội Dung </a:t>
            </a:r>
          </a:p>
        </p:txBody>
      </p:sp>
      <p:grpSp>
        <p:nvGrpSpPr>
          <p:cNvPr id="6" name="Group 61"/>
          <p:cNvGrpSpPr>
            <a:grpSpLocks/>
          </p:cNvGrpSpPr>
          <p:nvPr/>
        </p:nvGrpSpPr>
        <p:grpSpPr bwMode="auto">
          <a:xfrm>
            <a:off x="2053653" y="1429767"/>
            <a:ext cx="7043264" cy="1227786"/>
            <a:chOff x="1296" y="1824"/>
            <a:chExt cx="3840" cy="432"/>
          </a:xfrm>
          <a:solidFill>
            <a:schemeClr val="bg2">
              <a:lumMod val="75000"/>
            </a:schemeClr>
          </a:solidFill>
        </p:grpSpPr>
        <p:sp>
          <p:nvSpPr>
            <p:cNvPr id="7" name="AutoShape 62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8" name="AutoShape 6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" name="Text Box 64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162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Tổng quan về giao </a:t>
              </a:r>
              <a:r>
                <a:rPr lang="en-US" sz="2400" b="1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thức </a:t>
              </a:r>
              <a:r>
                <a:rPr lang="en-US" sz="2400" b="1" smtClean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slotted ALOHA</a:t>
              </a:r>
              <a:endPara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0" name="Text Box 65"/>
            <p:cNvSpPr txBox="1">
              <a:spLocks noChangeArrowheads="1"/>
            </p:cNvSpPr>
            <p:nvPr/>
          </p:nvSpPr>
          <p:spPr bwMode="gray">
            <a:xfrm>
              <a:off x="1370" y="1944"/>
              <a:ext cx="310" cy="162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1</a:t>
              </a:r>
            </a:p>
          </p:txBody>
        </p:sp>
      </p:grpSp>
      <p:grpSp>
        <p:nvGrpSpPr>
          <p:cNvPr id="11" name="Group 66"/>
          <p:cNvGrpSpPr>
            <a:grpSpLocks/>
          </p:cNvGrpSpPr>
          <p:nvPr/>
        </p:nvGrpSpPr>
        <p:grpSpPr bwMode="auto">
          <a:xfrm>
            <a:off x="2053654" y="2694500"/>
            <a:ext cx="7043264" cy="1380186"/>
            <a:chOff x="1296" y="1824"/>
            <a:chExt cx="3840" cy="432"/>
          </a:xfrm>
          <a:solidFill>
            <a:schemeClr val="tx2">
              <a:lumMod val="40000"/>
              <a:lumOff val="60000"/>
            </a:schemeClr>
          </a:solidFill>
        </p:grpSpPr>
        <p:sp>
          <p:nvSpPr>
            <p:cNvPr id="12" name="AutoShape 67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solidFill>
              <a:schemeClr val="accent1">
                <a:lumMod val="60000"/>
                <a:lumOff val="40000"/>
              </a:schemeClr>
            </a:solidFill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3" name="AutoShape 6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solidFill>
              <a:schemeClr val="accent1">
                <a:lumMod val="60000"/>
                <a:lumOff val="40000"/>
              </a:schemeClr>
            </a:solidFill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5" name="Text Box 70"/>
            <p:cNvSpPr txBox="1">
              <a:spLocks noChangeArrowheads="1"/>
            </p:cNvSpPr>
            <p:nvPr/>
          </p:nvSpPr>
          <p:spPr bwMode="gray">
            <a:xfrm>
              <a:off x="1312" y="1976"/>
              <a:ext cx="432" cy="145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2</a:t>
              </a:r>
            </a:p>
          </p:txBody>
        </p:sp>
      </p:grpSp>
      <p:grpSp>
        <p:nvGrpSpPr>
          <p:cNvPr id="16" name="Group 71"/>
          <p:cNvGrpSpPr>
            <a:grpSpLocks/>
          </p:cNvGrpSpPr>
          <p:nvPr/>
        </p:nvGrpSpPr>
        <p:grpSpPr bwMode="auto">
          <a:xfrm>
            <a:off x="2053654" y="4086770"/>
            <a:ext cx="7043264" cy="1392720"/>
            <a:chOff x="1296" y="1824"/>
            <a:chExt cx="3840" cy="432"/>
          </a:xfrm>
          <a:solidFill>
            <a:schemeClr val="accent1">
              <a:lumMod val="75000"/>
            </a:schemeClr>
          </a:solidFill>
        </p:grpSpPr>
        <p:sp>
          <p:nvSpPr>
            <p:cNvPr id="17" name="AutoShape 72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18" name="AutoShape 73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0" name="Text Box 75"/>
            <p:cNvSpPr txBox="1">
              <a:spLocks noChangeArrowheads="1"/>
            </p:cNvSpPr>
            <p:nvPr/>
          </p:nvSpPr>
          <p:spPr bwMode="gray">
            <a:xfrm>
              <a:off x="1347" y="1960"/>
              <a:ext cx="344" cy="143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3</a:t>
              </a:r>
            </a:p>
          </p:txBody>
        </p:sp>
      </p:grpSp>
      <p:grpSp>
        <p:nvGrpSpPr>
          <p:cNvPr id="21" name="Group 76"/>
          <p:cNvGrpSpPr>
            <a:grpSpLocks/>
          </p:cNvGrpSpPr>
          <p:nvPr/>
        </p:nvGrpSpPr>
        <p:grpSpPr bwMode="auto">
          <a:xfrm>
            <a:off x="2053653" y="5512713"/>
            <a:ext cx="7043264" cy="1114802"/>
            <a:chOff x="1296" y="1824"/>
            <a:chExt cx="3840" cy="432"/>
          </a:xfrm>
          <a:solidFill>
            <a:schemeClr val="accent2">
              <a:lumMod val="75000"/>
            </a:schemeClr>
          </a:solidFill>
        </p:grpSpPr>
        <p:sp>
          <p:nvSpPr>
            <p:cNvPr id="22" name="AutoShape 77"/>
            <p:cNvSpPr>
              <a:spLocks noChangeArrowheads="1"/>
            </p:cNvSpPr>
            <p:nvPr/>
          </p:nvSpPr>
          <p:spPr bwMode="gray">
            <a:xfrm>
              <a:off x="1536" y="1899"/>
              <a:ext cx="3600" cy="288"/>
            </a:xfrm>
            <a:prstGeom prst="roundRect">
              <a:avLst>
                <a:gd name="adj" fmla="val 16667"/>
              </a:avLst>
            </a:prstGeom>
            <a:grpFill/>
            <a:ln w="12700" algn="ctr">
              <a:solidFill>
                <a:schemeClr val="bg1"/>
              </a:solidFill>
              <a:round/>
              <a:headEnd/>
              <a:tailEnd/>
            </a:ln>
            <a:effectLst>
              <a:outerShdw dist="99190" dir="238833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3" name="AutoShape 78"/>
            <p:cNvSpPr>
              <a:spLocks noChangeArrowheads="1"/>
            </p:cNvSpPr>
            <p:nvPr/>
          </p:nvSpPr>
          <p:spPr bwMode="gray">
            <a:xfrm>
              <a:off x="1296" y="1824"/>
              <a:ext cx="432" cy="432"/>
            </a:xfrm>
            <a:prstGeom prst="diamond">
              <a:avLst/>
            </a:prstGeom>
            <a:grpFill/>
            <a:ln w="25400" algn="ctr">
              <a:solidFill>
                <a:schemeClr val="bg1"/>
              </a:solidFill>
              <a:miter lim="800000"/>
              <a:headEnd/>
              <a:tailEnd/>
            </a:ln>
            <a:effectLst>
              <a:outerShdw dist="63500" dir="2212194" algn="ctr" rotWithShape="0">
                <a:srgbClr val="333333">
                  <a:alpha val="50000"/>
                </a:srgbClr>
              </a:outerShdw>
            </a:effectLst>
          </p:spPr>
          <p:txBody>
            <a:bodyPr wrap="none" anchor="ctr"/>
            <a:lstStyle/>
            <a:p>
              <a:endParaRPr lang="en-US" sz="200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24" name="Text Box 79"/>
            <p:cNvSpPr txBox="1">
              <a:spLocks noChangeArrowheads="1"/>
            </p:cNvSpPr>
            <p:nvPr/>
          </p:nvSpPr>
          <p:spPr bwMode="gray">
            <a:xfrm>
              <a:off x="1776" y="1934"/>
              <a:ext cx="3312" cy="179"/>
            </a:xfrm>
            <a:prstGeom prst="rect">
              <a:avLst/>
            </a:prstGeom>
            <a:grp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eaLnBrk="0" hangingPunct="0"/>
              <a:r>
                <a:rPr lang="en-US" sz="2400" b="1" dirty="0">
                  <a:solidFill>
                    <a:srgbClr val="000000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Kết luận</a:t>
              </a:r>
            </a:p>
          </p:txBody>
        </p:sp>
        <p:sp>
          <p:nvSpPr>
            <p:cNvPr id="25" name="Text Box 80"/>
            <p:cNvSpPr txBox="1">
              <a:spLocks noChangeArrowheads="1"/>
            </p:cNvSpPr>
            <p:nvPr/>
          </p:nvSpPr>
          <p:spPr bwMode="gray">
            <a:xfrm>
              <a:off x="1303" y="1944"/>
              <a:ext cx="432" cy="179"/>
            </a:xfrm>
            <a:prstGeom prst="rect">
              <a:avLst/>
            </a:prstGeom>
            <a:noFill/>
            <a:ln w="9525" algn="ctr">
              <a:noFill/>
              <a:miter lim="800000"/>
              <a:headEnd/>
              <a:tailEnd/>
            </a:ln>
            <a:effectLst/>
          </p:spPr>
          <p:txBody>
            <a:bodyPr wrap="square">
              <a:spAutoFit/>
            </a:bodyPr>
            <a:lstStyle/>
            <a:p>
              <a:pPr algn="ctr" eaLnBrk="0" hangingPunct="0"/>
              <a:r>
                <a:rPr lang="en-US" sz="2400" dirty="0">
                  <a:solidFill>
                    <a:schemeClr val="bg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rPr>
                <a:t>4</a:t>
              </a:r>
            </a:p>
          </p:txBody>
        </p:sp>
      </p:grpSp>
      <p:sp>
        <p:nvSpPr>
          <p:cNvPr id="26" name="Text Box 74"/>
          <p:cNvSpPr txBox="1">
            <a:spLocks noChangeArrowheads="1"/>
          </p:cNvSpPr>
          <p:nvPr/>
        </p:nvSpPr>
        <p:spPr bwMode="gray">
          <a:xfrm>
            <a:off x="3022102" y="3182362"/>
            <a:ext cx="6074815" cy="46101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Mô phỏng </a:t>
            </a:r>
            <a:r>
              <a:rPr lang="en-US" sz="2400" b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hoạt </a:t>
            </a:r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động slotted ALOHA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 Box 74"/>
          <p:cNvSpPr txBox="1">
            <a:spLocks noChangeArrowheads="1"/>
          </p:cNvSpPr>
          <p:nvPr/>
        </p:nvSpPr>
        <p:spPr bwMode="gray">
          <a:xfrm>
            <a:off x="2934061" y="4562294"/>
            <a:ext cx="6074815" cy="461016"/>
          </a:xfrm>
          <a:prstGeom prst="rect">
            <a:avLst/>
          </a:prstGeom>
          <a:solidFill>
            <a:schemeClr val="accent1">
              <a:lumMod val="75000"/>
            </a:schemeClr>
          </a:solidFill>
          <a:ln w="9525" algn="ctr">
            <a:noFill/>
            <a:miter lim="800000"/>
            <a:headEnd/>
            <a:tailEnd/>
          </a:ln>
          <a:effectLst/>
        </p:spPr>
        <p:txBody>
          <a:bodyPr wrap="square">
            <a:spAutoFit/>
          </a:bodyPr>
          <a:lstStyle/>
          <a:p>
            <a:pPr eaLnBrk="0" hangingPunct="0"/>
            <a:r>
              <a:rPr lang="en-US" sz="2400" b="1" smtClean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Đánh giá hiệu năng slotted ALOHA </a:t>
            </a:r>
            <a:endParaRPr lang="en-US" sz="2400" b="1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6696441"/>
      </p:ext>
    </p:extLst>
  </p:cSld>
  <p:clrMapOvr>
    <a:masterClrMapping/>
  </p:clrMapOvr>
  <p:transition spd="slow">
    <p:randomBar dir="vert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00" y="204334"/>
            <a:ext cx="9588267" cy="1320800"/>
          </a:xfrm>
        </p:spPr>
        <p:txBody>
          <a:bodyPr>
            <a:normAutofit/>
          </a:bodyPr>
          <a:lstStyle/>
          <a:p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en-US" sz="4000" b="1" dirty="0" err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về giao </a:t>
            </a:r>
            <a:r>
              <a:rPr lang="en-US" sz="4000" b="1" dirty="0" err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</a:t>
            </a:r>
            <a:r>
              <a:rPr lang="en-US" sz="4000" b="1" dirty="0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lotted ALOHA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99298" y="2073851"/>
                <a:ext cx="5195282" cy="3795243"/>
              </a:xfrm>
            </p:spPr>
            <p:txBody>
              <a:bodyPr>
                <a:normAutofit fontScale="92500" lnSpcReduction="10000"/>
              </a:bodyPr>
              <a:lstStyle/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v"/>
                </a:pPr>
                <a:r>
                  <a:rPr lang="en-US" sz="2000" b="1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Slotted ALOHA cũng giống như Pure ALOHA với các sự thay đổi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Chia kênh truyền thành các time slots, mỗi time slot dài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t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vi-VN" sz="2000">
                            <a:latin typeface="Cambria Math" panose="02040503050406030204" pitchFamily="18" charset="0"/>
                          </a:rPr>
                          <m:t>s</m:t>
                        </m:r>
                      </m:sub>
                    </m:sSub>
                  </m:oMath>
                </a14:m>
                <a:r>
                  <a:rPr lang="en-US" sz="2000" dirty="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en-US" sz="2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(thời gian phục vụ gói tin)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Gói </a:t>
                </a:r>
                <a:r>
                  <a:rPr lang="en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tin chỉ có thể được gửi tại phần đầu của </a:t>
                </a:r>
                <a:r>
                  <a:rPr lang="en-US" sz="200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một </a:t>
                </a:r>
                <a:r>
                  <a:rPr lang="en-US" sz="2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slot</a:t>
                </a:r>
              </a:p>
              <a:p>
                <a:pPr algn="just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en-US" sz="2000" smtClean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Nếu xảy ra va chạm, gửi lại gói tin sau một số delay time slots ngẫu nhiên</a:t>
                </a:r>
                <a:endParaRPr lang="en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99298" y="2073851"/>
                <a:ext cx="5195282" cy="3795243"/>
              </a:xfrm>
              <a:blipFill>
                <a:blip r:embed="rId2"/>
                <a:stretch>
                  <a:fillRect l="-352" r="-105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/>
          <p:nvPr/>
        </p:nvPicPr>
        <p:blipFill rotWithShape="1">
          <a:blip r:embed="rId3"/>
          <a:srcRect l="34069" t="46784" r="18792" b="15034"/>
          <a:stretch/>
        </p:blipFill>
        <p:spPr bwMode="auto">
          <a:xfrm>
            <a:off x="6851273" y="1016258"/>
            <a:ext cx="4645660" cy="2115185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4"/>
          <a:srcRect l="34489" t="40082" r="19053" b="17923"/>
          <a:stretch/>
        </p:blipFill>
        <p:spPr bwMode="auto">
          <a:xfrm>
            <a:off x="6851273" y="3943367"/>
            <a:ext cx="4671644" cy="2373750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7054" y="3203850"/>
            <a:ext cx="171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ALOHA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2443" y="6317117"/>
            <a:ext cx="20396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Slotted ALOHA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1548218"/>
      </p:ext>
    </p:extLst>
  </p:cSld>
  <p:clrMapOvr>
    <a:masterClrMapping/>
  </p:clrMapOvr>
  <p:transition spd="slow">
    <p:split orient="vert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1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4" grpId="0"/>
      <p:bldP spid="8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637694" cy="1320800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Tổng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về giao 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S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lotted ALOHA</a:t>
            </a:r>
            <a: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/>
          <p:cNvPicPr/>
          <p:nvPr/>
        </p:nvPicPr>
        <p:blipFill rotWithShape="1">
          <a:blip r:embed="rId2"/>
          <a:srcRect l="34069" t="46784" r="18792" b="15034"/>
          <a:stretch/>
        </p:blipFill>
        <p:spPr bwMode="auto">
          <a:xfrm>
            <a:off x="6851273" y="1016258"/>
            <a:ext cx="4645660" cy="2115185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pic>
        <p:nvPicPr>
          <p:cNvPr id="6" name="Picture 5"/>
          <p:cNvPicPr/>
          <p:nvPr/>
        </p:nvPicPr>
        <p:blipFill rotWithShape="1">
          <a:blip r:embed="rId3"/>
          <a:srcRect l="34489" t="40082" r="19053" b="17923"/>
          <a:stretch/>
        </p:blipFill>
        <p:spPr bwMode="auto">
          <a:xfrm>
            <a:off x="6851273" y="3943367"/>
            <a:ext cx="4671644" cy="2373750"/>
          </a:xfrm>
          <a:prstGeom prst="rect">
            <a:avLst/>
          </a:prstGeom>
          <a:ln w="38100">
            <a:solidFill>
              <a:schemeClr val="accent1"/>
            </a:solidFill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8557054" y="3203850"/>
            <a:ext cx="1717589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Pure ALOHA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8562443" y="6317117"/>
            <a:ext cx="197787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Slotted ALOHA</a:t>
            </a:r>
            <a:endParaRPr lang="en-US" sz="20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6501" y="864734"/>
            <a:ext cx="7132320" cy="418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Pure ALOHA và Slotted ALOHA (theo lý thuyết)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7200"/>
                  </p:ext>
                </p:extLst>
              </p:nvPr>
            </p:nvGraphicFramePr>
            <p:xfrm>
              <a:off x="210776" y="1853668"/>
              <a:ext cx="6277914" cy="3830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6996">
                      <a:extLst>
                        <a:ext uri="{9D8B030D-6E8A-4147-A177-3AD203B41FA5}">
                          <a16:colId xmlns:a16="http://schemas.microsoft.com/office/drawing/2014/main" val="2316062171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454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4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Nội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dung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Pure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ALOHA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Slotted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ALOHA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Nguyên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lí hoạt động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Truyền</a:t>
                          </a:r>
                          <a:r>
                            <a:rPr lang="en-US" sz="1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ngay khi có gói tin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Truyền gói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tin trên </a:t>
                          </a:r>
                          <a:r>
                            <a:rPr lang="en-US" sz="1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khe thời gian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Thời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gian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Liên </a:t>
                          </a:r>
                          <a:r>
                            <a:rPr lang="en-US" sz="18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tục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Rời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rạc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Thời gian nhạy cảm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457200" rtl="0" eaLnBrk="1" fontAlgn="auto" latinLnBrk="0" hangingPunct="1">
                            <a:lnSpc>
                              <a:spcPct val="120000"/>
                            </a:lnSpc>
                            <a:spcBef>
                              <a:spcPts val="10"/>
                            </a:spcBef>
                            <a:spcAft>
                              <a:spcPts val="60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=2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  <a:p>
                          <a:pPr algn="ctr">
                            <a:lnSpc>
                              <a:spcPct val="120000"/>
                            </a:lnSpc>
                            <a:spcBef>
                              <a:spcPts val="10"/>
                            </a:spcBef>
                            <a:spcAft>
                              <a:spcPts val="600"/>
                            </a:spcAft>
                          </a:pPr>
                          <a:endParaRPr lang="en-US" sz="1800">
                            <a:effectLst/>
                            <a:latin typeface="Times New Roman" panose="02020603050405020304" pitchFamily="18" charset="0"/>
                            <a:ea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800" i="1" kern="1200" smtClean="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en-US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x</m:t>
                                    </m:r>
                                  </m:sub>
                                </m:sSub>
                                <m:r>
                                  <a:rPr lang="en-US" sz="1800" i="1" kern="120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sSub>
                                  <m:sSub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b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t</m:t>
                                    </m:r>
                                  </m:e>
                                  <m:sub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s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800" kern="1200">
                            <a:solidFill>
                              <a:schemeClr val="dk1"/>
                            </a:solidFill>
                            <a:effectLst/>
                            <a:latin typeface="+mn-lt"/>
                            <a:ea typeface="+mn-ea"/>
                            <a:cs typeface="+mn-cs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Thông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lượng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G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vi-V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2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m:rPr>
                                    <m:sty m:val="p"/>
                                  </m:rP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S</m:t>
                                </m:r>
                                <m:r>
                                  <a:rPr lang="en-US" sz="1800" b="0" i="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=</m:t>
                                </m:r>
                                <m:r>
                                  <m:rPr>
                                    <m:sty m:val="p"/>
                                  </m:rPr>
                                  <a:rPr lang="en-US" sz="1800" kern="1200" smtClean="0">
                                    <a:solidFill>
                                      <a:schemeClr val="dk1"/>
                                    </a:solidFill>
                                    <a:effectLst/>
                                    <a:latin typeface="Cambria Math" panose="02040503050406030204" pitchFamily="18" charset="0"/>
                                    <a:ea typeface="+mn-ea"/>
                                    <a:cs typeface="+mn-cs"/>
                                  </a:rPr>
                                  <m:t>G</m:t>
                                </m:r>
                                <m:sSup>
                                  <m:sSupPr>
                                    <m:ctrlPr>
                                      <a:rPr lang="en-US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</m:ctrlPr>
                                  </m:sSupPr>
                                  <m:e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e</m:t>
                                    </m:r>
                                  </m:e>
                                  <m:sup>
                                    <m:r>
                                      <a:rPr lang="vi-VN" sz="1800" i="1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−</m:t>
                                    </m:r>
                                    <m:r>
                                      <m:rPr>
                                        <m:sty m:val="p"/>
                                      </m:rPr>
                                      <a:rPr lang="vi-VN" sz="1800" kern="1200">
                                        <a:solidFill>
                                          <a:schemeClr val="dk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  <a:ea typeface="+mn-ea"/>
                                        <a:cs typeface="+mn-cs"/>
                                      </a:rPr>
                                      <m:t>G</m:t>
                                    </m:r>
                                  </m:sup>
                                </m:sSup>
                              </m:oMath>
                            </m:oMathPara>
                          </a14:m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Thông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lượng tối đa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=18,4%</m:t>
                              </m:r>
                            </m:oMath>
                          </a14:m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tại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G=0.5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marL="0" marR="0" lvl="0" indent="0" algn="l" defTabSz="4572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180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1800" b="0" i="1" smtClean="0">
                                      <a:latin typeface="Cambria Math" panose="02040503050406030204" pitchFamily="18" charset="0"/>
                                      <a:cs typeface="Times New Roman" panose="02020603050405020304" pitchFamily="18" charset="0"/>
                                    </a:rPr>
                                    <m:t>𝑚𝑎𝑥</m:t>
                                  </m:r>
                                </m:sub>
                              </m:sSub>
                              <m:r>
                                <a:rPr lang="en-US" sz="1800" b="0" i="1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=36,8%</m:t>
                              </m:r>
                            </m:oMath>
                          </a14:m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tại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G=1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  <a:p>
                          <a:pPr algn="l"/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902182420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11" name="Table 10"/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07097200"/>
                  </p:ext>
                </p:extLst>
              </p:nvPr>
            </p:nvGraphicFramePr>
            <p:xfrm>
              <a:off x="210776" y="1853668"/>
              <a:ext cx="6277914" cy="3830292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1396996">
                      <a:extLst>
                        <a:ext uri="{9D8B030D-6E8A-4147-A177-3AD203B41FA5}">
                          <a16:colId xmlns:a16="http://schemas.microsoft.com/office/drawing/2014/main" val="2316062171"/>
                        </a:ext>
                      </a:extLst>
                    </a:gridCol>
                    <a:gridCol w="2335427">
                      <a:extLst>
                        <a:ext uri="{9D8B030D-6E8A-4147-A177-3AD203B41FA5}">
                          <a16:colId xmlns:a16="http://schemas.microsoft.com/office/drawing/2014/main" val="20000"/>
                        </a:ext>
                      </a:extLst>
                    </a:gridCol>
                    <a:gridCol w="2545491">
                      <a:extLst>
                        <a:ext uri="{9D8B030D-6E8A-4147-A177-3AD203B41FA5}">
                          <a16:colId xmlns:a16="http://schemas.microsoft.com/office/drawing/2014/main" val="20001"/>
                        </a:ext>
                      </a:extLst>
                    </a:gridCol>
                  </a:tblGrid>
                  <a:tr h="574708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Nội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dung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Pure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ALOHA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Slotted</a:t>
                          </a:r>
                          <a:r>
                            <a:rPr lang="en-US" sz="20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20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ALOHA</a:t>
                          </a:r>
                          <a:endParaRPr lang="en-US" sz="20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0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Nguyên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lí hoạt động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Truyền</a:t>
                          </a:r>
                          <a:r>
                            <a:rPr lang="en-US" sz="1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ngay khi có gói tin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Truyền gói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tin trên </a:t>
                          </a:r>
                          <a:r>
                            <a:rPr lang="en-US" sz="1800" baseline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khe thời gian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1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Thời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gian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Liên </a:t>
                          </a:r>
                          <a:r>
                            <a:rPr lang="en-US" sz="1800" baseline="0" dirty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tục</a:t>
                          </a:r>
                          <a:endParaRPr lang="en-US" sz="1800" dirty="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Rời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rạc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002"/>
                      </a:ext>
                    </a:extLst>
                  </a:tr>
                  <a:tr h="8260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Thời gian nhạy cảm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6" t="-219853" r="-109896" b="-15735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6890" t="-219853" r="-957" b="-15735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3"/>
                      </a:ext>
                    </a:extLst>
                  </a:tr>
                  <a:tr h="574708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Thông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lượng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6" t="-462766" r="-109896" b="-127660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6890" t="-462766" r="-957" b="-127660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004"/>
                      </a:ext>
                    </a:extLst>
                  </a:tr>
                  <a:tr h="640080"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80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Thông</a:t>
                          </a:r>
                          <a:r>
                            <a:rPr lang="en-US" sz="1800" baseline="0" smtClean="0">
                              <a:latin typeface="Times New Roman" panose="02020603050405020304" pitchFamily="18" charset="0"/>
                              <a:cs typeface="Times New Roman" panose="02020603050405020304" pitchFamily="18" charset="0"/>
                            </a:rPr>
                            <a:t> lượng tối đa</a:t>
                          </a:r>
                          <a:endParaRPr lang="en-US" sz="1800">
                            <a:latin typeface="Times New Roman" panose="02020603050405020304" pitchFamily="18" charset="0"/>
                            <a:cs typeface="Times New Roman" panose="02020603050405020304" pitchFamily="18" charset="0"/>
                          </a:endParaRP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59896" t="-503810" r="-109896" b="-1428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146890" t="-503810" r="-957" b="-1428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902182420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4193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1. Tổng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quan về giao </a:t>
            </a:r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thức 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Content Placeholder 2"/>
          <p:cNvSpPr txBox="1">
            <a:spLocks/>
          </p:cNvSpPr>
          <p:nvPr/>
        </p:nvSpPr>
        <p:spPr>
          <a:xfrm>
            <a:off x="136501" y="864734"/>
            <a:ext cx="7132320" cy="418606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Char char=""/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buFont typeface="Wingdings" panose="05000000000000000000" pitchFamily="2" charset="2"/>
              <a:buChar char="v"/>
            </a:pPr>
            <a:r>
              <a:rPr lang="en-US" sz="2000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So sánh pure ALOHA và slotted ALOHA (theo lý thuyết)</a:t>
            </a:r>
          </a:p>
          <a:p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Slide Number Placeholder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5</a:t>
            </a:fld>
            <a:endParaRPr lang="en-US"/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 rotWithShape="1">
          <a:blip r:embed="rId2"/>
          <a:srcRect l="30594" t="13598" r="32652" b="32517"/>
          <a:stretch/>
        </p:blipFill>
        <p:spPr>
          <a:xfrm>
            <a:off x="2866768" y="1317064"/>
            <a:ext cx="5927562" cy="4886027"/>
          </a:xfrm>
          <a:prstGeom prst="rect">
            <a:avLst/>
          </a:prstGeom>
        </p:spPr>
      </p:pic>
      <p:sp>
        <p:nvSpPr>
          <p:cNvPr id="7" name="Rectangle 6"/>
          <p:cNvSpPr/>
          <p:nvPr/>
        </p:nvSpPr>
        <p:spPr>
          <a:xfrm>
            <a:off x="3866197" y="6286089"/>
            <a:ext cx="427803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So sánh pure ALOHA và slotted ALOHA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0044581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2"/>
          <a:srcRect l="17298" t="4308" r="22016" b="7517"/>
          <a:stretch/>
        </p:blipFill>
        <p:spPr>
          <a:xfrm>
            <a:off x="5289767" y="952357"/>
            <a:ext cx="6595733" cy="538806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637" y="251729"/>
            <a:ext cx="10096683" cy="1320800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Mô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 hoạt động của slotted-ALOHA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60637" y="935423"/>
            <a:ext cx="4881077" cy="5922577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C#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ác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giá trị đầu vào gồm: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nguồn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tham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backoff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tính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slots)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một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mới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có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kênh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truyền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Tốc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đến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Giá trị λ của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trạm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như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nhau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ra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bao gồm: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g: Tổng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được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Tổng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gói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gửi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thành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công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hệ 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S: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hông lượng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hệ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Tổng </a:t>
            </a:r>
            <a:r>
              <a:rPr lang="vi-VN" sz="2000">
                <a:latin typeface="Times New Roman" panose="02020603050405020304" pitchFamily="18" charset="0"/>
                <a:cs typeface="Times New Roman" panose="02020603050405020304" pitchFamily="18" charset="0"/>
              </a:rPr>
              <a:t>số 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</a:t>
            </a:r>
            <a:r>
              <a:rPr lang="en-US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</a:t>
            </a:r>
            <a:r>
              <a:rPr lang="vi-VN" sz="20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theo thời gian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50000"/>
              </a:lnSpc>
              <a:buNone/>
            </a:pPr>
            <a:r>
              <a:rPr lang="en-US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    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6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6995820" y="6377457"/>
            <a:ext cx="392940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 mềm mô phỏng slotted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135100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6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8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1000"/>
                            </p:stCondLst>
                            <p:childTnLst>
                              <p:par>
                                <p:cTn id="3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7" fill="hold">
                            <p:stCondLst>
                              <p:cond delay="1500"/>
                            </p:stCondLst>
                            <p:childTnLst>
                              <p:par>
                                <p:cTn id="3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2000"/>
                            </p:stCondLst>
                            <p:childTnLst>
                              <p:par>
                                <p:cTn id="4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2500"/>
                            </p:stCondLst>
                            <p:childTnLst>
                              <p:par>
                                <p:cTn id="4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2" fill="hold">
                            <p:stCondLst>
                              <p:cond delay="3000"/>
                            </p:stCondLst>
                            <p:childTnLst>
                              <p:par>
                                <p:cTn id="53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5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6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7" fill="hold">
                            <p:stCondLst>
                              <p:cond delay="3500"/>
                            </p:stCondLst>
                            <p:childTnLst>
                              <p:par>
                                <p:cTn id="58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1" dur="500" fill="hold"/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5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6" dur="10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128183" y="1488613"/>
                <a:ext cx="5222916" cy="4607521"/>
              </a:xfrm>
            </p:spPr>
            <p:txBody>
              <a:bodyPr>
                <a:noAutofit/>
              </a:bodyPr>
              <a:lstStyle/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Thiếp lập mô phỏng</a:t>
                </a: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trạm: 5</a:t>
                </a:r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hời 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gian backoff 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tối 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đa</a:t>
                </a: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: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7 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slots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ỗi 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trạm có λ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=</a:t>
                </a:r>
                <a:r>
                  <a:rPr lang="vi-VN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0.2 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Các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gói tin được tạo ra theo phân phối Poisson với tham </a:t>
                </a:r>
                <a:r>
                  <a:rPr lang="en-US" sz="200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số </a:t>
                </a:r>
                <a:r>
                  <a:rPr lang="vi-VN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λ</a:t>
                </a:r>
                <a:endParaRPr lang="en-US" sz="2000" smtClean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r>
                  <a:rPr lang="en-US" sz="2000" b="1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Phân phối Poisson</a:t>
                </a:r>
              </a:p>
              <a:p>
                <a:pPr marL="0" indent="0">
                  <a:buNone/>
                </a:pPr>
                <a:r>
                  <a:rPr lang="en-US" sz="2000" smtClean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Xác suất kênh truyền có k gói tin trong khoảng thời gian t tuân theo phân phối Poisson là: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P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</m:sub>
                      </m:sSub>
                      <m:d>
                        <m:dPr>
                          <m:ctrlPr>
                            <a:rPr lang="en-US" sz="2000" b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t</m:t>
                          </m:r>
                        </m:e>
                      </m:d>
                      <m:r>
                        <a:rPr lang="en-US" sz="2000" b="0" i="0" smtClean="0">
                          <a:latin typeface="Cambria Math" panose="02040503050406030204" pitchFamily="18" charset="0"/>
                          <a:cs typeface="Times New Roman" panose="02020603050405020304" pitchFamily="18" charset="0"/>
                        </a:rPr>
                        <m:t>=</m:t>
                      </m:r>
                      <m:f>
                        <m:fPr>
                          <m:ctrlPr>
                            <a:rPr lang="en-US" sz="2000" b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n-US" sz="2000" b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(</m:t>
                              </m:r>
                              <m:r>
                                <m:rPr>
                                  <m:sty m:val="p"/>
                                </m:rPr>
                                <a:rPr lang="el-GR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k</m:t>
                              </m:r>
                            </m:sup>
                          </m:sSup>
                          <m:sSup>
                            <m:sSupPr>
                              <m:ctrlPr>
                                <a:rPr lang="en-US" sz="2000" b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</m:ctrlPr>
                            </m:sSupPr>
                            <m:e>
                              <m:r>
                                <m:rPr>
                                  <m:sty m:val="p"/>
                                </m:rP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e</m:t>
                              </m:r>
                            </m:e>
                            <m:sup>
                              <m:r>
                                <a:rPr lang="en-US" sz="2000" b="0" i="0" smtClean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−</m:t>
                              </m:r>
                              <m:r>
                                <m:rPr>
                                  <m:sty m:val="p"/>
                                </m:rPr>
                                <a:rPr lang="el-GR" sz="20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λ</m:t>
                              </m:r>
                              <m:r>
                                <m:rPr>
                                  <m:sty m:val="p"/>
                                </m:rPr>
                                <a:rPr lang="en-US" sz="2000" i="0">
                                  <a:latin typeface="Cambria Math" panose="02040503050406030204" pitchFamily="18" charset="0"/>
                                  <a:cs typeface="Times New Roman" panose="02020603050405020304" pitchFamily="18" charset="0"/>
                                </a:rPr>
                                <m:t>t</m:t>
                              </m:r>
                            </m:sup>
                          </m:sSup>
                        </m:num>
                        <m:den>
                          <m:r>
                            <m:rPr>
                              <m:sty m:val="p"/>
                            </m:rP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k</m:t>
                          </m:r>
                          <m:r>
                            <a:rPr lang="en-US" sz="2000" b="0" i="0" smtClean="0">
                              <a:latin typeface="Cambria Math" panose="02040503050406030204" pitchFamily="18" charset="0"/>
                              <a:cs typeface="Times New Roman" panose="02020603050405020304" pitchFamily="18" charset="0"/>
                            </a:rPr>
                            <m:t>!</m:t>
                          </m:r>
                        </m:den>
                      </m:f>
                    </m:oMath>
                  </m:oMathPara>
                </a14:m>
                <a:endParaRPr lang="en-US" sz="200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>
                  <a:buFont typeface="Wingdings" panose="05000000000000000000" pitchFamily="2" charset="2"/>
                  <a:buChar char="v"/>
                </a:pPr>
                <a:endParaRPr lang="en-US" sz="2000" b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28183" y="1488613"/>
                <a:ext cx="5222916" cy="4607521"/>
              </a:xfrm>
              <a:blipFill>
                <a:blip r:embed="rId2"/>
                <a:stretch>
                  <a:fillRect l="-1167" t="-6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7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0637" y="251729"/>
            <a:ext cx="10096683" cy="1320800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Mô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 hoạt động của slotted-ALOHA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3"/>
          <a:srcRect l="11885" t="11064" r="27239" b="760"/>
          <a:stretch/>
        </p:blipFill>
        <p:spPr>
          <a:xfrm>
            <a:off x="5318645" y="930961"/>
            <a:ext cx="6566855" cy="53477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5820" y="6377457"/>
            <a:ext cx="385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mô phỏng slotted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4081620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3000"/>
                            </p:stCondLst>
                            <p:childTnLst>
                              <p:par>
                                <p:cTn id="3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3500"/>
                            </p:stCondLst>
                            <p:childTnLst>
                              <p:par>
                                <p:cTn id="4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8183" y="1488613"/>
            <a:ext cx="5222916" cy="4607521"/>
          </a:xfrm>
        </p:spPr>
        <p:txBody>
          <a:bodyPr>
            <a:no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Đánh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giá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kết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quả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endParaRPr lang="en-US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Phần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mềm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mô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phỏng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hoạt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động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slotted ALOHA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đúng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lí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Ban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đầu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thời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gian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số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slots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thì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lượng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tăng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Khi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số slot tăng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đủ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lớn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tải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xấp xỉ bằng 1 thì thông lượng theo mô phỏng đạt giá trị tối đa gần đúng với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lý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thuyết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(36.8%)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8</a:t>
            </a:fld>
            <a:endParaRPr lang="en-US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>
          <a:xfrm>
            <a:off x="160637" y="251729"/>
            <a:ext cx="10096683" cy="1320800"/>
          </a:xfrm>
        </p:spPr>
        <p:txBody>
          <a:bodyPr>
            <a:normAutofit/>
          </a:bodyPr>
          <a:lstStyle/>
          <a:p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2. Mô 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phỏng hoạt động của slotted-ALOHA </a:t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"/>
          <a:srcRect l="11885" t="11064" r="27239" b="760"/>
          <a:stretch/>
        </p:blipFill>
        <p:spPr>
          <a:xfrm>
            <a:off x="5318645" y="930961"/>
            <a:ext cx="6566855" cy="5347735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6995820" y="6377457"/>
            <a:ext cx="385246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Quá trình mô phỏng slotted </a:t>
            </a:r>
            <a:r>
              <a:rPr 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ALOHA </a:t>
            </a:r>
            <a:endParaRPr lang="en-US" b="1"/>
          </a:p>
        </p:txBody>
      </p:sp>
    </p:spTree>
    <p:extLst>
      <p:ext uri="{BB962C8B-B14F-4D97-AF65-F5344CB8AC3E}">
        <p14:creationId xmlns:p14="http://schemas.microsoft.com/office/powerpoint/2010/main" val="3856008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4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1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72A2EB7-5C31-4352-A059-A773A654A5CD}" type="slidenum">
              <a:rPr lang="en-US" smtClean="0"/>
              <a:t>9</a:t>
            </a:fld>
            <a:endParaRPr lang="en-US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6501" y="204334"/>
            <a:ext cx="9847758" cy="1320800"/>
          </a:xfrm>
        </p:spPr>
        <p:txBody>
          <a:bodyPr>
            <a:noAutofit/>
          </a:bodyPr>
          <a:lstStyle/>
          <a:p>
            <a:r>
              <a:rPr lang="en-US" sz="4000" b="1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en-US" sz="4000" b="1" smtClean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 Đánh giá hiệu năng slotted ALOHA</a:t>
            </a:r>
            <a: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4000" b="1" dirty="0">
                <a:solidFill>
                  <a:schemeClr val="accent2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sz="4000" dirty="0">
              <a:solidFill>
                <a:schemeClr val="accent2">
                  <a:lumMod val="75000"/>
                </a:schemeClr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6" name="Content Placeholder 5"/>
          <p:cNvSpPr>
            <a:spLocks noGrp="1"/>
          </p:cNvSpPr>
          <p:nvPr>
            <p:ph idx="1"/>
          </p:nvPr>
        </p:nvSpPr>
        <p:spPr>
          <a:xfrm>
            <a:off x="306631" y="999054"/>
            <a:ext cx="8355456" cy="3807723"/>
          </a:xfrm>
        </p:spPr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v"/>
            </a:pP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Để đánh giá hiệu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năng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Slotted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ALOHA, </a:t>
            </a:r>
            <a:r>
              <a:rPr lang="en-US" sz="2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nhóm</a:t>
            </a:r>
            <a:r>
              <a:rPr lang="en-US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dựa trên hai đồ thị </a:t>
            </a:r>
            <a:r>
              <a:rPr lang="vi-VN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chính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thực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bằng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MATLAB):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giữa thông lượng với tải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của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(S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G)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Đồ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thị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quan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hệ giữa thông lượng với trễ trung bình của hệ </a:t>
            </a:r>
            <a:r>
              <a:rPr lang="vi-VN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(S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vs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D)</a:t>
            </a:r>
          </a:p>
          <a:p>
            <a:pPr lvl="0">
              <a:buFont typeface="Wingdings" panose="05000000000000000000" pitchFamily="2" charset="2"/>
              <a:buChar char="v"/>
            </a:pP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2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kiểu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b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ngẫu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nhiên</a:t>
            </a:r>
            <a:endParaRPr lang="en-US" sz="2000" dirty="0" smtClean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>
              <a:buFont typeface="Wingdings" panose="05000000000000000000" pitchFamily="2" charset="2"/>
              <a:buChar char="Ø"/>
            </a:pP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Sinh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dữ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liệu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theo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phân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phối</a:t>
            </a:r>
            <a:r>
              <a:rPr lang="en-US" sz="20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 Poisson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473739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:split orient="vert"/>
      </p:transition>
    </mc:Choice>
    <mc:Fallback xmlns="">
      <p:transition spd="slow">
        <p:split orient="vert"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Facet">
  <a:themeElements>
    <a:clrScheme name="Yellow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FFCA08"/>
      </a:accent1>
      <a:accent2>
        <a:srgbClr val="F8931D"/>
      </a:accent2>
      <a:accent3>
        <a:srgbClr val="CE8D3E"/>
      </a:accent3>
      <a:accent4>
        <a:srgbClr val="EC7016"/>
      </a:accent4>
      <a:accent5>
        <a:srgbClr val="E64823"/>
      </a:accent5>
      <a:accent6>
        <a:srgbClr val="9C6A6A"/>
      </a:accent6>
      <a:hlink>
        <a:srgbClr val="2998E3"/>
      </a:hlink>
      <a:folHlink>
        <a:srgbClr val="7F723D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0B5AB586-D108-4FC1-8368-649FE654B894}"/>
    </a:ext>
  </a:extLst>
</a:theme>
</file>

<file path=ppt/theme/theme2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TM04033925[[fn=Droplet]]</Template>
  <TotalTime>1071</TotalTime>
  <Words>914</Words>
  <Application>Microsoft Office PowerPoint</Application>
  <PresentationFormat>Widescreen</PresentationFormat>
  <Paragraphs>144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9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17</vt:i4>
      </vt:variant>
    </vt:vector>
  </HeadingPairs>
  <TitlesOfParts>
    <vt:vector size="29" baseType="lpstr">
      <vt:lpstr>Arial</vt:lpstr>
      <vt:lpstr>Brush Script MT</vt:lpstr>
      <vt:lpstr>Calibri</vt:lpstr>
      <vt:lpstr>Calibri Light</vt:lpstr>
      <vt:lpstr>Cambria Math</vt:lpstr>
      <vt:lpstr>Times New Roman</vt:lpstr>
      <vt:lpstr>Trebuchet MS</vt:lpstr>
      <vt:lpstr>Wingdings</vt:lpstr>
      <vt:lpstr>Wingdings 3</vt:lpstr>
      <vt:lpstr>Facet</vt:lpstr>
      <vt:lpstr>1_Custom Design</vt:lpstr>
      <vt:lpstr>Custom Design</vt:lpstr>
      <vt:lpstr>TRƯỜNG ĐẠI HỌC BÁCH KHOA HÀ NỘI​ VIỆN ĐIỆN TỬ - VIỄN THÔNG   Báo cáo bài tập lớn môn: Mạng máy tính Đề tài: Lập trình mô phỏng hoạt động của mô hình mạng Slotted ALOHA  GVHD: TS Trần Quang Vinh Nhóm thực hiện đề tài : Nhóm 12       </vt:lpstr>
      <vt:lpstr>Nội Dung </vt:lpstr>
      <vt:lpstr>1. Tổng quan về giao thức Slotted ALOHA </vt:lpstr>
      <vt:lpstr>1. Tổng quan về giao thức Slotted ALOHA </vt:lpstr>
      <vt:lpstr>1. Tổng quan về giao thức slotted ALOHA </vt:lpstr>
      <vt:lpstr>2. Mô phỏng hoạt động của slotted-ALOHA  </vt:lpstr>
      <vt:lpstr>2. Mô phỏng hoạt động của slotted-ALOHA  </vt:lpstr>
      <vt:lpstr>2. Mô phỏng hoạt động của slotted-ALOHA  </vt:lpstr>
      <vt:lpstr>3. Đánh giá hiệu năng slotted ALOHA </vt:lpstr>
      <vt:lpstr>3. Đánh giá hiệu năng slotted ALOHA </vt:lpstr>
      <vt:lpstr>3. Đánh giá hiệu năng slotted ALOHA </vt:lpstr>
      <vt:lpstr>3. Đánh giá hiệu năng slotted ALOHA </vt:lpstr>
      <vt:lpstr>3. Đánh giá hiệu năng slotted ALOHA </vt:lpstr>
      <vt:lpstr>3. Đánh giá hiệu năng slotted ALOHA </vt:lpstr>
      <vt:lpstr>3. Đánh giá hiệu năng slotted ALOHA </vt:lpstr>
      <vt:lpstr>4. Kết luận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Windows User</dc:creator>
  <cp:lastModifiedBy>Hiếu Minh</cp:lastModifiedBy>
  <cp:revision>79</cp:revision>
  <dcterms:created xsi:type="dcterms:W3CDTF">2019-05-19T15:46:06Z</dcterms:created>
  <dcterms:modified xsi:type="dcterms:W3CDTF">2019-12-12T01:31:56Z</dcterms:modified>
</cp:coreProperties>
</file>