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C0C3A-40CC-4E53-9865-157D7C075D4C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A9359-A4B1-4D4A-B84F-833BEEF8E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3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A9359-A4B1-4D4A-B84F-833BEEF8E1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30C-3E17-4153-9496-96BB3FA168A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30C-3E17-4153-9496-96BB3FA168A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0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30C-3E17-4153-9496-96BB3FA168A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30C-3E17-4153-9496-96BB3FA168A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7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30C-3E17-4153-9496-96BB3FA168A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62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30C-3E17-4153-9496-96BB3FA168A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9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30C-3E17-4153-9496-96BB3FA168A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8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30C-3E17-4153-9496-96BB3FA168A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4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30C-3E17-4153-9496-96BB3FA168A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A21130C-3E17-4153-9496-96BB3FA168A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130C-3E17-4153-9496-96BB3FA168A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3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21130C-3E17-4153-9496-96BB3FA168A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67425"/>
            <a:ext cx="10058400" cy="5241704"/>
          </a:xfrm>
        </p:spPr>
        <p:txBody>
          <a:bodyPr>
            <a:normAutofit fontScale="90000"/>
          </a:bodyPr>
          <a:lstStyle/>
          <a:p>
            <a:pPr algn="ctr" fontAlgn="base">
              <a:lnSpc>
                <a:spcPct val="100000"/>
              </a:lnSpc>
            </a:pPr>
            <a:r>
              <a:rPr lang="en-US" sz="4000" b="1" smtClean="0">
                <a:latin typeface="+mn-lt"/>
              </a:rPr>
              <a:t/>
            </a:r>
            <a:br>
              <a:rPr lang="en-US" sz="4000" b="1" smtClean="0">
                <a:latin typeface="+mn-lt"/>
              </a:rPr>
            </a:br>
            <a:r>
              <a:rPr lang="en-US" sz="4000" b="1" smtClean="0">
                <a:latin typeface="+mn-lt"/>
              </a:rPr>
              <a:t/>
            </a:r>
            <a:br>
              <a:rPr lang="en-US" sz="4000" b="1" smtClean="0">
                <a:latin typeface="+mn-lt"/>
              </a:rPr>
            </a:br>
            <a:r>
              <a:rPr lang="en-US" sz="4000" b="1">
                <a:latin typeface="+mn-lt"/>
              </a:rPr>
              <a:t/>
            </a:r>
            <a:br>
              <a:rPr lang="en-US" sz="4000" b="1">
                <a:latin typeface="+mn-lt"/>
              </a:rPr>
            </a:br>
            <a:r>
              <a:rPr lang="en-US" sz="4000" b="1">
                <a:latin typeface="+mn-lt"/>
              </a:rPr>
              <a:t/>
            </a:r>
            <a:br>
              <a:rPr lang="en-US" sz="4000" b="1">
                <a:latin typeface="+mn-lt"/>
              </a:rPr>
            </a:br>
            <a:r>
              <a:rPr lang="en-US" sz="2700" b="1" smtClean="0">
                <a:latin typeface="+mn-lt"/>
              </a:rPr>
              <a:t/>
            </a:r>
            <a:br>
              <a:rPr lang="en-US" sz="2700" b="1" smtClean="0">
                <a:latin typeface="+mn-lt"/>
              </a:rPr>
            </a:br>
            <a:r>
              <a:rPr lang="en-US" sz="2700" b="1">
                <a:latin typeface="Arial" panose="020B0604020202020204" pitchFamily="34" charset="0"/>
                <a:cs typeface="Arial" panose="020B0604020202020204" pitchFamily="34" charset="0"/>
              </a:rPr>
              <a:t>TRƯỜNG ĐẠI HỌC BÁCH KHOA HÀ NỘI​</a:t>
            </a:r>
            <a:br>
              <a:rPr lang="en-US" sz="27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700" b="1">
                <a:latin typeface="Arial" panose="020B0604020202020204" pitchFamily="34" charset="0"/>
                <a:cs typeface="Arial" panose="020B0604020202020204" pitchFamily="34" charset="0"/>
              </a:rPr>
              <a:t>VIỆN ĐIỆN TỬ - VIỄN THÔNG</a:t>
            </a:r>
            <a:r>
              <a:rPr lang="en-US" sz="3600"/>
              <a:t/>
            </a:r>
            <a:br>
              <a:rPr lang="en-US" sz="3600"/>
            </a:br>
            <a:r>
              <a:rPr lang="en-US" sz="4000" b="1">
                <a:latin typeface="+mn-lt"/>
              </a:rPr>
              <a:t/>
            </a:r>
            <a:br>
              <a:rPr lang="en-US" sz="4000" b="1">
                <a:latin typeface="+mn-lt"/>
              </a:rPr>
            </a:br>
            <a:r>
              <a:rPr lang="en-US" sz="4400" b="1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4000" b="1" smtClean="0">
                <a:latin typeface="+mn-lt"/>
              </a:rPr>
              <a:t/>
            </a:r>
            <a:br>
              <a:rPr lang="en-US" sz="4000" b="1" smtClean="0">
                <a:latin typeface="+mn-lt"/>
              </a:rPr>
            </a:br>
            <a:r>
              <a:rPr lang="en-US" sz="3100" b="1" smtClean="0">
                <a:latin typeface="Arial" panose="020B0604020202020204" pitchFamily="34" charset="0"/>
                <a:cs typeface="Arial" panose="020B0604020202020204" pitchFamily="34" charset="0"/>
              </a:rPr>
              <a:t>Môn : Mạng máy tính</a:t>
            </a:r>
            <a:r>
              <a:rPr lang="en-US" sz="4000" b="1" smtClean="0">
                <a:latin typeface="+mn-lt"/>
              </a:rPr>
              <a:t/>
            </a:r>
            <a:br>
              <a:rPr lang="en-US" sz="4000" b="1" smtClean="0">
                <a:latin typeface="+mn-lt"/>
              </a:rPr>
            </a:br>
            <a:r>
              <a:rPr lang="en-US" sz="4000" b="1" smtClean="0">
                <a:latin typeface="+mn-lt"/>
              </a:rPr>
              <a:t/>
            </a:r>
            <a:br>
              <a:rPr lang="en-US" sz="4000" b="1" smtClean="0">
                <a:latin typeface="+mn-lt"/>
              </a:rPr>
            </a:br>
            <a:r>
              <a:rPr lang="en-US" sz="3100" b="1">
                <a:latin typeface="Arial" panose="020B0604020202020204" pitchFamily="34" charset="0"/>
                <a:cs typeface="Arial" panose="020B0604020202020204" pitchFamily="34" charset="0"/>
              </a:rPr>
              <a:t>Đề Tài : Lập trình mô phỏng hoạt động của mô hình mạng Slotted ALOHA</a:t>
            </a:r>
            <a:r>
              <a:rPr lang="en-US" sz="4000" b="1" smtClean="0">
                <a:latin typeface="+mn-lt"/>
              </a:rPr>
              <a:t/>
            </a:r>
            <a:br>
              <a:rPr lang="en-US" sz="4000" b="1" smtClean="0">
                <a:latin typeface="+mn-lt"/>
              </a:rPr>
            </a:br>
            <a:r>
              <a:rPr lang="en-US" sz="4000" b="1" smtClean="0">
                <a:latin typeface="+mn-lt"/>
              </a:rPr>
              <a:t/>
            </a:r>
            <a:br>
              <a:rPr lang="en-US" sz="4000" b="1" smtClean="0">
                <a:latin typeface="+mn-lt"/>
              </a:rPr>
            </a:br>
            <a:r>
              <a:rPr lang="en-US" sz="2700" b="1" smtClean="0">
                <a:latin typeface="Arial" panose="020B0604020202020204" pitchFamily="34" charset="0"/>
                <a:cs typeface="Arial" panose="020B0604020202020204" pitchFamily="34" charset="0"/>
              </a:rPr>
              <a:t>Nhóm thực hiện đề tài : Nhóm 2</a:t>
            </a:r>
            <a:r>
              <a:rPr lang="en-US" sz="4000" b="1">
                <a:latin typeface="+mn-lt"/>
              </a:rPr>
              <a:t/>
            </a:r>
            <a:br>
              <a:rPr lang="en-US" sz="4000" b="1">
                <a:latin typeface="+mn-lt"/>
              </a:rPr>
            </a:br>
            <a:r>
              <a:rPr lang="en-US" sz="2700" b="1" smtClean="0">
                <a:latin typeface="Arial" panose="020B0604020202020204" pitchFamily="34" charset="0"/>
                <a:cs typeface="Arial" panose="020B0604020202020204" pitchFamily="34" charset="0"/>
              </a:rPr>
              <a:t>GVHD : T.S Trần Quang Vinh</a:t>
            </a:r>
            <a:endParaRPr lang="en-US" sz="2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7438" y="333950"/>
            <a:ext cx="798490" cy="1064515"/>
          </a:xfrm>
          <a:prstGeom prst="rect">
            <a:avLst/>
          </a:prstGeom>
        </p:spPr>
      </p:pic>
      <p:pic>
        <p:nvPicPr>
          <p:cNvPr id="8" name="Picture 7" descr="C:\Users\Vu\Desktop\SET_LOGO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00658" y="333949"/>
            <a:ext cx="760368" cy="10645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713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phỏng hoạt động của slotted-ALOHA </a:t>
            </a:r>
            <a:r>
              <a:rPr lang="en-US" b="1">
                <a:solidFill>
                  <a:srgbClr val="000000"/>
                </a:solidFill>
              </a:rPr>
              <a:t/>
            </a:r>
            <a:br>
              <a:rPr lang="en-US" b="1">
                <a:solidFill>
                  <a:srgbClr val="00000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58852"/>
          </a:xfrm>
        </p:spPr>
        <p:txBody>
          <a:bodyPr>
            <a:norm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phỏng đánh giá hiệu năng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 vào : số host, giới hạn thời gian gửi lại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hời gian mô phỏng, xác suất sinh gói tin,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iểu sinh dữ liệu.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 ra 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lượng với tải biến đổi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thị thông lượng với trễ trung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Mô phỏng với một giá trị cố định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ngoan\Desktop\60351938_832149733823395_1329631044873224192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412279"/>
            <a:ext cx="5475605" cy="3347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737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phỏng hoạt động của slotted-ALOHA</a:t>
            </a:r>
            <a:r>
              <a:rPr lang="en-US" sz="4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solidFill>
                  <a:srgbClr val="000000"/>
                </a:solidFill>
              </a:rPr>
              <a:t/>
            </a:r>
            <a:br>
              <a:rPr lang="en-US" b="1">
                <a:solidFill>
                  <a:srgbClr val="00000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mô phỏng về hiệu năng và đánh giá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Đồ thị thông lượng với tải biến đổi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Khi tải biến đổi, thông lượng cũng thay đổi theo.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 biến thiên của thông lượng theo tải trong mô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hỏng có dạng giống với lý thuyết. </a:t>
            </a:r>
          </a:p>
          <a:p>
            <a:pPr marL="0" indent="0"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E:\dowload\60351938_832149733823395_1329631044873224192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60" y="2528283"/>
            <a:ext cx="3890725" cy="2970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408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phỏng hoạt động của slotted-ALOHA </a:t>
            </a:r>
            <a:r>
              <a:rPr lang="en-US" b="1">
                <a:solidFill>
                  <a:srgbClr val="000000"/>
                </a:solidFill>
              </a:rPr>
              <a:t/>
            </a:r>
            <a:br>
              <a:rPr lang="en-US" b="1">
                <a:solidFill>
                  <a:srgbClr val="00000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mô phỏng về hiệu năng và đánh giá</a:t>
            </a:r>
          </a:p>
          <a:p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thị thông lượng và trễ trung bình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Trễ trung bình tăng chậm khi tăng thông lượng.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 đó, khi thông lượng đạt đỉnh và giảm dần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 trễ tiếp tục tăng nhưng tăng nhanh hơn.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ngoan\Documents\60351938_832149733823395_1329631044873224192_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377" y="2538465"/>
            <a:ext cx="4595303" cy="31411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66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r>
              <a:rPr lang="en-US" b="1">
                <a:solidFill>
                  <a:srgbClr val="000000"/>
                </a:solidFill>
              </a:rPr>
              <a:t/>
            </a:r>
            <a:br>
              <a:rPr lang="en-US" b="1">
                <a:solidFill>
                  <a:srgbClr val="00000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Slotted-ALOHA là giao thức có hiệu suất tốt hơn nhiều so với pure-ALOHA.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mô phỏng có kết quả gần đúng so với lý thuyết.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có càng nhiều host tham gia thì kết quả sẽ càng gần so với lý thuyết.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6068" y="2665926"/>
            <a:ext cx="94917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smtClean="0">
                <a:latin typeface="Brush Script MT" panose="03060802040406070304" pitchFamily="66" charset="0"/>
                <a:cs typeface="Arial" panose="020B0604020202020204" pitchFamily="34" charset="0"/>
              </a:rPr>
              <a:t>Thank you for listening!</a:t>
            </a:r>
            <a:endParaRPr lang="en-US" sz="8000">
              <a:latin typeface="Brush Script MT" panose="030608020404060703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7193"/>
          </a:xfrm>
        </p:spPr>
        <p:txBody>
          <a:bodyPr>
            <a:normAutofit/>
          </a:bodyPr>
          <a:lstStyle/>
          <a:p>
            <a:pPr algn="ctr"/>
            <a:r>
              <a:rPr lang="en-US" sz="4400" b="1" smtClean="0">
                <a:latin typeface="Arial" panose="020B0604020202020204" pitchFamily="34" charset="0"/>
                <a:cs typeface="Arial" panose="020B0604020202020204" pitchFamily="34" charset="0"/>
              </a:rPr>
              <a:t>Thành viên trong nhóm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2021984"/>
            <a:ext cx="10898103" cy="38471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Họ và tên                                      MSSV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Trần Đình Thịnh                            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20153607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Phan Văn Hòa                                 20151599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Hoàng Lê Diệu Hường                  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20151923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Lê Ngọc Hiệp                                  20151425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Nguyễn Duy Quang                       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20152956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11132"/>
          </a:xfrm>
        </p:spPr>
        <p:txBody>
          <a:bodyPr/>
          <a:lstStyle/>
          <a:p>
            <a:pPr algn="ctr"/>
            <a:r>
              <a:rPr lang="en-US" b="1" smtClean="0"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614411" y="2061693"/>
            <a:ext cx="6787165" cy="685800"/>
            <a:chOff x="1296" y="1824"/>
            <a:chExt cx="3840" cy="432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3600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gray">
            <a:xfrm>
              <a:off x="1776" y="1934"/>
              <a:ext cx="331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b="1" dirty="0" err="1" smtClean="0">
                  <a:solidFill>
                    <a:srgbClr val="000000"/>
                  </a:solidFill>
                </a:rPr>
                <a:t>Tổng</a:t>
              </a:r>
              <a:r>
                <a:rPr lang="en-US" sz="2000" b="1" dirty="0" smtClean="0">
                  <a:solidFill>
                    <a:srgbClr val="000000"/>
                  </a:solidFill>
                </a:rPr>
                <a:t> </a:t>
              </a:r>
              <a:r>
                <a:rPr lang="en-US" sz="2000" b="1" err="1" smtClean="0">
                  <a:solidFill>
                    <a:srgbClr val="000000"/>
                  </a:solidFill>
                </a:rPr>
                <a:t>quan</a:t>
              </a:r>
              <a:r>
                <a:rPr lang="en-US" sz="2000" b="1" smtClean="0">
                  <a:solidFill>
                    <a:srgbClr val="000000"/>
                  </a:solidFill>
                </a:rPr>
                <a:t> về giao thức slotted-ALOHA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gray">
            <a:xfrm>
              <a:off x="1405" y="1886"/>
              <a:ext cx="19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2614411" y="2899893"/>
            <a:ext cx="6787165" cy="685800"/>
            <a:chOff x="1296" y="1824"/>
            <a:chExt cx="3840" cy="432"/>
          </a:xfrm>
        </p:grpSpPr>
        <p:sp>
          <p:nvSpPr>
            <p:cNvPr id="12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3600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3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gray">
            <a:xfrm>
              <a:off x="1776" y="1934"/>
              <a:ext cx="331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</a:rPr>
                <a:t>Các tham số quan trọng </a:t>
              </a:r>
              <a:endParaRPr lang="en-US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Text Box 70"/>
            <p:cNvSpPr txBox="1">
              <a:spLocks noChangeArrowheads="1"/>
            </p:cNvSpPr>
            <p:nvPr/>
          </p:nvSpPr>
          <p:spPr bwMode="gray">
            <a:xfrm>
              <a:off x="1405" y="1886"/>
              <a:ext cx="19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6" name="Group 71"/>
          <p:cNvGrpSpPr>
            <a:grpSpLocks/>
          </p:cNvGrpSpPr>
          <p:nvPr/>
        </p:nvGrpSpPr>
        <p:grpSpPr bwMode="auto">
          <a:xfrm>
            <a:off x="2614411" y="3738093"/>
            <a:ext cx="6787165" cy="685800"/>
            <a:chOff x="1296" y="1824"/>
            <a:chExt cx="3840" cy="432"/>
          </a:xfrm>
        </p:grpSpPr>
        <p:sp>
          <p:nvSpPr>
            <p:cNvPr id="17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3600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8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rgbClr val="94170A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gray">
            <a:xfrm>
              <a:off x="1776" y="1934"/>
              <a:ext cx="331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</a:rPr>
                <a:t>Mô phỏng hoạt động của slotted-ALOHA </a:t>
              </a:r>
              <a:endParaRPr 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20" name="Text Box 75"/>
            <p:cNvSpPr txBox="1">
              <a:spLocks noChangeArrowheads="1"/>
            </p:cNvSpPr>
            <p:nvPr/>
          </p:nvSpPr>
          <p:spPr bwMode="gray">
            <a:xfrm>
              <a:off x="1405" y="1886"/>
              <a:ext cx="19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2614411" y="4652493"/>
            <a:ext cx="6787165" cy="685800"/>
            <a:chOff x="1296" y="1824"/>
            <a:chExt cx="3840" cy="432"/>
          </a:xfrm>
        </p:grpSpPr>
        <p:sp>
          <p:nvSpPr>
            <p:cNvPr id="22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3600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3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4" name="Text Box 79"/>
            <p:cNvSpPr txBox="1">
              <a:spLocks noChangeArrowheads="1"/>
            </p:cNvSpPr>
            <p:nvPr/>
          </p:nvSpPr>
          <p:spPr bwMode="gray">
            <a:xfrm>
              <a:off x="1776" y="1934"/>
              <a:ext cx="3312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000" b="1" smtClean="0">
                  <a:solidFill>
                    <a:srgbClr val="000000"/>
                  </a:solidFill>
                </a:rPr>
                <a:t>Kết luận</a:t>
              </a:r>
              <a:endParaRPr 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25" name="Text Box 80"/>
            <p:cNvSpPr txBox="1">
              <a:spLocks noChangeArrowheads="1"/>
            </p:cNvSpPr>
            <p:nvPr/>
          </p:nvSpPr>
          <p:spPr bwMode="gray">
            <a:xfrm>
              <a:off x="1405" y="1886"/>
              <a:ext cx="198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6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giao thức </a:t>
            </a:r>
            <a:r>
              <a:rPr lang="en-US" sz="40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slotted-ALOHA</a:t>
            </a:r>
            <a:r>
              <a:rPr lang="en-US" b="1">
                <a:solidFill>
                  <a:srgbClr val="000000"/>
                </a:solidFill>
              </a:rPr>
              <a:t/>
            </a:r>
            <a:br>
              <a:rPr lang="en-US" b="1">
                <a:solidFill>
                  <a:srgbClr val="00000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73850"/>
            <a:ext cx="5496703" cy="379524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Slotted-ALOHA là sự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sửa đổi đơn giản của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p-ALOHA.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Các bản tin được yêu cầu gửi đi trong khe thời gian giữa hai xung đồng bộ.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Bản tin chỉ có thể được gửi tại phần đầu của một khe thời gian.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Tỉ lệ xung đột giảm nhiều so với p-ALOHA.</a:t>
            </a:r>
          </a:p>
          <a:p>
            <a:pPr marL="0" indent="0">
              <a:lnSpc>
                <a:spcPct val="150000"/>
              </a:lnSpc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13" y="2073851"/>
            <a:ext cx="4984124" cy="270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4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 quan về giao thức </a:t>
            </a:r>
            <a:r>
              <a:rPr lang="en-US" sz="40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slotted-ALOHA</a:t>
            </a:r>
            <a:br>
              <a:rPr lang="en-US" sz="40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733075" cy="4023360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giữa pure-ALOHA và slotted-ALOHA (theo lý thuyết)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52448"/>
              </p:ext>
            </p:extLst>
          </p:nvPr>
        </p:nvGraphicFramePr>
        <p:xfrm>
          <a:off x="1097280" y="2548466"/>
          <a:ext cx="6205042" cy="300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2521"/>
                <a:gridCol w="3102521"/>
              </a:tblGrid>
              <a:tr h="574708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Pure-ALOHA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Slotted-ALOHA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4708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bất cứ khi nào có dữ liệu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Truyền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dữ liệu dựa trên khe thời gian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4708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gian là liên tục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gian là rời rạc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4708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lượng 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 = G * e ^ -2G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lượng </a:t>
                      </a:r>
                      <a:r>
                        <a:rPr lang="en-US" sz="1800" b="0" i="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 = G * e ^ -G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74708"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Thông lượng tối đa xảy ra ở G = 1/2 là 18%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 b="0" i="0" kern="12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Thông lượng tối đa xảy ra ở G = 1 là 37%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HÃ¬nh áº£nh cÃ³ liÃªn qu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355" y="2550016"/>
            <a:ext cx="3940935" cy="2691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36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tham số quan trọng </a:t>
            </a:r>
            <a:r>
              <a:rPr lang="en-US" b="1">
                <a:solidFill>
                  <a:srgbClr val="000000"/>
                </a:solidFill>
              </a:rPr>
              <a:t/>
            </a:r>
            <a:br>
              <a:rPr lang="en-US" b="1">
                <a:solidFill>
                  <a:srgbClr val="000000"/>
                </a:solidFill>
              </a:rPr>
            </a:b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24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Tải của hệ thống (G)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/>
                  <a:t> 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Tải của hệ thống (G) là tổng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lượng gói (bao gồm những gói được phát mới và những gói truyền 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lại)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tại điểm truy cập trong một khoảng thời 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tốc độ truyền dữ liệu là R(bps) và T</a:t>
                </a:r>
                <a:r>
                  <a:rPr lang="en-US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(bit) được yêu cầu truyền , G được tính như sau</a:t>
                </a:r>
                <a:r>
                  <a:rPr lang="en-US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28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36134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 tham số quan </a:t>
            </a:r>
            <a:r>
              <a:rPr lang="en-US" sz="40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br>
              <a:rPr lang="en-US" sz="40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84371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lượng của hệ thống (S) và trễ truyền trung bình (G)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lượng S là tổng số gói được truyền đi thành công trong một khoảng thời gian.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Liên hệ giữa S và G : S= G*Psuccess.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Trễ truyền trung bình là tổng thời gian từ lúc gói tin truyền đi tới lúc nó được nhận tại điểm truy cập.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Trễ truyền trung bình phụ thuộc vào chiều dài gói tin</a:t>
            </a:r>
          </a:p>
          <a:p>
            <a:pPr marL="0" indent="0">
              <a:lnSpc>
                <a:spcPct val="150000"/>
              </a:lnSpc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8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phỏng hoạt động của slotted-ALOHA </a:t>
            </a:r>
            <a:r>
              <a:rPr lang="en-US" b="1">
                <a:solidFill>
                  <a:srgbClr val="000000"/>
                </a:solidFill>
              </a:rPr>
              <a:t/>
            </a:r>
            <a:br>
              <a:rPr lang="en-US" b="1">
                <a:solidFill>
                  <a:srgbClr val="00000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phỏng trực quan cách thức hoạt động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Đầu vào : host, maxbackoff, lambda.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 ra : G, S , slot theo thời gian.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Lambda của các host là như nhau.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555" y="2498501"/>
            <a:ext cx="5154125" cy="347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phỏng hoạt động của slotted-ALOHA </a:t>
            </a:r>
            <a:r>
              <a:rPr lang="en-US" b="1">
                <a:solidFill>
                  <a:srgbClr val="000000"/>
                </a:solidFill>
              </a:rPr>
              <a:t/>
            </a:r>
            <a:br>
              <a:rPr lang="en-US" b="1">
                <a:solidFill>
                  <a:srgbClr val="000000"/>
                </a:solidFill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mô phỏng trực quan và đánh giá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Ban đầu, khi tăng thời gian thì số slot tăng lên và G cũng tăng lên.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 tăng thì S cũng tăng khá nhanh.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số slot tăng đủ lớn và tải xấp xỉ bằng 1 thì thông lượng theo mô phỏng đạt giá trị tối đa gần đúng với lý thuyết.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 đó, ta thấy được mô phỏng có kết quả gần đúng với lý thuyết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6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</TotalTime>
  <Words>761</Words>
  <Application>Microsoft Office PowerPoint</Application>
  <PresentationFormat>Widescreen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Brush Script MT</vt:lpstr>
      <vt:lpstr>Calibri</vt:lpstr>
      <vt:lpstr>Calibri Light</vt:lpstr>
      <vt:lpstr>Cambria Math</vt:lpstr>
      <vt:lpstr>Times New Roman</vt:lpstr>
      <vt:lpstr>Wingdings</vt:lpstr>
      <vt:lpstr>Retrospect</vt:lpstr>
      <vt:lpstr>     TRƯỜNG ĐẠI HỌC BÁCH KHOA HÀ NỘI​ VIỆN ĐIỆN TỬ - VIỄN THÔNG  Báo cáo bài tập lớn Môn : Mạng máy tính  Đề Tài : Lập trình mô phỏng hoạt động của mô hình mạng Slotted ALOHA  Nhóm thực hiện đề tài : Nhóm 2 GVHD : T.S Trần Quang Vinh</vt:lpstr>
      <vt:lpstr>Thành viên trong nhóm</vt:lpstr>
      <vt:lpstr>Nội Dung </vt:lpstr>
      <vt:lpstr>Tổng quan về giao thức slotted-ALOHA </vt:lpstr>
      <vt:lpstr>Tổng quan về giao thức slotted-ALOHA </vt:lpstr>
      <vt:lpstr>Các tham số quan trọng  </vt:lpstr>
      <vt:lpstr>Các tham số quan trọng </vt:lpstr>
      <vt:lpstr>Mô phỏng hoạt động của slotted-ALOHA  </vt:lpstr>
      <vt:lpstr>Mô phỏng hoạt động của slotted-ALOHA  </vt:lpstr>
      <vt:lpstr>Mô phỏng hoạt động của slotted-ALOHA  </vt:lpstr>
      <vt:lpstr>Mô phỏng hoạt động của slotted-ALOHA  </vt:lpstr>
      <vt:lpstr>Mô phỏng hoạt động của slotted-ALOHA  </vt:lpstr>
      <vt:lpstr>Kết luận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34</cp:revision>
  <dcterms:created xsi:type="dcterms:W3CDTF">2019-05-19T15:46:06Z</dcterms:created>
  <dcterms:modified xsi:type="dcterms:W3CDTF">2019-05-20T04:19:02Z</dcterms:modified>
</cp:coreProperties>
</file>