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663D50D-37C0-4C01-978D-1549A6A11977}" type="datetime1">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b="0"/>
            </a:lvl1pPr>
          </a:lstStyle>
          <a:p>
            <a:fld id="{6FB48A8E-0871-4027-A35D-B2F4CF580F86}" type="slidenum">
              <a:rPr lang="en-US" smtClean="0"/>
              <a:pPr/>
              <a:t>‹#›</a:t>
            </a:fld>
            <a:endParaRPr lang="en-US"/>
          </a:p>
        </p:txBody>
      </p:sp>
    </p:spTree>
    <p:extLst>
      <p:ext uri="{BB962C8B-B14F-4D97-AF65-F5344CB8AC3E}">
        <p14:creationId xmlns:p14="http://schemas.microsoft.com/office/powerpoint/2010/main" val="23661804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654E9E-830B-4D34-8B2D-9FD83840CE6C}" type="datetime1">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18171464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2D086E6-EBE3-4959-9B55-F7021A2303EE}" type="datetime1">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33868353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53CE55-34FC-4E16-A4A1-286F90C7AEAF}" type="datetime1">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6FB48A8E-0871-4027-A35D-B2F4CF580F86}" type="slidenum">
              <a:rPr lang="en-US" smtClean="0"/>
              <a:pPr/>
              <a:t>‹#›</a:t>
            </a:fld>
            <a:endParaRPr lang="en-US"/>
          </a:p>
        </p:txBody>
      </p:sp>
    </p:spTree>
    <p:extLst>
      <p:ext uri="{BB962C8B-B14F-4D97-AF65-F5344CB8AC3E}">
        <p14:creationId xmlns:p14="http://schemas.microsoft.com/office/powerpoint/2010/main" val="33479222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57A61ED-33E6-4293-B220-6623C96F0C2B}" type="datetime1">
              <a:rPr lang="en-US" smtClean="0"/>
              <a:t>11/30/2016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23261143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860A078-B079-4C93-AB58-B4AB6D432396}" type="datetime1">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26894498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ADD743A-2AF7-455E-BA57-4FF966608F7B}" type="datetime1">
              <a:rPr lang="en-US" smtClean="0"/>
              <a:t>11/30/2016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40755910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81301F-45F3-4AD2-A93B-108E62A87E42}" type="datetime1">
              <a:rPr lang="en-US" smtClean="0"/>
              <a:t>11/30/2016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202268124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8DA1DD-E7DD-4C35-8E76-F5767F92B18E}" type="datetime1">
              <a:rPr lang="en-US" smtClean="0"/>
              <a:t>11/30/2016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299247510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F01874-EAB0-45E3-8B65-88386C9E3F68}" type="datetime1">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5557659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6DCD64F-9D29-4B95-84FF-F990DD15AB24}" type="datetime1">
              <a:rPr lang="en-US" smtClean="0"/>
              <a:t>11/30/2016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B48A8E-0871-4027-A35D-B2F4CF580F86}" type="slidenum">
              <a:rPr lang="en-US" smtClean="0"/>
              <a:t>‹#›</a:t>
            </a:fld>
            <a:endParaRPr lang="en-US"/>
          </a:p>
        </p:txBody>
      </p:sp>
    </p:spTree>
    <p:extLst>
      <p:ext uri="{BB962C8B-B14F-4D97-AF65-F5344CB8AC3E}">
        <p14:creationId xmlns:p14="http://schemas.microsoft.com/office/powerpoint/2010/main" val="42761533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0A38E6-9A76-4EA0-AAC1-E0DE4441629F}" type="datetime1">
              <a:rPr lang="en-US" smtClean="0"/>
              <a:t>11/30/2016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B48A8E-0871-4027-A35D-B2F4CF580F86}" type="slidenum">
              <a:rPr lang="en-US" smtClean="0"/>
              <a:t>‹#›</a:t>
            </a:fld>
            <a:endParaRPr lang="en-US"/>
          </a:p>
        </p:txBody>
      </p:sp>
    </p:spTree>
    <p:extLst>
      <p:ext uri="{BB962C8B-B14F-4D97-AF65-F5344CB8AC3E}">
        <p14:creationId xmlns:p14="http://schemas.microsoft.com/office/powerpoint/2010/main" val="4321015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ubtitle 19"/>
          <p:cNvSpPr>
            <a:spLocks noGrp="1"/>
          </p:cNvSpPr>
          <p:nvPr>
            <p:ph type="subTitle" idx="1"/>
          </p:nvPr>
        </p:nvSpPr>
        <p:spPr>
          <a:xfrm>
            <a:off x="0" y="333633"/>
            <a:ext cx="12134335" cy="5733535"/>
          </a:xfrm>
          <a:noFill/>
        </p:spPr>
        <p:txBody>
          <a:bodyPr>
            <a:normAutofit fontScale="92500" lnSpcReduction="10000"/>
          </a:bodyPr>
          <a:lstStyle/>
          <a:p>
            <a:r>
              <a:rPr lang="vi-VN" sz="3900">
                <a:cs typeface="Calibri" panose="020F0502020204030204" pitchFamily="34" charset="0"/>
              </a:rPr>
              <a:t>TRƯỜNG ĐẠI HỌC BÁCH KHOA HÀ N</a:t>
            </a:r>
            <a:r>
              <a:rPr lang="en-US" sz="3900">
                <a:cs typeface="Calibri" panose="020F0502020204030204" pitchFamily="34" charset="0"/>
              </a:rPr>
              <a:t>Ộ</a:t>
            </a:r>
            <a:r>
              <a:rPr lang="vi-VN" sz="3900">
                <a:cs typeface="Calibri" panose="020F0502020204030204" pitchFamily="34" charset="0"/>
              </a:rPr>
              <a:t>I</a:t>
            </a:r>
            <a:br>
              <a:rPr lang="vi-VN" sz="3900">
                <a:cs typeface="Calibri" panose="020F0502020204030204" pitchFamily="34" charset="0"/>
              </a:rPr>
            </a:br>
            <a:r>
              <a:rPr lang="vi-VN" sz="3900">
                <a:cs typeface="Calibri" panose="020F0502020204030204" pitchFamily="34" charset="0"/>
              </a:rPr>
              <a:t>VIỆN ĐIỆN TỬ - VIỄN THÔNG</a:t>
            </a:r>
            <a:endParaRPr lang="en-US" sz="3900">
              <a:cs typeface="Calibri" panose="020F0502020204030204" pitchFamily="34" charset="0"/>
            </a:endParaRPr>
          </a:p>
          <a:p>
            <a:endParaRPr lang="en-US" sz="2800">
              <a:latin typeface="Calibri" panose="020F0502020204030204" pitchFamily="34" charset="0"/>
              <a:cs typeface="Calibri" panose="020F0502020204030204" pitchFamily="34" charset="0"/>
            </a:endParaRPr>
          </a:p>
          <a:p>
            <a:endParaRPr lang="en-US" sz="6600">
              <a:latin typeface="Calibri" panose="020F0502020204030204" pitchFamily="34" charset="0"/>
              <a:cs typeface="Calibri" panose="020F0502020204030204" pitchFamily="34" charset="0"/>
            </a:endParaRPr>
          </a:p>
          <a:p>
            <a:r>
              <a:rPr lang="en-US" sz="5800">
                <a:latin typeface="Arial" panose="020B0604020202020204" pitchFamily="34" charset="0"/>
                <a:cs typeface="Arial" panose="020B0604020202020204" pitchFamily="34" charset="0"/>
              </a:rPr>
              <a:t>NHỮNG CÔNG TY CHUYÊN GIA CÔNG CHẾ TẠO CHIP LỚN NHẤT THẾ GIỚI VÀ VIỆT NAM</a:t>
            </a:r>
          </a:p>
          <a:p>
            <a:endParaRPr lang="en-US" sz="4000">
              <a:latin typeface="Calibri" panose="020F0502020204030204" pitchFamily="34" charset="0"/>
              <a:cs typeface="Calibri" panose="020F0502020204030204" pitchFamily="34" charset="0"/>
            </a:endParaRPr>
          </a:p>
          <a:p>
            <a:r>
              <a:rPr lang="en-US" sz="4800" err="1">
                <a:latin typeface="Calibri" panose="020F0502020204030204" pitchFamily="34" charset="0"/>
                <a:cs typeface="Calibri" panose="020F0502020204030204" pitchFamily="34" charset="0"/>
              </a:rPr>
              <a:t>Nhóm</a:t>
            </a:r>
            <a:r>
              <a:rPr lang="en-US" sz="4800">
                <a:latin typeface="Calibri" panose="020F0502020204030204" pitchFamily="34" charset="0"/>
                <a:cs typeface="Calibri" panose="020F0502020204030204" pitchFamily="34" charset="0"/>
              </a:rPr>
              <a:t> </a:t>
            </a:r>
            <a:r>
              <a:rPr lang="en-US" sz="4800" err="1">
                <a:latin typeface="Calibri" panose="020F0502020204030204" pitchFamily="34" charset="0"/>
                <a:cs typeface="Calibri" panose="020F0502020204030204" pitchFamily="34" charset="0"/>
              </a:rPr>
              <a:t>thực</a:t>
            </a:r>
            <a:r>
              <a:rPr lang="en-US" sz="4800">
                <a:latin typeface="Calibri" panose="020F0502020204030204" pitchFamily="34" charset="0"/>
                <a:cs typeface="Calibri" panose="020F0502020204030204" pitchFamily="34" charset="0"/>
              </a:rPr>
              <a:t> </a:t>
            </a:r>
            <a:r>
              <a:rPr lang="en-US" sz="4800" err="1">
                <a:latin typeface="Calibri" panose="020F0502020204030204" pitchFamily="34" charset="0"/>
                <a:cs typeface="Calibri" panose="020F0502020204030204" pitchFamily="34" charset="0"/>
              </a:rPr>
              <a:t>hiện</a:t>
            </a:r>
            <a:r>
              <a:rPr lang="en-US" sz="4800">
                <a:latin typeface="Calibri" panose="020F0502020204030204" pitchFamily="34" charset="0"/>
                <a:cs typeface="Calibri" panose="020F0502020204030204" pitchFamily="34" charset="0"/>
              </a:rPr>
              <a:t>: </a:t>
            </a:r>
            <a:r>
              <a:rPr lang="en-US" sz="4800" err="1">
                <a:latin typeface="Calibri" panose="020F0502020204030204" pitchFamily="34" charset="0"/>
                <a:cs typeface="Calibri" panose="020F0502020204030204" pitchFamily="34" charset="0"/>
              </a:rPr>
              <a:t>Nhóm</a:t>
            </a:r>
            <a:r>
              <a:rPr lang="en-US" sz="4800">
                <a:latin typeface="Calibri" panose="020F0502020204030204" pitchFamily="34" charset="0"/>
                <a:cs typeface="Calibri" panose="020F0502020204030204" pitchFamily="34" charset="0"/>
              </a:rPr>
              <a:t> 15   </a:t>
            </a:r>
            <a:r>
              <a:rPr lang="en-US" sz="4800" err="1">
                <a:latin typeface="Calibri" panose="020F0502020204030204" pitchFamily="34" charset="0"/>
                <a:cs typeface="Calibri" panose="020F0502020204030204" pitchFamily="34" charset="0"/>
              </a:rPr>
              <a:t>Lớp</a:t>
            </a:r>
            <a:r>
              <a:rPr lang="en-US" sz="4800">
                <a:latin typeface="Calibri" panose="020F0502020204030204" pitchFamily="34" charset="0"/>
                <a:cs typeface="Calibri" panose="020F0502020204030204" pitchFamily="34" charset="0"/>
              </a:rPr>
              <a:t>: 91796</a:t>
            </a:r>
          </a:p>
          <a:p>
            <a:endParaRPr lang="en-US" sz="4800"/>
          </a:p>
          <a:p>
            <a:endParaRPr lang="en-US" sz="4000"/>
          </a:p>
          <a:p>
            <a:endParaRPr lang="en-US" sz="4000"/>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240" y="179449"/>
            <a:ext cx="995497" cy="1493246"/>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514" y="179449"/>
            <a:ext cx="1378502" cy="1360203"/>
          </a:xfrm>
          <a:prstGeom prst="rect">
            <a:avLst/>
          </a:prstGeom>
        </p:spPr>
      </p:pic>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B48A8E-0871-4027-A35D-B2F4CF580F86}"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TextBox 1"/>
          <p:cNvSpPr txBox="1"/>
          <p:nvPr/>
        </p:nvSpPr>
        <p:spPr>
          <a:xfrm>
            <a:off x="5530988" y="5771575"/>
            <a:ext cx="603120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TC504, ngày </a:t>
            </a:r>
            <a:r>
              <a:rPr lang="en-US" sz="3200" noProof="0">
                <a:solidFill>
                  <a:prstClr val="black"/>
                </a:solidFill>
                <a:latin typeface="Calibri" panose="020F0502020204030204"/>
              </a:rPr>
              <a:t>30</a:t>
            </a: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 tháng 11 năm 2016</a:t>
            </a:r>
          </a:p>
        </p:txBody>
      </p:sp>
    </p:spTree>
    <p:extLst>
      <p:ext uri="{BB962C8B-B14F-4D97-AF65-F5344CB8AC3E}">
        <p14:creationId xmlns:p14="http://schemas.microsoft.com/office/powerpoint/2010/main" val="2853556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circle(in)">
                                      <p:cBhvr>
                                        <p:cTn id="7" dur="2000"/>
                                        <p:tgtEl>
                                          <p:spTgt spid="22"/>
                                        </p:tgtEl>
                                      </p:cBhvr>
                                    </p:animEffect>
                                  </p:childTnLst>
                                </p:cTn>
                              </p:par>
                              <p:par>
                                <p:cTn id="8" presetID="6" presetClass="entr" presetSubtype="16"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ircle(in)">
                                      <p:cBhvr>
                                        <p:cTn id="10" dur="20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Effect transition="in" filter="circle(in)">
                                      <p:cBhvr>
                                        <p:cTn id="15" dur="2000"/>
                                        <p:tgtEl>
                                          <p:spTgt spid="20">
                                            <p:txEl>
                                              <p:pRg st="0" end="0"/>
                                            </p:txEl>
                                          </p:spTgt>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20">
                                            <p:txEl>
                                              <p:pRg st="3" end="3"/>
                                            </p:txEl>
                                          </p:spTgt>
                                        </p:tgtEl>
                                        <p:attrNameLst>
                                          <p:attrName>style.visibility</p:attrName>
                                        </p:attrNameLst>
                                      </p:cBhvr>
                                      <p:to>
                                        <p:strVal val="visible"/>
                                      </p:to>
                                    </p:set>
                                    <p:animEffect transition="in" filter="circle(in)">
                                      <p:cBhvr>
                                        <p:cTn id="18" dur="2000"/>
                                        <p:tgtEl>
                                          <p:spTgt spid="20">
                                            <p:txEl>
                                              <p:pRg st="3" end="3"/>
                                            </p:txEl>
                                          </p:spTgt>
                                        </p:tgtEl>
                                      </p:cBhvr>
                                    </p:animEffect>
                                  </p:childTnLst>
                                </p:cTn>
                              </p:par>
                              <p:par>
                                <p:cTn id="19" presetID="6" presetClass="entr" presetSubtype="16" fill="hold" grpId="0" nodeType="withEffect">
                                  <p:stCondLst>
                                    <p:cond delay="0"/>
                                  </p:stCondLst>
                                  <p:childTnLst>
                                    <p:set>
                                      <p:cBhvr>
                                        <p:cTn id="20" dur="1" fill="hold">
                                          <p:stCondLst>
                                            <p:cond delay="0"/>
                                          </p:stCondLst>
                                        </p:cTn>
                                        <p:tgtEl>
                                          <p:spTgt spid="20">
                                            <p:txEl>
                                              <p:pRg st="5" end="5"/>
                                            </p:txEl>
                                          </p:spTgt>
                                        </p:tgtEl>
                                        <p:attrNameLst>
                                          <p:attrName>style.visibility</p:attrName>
                                        </p:attrNameLst>
                                      </p:cBhvr>
                                      <p:to>
                                        <p:strVal val="visible"/>
                                      </p:to>
                                    </p:set>
                                    <p:animEffect transition="in" filter="circle(in)">
                                      <p:cBhvr>
                                        <p:cTn id="21" dur="2000"/>
                                        <p:tgtEl>
                                          <p:spTgt spid="20">
                                            <p:txEl>
                                              <p:pRg st="5" end="5"/>
                                            </p:txEl>
                                          </p:spTgt>
                                        </p:tgtEl>
                                      </p:cBhvr>
                                    </p:animEffect>
                                  </p:childTnLst>
                                </p:cTn>
                              </p:par>
                              <p:par>
                                <p:cTn id="22" presetID="6" presetClass="entr" presetSubtype="16" fill="hold" grpId="0" nodeType="with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circle(in)">
                                      <p:cBhvr>
                                        <p:cTn id="24"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allAtOnce"/>
      <p:bldP spid="2"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567" y="130347"/>
            <a:ext cx="10515600" cy="1325563"/>
          </a:xfrm>
        </p:spPr>
        <p:txBody>
          <a:bodyPr>
            <a:normAutofit/>
          </a:bodyPr>
          <a:lstStyle/>
          <a:p>
            <a:r>
              <a:rPr lang="en-US" sz="4800" b="1"/>
              <a:t>NỘI DUNG</a:t>
            </a:r>
          </a:p>
        </p:txBody>
      </p:sp>
      <p:sp>
        <p:nvSpPr>
          <p:cNvPr id="3" name="Content Placeholder 2"/>
          <p:cNvSpPr>
            <a:spLocks noGrp="1"/>
          </p:cNvSpPr>
          <p:nvPr>
            <p:ph idx="1"/>
          </p:nvPr>
        </p:nvSpPr>
        <p:spPr>
          <a:xfrm>
            <a:off x="504567" y="1730461"/>
            <a:ext cx="10515600" cy="4351338"/>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PHẦN I: MÔ HÌNH KINH DOANH CỦA CÁC CÔNG TY CHUYÊN GIA CÔNG CHẾ TẠO CHIP</a:t>
            </a:r>
          </a:p>
          <a:p>
            <a:pPr marL="0" indent="0">
              <a:buNone/>
            </a:pPr>
            <a:endParaRPr lang="en-US" sz="3600">
              <a:latin typeface="Tahoma" panose="020B0604030504040204" pitchFamily="34" charset="0"/>
              <a:ea typeface="Tahoma" panose="020B0604030504040204" pitchFamily="34" charset="0"/>
              <a:cs typeface="Tahoma" panose="020B0604030504040204" pitchFamily="34" charset="0"/>
            </a:endParaRPr>
          </a:p>
          <a:p>
            <a:r>
              <a:rPr lang="en-US" sz="3600">
                <a:latin typeface="Tahoma" panose="020B0604030504040204" pitchFamily="34" charset="0"/>
                <a:ea typeface="Tahoma" panose="020B0604030504040204" pitchFamily="34" charset="0"/>
                <a:cs typeface="Tahoma" panose="020B0604030504040204" pitchFamily="34" charset="0"/>
              </a:rPr>
              <a:t>PHẦN II: CÁC CÔNG TY CHUYÊN GIA CÔNG CHẾ TẠO CHIP LỚN NHẤT THẾ GIỚI VÀ VIỆT NAM</a:t>
            </a:r>
          </a:p>
        </p:txBody>
      </p:sp>
      <p:sp>
        <p:nvSpPr>
          <p:cNvPr id="4" name="Slide Number Placeholder 3"/>
          <p:cNvSpPr>
            <a:spLocks noGrp="1"/>
          </p:cNvSpPr>
          <p:nvPr>
            <p:ph type="sldNum" sz="quarter" idx="12"/>
          </p:nvPr>
        </p:nvSpPr>
        <p:spPr/>
        <p:txBody>
          <a:bodyPr/>
          <a:lstStyle/>
          <a:p>
            <a:fld id="{6FB48A8E-0871-4027-A35D-B2F4CF580F86}" type="slidenum">
              <a:rPr lang="en-US" smtClean="0"/>
              <a:pPr/>
              <a:t>2</a:t>
            </a:fld>
            <a:endParaRPr lang="en-US"/>
          </a:p>
        </p:txBody>
      </p:sp>
    </p:spTree>
    <p:extLst>
      <p:ext uri="{BB962C8B-B14F-4D97-AF65-F5344CB8AC3E}">
        <p14:creationId xmlns:p14="http://schemas.microsoft.com/office/powerpoint/2010/main" val="29138587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3929" y="305744"/>
            <a:ext cx="11259065" cy="6050606"/>
          </a:xfrm>
        </p:spPr>
        <p:txBody>
          <a:bodyPr/>
          <a:lstStyle/>
          <a:p>
            <a:pPr marL="0" lvl="0" indent="0">
              <a:buNone/>
            </a:pPr>
            <a:r>
              <a:rPr lang="en-US" sz="3600">
                <a:solidFill>
                  <a:prstClr val="black"/>
                </a:solidFill>
                <a:latin typeface="Tahoma" panose="020B0604030504040204" pitchFamily="34" charset="0"/>
                <a:ea typeface="Tahoma" panose="020B0604030504040204" pitchFamily="34" charset="0"/>
                <a:cs typeface="Tahoma" panose="020B0604030504040204" pitchFamily="34" charset="0"/>
              </a:rPr>
              <a:t>PHẦN I: MÔ HÌNH KINH DOANH CỦA CÁC CÔNG TY CHUYÊN GIA CÔNG CHẾ TẠO CHIP</a:t>
            </a:r>
          </a:p>
          <a:p>
            <a:pPr marL="0" lvl="0" indent="0">
              <a:buNone/>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Nói cách khác, các công ty này kiếm tiền nh</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ư</a:t>
            </a:r>
            <a:r>
              <a:rPr lang="en-US">
                <a:solidFill>
                  <a:prstClr val="black"/>
                </a:solidFill>
                <a:latin typeface="Tahoma" panose="020B0604030504040204" pitchFamily="34" charset="0"/>
                <a:ea typeface="Tahoma" panose="020B0604030504040204" pitchFamily="34" charset="0"/>
                <a:cs typeface="Tahoma" panose="020B0604030504040204" pitchFamily="34" charset="0"/>
              </a:rPr>
              <a:t> thế nào?</a:t>
            </a:r>
          </a:p>
          <a:p>
            <a:pPr marL="0" lvl="0" indent="0">
              <a:buNone/>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Các công ty này chủ yếu đ</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ư</a:t>
            </a:r>
            <a:r>
              <a:rPr lang="en-US">
                <a:solidFill>
                  <a:prstClr val="black"/>
                </a:solidFill>
                <a:latin typeface="Tahoma" panose="020B0604030504040204" pitchFamily="34" charset="0"/>
                <a:ea typeface="Tahoma" panose="020B0604030504040204" pitchFamily="34" charset="0"/>
                <a:cs typeface="Tahoma" panose="020B0604030504040204" pitchFamily="34" charset="0"/>
              </a:rPr>
              <a:t>ợc các công ty sản xuất thiết bị điện tử thuê để gia công chế tạo chip, ngoại trừ một số công ty lớn vừa sản xuất vừa cung cấp chip (Intel, Qualcomm)</a:t>
            </a:r>
          </a:p>
          <a:p>
            <a:pPr marL="0" lvl="0" indent="0">
              <a:buNone/>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Ví dụ nh</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ư</a:t>
            </a:r>
            <a:r>
              <a:rPr lang="en-US">
                <a:solidFill>
                  <a:prstClr val="black"/>
                </a:solidFill>
                <a:latin typeface="Tahoma" panose="020B0604030504040204" pitchFamily="34" charset="0"/>
                <a:ea typeface="Tahoma" panose="020B0604030504040204" pitchFamily="34" charset="0"/>
                <a:cs typeface="Tahoma" panose="020B0604030504040204" pitchFamily="34" charset="0"/>
              </a:rPr>
              <a:t> các phân khúc khách hàng chủ yếu của Intel là:</a:t>
            </a:r>
          </a:p>
          <a:p>
            <a:pPr lvl="0">
              <a:buFontTx/>
              <a:buChar char="-"/>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Các nhà sản xuất thiết bị gốc (OEM) và các nhà sản xuất thiết kế gốc (ODM)</a:t>
            </a:r>
          </a:p>
          <a:p>
            <a:pPr lvl="0">
              <a:buFontTx/>
              <a:buChar char="-"/>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Ng</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ư</a:t>
            </a:r>
            <a:r>
              <a:rPr lang="en-US">
                <a:solidFill>
                  <a:prstClr val="black"/>
                </a:solidFill>
                <a:latin typeface="Tahoma" panose="020B0604030504040204" pitchFamily="34" charset="0"/>
                <a:ea typeface="Tahoma" panose="020B0604030504040204" pitchFamily="34" charset="0"/>
                <a:cs typeface="Tahoma" panose="020B0604030504040204" pitchFamily="34" charset="0"/>
              </a:rPr>
              <a:t>ời </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dùng </a:t>
            </a:r>
            <a:r>
              <a:rPr lang="en-US">
                <a:solidFill>
                  <a:prstClr val="black"/>
                </a:solidFill>
                <a:latin typeface="Tahoma" panose="020B0604030504040204" pitchFamily="34" charset="0"/>
                <a:ea typeface="Tahoma" panose="020B0604030504040204" pitchFamily="34" charset="0"/>
                <a:cs typeface="Tahoma" panose="020B0604030504040204" pitchFamily="34" charset="0"/>
              </a:rPr>
              <a:t>PC và </a:t>
            </a:r>
            <a:r>
              <a:rPr lang="vi-VN">
                <a:solidFill>
                  <a:prstClr val="black"/>
                </a:solidFill>
                <a:latin typeface="Tahoma" panose="020B0604030504040204" pitchFamily="34" charset="0"/>
                <a:ea typeface="Tahoma" panose="020B0604030504040204" pitchFamily="34" charset="0"/>
                <a:cs typeface="Tahoma" panose="020B0604030504040204" pitchFamily="34" charset="0"/>
              </a:rPr>
              <a:t>sản phẩm truyền thông mạng </a:t>
            </a: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lvl="0" indent="0">
              <a:buNone/>
            </a:pPr>
            <a:r>
              <a:rPr lang="en-US">
                <a:solidFill>
                  <a:prstClr val="black"/>
                </a:solidFill>
                <a:latin typeface="Tahoma" panose="020B0604030504040204" pitchFamily="34" charset="0"/>
                <a:ea typeface="Tahoma" panose="020B0604030504040204" pitchFamily="34" charset="0"/>
                <a:cs typeface="Tahoma" panose="020B0604030504040204" pitchFamily="34" charset="0"/>
              </a:rPr>
              <a:t>- Các nhà sản xuất thiết bị công nghiệp và truyền thông</a:t>
            </a:r>
          </a:p>
          <a:p>
            <a:pPr marL="0" lvl="0" indent="0">
              <a:buNone/>
            </a:pPr>
            <a:endParaRPr lang="en-US">
              <a:solidFill>
                <a:prstClr val="black"/>
              </a:solidFill>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a:p>
        </p:txBody>
      </p:sp>
      <p:sp>
        <p:nvSpPr>
          <p:cNvPr id="4" name="Slide Number Placeholder 3"/>
          <p:cNvSpPr>
            <a:spLocks noGrp="1"/>
          </p:cNvSpPr>
          <p:nvPr>
            <p:ph type="sldNum" sz="quarter" idx="12"/>
          </p:nvPr>
        </p:nvSpPr>
        <p:spPr/>
        <p:txBody>
          <a:bodyPr/>
          <a:lstStyle/>
          <a:p>
            <a:fld id="{6FB48A8E-0871-4027-A35D-B2F4CF580F86}" type="slidenum">
              <a:rPr lang="en-US" smtClean="0"/>
              <a:pPr/>
              <a:t>3</a:t>
            </a:fld>
            <a:endParaRPr lang="en-US"/>
          </a:p>
        </p:txBody>
      </p:sp>
    </p:spTree>
    <p:extLst>
      <p:ext uri="{BB962C8B-B14F-4D97-AF65-F5344CB8AC3E}">
        <p14:creationId xmlns:p14="http://schemas.microsoft.com/office/powerpoint/2010/main" val="21075618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8"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8"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995" y="342813"/>
            <a:ext cx="10515600" cy="5452505"/>
          </a:xfrm>
        </p:spPr>
        <p:txBody>
          <a:bodyPr/>
          <a:lstStyle/>
          <a:p>
            <a:pPr marL="0" indent="0">
              <a:buNone/>
            </a:pPr>
            <a:r>
              <a:rPr lang="en-US"/>
              <a:t>Bản chi phí và doanh thu của các công ty này</a:t>
            </a:r>
          </a:p>
          <a:p>
            <a:pPr marL="0" indent="0">
              <a:buNone/>
            </a:pPr>
            <a:endParaRPr lang="en-US"/>
          </a:p>
        </p:txBody>
      </p:sp>
      <p:sp>
        <p:nvSpPr>
          <p:cNvPr id="4" name="Slide Number Placeholder 3"/>
          <p:cNvSpPr>
            <a:spLocks noGrp="1"/>
          </p:cNvSpPr>
          <p:nvPr>
            <p:ph type="sldNum" sz="quarter" idx="12"/>
          </p:nvPr>
        </p:nvSpPr>
        <p:spPr/>
        <p:txBody>
          <a:bodyPr/>
          <a:lstStyle/>
          <a:p>
            <a:fld id="{6FB48A8E-0871-4027-A35D-B2F4CF580F86}" type="slidenum">
              <a:rPr lang="en-US" smtClean="0"/>
              <a:pPr/>
              <a:t>4</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80430871"/>
              </p:ext>
            </p:extLst>
          </p:nvPr>
        </p:nvGraphicFramePr>
        <p:xfrm>
          <a:off x="1008792" y="962583"/>
          <a:ext cx="9606006" cy="5218932"/>
        </p:xfrm>
        <a:graphic>
          <a:graphicData uri="http://schemas.openxmlformats.org/drawingml/2006/table">
            <a:tbl>
              <a:tblPr firstRow="1" bandRow="1">
                <a:tableStyleId>{5C22544A-7EE6-4342-B048-85BDC9FD1C3A}</a:tableStyleId>
              </a:tblPr>
              <a:tblGrid>
                <a:gridCol w="4803003">
                  <a:extLst>
                    <a:ext uri="{9D8B030D-6E8A-4147-A177-3AD203B41FA5}">
                      <a16:colId xmlns:a16="http://schemas.microsoft.com/office/drawing/2014/main" val="3385742703"/>
                    </a:ext>
                  </a:extLst>
                </a:gridCol>
                <a:gridCol w="4803003">
                  <a:extLst>
                    <a:ext uri="{9D8B030D-6E8A-4147-A177-3AD203B41FA5}">
                      <a16:colId xmlns:a16="http://schemas.microsoft.com/office/drawing/2014/main" val="2766090479"/>
                    </a:ext>
                  </a:extLst>
                </a:gridCol>
              </a:tblGrid>
              <a:tr h="606725">
                <a:tc>
                  <a:txBody>
                    <a:bodyPr/>
                    <a:lstStyle/>
                    <a:p>
                      <a:pPr algn="ctr"/>
                      <a:r>
                        <a:rPr lang="en-US" sz="3200"/>
                        <a:t>Chi phí</a:t>
                      </a:r>
                    </a:p>
                  </a:txBody>
                  <a:tcPr/>
                </a:tc>
                <a:tc>
                  <a:txBody>
                    <a:bodyPr/>
                    <a:lstStyle/>
                    <a:p>
                      <a:pPr algn="ctr"/>
                      <a:r>
                        <a:rPr lang="en-US" sz="3200"/>
                        <a:t>Doanh thu</a:t>
                      </a:r>
                    </a:p>
                  </a:txBody>
                  <a:tcPr/>
                </a:tc>
                <a:extLst>
                  <a:ext uri="{0D108BD9-81ED-4DB2-BD59-A6C34878D82A}">
                    <a16:rowId xmlns:a16="http://schemas.microsoft.com/office/drawing/2014/main" val="1533388410"/>
                  </a:ext>
                </a:extLst>
              </a:tr>
              <a:tr h="4612207">
                <a:tc>
                  <a:txBody>
                    <a:bodyPr/>
                    <a:lstStyle/>
                    <a:p>
                      <a:r>
                        <a:rPr lang="en-US" sz="2800">
                          <a:latin typeface="Tahoma" panose="020B0604030504040204" pitchFamily="34" charset="0"/>
                          <a:ea typeface="Tahoma" panose="020B0604030504040204" pitchFamily="34" charset="0"/>
                          <a:cs typeface="Tahoma" panose="020B0604030504040204" pitchFamily="34" charset="0"/>
                        </a:rPr>
                        <a:t>-Đầu t</a:t>
                      </a:r>
                      <a:r>
                        <a:rPr lang="vi-VN" sz="2800">
                          <a:latin typeface="Tahoma" panose="020B0604030504040204" pitchFamily="34" charset="0"/>
                          <a:ea typeface="Tahoma" panose="020B0604030504040204" pitchFamily="34" charset="0"/>
                          <a:cs typeface="Tahoma" panose="020B0604030504040204" pitchFamily="34" charset="0"/>
                        </a:rPr>
                        <a:t>ư</a:t>
                      </a:r>
                      <a:r>
                        <a:rPr lang="en-US" sz="2800">
                          <a:latin typeface="Tahoma" panose="020B0604030504040204" pitchFamily="34" charset="0"/>
                          <a:ea typeface="Tahoma" panose="020B0604030504040204" pitchFamily="34" charset="0"/>
                          <a:cs typeface="Tahoma" panose="020B0604030504040204" pitchFamily="34" charset="0"/>
                        </a:rPr>
                        <a:t>, xây dựng, bảo trì c</a:t>
                      </a:r>
                      <a:r>
                        <a:rPr lang="vi-VN" sz="2800">
                          <a:latin typeface="Tahoma" panose="020B0604030504040204" pitchFamily="34" charset="0"/>
                          <a:ea typeface="Tahoma" panose="020B0604030504040204" pitchFamily="34" charset="0"/>
                          <a:cs typeface="Tahoma" panose="020B0604030504040204" pitchFamily="34" charset="0"/>
                        </a:rPr>
                        <a:t>ơ</a:t>
                      </a:r>
                      <a:r>
                        <a:rPr lang="en-US" sz="2800">
                          <a:latin typeface="Tahoma" panose="020B0604030504040204" pitchFamily="34" charset="0"/>
                          <a:ea typeface="Tahoma" panose="020B0604030504040204" pitchFamily="34" charset="0"/>
                          <a:cs typeface="Tahoma" panose="020B0604030504040204" pitchFamily="34" charset="0"/>
                        </a:rPr>
                        <a:t> sở hạ tầng (máy móc, thiết bị, kho bãi, ph</a:t>
                      </a:r>
                      <a:r>
                        <a:rPr lang="vi-VN" sz="2800">
                          <a:latin typeface="Tahoma" panose="020B0604030504040204" pitchFamily="34" charset="0"/>
                          <a:ea typeface="Tahoma" panose="020B0604030504040204" pitchFamily="34" charset="0"/>
                          <a:cs typeface="Tahoma" panose="020B0604030504040204" pitchFamily="34" charset="0"/>
                        </a:rPr>
                        <a:t>ư</a:t>
                      </a:r>
                      <a:r>
                        <a:rPr lang="en-US" sz="2800">
                          <a:latin typeface="Tahoma" panose="020B0604030504040204" pitchFamily="34" charset="0"/>
                          <a:ea typeface="Tahoma" panose="020B0604030504040204" pitchFamily="34" charset="0"/>
                          <a:cs typeface="Tahoma" panose="020B0604030504040204" pitchFamily="34" charset="0"/>
                        </a:rPr>
                        <a:t>ơng tiện vận tải,..)</a:t>
                      </a:r>
                    </a:p>
                    <a:p>
                      <a:r>
                        <a:rPr lang="en-US" sz="2800">
                          <a:latin typeface="Tahoma" panose="020B0604030504040204" pitchFamily="34" charset="0"/>
                          <a:ea typeface="Tahoma" panose="020B0604030504040204" pitchFamily="34" charset="0"/>
                          <a:cs typeface="Tahoma" panose="020B0604030504040204" pitchFamily="34" charset="0"/>
                        </a:rPr>
                        <a:t>-Thuê nhân công</a:t>
                      </a:r>
                    </a:p>
                    <a:p>
                      <a:r>
                        <a:rPr lang="en-US" sz="2800">
                          <a:latin typeface="Tahoma" panose="020B0604030504040204" pitchFamily="34" charset="0"/>
                          <a:ea typeface="Tahoma" panose="020B0604030504040204" pitchFamily="34" charset="0"/>
                          <a:cs typeface="Tahoma" panose="020B0604030504040204" pitchFamily="34" charset="0"/>
                        </a:rPr>
                        <a:t>-Quảng cáo th</a:t>
                      </a:r>
                      <a:r>
                        <a:rPr lang="vi-VN" sz="2800">
                          <a:latin typeface="Tahoma" panose="020B0604030504040204" pitchFamily="34" charset="0"/>
                          <a:ea typeface="Tahoma" panose="020B0604030504040204" pitchFamily="34" charset="0"/>
                          <a:cs typeface="Tahoma" panose="020B0604030504040204" pitchFamily="34" charset="0"/>
                        </a:rPr>
                        <a:t>ư</a:t>
                      </a:r>
                      <a:r>
                        <a:rPr lang="en-US" sz="2800">
                          <a:latin typeface="Tahoma" panose="020B0604030504040204" pitchFamily="34" charset="0"/>
                          <a:ea typeface="Tahoma" panose="020B0604030504040204" pitchFamily="34" charset="0"/>
                          <a:cs typeface="Tahoma" panose="020B0604030504040204" pitchFamily="34" charset="0"/>
                        </a:rPr>
                        <a:t>ơng hiệu</a:t>
                      </a:r>
                    </a:p>
                    <a:p>
                      <a:r>
                        <a:rPr lang="en-US" sz="2800">
                          <a:latin typeface="Tahoma" panose="020B0604030504040204" pitchFamily="34" charset="0"/>
                          <a:ea typeface="Tahoma" panose="020B0604030504040204" pitchFamily="34" charset="0"/>
                          <a:cs typeface="Tahoma" panose="020B0604030504040204" pitchFamily="34" charset="0"/>
                        </a:rPr>
                        <a:t>-Đầu t</a:t>
                      </a:r>
                      <a:r>
                        <a:rPr lang="vi-VN" sz="2800">
                          <a:latin typeface="Tahoma" panose="020B0604030504040204" pitchFamily="34" charset="0"/>
                          <a:ea typeface="Tahoma" panose="020B0604030504040204" pitchFamily="34" charset="0"/>
                          <a:cs typeface="Tahoma" panose="020B0604030504040204" pitchFamily="34" charset="0"/>
                        </a:rPr>
                        <a:t>ư</a:t>
                      </a:r>
                      <a:r>
                        <a:rPr lang="en-US" sz="2800">
                          <a:latin typeface="Tahoma" panose="020B0604030504040204" pitchFamily="34" charset="0"/>
                          <a:ea typeface="Tahoma" panose="020B0604030504040204" pitchFamily="34" charset="0"/>
                          <a:cs typeface="Tahoma" panose="020B0604030504040204" pitchFamily="34" charset="0"/>
                        </a:rPr>
                        <a:t> vào nghiên cứu cải tiến chip</a:t>
                      </a:r>
                    </a:p>
                    <a:p>
                      <a:endParaRPr lang="en-US" sz="2800">
                        <a:latin typeface="Tahoma" panose="020B0604030504040204" pitchFamily="34" charset="0"/>
                        <a:ea typeface="Tahoma" panose="020B0604030504040204" pitchFamily="34" charset="0"/>
                        <a:cs typeface="Tahoma" panose="020B0604030504040204" pitchFamily="34" charset="0"/>
                      </a:endParaRPr>
                    </a:p>
                  </a:txBody>
                  <a:tcPr/>
                </a:tc>
                <a:tc>
                  <a:txBody>
                    <a:bodyPr/>
                    <a:lstStyle/>
                    <a:p>
                      <a:r>
                        <a:rPr lang="en-US" sz="2800">
                          <a:latin typeface="Tahoma" panose="020B0604030504040204" pitchFamily="34" charset="0"/>
                          <a:ea typeface="Tahoma" panose="020B0604030504040204" pitchFamily="34" charset="0"/>
                          <a:cs typeface="Tahoma" panose="020B0604030504040204" pitchFamily="34" charset="0"/>
                        </a:rPr>
                        <a:t>-Phí gia công chế tạo chip từ công ty thuê</a:t>
                      </a:r>
                    </a:p>
                    <a:p>
                      <a:r>
                        <a:rPr lang="en-US" sz="2800">
                          <a:latin typeface="Tahoma" panose="020B0604030504040204" pitchFamily="34" charset="0"/>
                          <a:ea typeface="Tahoma" panose="020B0604030504040204" pitchFamily="34" charset="0"/>
                          <a:cs typeface="Tahoma" panose="020B0604030504040204" pitchFamily="34" charset="0"/>
                        </a:rPr>
                        <a:t>-Lợi nhuận từ kinh doanh cấp phép bằng sang chế</a:t>
                      </a:r>
                    </a:p>
                    <a:p>
                      <a:r>
                        <a:rPr lang="en-US" sz="2800">
                          <a:latin typeface="Tahoma" panose="020B0604030504040204" pitchFamily="34" charset="0"/>
                          <a:ea typeface="Tahoma" panose="020B0604030504040204" pitchFamily="34" charset="0"/>
                          <a:cs typeface="Tahoma" panose="020B0604030504040204" pitchFamily="34" charset="0"/>
                        </a:rPr>
                        <a:t>-Cung cấp chip cho các công ty sản xuất thiết bị điện tử</a:t>
                      </a:r>
                    </a:p>
                  </a:txBody>
                  <a:tcPr/>
                </a:tc>
                <a:extLst>
                  <a:ext uri="{0D108BD9-81ED-4DB2-BD59-A6C34878D82A}">
                    <a16:rowId xmlns:a16="http://schemas.microsoft.com/office/drawing/2014/main" val="964172973"/>
                  </a:ext>
                </a:extLst>
              </a:tr>
            </a:tbl>
          </a:graphicData>
        </a:graphic>
      </p:graphicFrame>
    </p:spTree>
    <p:extLst>
      <p:ext uri="{BB962C8B-B14F-4D97-AF65-F5344CB8AC3E}">
        <p14:creationId xmlns:p14="http://schemas.microsoft.com/office/powerpoint/2010/main" val="32926769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789" y="148283"/>
            <a:ext cx="10515600" cy="1581663"/>
          </a:xfrm>
        </p:spPr>
        <p:txBody>
          <a:bodyPr>
            <a:normAutofit/>
          </a:bodyPr>
          <a:lstStyle/>
          <a:p>
            <a:r>
              <a:rPr lang="en-US" sz="3600">
                <a:latin typeface="Tahoma" panose="020B0604030504040204" pitchFamily="34" charset="0"/>
                <a:ea typeface="Tahoma" panose="020B0604030504040204" pitchFamily="34" charset="0"/>
                <a:cs typeface="Tahoma" panose="020B0604030504040204" pitchFamily="34" charset="0"/>
              </a:rPr>
              <a:t>PHẦN II: TOP CÁC CÔNG TY CHUYÊN GIA CÔNG CHẾ TẠO CHIP LỚN NHẤT</a:t>
            </a:r>
          </a:p>
        </p:txBody>
      </p:sp>
      <p:sp>
        <p:nvSpPr>
          <p:cNvPr id="3" name="Content Placeholder 2"/>
          <p:cNvSpPr>
            <a:spLocks noGrp="1"/>
          </p:cNvSpPr>
          <p:nvPr>
            <p:ph idx="1"/>
          </p:nvPr>
        </p:nvSpPr>
        <p:spPr>
          <a:xfrm>
            <a:off x="405714" y="1867479"/>
            <a:ext cx="10515600" cy="4351338"/>
          </a:xfrm>
        </p:spPr>
        <p:txBody>
          <a:bodyPr/>
          <a:lstStyle/>
          <a:p>
            <a:pPr marL="0" indent="0">
              <a:buNone/>
            </a:pPr>
            <a:r>
              <a:rPr lang="en-US"/>
              <a:t>1.Top 10 công ty chuyên gia công chế tao chip lớn nhất thế giới</a:t>
            </a:r>
          </a:p>
          <a:p>
            <a:pPr marL="0" indent="0">
              <a:buNone/>
            </a:pPr>
            <a:endParaRPr lang="en-US"/>
          </a:p>
        </p:txBody>
      </p:sp>
      <p:sp>
        <p:nvSpPr>
          <p:cNvPr id="4" name="Slide Number Placeholder 3"/>
          <p:cNvSpPr>
            <a:spLocks noGrp="1"/>
          </p:cNvSpPr>
          <p:nvPr>
            <p:ph type="sldNum" sz="quarter" idx="12"/>
          </p:nvPr>
        </p:nvSpPr>
        <p:spPr/>
        <p:txBody>
          <a:bodyPr/>
          <a:lstStyle/>
          <a:p>
            <a:fld id="{6FB48A8E-0871-4027-A35D-B2F4CF580F86}" type="slidenum">
              <a:rPr lang="en-US" smtClean="0"/>
              <a:pPr/>
              <a:t>5</a:t>
            </a:fld>
            <a:endParaRPr lang="en-US"/>
          </a:p>
        </p:txBody>
      </p:sp>
    </p:spTree>
    <p:extLst>
      <p:ext uri="{BB962C8B-B14F-4D97-AF65-F5344CB8AC3E}">
        <p14:creationId xmlns:p14="http://schemas.microsoft.com/office/powerpoint/2010/main" val="17950529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15554165"/>
              </p:ext>
            </p:extLst>
          </p:nvPr>
        </p:nvGraphicFramePr>
        <p:xfrm>
          <a:off x="296562" y="774587"/>
          <a:ext cx="11454713" cy="5087493"/>
        </p:xfrm>
        <a:graphic>
          <a:graphicData uri="http://schemas.openxmlformats.org/drawingml/2006/table">
            <a:tbl>
              <a:tblPr firstRow="1" firstCol="1" bandRow="1">
                <a:tableStyleId>{5C22544A-7EE6-4342-B048-85BDC9FD1C3A}</a:tableStyleId>
              </a:tblPr>
              <a:tblGrid>
                <a:gridCol w="1067248">
                  <a:extLst>
                    <a:ext uri="{9D8B030D-6E8A-4147-A177-3AD203B41FA5}">
                      <a16:colId xmlns:a16="http://schemas.microsoft.com/office/drawing/2014/main" val="259292687"/>
                    </a:ext>
                  </a:extLst>
                </a:gridCol>
                <a:gridCol w="7033559">
                  <a:extLst>
                    <a:ext uri="{9D8B030D-6E8A-4147-A177-3AD203B41FA5}">
                      <a16:colId xmlns:a16="http://schemas.microsoft.com/office/drawing/2014/main" val="2670357155"/>
                    </a:ext>
                  </a:extLst>
                </a:gridCol>
                <a:gridCol w="3353906">
                  <a:extLst>
                    <a:ext uri="{9D8B030D-6E8A-4147-A177-3AD203B41FA5}">
                      <a16:colId xmlns:a16="http://schemas.microsoft.com/office/drawing/2014/main" val="1992237596"/>
                    </a:ext>
                  </a:extLst>
                </a:gridCol>
              </a:tblGrid>
              <a:tr h="403179">
                <a:tc>
                  <a:txBody>
                    <a:bodyPr/>
                    <a:lstStyle/>
                    <a:p>
                      <a:pPr marL="0" marR="0">
                        <a:lnSpc>
                          <a:spcPct val="107000"/>
                        </a:lnSpc>
                        <a:spcBef>
                          <a:spcPts val="0"/>
                        </a:spcBef>
                        <a:spcAft>
                          <a:spcPts val="0"/>
                        </a:spcAft>
                      </a:pPr>
                      <a:r>
                        <a:rPr lang="en-US" sz="3200">
                          <a:effectLst/>
                        </a:rPr>
                        <a:t>Hạng</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3200">
                          <a:effectLst/>
                        </a:rPr>
                        <a:t>Công 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3200">
                          <a:effectLst/>
                          <a:latin typeface="Calibri" panose="020F0502020204030204" pitchFamily="34" charset="0"/>
                          <a:ea typeface="Calibri" panose="020F0502020204030204" pitchFamily="34" charset="0"/>
                          <a:cs typeface="Times New Roman" panose="02020603050405020304" pitchFamily="18" charset="0"/>
                        </a:rPr>
                        <a:t>Doanh thu (2015)</a:t>
                      </a:r>
                    </a:p>
                  </a:txBody>
                  <a:tcPr marL="23488" marR="23488" marT="0" marB="0"/>
                </a:tc>
                <a:extLst>
                  <a:ext uri="{0D108BD9-81ED-4DB2-BD59-A6C34878D82A}">
                    <a16:rowId xmlns:a16="http://schemas.microsoft.com/office/drawing/2014/main" val="4180389576"/>
                  </a:ext>
                </a:extLst>
              </a:tr>
              <a:tr h="453377">
                <a:tc>
                  <a:txBody>
                    <a:bodyPr/>
                    <a:lstStyle/>
                    <a:p>
                      <a:pPr marL="0" marR="0">
                        <a:lnSpc>
                          <a:spcPct val="107000"/>
                        </a:lnSpc>
                        <a:spcBef>
                          <a:spcPts val="0"/>
                        </a:spcBef>
                        <a:spcAft>
                          <a:spcPts val="0"/>
                        </a:spcAft>
                      </a:pPr>
                      <a:r>
                        <a:rPr lang="en-US" sz="2800">
                          <a:effectLst/>
                        </a:rPr>
                        <a:t>1</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Samsung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170 tỉ USD</a:t>
                      </a:r>
                    </a:p>
                  </a:txBody>
                  <a:tcPr marL="23488" marR="23488" marT="0" marB="0"/>
                </a:tc>
                <a:extLst>
                  <a:ext uri="{0D108BD9-81ED-4DB2-BD59-A6C34878D82A}">
                    <a16:rowId xmlns:a16="http://schemas.microsoft.com/office/drawing/2014/main" val="3238108393"/>
                  </a:ext>
                </a:extLst>
              </a:tr>
              <a:tr h="453377">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2</a:t>
                      </a:r>
                    </a:p>
                  </a:txBody>
                  <a:tcPr marL="23488" marR="23488" marT="0" marB="0"/>
                </a:tc>
                <a:tc>
                  <a:txBody>
                    <a:bodyPr/>
                    <a:lstStyle/>
                    <a:p>
                      <a:pPr marL="0" marR="0">
                        <a:lnSpc>
                          <a:spcPct val="107000"/>
                        </a:lnSpc>
                        <a:spcBef>
                          <a:spcPts val="0"/>
                        </a:spcBef>
                        <a:spcAft>
                          <a:spcPts val="0"/>
                        </a:spcAft>
                      </a:pPr>
                      <a:r>
                        <a:rPr lang="en-US" sz="2800">
                          <a:effectLst/>
                        </a:rPr>
                        <a:t>Intel Corporation (Mỹ)</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55,35 tỉ USD</a:t>
                      </a:r>
                    </a:p>
                  </a:txBody>
                  <a:tcPr marL="23488" marR="23488" marT="0" marB="0"/>
                </a:tc>
                <a:extLst>
                  <a:ext uri="{0D108BD9-81ED-4DB2-BD59-A6C34878D82A}">
                    <a16:rowId xmlns:a16="http://schemas.microsoft.com/office/drawing/2014/main" val="3250754654"/>
                  </a:ext>
                </a:extLst>
              </a:tr>
              <a:tr h="279611">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3</a:t>
                      </a:r>
                    </a:p>
                  </a:txBody>
                  <a:tcPr marL="23488" marR="23488" marT="0" marB="0"/>
                </a:tc>
                <a:tc>
                  <a:txBody>
                    <a:bodyPr/>
                    <a:lstStyle/>
                    <a:p>
                      <a:pPr marL="0" marR="0">
                        <a:lnSpc>
                          <a:spcPct val="107000"/>
                        </a:lnSpc>
                        <a:spcBef>
                          <a:spcPts val="0"/>
                        </a:spcBef>
                        <a:spcAft>
                          <a:spcPts val="0"/>
                        </a:spcAft>
                      </a:pPr>
                      <a:r>
                        <a:rPr lang="en-US" sz="2800">
                          <a:effectLst/>
                        </a:rPr>
                        <a:t>Qualcomm Inc (Mỹ)</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25,3 tỉ USD</a:t>
                      </a:r>
                    </a:p>
                  </a:txBody>
                  <a:tcPr marL="23488" marR="23488" marT="0" marB="0"/>
                </a:tc>
                <a:extLst>
                  <a:ext uri="{0D108BD9-81ED-4DB2-BD59-A6C34878D82A}">
                    <a16:rowId xmlns:a16="http://schemas.microsoft.com/office/drawing/2014/main" val="196097874"/>
                  </a:ext>
                </a:extLst>
              </a:tr>
              <a:tr h="452063">
                <a:tc>
                  <a:txBody>
                    <a:bodyPr/>
                    <a:lstStyle/>
                    <a:p>
                      <a:pPr marL="0" marR="0">
                        <a:lnSpc>
                          <a:spcPct val="107000"/>
                        </a:lnSpc>
                        <a:spcBef>
                          <a:spcPts val="0"/>
                        </a:spcBef>
                        <a:spcAft>
                          <a:spcPts val="0"/>
                        </a:spcAft>
                      </a:pPr>
                      <a:r>
                        <a:rPr lang="en-US" sz="2800">
                          <a:effectLst/>
                        </a:rPr>
                        <a:t>4</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Acer Inc (Ali, Đài Loan)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8,3 tỉ USD </a:t>
                      </a:r>
                    </a:p>
                  </a:txBody>
                  <a:tcPr marL="23488" marR="23488" marT="0" marB="0"/>
                </a:tc>
                <a:extLst>
                  <a:ext uri="{0D108BD9-81ED-4DB2-BD59-A6C34878D82A}">
                    <a16:rowId xmlns:a16="http://schemas.microsoft.com/office/drawing/2014/main" val="430377839"/>
                  </a:ext>
                </a:extLst>
              </a:tr>
              <a:tr h="452063">
                <a:tc>
                  <a:txBody>
                    <a:bodyPr/>
                    <a:lstStyle/>
                    <a:p>
                      <a:pPr marL="0" marR="0">
                        <a:lnSpc>
                          <a:spcPct val="107000"/>
                        </a:lnSpc>
                        <a:spcBef>
                          <a:spcPts val="0"/>
                        </a:spcBef>
                        <a:spcAft>
                          <a:spcPts val="0"/>
                        </a:spcAft>
                      </a:pPr>
                      <a:r>
                        <a:rPr lang="en-US" sz="2800">
                          <a:effectLst/>
                        </a:rPr>
                        <a:t>5</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Broadcom (Mỹ)</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6,8 tỉ USD</a:t>
                      </a:r>
                    </a:p>
                  </a:txBody>
                  <a:tcPr marL="23488" marR="23488" marT="0" marB="0"/>
                </a:tc>
                <a:extLst>
                  <a:ext uri="{0D108BD9-81ED-4DB2-BD59-A6C34878D82A}">
                    <a16:rowId xmlns:a16="http://schemas.microsoft.com/office/drawing/2014/main" val="1238828741"/>
                  </a:ext>
                </a:extLst>
              </a:tr>
              <a:tr h="452063">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6</a:t>
                      </a:r>
                    </a:p>
                  </a:txBody>
                  <a:tcPr marL="23488" marR="23488" marT="0" marB="0"/>
                </a:tc>
                <a:tc>
                  <a:txBody>
                    <a:bodyPr/>
                    <a:lstStyle/>
                    <a:p>
                      <a:pPr marL="0" marR="0">
                        <a:lnSpc>
                          <a:spcPct val="107000"/>
                        </a:lnSpc>
                        <a:spcBef>
                          <a:spcPts val="0"/>
                        </a:spcBef>
                        <a:spcAft>
                          <a:spcPts val="0"/>
                        </a:spcAft>
                      </a:pPr>
                      <a:r>
                        <a:rPr lang="en-US" sz="2800">
                          <a:effectLst/>
                        </a:rPr>
                        <a:t>Media Tek Inc (Trung Quốc)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6,7 tỉ USD</a:t>
                      </a:r>
                    </a:p>
                  </a:txBody>
                  <a:tcPr marL="23488" marR="23488" marT="0" marB="0"/>
                </a:tc>
                <a:extLst>
                  <a:ext uri="{0D108BD9-81ED-4DB2-BD59-A6C34878D82A}">
                    <a16:rowId xmlns:a16="http://schemas.microsoft.com/office/drawing/2014/main" val="4202078629"/>
                  </a:ext>
                </a:extLst>
              </a:tr>
              <a:tr h="452063">
                <a:tc>
                  <a:txBody>
                    <a:bodyPr/>
                    <a:lstStyle/>
                    <a:p>
                      <a:pPr marL="0" marR="0">
                        <a:lnSpc>
                          <a:spcPct val="107000"/>
                        </a:lnSpc>
                        <a:spcBef>
                          <a:spcPts val="0"/>
                        </a:spcBef>
                        <a:spcAft>
                          <a:spcPts val="0"/>
                        </a:spcAft>
                      </a:pPr>
                      <a:r>
                        <a:rPr lang="en-US" sz="2800">
                          <a:effectLst/>
                        </a:rPr>
                        <a:t>7</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Silicon Intergrated Systems (SiS, Đài Loan)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5,9 tỉ USD</a:t>
                      </a:r>
                    </a:p>
                  </a:txBody>
                  <a:tcPr marL="23488" marR="23488" marT="0" marB="0"/>
                </a:tc>
                <a:extLst>
                  <a:ext uri="{0D108BD9-81ED-4DB2-BD59-A6C34878D82A}">
                    <a16:rowId xmlns:a16="http://schemas.microsoft.com/office/drawing/2014/main" val="3949649691"/>
                  </a:ext>
                </a:extLst>
              </a:tr>
              <a:tr h="419418">
                <a:tc>
                  <a:txBody>
                    <a:bodyPr/>
                    <a:lstStyle/>
                    <a:p>
                      <a:pPr marL="0" marR="0">
                        <a:lnSpc>
                          <a:spcPct val="107000"/>
                        </a:lnSpc>
                        <a:spcBef>
                          <a:spcPts val="0"/>
                        </a:spcBef>
                        <a:spcAft>
                          <a:spcPts val="0"/>
                        </a:spcAft>
                      </a:pPr>
                      <a:r>
                        <a:rPr lang="en-US" sz="2800">
                          <a:effectLst/>
                        </a:rPr>
                        <a:t>8</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VIA Technologies Inc  (Đài Loan)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4,7 tỉ USD</a:t>
                      </a:r>
                    </a:p>
                  </a:txBody>
                  <a:tcPr marL="23488" marR="23488" marT="0" marB="0"/>
                </a:tc>
                <a:extLst>
                  <a:ext uri="{0D108BD9-81ED-4DB2-BD59-A6C34878D82A}">
                    <a16:rowId xmlns:a16="http://schemas.microsoft.com/office/drawing/2014/main" val="849925307"/>
                  </a:ext>
                </a:extLst>
              </a:tr>
              <a:tr h="419418">
                <a:tc>
                  <a:txBody>
                    <a:bodyPr/>
                    <a:lstStyle/>
                    <a:p>
                      <a:pPr marL="0" marR="0">
                        <a:lnSpc>
                          <a:spcPct val="107000"/>
                        </a:lnSpc>
                        <a:spcBef>
                          <a:spcPts val="0"/>
                        </a:spcBef>
                        <a:spcAft>
                          <a:spcPts val="0"/>
                        </a:spcAft>
                      </a:pPr>
                      <a:r>
                        <a:rPr lang="en-US" sz="2800">
                          <a:effectLst/>
                        </a:rPr>
                        <a:t>9</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rPr>
                        <a:t>NVIDIA Corporation (Mỹ)</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4,68 tỉ USD</a:t>
                      </a:r>
                    </a:p>
                  </a:txBody>
                  <a:tcPr marL="23488" marR="23488" marT="0" marB="0"/>
                </a:tc>
                <a:extLst>
                  <a:ext uri="{0D108BD9-81ED-4DB2-BD59-A6C34878D82A}">
                    <a16:rowId xmlns:a16="http://schemas.microsoft.com/office/drawing/2014/main" val="3927433115"/>
                  </a:ext>
                </a:extLst>
              </a:tr>
              <a:tr h="419418">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10</a:t>
                      </a:r>
                    </a:p>
                  </a:txBody>
                  <a:tcPr marL="23488" marR="23488" marT="0" marB="0"/>
                </a:tc>
                <a:tc>
                  <a:txBody>
                    <a:bodyPr/>
                    <a:lstStyle/>
                    <a:p>
                      <a:pPr marL="0" marR="0">
                        <a:lnSpc>
                          <a:spcPct val="107000"/>
                        </a:lnSpc>
                        <a:spcBef>
                          <a:spcPts val="0"/>
                        </a:spcBef>
                        <a:spcAft>
                          <a:spcPts val="0"/>
                        </a:spcAft>
                      </a:pPr>
                      <a:r>
                        <a:rPr lang="en-US" sz="2800">
                          <a:effectLst/>
                        </a:rPr>
                        <a:t>Advanced Micro Devices Inc (AMD, Mỹ)</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23488" marR="23488"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3,99 tỉ USD</a:t>
                      </a:r>
                    </a:p>
                  </a:txBody>
                  <a:tcPr marL="23488" marR="23488" marT="0" marB="0"/>
                </a:tc>
                <a:extLst>
                  <a:ext uri="{0D108BD9-81ED-4DB2-BD59-A6C34878D82A}">
                    <a16:rowId xmlns:a16="http://schemas.microsoft.com/office/drawing/2014/main" val="236404479"/>
                  </a:ext>
                </a:extLst>
              </a:tr>
            </a:tbl>
          </a:graphicData>
        </a:graphic>
      </p:graphicFrame>
      <p:sp>
        <p:nvSpPr>
          <p:cNvPr id="4" name="Slide Number Placeholder 3"/>
          <p:cNvSpPr>
            <a:spLocks noGrp="1"/>
          </p:cNvSpPr>
          <p:nvPr>
            <p:ph type="sldNum" sz="quarter" idx="12"/>
          </p:nvPr>
        </p:nvSpPr>
        <p:spPr/>
        <p:txBody>
          <a:bodyPr/>
          <a:lstStyle/>
          <a:p>
            <a:fld id="{6FB48A8E-0871-4027-A35D-B2F4CF580F86}" type="slidenum">
              <a:rPr lang="en-US" smtClean="0"/>
              <a:pPr/>
              <a:t>6</a:t>
            </a:fld>
            <a:endParaRPr lang="en-US"/>
          </a:p>
        </p:txBody>
      </p:sp>
    </p:spTree>
    <p:extLst>
      <p:ext uri="{BB962C8B-B14F-4D97-AF65-F5344CB8AC3E}">
        <p14:creationId xmlns:p14="http://schemas.microsoft.com/office/powerpoint/2010/main" val="343585857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0936" y="157462"/>
            <a:ext cx="10515600" cy="707511"/>
          </a:xfrm>
        </p:spPr>
        <p:txBody>
          <a:bodyPr/>
          <a:lstStyle/>
          <a:p>
            <a:pPr marL="0" indent="0">
              <a:buNone/>
            </a:pPr>
            <a:r>
              <a:rPr lang="en-US"/>
              <a:t>2.Các công ty chuyên gia công chế tao chip lớn nhất Việt Nam</a:t>
            </a:r>
          </a:p>
          <a:p>
            <a:pPr marL="0" indent="0">
              <a:buNone/>
            </a:pPr>
            <a:endParaRPr lang="en-US"/>
          </a:p>
          <a:p>
            <a:pPr marL="0" indent="0">
              <a:buNone/>
            </a:pPr>
            <a:endParaRPr lang="en-US"/>
          </a:p>
        </p:txBody>
      </p:sp>
      <p:sp>
        <p:nvSpPr>
          <p:cNvPr id="4" name="Slide Number Placeholder 3"/>
          <p:cNvSpPr>
            <a:spLocks noGrp="1"/>
          </p:cNvSpPr>
          <p:nvPr>
            <p:ph type="sldNum" sz="quarter" idx="12"/>
          </p:nvPr>
        </p:nvSpPr>
        <p:spPr/>
        <p:txBody>
          <a:bodyPr/>
          <a:lstStyle/>
          <a:p>
            <a:fld id="{6FB48A8E-0871-4027-A35D-B2F4CF580F86}" type="slidenum">
              <a:rPr lang="en-US" smtClean="0"/>
              <a:pPr/>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2070909832"/>
              </p:ext>
            </p:extLst>
          </p:nvPr>
        </p:nvGraphicFramePr>
        <p:xfrm>
          <a:off x="442784" y="864973"/>
          <a:ext cx="10911016" cy="2743352"/>
        </p:xfrm>
        <a:graphic>
          <a:graphicData uri="http://schemas.openxmlformats.org/drawingml/2006/table">
            <a:tbl>
              <a:tblPr firstRow="1" firstCol="1" bandRow="1">
                <a:tableStyleId>{5C22544A-7EE6-4342-B048-85BDC9FD1C3A}</a:tableStyleId>
              </a:tblPr>
              <a:tblGrid>
                <a:gridCol w="1037968">
                  <a:extLst>
                    <a:ext uri="{9D8B030D-6E8A-4147-A177-3AD203B41FA5}">
                      <a16:colId xmlns:a16="http://schemas.microsoft.com/office/drawing/2014/main" val="1754396248"/>
                    </a:ext>
                  </a:extLst>
                </a:gridCol>
                <a:gridCol w="6279291">
                  <a:extLst>
                    <a:ext uri="{9D8B030D-6E8A-4147-A177-3AD203B41FA5}">
                      <a16:colId xmlns:a16="http://schemas.microsoft.com/office/drawing/2014/main" val="3506290299"/>
                    </a:ext>
                  </a:extLst>
                </a:gridCol>
                <a:gridCol w="3593757">
                  <a:extLst>
                    <a:ext uri="{9D8B030D-6E8A-4147-A177-3AD203B41FA5}">
                      <a16:colId xmlns:a16="http://schemas.microsoft.com/office/drawing/2014/main" val="1429320684"/>
                    </a:ext>
                  </a:extLst>
                </a:gridCol>
              </a:tblGrid>
              <a:tr h="765966">
                <a:tc>
                  <a:txBody>
                    <a:bodyPr/>
                    <a:lstStyle/>
                    <a:p>
                      <a:pPr marL="0" marR="0">
                        <a:lnSpc>
                          <a:spcPct val="107000"/>
                        </a:lnSpc>
                        <a:spcBef>
                          <a:spcPts val="0"/>
                        </a:spcBef>
                        <a:spcAft>
                          <a:spcPts val="0"/>
                        </a:spcAft>
                      </a:pPr>
                      <a:r>
                        <a:rPr lang="en-US" sz="3200">
                          <a:effectLst/>
                        </a:rPr>
                        <a:t>STT</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7784" marR="67784" marT="0" marB="0"/>
                </a:tc>
                <a:tc>
                  <a:txBody>
                    <a:bodyPr/>
                    <a:lstStyle/>
                    <a:p>
                      <a:pPr marL="0" marR="0">
                        <a:lnSpc>
                          <a:spcPct val="107000"/>
                        </a:lnSpc>
                        <a:spcBef>
                          <a:spcPts val="0"/>
                        </a:spcBef>
                        <a:spcAft>
                          <a:spcPts val="0"/>
                        </a:spcAft>
                      </a:pPr>
                      <a:r>
                        <a:rPr lang="en-US" sz="3200">
                          <a:effectLst/>
                        </a:rPr>
                        <a:t>Công ty</a:t>
                      </a:r>
                      <a:endParaRPr lang="en-US" sz="3200">
                        <a:effectLst/>
                        <a:latin typeface="Calibri" panose="020F0502020204030204" pitchFamily="34" charset="0"/>
                        <a:ea typeface="Calibri" panose="020F0502020204030204" pitchFamily="34" charset="0"/>
                        <a:cs typeface="Times New Roman" panose="02020603050405020304" pitchFamily="18" charset="0"/>
                      </a:endParaRPr>
                    </a:p>
                  </a:txBody>
                  <a:tcPr marL="67784" marR="67784" marT="0" marB="0"/>
                </a:tc>
                <a:tc>
                  <a:txBody>
                    <a:bodyPr/>
                    <a:lstStyle/>
                    <a:p>
                      <a:pPr marL="0" marR="0">
                        <a:lnSpc>
                          <a:spcPct val="107000"/>
                        </a:lnSpc>
                        <a:spcBef>
                          <a:spcPts val="0"/>
                        </a:spcBef>
                        <a:spcAft>
                          <a:spcPts val="0"/>
                        </a:spcAft>
                      </a:pPr>
                      <a:r>
                        <a:rPr lang="en-US" sz="3200">
                          <a:effectLst/>
                          <a:latin typeface="Calibri" panose="020F0502020204030204" pitchFamily="34" charset="0"/>
                          <a:ea typeface="Calibri" panose="020F0502020204030204" pitchFamily="34" charset="0"/>
                          <a:cs typeface="Times New Roman" panose="02020603050405020304" pitchFamily="18" charset="0"/>
                        </a:rPr>
                        <a:t>Doanh thu (2015)</a:t>
                      </a:r>
                    </a:p>
                  </a:txBody>
                  <a:tcPr marL="67784" marR="67784" marT="0" marB="0"/>
                </a:tc>
                <a:extLst>
                  <a:ext uri="{0D108BD9-81ED-4DB2-BD59-A6C34878D82A}">
                    <a16:rowId xmlns:a16="http://schemas.microsoft.com/office/drawing/2014/main" val="1331469771"/>
                  </a:ext>
                </a:extLst>
              </a:tr>
              <a:tr h="988693">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1</a:t>
                      </a:r>
                    </a:p>
                  </a:txBody>
                  <a:tcPr marL="67784" marR="67784" marT="0" marB="0"/>
                </a:tc>
                <a:tc>
                  <a:txBody>
                    <a:bodyPr/>
                    <a:lstStyle/>
                    <a:p>
                      <a:pPr marL="0" marR="0">
                        <a:lnSpc>
                          <a:spcPct val="107000"/>
                        </a:lnSpc>
                        <a:spcBef>
                          <a:spcPts val="0"/>
                        </a:spcBef>
                        <a:spcAft>
                          <a:spcPts val="0"/>
                        </a:spcAft>
                      </a:pPr>
                      <a:r>
                        <a:rPr lang="en-US" sz="2800">
                          <a:effectLst/>
                        </a:rPr>
                        <a:t>Tổng công ty công nghiệp Sài Gòn (CNS)</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7784" marR="67784"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246 triệu USD</a:t>
                      </a:r>
                    </a:p>
                  </a:txBody>
                  <a:tcPr marL="67784" marR="67784" marT="0" marB="0"/>
                </a:tc>
                <a:extLst>
                  <a:ext uri="{0D108BD9-81ED-4DB2-BD59-A6C34878D82A}">
                    <a16:rowId xmlns:a16="http://schemas.microsoft.com/office/drawing/2014/main" val="2194359467"/>
                  </a:ext>
                </a:extLst>
              </a:tr>
              <a:tr h="988693">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2</a:t>
                      </a:r>
                    </a:p>
                  </a:txBody>
                  <a:tcPr marL="67784" marR="67784" marT="0" marB="0"/>
                </a:tc>
                <a:tc>
                  <a:txBody>
                    <a:bodyPr/>
                    <a:lstStyle/>
                    <a:p>
                      <a:pPr marL="0" marR="0">
                        <a:lnSpc>
                          <a:spcPct val="107000"/>
                        </a:lnSpc>
                        <a:spcBef>
                          <a:spcPts val="0"/>
                        </a:spcBef>
                        <a:spcAft>
                          <a:spcPts val="0"/>
                        </a:spcAft>
                      </a:pPr>
                      <a:r>
                        <a:rPr lang="en-US" sz="2800">
                          <a:effectLst/>
                        </a:rPr>
                        <a:t>Trung tâm Nghiên cứu và Đào tạo Thiết kế vi mạch (ICDREC)</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67784" marR="67784" marT="0" marB="0"/>
                </a:tc>
                <a:tc>
                  <a:txBody>
                    <a:bodyPr/>
                    <a:lstStyle/>
                    <a:p>
                      <a:pPr marL="0" marR="0">
                        <a:lnSpc>
                          <a:spcPct val="107000"/>
                        </a:lnSpc>
                        <a:spcBef>
                          <a:spcPts val="0"/>
                        </a:spcBef>
                        <a:spcAft>
                          <a:spcPts val="0"/>
                        </a:spcAft>
                      </a:pPr>
                      <a:r>
                        <a:rPr lang="en-US" sz="2800">
                          <a:effectLst/>
                          <a:latin typeface="Calibri" panose="020F0502020204030204" pitchFamily="34" charset="0"/>
                          <a:ea typeface="Calibri" panose="020F0502020204030204" pitchFamily="34" charset="0"/>
                          <a:cs typeface="Times New Roman" panose="02020603050405020304" pitchFamily="18" charset="0"/>
                        </a:rPr>
                        <a:t>90 triệu USD</a:t>
                      </a:r>
                    </a:p>
                  </a:txBody>
                  <a:tcPr marL="67784" marR="67784" marT="0" marB="0"/>
                </a:tc>
                <a:extLst>
                  <a:ext uri="{0D108BD9-81ED-4DB2-BD59-A6C34878D82A}">
                    <a16:rowId xmlns:a16="http://schemas.microsoft.com/office/drawing/2014/main" val="2033542076"/>
                  </a:ext>
                </a:extLst>
              </a:tr>
            </a:tbl>
          </a:graphicData>
        </a:graphic>
      </p:graphicFrame>
    </p:spTree>
    <p:extLst>
      <p:ext uri="{BB962C8B-B14F-4D97-AF65-F5344CB8AC3E}">
        <p14:creationId xmlns:p14="http://schemas.microsoft.com/office/powerpoint/2010/main" val="8084008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circle(in)">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2168" y="1977081"/>
            <a:ext cx="11061192" cy="2483708"/>
          </a:xfrm>
          <a:noFill/>
        </p:spPr>
        <p:txBody>
          <a:bodyPr>
            <a:normAutofit lnSpcReduction="10000"/>
          </a:bodyPr>
          <a:lstStyle/>
          <a:p>
            <a:pPr marL="0" indent="0">
              <a:buNone/>
            </a:pPr>
            <a:r>
              <a:rPr lang="en-US" sz="9600"/>
              <a:t>CẢM ƠN CÁC BẠN ĐÃ XEM VÀ LẮNG NGHE !</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FB48A8E-0871-4027-A35D-B2F4CF580F86}" type="slidenum">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54570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507</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Tahoma</vt:lpstr>
      <vt:lpstr>Times New Roman</vt:lpstr>
      <vt:lpstr>1_Office Theme</vt:lpstr>
      <vt:lpstr>PowerPoint Presentation</vt:lpstr>
      <vt:lpstr>NỘI DUNG</vt:lpstr>
      <vt:lpstr>PowerPoint Presentation</vt:lpstr>
      <vt:lpstr>PowerPoint Presentation</vt:lpstr>
      <vt:lpstr>PHẦN II: TOP CÁC CÔNG TY CHUYÊN GIA CÔNG CHẾ TẠO CHIP LỚN NHẤT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Minh</dc:creator>
  <cp:lastModifiedBy>Hiếu Minh</cp:lastModifiedBy>
  <cp:revision>24</cp:revision>
  <dcterms:created xsi:type="dcterms:W3CDTF">2016-11-22T13:47:44Z</dcterms:created>
  <dcterms:modified xsi:type="dcterms:W3CDTF">2016-11-30T06:23:47Z</dcterms:modified>
</cp:coreProperties>
</file>