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4" autoAdjust="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84B997-84C0-4054-AF14-0177C09D7478}"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4CACF1BB-FAF1-43CA-A1D9-41F31036307D}">
      <dgm:prSet phldrT="[Text]" custT="1"/>
      <dgm:spPr/>
      <dgm:t>
        <a:bodyPr/>
        <a:lstStyle/>
        <a:p>
          <a:r>
            <a:rPr lang="en-US" sz="2200">
              <a:latin typeface="Arial" panose="020B0604020202020204" pitchFamily="34" charset="0"/>
              <a:cs typeface="Arial" panose="020B0604020202020204" pitchFamily="34" charset="0"/>
            </a:rPr>
            <a:t>Kiến thức </a:t>
          </a:r>
          <a:r>
            <a:rPr lang="vi-VN" sz="2200">
              <a:latin typeface="Arial" panose="020B0604020202020204" pitchFamily="34" charset="0"/>
              <a:cs typeface="Arial" panose="020B0604020202020204" pitchFamily="34" charset="0"/>
            </a:rPr>
            <a:t>cơ sở </a:t>
          </a:r>
          <a:endParaRPr lang="en-US" sz="2200">
            <a:latin typeface="Arial" panose="020B0604020202020204" pitchFamily="34" charset="0"/>
            <a:cs typeface="Arial" panose="020B0604020202020204" pitchFamily="34" charset="0"/>
          </a:endParaRPr>
        </a:p>
        <a:p>
          <a:r>
            <a:rPr lang="en-US" sz="2200">
              <a:latin typeface="Arial" panose="020B0604020202020204" pitchFamily="34" charset="0"/>
              <a:cs typeface="Arial" panose="020B0604020202020204" pitchFamily="34" charset="0"/>
            </a:rPr>
            <a:t>chuyên môn vững chắc </a:t>
          </a:r>
        </a:p>
      </dgm:t>
    </dgm:pt>
    <dgm:pt modelId="{CF9304EE-7AC3-4B55-B260-535C44208FC3}" type="parTrans" cxnId="{25823F4F-2261-4D06-96AF-7B9A18053689}">
      <dgm:prSet/>
      <dgm:spPr/>
      <dgm:t>
        <a:bodyPr/>
        <a:lstStyle/>
        <a:p>
          <a:endParaRPr lang="en-US"/>
        </a:p>
      </dgm:t>
    </dgm:pt>
    <dgm:pt modelId="{B3FE8021-6E8E-4D69-AEB7-5CA8F35C6AE1}" type="sibTrans" cxnId="{25823F4F-2261-4D06-96AF-7B9A18053689}">
      <dgm:prSet/>
      <dgm:spPr/>
      <dgm:t>
        <a:bodyPr/>
        <a:lstStyle/>
        <a:p>
          <a:endParaRPr lang="en-US" sz="2200"/>
        </a:p>
      </dgm:t>
    </dgm:pt>
    <dgm:pt modelId="{56323DEA-C7DC-41DF-8565-4EE2339D4A41}">
      <dgm:prSet phldrT="[Text]" custT="1"/>
      <dgm:spPr/>
      <dgm:t>
        <a:bodyPr/>
        <a:lstStyle/>
        <a:p>
          <a:r>
            <a:rPr lang="en-US" sz="2200">
              <a:latin typeface="Arial" panose="020B0604020202020204" pitchFamily="34" charset="0"/>
              <a:cs typeface="Arial" panose="020B0604020202020204" pitchFamily="34" charset="0"/>
            </a:rPr>
            <a:t>Kĩ năng và phẩm chất chuyên nghiệp</a:t>
          </a:r>
        </a:p>
      </dgm:t>
    </dgm:pt>
    <dgm:pt modelId="{CF9B2802-EEE2-4A61-924B-F7697B77560D}" type="parTrans" cxnId="{227F2D94-71EE-45E2-A9A8-E5992AE9574C}">
      <dgm:prSet/>
      <dgm:spPr/>
      <dgm:t>
        <a:bodyPr/>
        <a:lstStyle/>
        <a:p>
          <a:endParaRPr lang="en-US"/>
        </a:p>
      </dgm:t>
    </dgm:pt>
    <dgm:pt modelId="{5D7CDDB2-0998-4224-9EA0-8018AE98D5D9}" type="sibTrans" cxnId="{227F2D94-71EE-45E2-A9A8-E5992AE9574C}">
      <dgm:prSet/>
      <dgm:spPr/>
      <dgm:t>
        <a:bodyPr/>
        <a:lstStyle/>
        <a:p>
          <a:endParaRPr lang="en-US" sz="2200"/>
        </a:p>
      </dgm:t>
    </dgm:pt>
    <dgm:pt modelId="{CC5FBF43-6CA8-44F8-BBF6-A059C6011B82}">
      <dgm:prSet phldrT="[Text]" custT="1"/>
      <dgm:spPr/>
      <dgm:t>
        <a:bodyPr/>
        <a:lstStyle/>
        <a:p>
          <a:r>
            <a:rPr lang="en-US" sz="2200">
              <a:latin typeface="Arial" panose="020B0604020202020204" pitchFamily="34" charset="0"/>
              <a:cs typeface="Arial" panose="020B0604020202020204" pitchFamily="34" charset="0"/>
            </a:rPr>
            <a:t>Kĩ năng mêm, kĩ năng xã hội cần thiết</a:t>
          </a:r>
        </a:p>
      </dgm:t>
    </dgm:pt>
    <dgm:pt modelId="{1A0BD8BC-A5F6-4016-B47D-C87B305A10EB}" type="parTrans" cxnId="{F7F272D4-B613-4FFA-B436-79FBE83DA8E5}">
      <dgm:prSet/>
      <dgm:spPr/>
      <dgm:t>
        <a:bodyPr/>
        <a:lstStyle/>
        <a:p>
          <a:endParaRPr lang="en-US"/>
        </a:p>
      </dgm:t>
    </dgm:pt>
    <dgm:pt modelId="{86B4F809-A6D2-4A8C-9108-E9131363865E}" type="sibTrans" cxnId="{F7F272D4-B613-4FFA-B436-79FBE83DA8E5}">
      <dgm:prSet/>
      <dgm:spPr/>
      <dgm:t>
        <a:bodyPr/>
        <a:lstStyle/>
        <a:p>
          <a:endParaRPr lang="en-US" sz="2200"/>
        </a:p>
      </dgm:t>
    </dgm:pt>
    <dgm:pt modelId="{CCEF496F-8763-4130-BAFD-E4A13E66D04C}">
      <dgm:prSet phldrT="[Text]" custT="1"/>
      <dgm:spPr/>
      <dgm:t>
        <a:bodyPr/>
        <a:lstStyle/>
        <a:p>
          <a:r>
            <a:rPr lang="en-US" sz="2200">
              <a:latin typeface="Arial" panose="020B0604020202020204" pitchFamily="34" charset="0"/>
              <a:cs typeface="Arial" panose="020B0604020202020204" pitchFamily="34" charset="0"/>
            </a:rPr>
            <a:t>Có phẩm chất chính trị, đạo đức, sức khỏe tốt, ý thức tốt</a:t>
          </a:r>
        </a:p>
      </dgm:t>
    </dgm:pt>
    <dgm:pt modelId="{6CE10A49-28C7-4D03-BD17-18FE99757D32}" type="parTrans" cxnId="{55967507-ADF1-43E4-A60E-458E34F9E89C}">
      <dgm:prSet/>
      <dgm:spPr/>
      <dgm:t>
        <a:bodyPr/>
        <a:lstStyle/>
        <a:p>
          <a:endParaRPr lang="en-US"/>
        </a:p>
      </dgm:t>
    </dgm:pt>
    <dgm:pt modelId="{5BD710AB-A832-4290-9CDA-ECA430D949A3}" type="sibTrans" cxnId="{55967507-ADF1-43E4-A60E-458E34F9E89C}">
      <dgm:prSet/>
      <dgm:spPr/>
      <dgm:t>
        <a:bodyPr/>
        <a:lstStyle/>
        <a:p>
          <a:endParaRPr lang="en-US" sz="2200"/>
        </a:p>
      </dgm:t>
    </dgm:pt>
    <dgm:pt modelId="{9B613123-1F5A-45BC-AE71-34F0E276E30C}" type="pres">
      <dgm:prSet presAssocID="{E784B997-84C0-4054-AF14-0177C09D7478}" presName="cycle" presStyleCnt="0">
        <dgm:presLayoutVars>
          <dgm:dir/>
          <dgm:resizeHandles val="exact"/>
        </dgm:presLayoutVars>
      </dgm:prSet>
      <dgm:spPr/>
    </dgm:pt>
    <dgm:pt modelId="{79630CC2-D334-4564-9226-AF61D4F020DB}" type="pres">
      <dgm:prSet presAssocID="{4CACF1BB-FAF1-43CA-A1D9-41F31036307D}" presName="node" presStyleLbl="node1" presStyleIdx="0" presStyleCnt="4">
        <dgm:presLayoutVars>
          <dgm:bulletEnabled val="1"/>
        </dgm:presLayoutVars>
      </dgm:prSet>
      <dgm:spPr/>
    </dgm:pt>
    <dgm:pt modelId="{00886D8E-0A1D-4548-95DE-F6AA4E170E38}" type="pres">
      <dgm:prSet presAssocID="{4CACF1BB-FAF1-43CA-A1D9-41F31036307D}" presName="spNode" presStyleCnt="0"/>
      <dgm:spPr/>
    </dgm:pt>
    <dgm:pt modelId="{78F96C93-B8D7-4E54-ABEC-DA986067FC0D}" type="pres">
      <dgm:prSet presAssocID="{B3FE8021-6E8E-4D69-AEB7-5CA8F35C6AE1}" presName="sibTrans" presStyleLbl="sibTrans1D1" presStyleIdx="0" presStyleCnt="4"/>
      <dgm:spPr/>
    </dgm:pt>
    <dgm:pt modelId="{663535A9-6B46-4CD0-8BDD-A88A69297309}" type="pres">
      <dgm:prSet presAssocID="{56323DEA-C7DC-41DF-8565-4EE2339D4A41}" presName="node" presStyleLbl="node1" presStyleIdx="1" presStyleCnt="4">
        <dgm:presLayoutVars>
          <dgm:bulletEnabled val="1"/>
        </dgm:presLayoutVars>
      </dgm:prSet>
      <dgm:spPr/>
    </dgm:pt>
    <dgm:pt modelId="{4376F03A-597F-4EDC-9265-F2E28DE17C75}" type="pres">
      <dgm:prSet presAssocID="{56323DEA-C7DC-41DF-8565-4EE2339D4A41}" presName="spNode" presStyleCnt="0"/>
      <dgm:spPr/>
    </dgm:pt>
    <dgm:pt modelId="{29FF06B3-503F-4EA0-8056-0B9C6A70108A}" type="pres">
      <dgm:prSet presAssocID="{5D7CDDB2-0998-4224-9EA0-8018AE98D5D9}" presName="sibTrans" presStyleLbl="sibTrans1D1" presStyleIdx="1" presStyleCnt="4"/>
      <dgm:spPr/>
    </dgm:pt>
    <dgm:pt modelId="{6793F615-B66A-4AEE-A60C-015DA4928A1E}" type="pres">
      <dgm:prSet presAssocID="{CC5FBF43-6CA8-44F8-BBF6-A059C6011B82}" presName="node" presStyleLbl="node1" presStyleIdx="2" presStyleCnt="4">
        <dgm:presLayoutVars>
          <dgm:bulletEnabled val="1"/>
        </dgm:presLayoutVars>
      </dgm:prSet>
      <dgm:spPr/>
    </dgm:pt>
    <dgm:pt modelId="{A287F5F4-E607-48A2-BE5A-DFB428A7925B}" type="pres">
      <dgm:prSet presAssocID="{CC5FBF43-6CA8-44F8-BBF6-A059C6011B82}" presName="spNode" presStyleCnt="0"/>
      <dgm:spPr/>
    </dgm:pt>
    <dgm:pt modelId="{DF8097B7-9B57-4E77-BC73-93DF11F66CDF}" type="pres">
      <dgm:prSet presAssocID="{86B4F809-A6D2-4A8C-9108-E9131363865E}" presName="sibTrans" presStyleLbl="sibTrans1D1" presStyleIdx="2" presStyleCnt="4"/>
      <dgm:spPr/>
    </dgm:pt>
    <dgm:pt modelId="{66B9F984-CFC4-4654-8306-70DE28E035B8}" type="pres">
      <dgm:prSet presAssocID="{CCEF496F-8763-4130-BAFD-E4A13E66D04C}" presName="node" presStyleLbl="node1" presStyleIdx="3" presStyleCnt="4">
        <dgm:presLayoutVars>
          <dgm:bulletEnabled val="1"/>
        </dgm:presLayoutVars>
      </dgm:prSet>
      <dgm:spPr/>
    </dgm:pt>
    <dgm:pt modelId="{32ACB32D-58A0-420D-8C22-80E4EEC81159}" type="pres">
      <dgm:prSet presAssocID="{CCEF496F-8763-4130-BAFD-E4A13E66D04C}" presName="spNode" presStyleCnt="0"/>
      <dgm:spPr/>
    </dgm:pt>
    <dgm:pt modelId="{8FAAAFEE-CBEB-48D1-A5B4-A69A26333993}" type="pres">
      <dgm:prSet presAssocID="{5BD710AB-A832-4290-9CDA-ECA430D949A3}" presName="sibTrans" presStyleLbl="sibTrans1D1" presStyleIdx="3" presStyleCnt="4"/>
      <dgm:spPr/>
    </dgm:pt>
  </dgm:ptLst>
  <dgm:cxnLst>
    <dgm:cxn modelId="{55967507-ADF1-43E4-A60E-458E34F9E89C}" srcId="{E784B997-84C0-4054-AF14-0177C09D7478}" destId="{CCEF496F-8763-4130-BAFD-E4A13E66D04C}" srcOrd="3" destOrd="0" parTransId="{6CE10A49-28C7-4D03-BD17-18FE99757D32}" sibTransId="{5BD710AB-A832-4290-9CDA-ECA430D949A3}"/>
    <dgm:cxn modelId="{BF8B6C04-3DB4-4A2F-85AB-B6B283B35AB2}" type="presOf" srcId="{CCEF496F-8763-4130-BAFD-E4A13E66D04C}" destId="{66B9F984-CFC4-4654-8306-70DE28E035B8}" srcOrd="0" destOrd="0" presId="urn:microsoft.com/office/officeart/2005/8/layout/cycle6"/>
    <dgm:cxn modelId="{26BAE266-F79E-4408-8E24-4DD3BE16E7E3}" type="presOf" srcId="{E784B997-84C0-4054-AF14-0177C09D7478}" destId="{9B613123-1F5A-45BC-AE71-34F0E276E30C}" srcOrd="0" destOrd="0" presId="urn:microsoft.com/office/officeart/2005/8/layout/cycle6"/>
    <dgm:cxn modelId="{E9E76B15-3947-4504-A5C4-4C7DD4514FAD}" type="presOf" srcId="{CC5FBF43-6CA8-44F8-BBF6-A059C6011B82}" destId="{6793F615-B66A-4AEE-A60C-015DA4928A1E}" srcOrd="0" destOrd="0" presId="urn:microsoft.com/office/officeart/2005/8/layout/cycle6"/>
    <dgm:cxn modelId="{E26DFBF8-2357-4097-A2C1-EDB6F8DFF23D}" type="presOf" srcId="{5D7CDDB2-0998-4224-9EA0-8018AE98D5D9}" destId="{29FF06B3-503F-4EA0-8056-0B9C6A70108A}" srcOrd="0" destOrd="0" presId="urn:microsoft.com/office/officeart/2005/8/layout/cycle6"/>
    <dgm:cxn modelId="{227F2D94-71EE-45E2-A9A8-E5992AE9574C}" srcId="{E784B997-84C0-4054-AF14-0177C09D7478}" destId="{56323DEA-C7DC-41DF-8565-4EE2339D4A41}" srcOrd="1" destOrd="0" parTransId="{CF9B2802-EEE2-4A61-924B-F7697B77560D}" sibTransId="{5D7CDDB2-0998-4224-9EA0-8018AE98D5D9}"/>
    <dgm:cxn modelId="{8F124F52-2F6B-427C-8E46-CC6F4B27107B}" type="presOf" srcId="{4CACF1BB-FAF1-43CA-A1D9-41F31036307D}" destId="{79630CC2-D334-4564-9226-AF61D4F020DB}" srcOrd="0" destOrd="0" presId="urn:microsoft.com/office/officeart/2005/8/layout/cycle6"/>
    <dgm:cxn modelId="{25823F4F-2261-4D06-96AF-7B9A18053689}" srcId="{E784B997-84C0-4054-AF14-0177C09D7478}" destId="{4CACF1BB-FAF1-43CA-A1D9-41F31036307D}" srcOrd="0" destOrd="0" parTransId="{CF9304EE-7AC3-4B55-B260-535C44208FC3}" sibTransId="{B3FE8021-6E8E-4D69-AEB7-5CA8F35C6AE1}"/>
    <dgm:cxn modelId="{F7F272D4-B613-4FFA-B436-79FBE83DA8E5}" srcId="{E784B997-84C0-4054-AF14-0177C09D7478}" destId="{CC5FBF43-6CA8-44F8-BBF6-A059C6011B82}" srcOrd="2" destOrd="0" parTransId="{1A0BD8BC-A5F6-4016-B47D-C87B305A10EB}" sibTransId="{86B4F809-A6D2-4A8C-9108-E9131363865E}"/>
    <dgm:cxn modelId="{E8C15556-A99F-40DB-A8EF-2753FB84A7D5}" type="presOf" srcId="{56323DEA-C7DC-41DF-8565-4EE2339D4A41}" destId="{663535A9-6B46-4CD0-8BDD-A88A69297309}" srcOrd="0" destOrd="0" presId="urn:microsoft.com/office/officeart/2005/8/layout/cycle6"/>
    <dgm:cxn modelId="{BA73C57B-D38B-4E66-9C3E-2993EA5E50F8}" type="presOf" srcId="{86B4F809-A6D2-4A8C-9108-E9131363865E}" destId="{DF8097B7-9B57-4E77-BC73-93DF11F66CDF}" srcOrd="0" destOrd="0" presId="urn:microsoft.com/office/officeart/2005/8/layout/cycle6"/>
    <dgm:cxn modelId="{197EAD4E-FA44-4B39-B2DB-56535ABC38DE}" type="presOf" srcId="{5BD710AB-A832-4290-9CDA-ECA430D949A3}" destId="{8FAAAFEE-CBEB-48D1-A5B4-A69A26333993}" srcOrd="0" destOrd="0" presId="urn:microsoft.com/office/officeart/2005/8/layout/cycle6"/>
    <dgm:cxn modelId="{CDF7570F-6A40-4FA1-949D-75AF2241D91D}" type="presOf" srcId="{B3FE8021-6E8E-4D69-AEB7-5CA8F35C6AE1}" destId="{78F96C93-B8D7-4E54-ABEC-DA986067FC0D}" srcOrd="0" destOrd="0" presId="urn:microsoft.com/office/officeart/2005/8/layout/cycle6"/>
    <dgm:cxn modelId="{EEBCA255-080B-42F9-B239-7C6BC6177D74}" type="presParOf" srcId="{9B613123-1F5A-45BC-AE71-34F0E276E30C}" destId="{79630CC2-D334-4564-9226-AF61D4F020DB}" srcOrd="0" destOrd="0" presId="urn:microsoft.com/office/officeart/2005/8/layout/cycle6"/>
    <dgm:cxn modelId="{2B445687-8138-4F67-BD86-5EC3EDFA6EAC}" type="presParOf" srcId="{9B613123-1F5A-45BC-AE71-34F0E276E30C}" destId="{00886D8E-0A1D-4548-95DE-F6AA4E170E38}" srcOrd="1" destOrd="0" presId="urn:microsoft.com/office/officeart/2005/8/layout/cycle6"/>
    <dgm:cxn modelId="{A0E3CB44-9C07-422B-9427-1810F3006F54}" type="presParOf" srcId="{9B613123-1F5A-45BC-AE71-34F0E276E30C}" destId="{78F96C93-B8D7-4E54-ABEC-DA986067FC0D}" srcOrd="2" destOrd="0" presId="urn:microsoft.com/office/officeart/2005/8/layout/cycle6"/>
    <dgm:cxn modelId="{EE0A7221-DD4A-402F-AE84-7571D8CCB026}" type="presParOf" srcId="{9B613123-1F5A-45BC-AE71-34F0E276E30C}" destId="{663535A9-6B46-4CD0-8BDD-A88A69297309}" srcOrd="3" destOrd="0" presId="urn:microsoft.com/office/officeart/2005/8/layout/cycle6"/>
    <dgm:cxn modelId="{A72D6FBB-6C59-4704-83EA-53DC276C3FE1}" type="presParOf" srcId="{9B613123-1F5A-45BC-AE71-34F0E276E30C}" destId="{4376F03A-597F-4EDC-9265-F2E28DE17C75}" srcOrd="4" destOrd="0" presId="urn:microsoft.com/office/officeart/2005/8/layout/cycle6"/>
    <dgm:cxn modelId="{B4DEAA05-EC7D-49C4-B12E-D2430A18DFCE}" type="presParOf" srcId="{9B613123-1F5A-45BC-AE71-34F0E276E30C}" destId="{29FF06B3-503F-4EA0-8056-0B9C6A70108A}" srcOrd="5" destOrd="0" presId="urn:microsoft.com/office/officeart/2005/8/layout/cycle6"/>
    <dgm:cxn modelId="{E17DA7FE-542C-4FB5-85D7-89DA552ADD9B}" type="presParOf" srcId="{9B613123-1F5A-45BC-AE71-34F0E276E30C}" destId="{6793F615-B66A-4AEE-A60C-015DA4928A1E}" srcOrd="6" destOrd="0" presId="urn:microsoft.com/office/officeart/2005/8/layout/cycle6"/>
    <dgm:cxn modelId="{8A2279D5-5593-4D97-A146-1EE46330B8BF}" type="presParOf" srcId="{9B613123-1F5A-45BC-AE71-34F0E276E30C}" destId="{A287F5F4-E607-48A2-BE5A-DFB428A7925B}" srcOrd="7" destOrd="0" presId="urn:microsoft.com/office/officeart/2005/8/layout/cycle6"/>
    <dgm:cxn modelId="{889D8199-A110-4721-BB2D-818D81EC5332}" type="presParOf" srcId="{9B613123-1F5A-45BC-AE71-34F0E276E30C}" destId="{DF8097B7-9B57-4E77-BC73-93DF11F66CDF}" srcOrd="8" destOrd="0" presId="urn:microsoft.com/office/officeart/2005/8/layout/cycle6"/>
    <dgm:cxn modelId="{2A22F1F4-34BE-4824-89B7-E86EFC6F5637}" type="presParOf" srcId="{9B613123-1F5A-45BC-AE71-34F0E276E30C}" destId="{66B9F984-CFC4-4654-8306-70DE28E035B8}" srcOrd="9" destOrd="0" presId="urn:microsoft.com/office/officeart/2005/8/layout/cycle6"/>
    <dgm:cxn modelId="{D8A1C988-9122-4F71-A9B9-00A82325C27E}" type="presParOf" srcId="{9B613123-1F5A-45BC-AE71-34F0E276E30C}" destId="{32ACB32D-58A0-420D-8C22-80E4EEC81159}" srcOrd="10" destOrd="0" presId="urn:microsoft.com/office/officeart/2005/8/layout/cycle6"/>
    <dgm:cxn modelId="{78849D93-F834-43FF-AC2F-280C2CD70F62}" type="presParOf" srcId="{9B613123-1F5A-45BC-AE71-34F0E276E30C}" destId="{8FAAAFEE-CBEB-48D1-A5B4-A69A26333993}"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30CC2-D334-4564-9226-AF61D4F020DB}">
      <dsp:nvSpPr>
        <dsp:cNvPr id="0" name=""/>
        <dsp:cNvSpPr/>
      </dsp:nvSpPr>
      <dsp:spPr>
        <a:xfrm>
          <a:off x="4707523" y="3034"/>
          <a:ext cx="2134528" cy="13874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Arial" panose="020B0604020202020204" pitchFamily="34" charset="0"/>
              <a:cs typeface="Arial" panose="020B0604020202020204" pitchFamily="34" charset="0"/>
            </a:rPr>
            <a:t>Kiến thức </a:t>
          </a:r>
          <a:r>
            <a:rPr lang="vi-VN" sz="2200" kern="1200">
              <a:latin typeface="Arial" panose="020B0604020202020204" pitchFamily="34" charset="0"/>
              <a:cs typeface="Arial" panose="020B0604020202020204" pitchFamily="34" charset="0"/>
            </a:rPr>
            <a:t>cơ sở </a:t>
          </a:r>
          <a:endParaRPr lang="en-US" sz="2200" kern="1200">
            <a:latin typeface="Arial" panose="020B0604020202020204" pitchFamily="34" charset="0"/>
            <a:cs typeface="Arial" panose="020B0604020202020204" pitchFamily="34" charset="0"/>
          </a:endParaRPr>
        </a:p>
        <a:p>
          <a:pPr marL="0" lvl="0" indent="0" algn="ctr" defTabSz="977900">
            <a:lnSpc>
              <a:spcPct val="90000"/>
            </a:lnSpc>
            <a:spcBef>
              <a:spcPct val="0"/>
            </a:spcBef>
            <a:spcAft>
              <a:spcPct val="35000"/>
            </a:spcAft>
            <a:buNone/>
          </a:pPr>
          <a:r>
            <a:rPr lang="en-US" sz="2200" kern="1200">
              <a:latin typeface="Arial" panose="020B0604020202020204" pitchFamily="34" charset="0"/>
              <a:cs typeface="Arial" panose="020B0604020202020204" pitchFamily="34" charset="0"/>
            </a:rPr>
            <a:t>chuyên môn vững chắc </a:t>
          </a:r>
        </a:p>
      </dsp:txBody>
      <dsp:txXfrm>
        <a:off x="4775252" y="70763"/>
        <a:ext cx="1999070" cy="1251985"/>
      </dsp:txXfrm>
    </dsp:sp>
    <dsp:sp modelId="{78F96C93-B8D7-4E54-ABEC-DA986067FC0D}">
      <dsp:nvSpPr>
        <dsp:cNvPr id="0" name=""/>
        <dsp:cNvSpPr/>
      </dsp:nvSpPr>
      <dsp:spPr>
        <a:xfrm>
          <a:off x="3482159" y="696756"/>
          <a:ext cx="4585256" cy="4585256"/>
        </a:xfrm>
        <a:custGeom>
          <a:avLst/>
          <a:gdLst/>
          <a:ahLst/>
          <a:cxnLst/>
          <a:rect l="0" t="0" r="0" b="0"/>
          <a:pathLst>
            <a:path>
              <a:moveTo>
                <a:pt x="3375274" y="271732"/>
              </a:moveTo>
              <a:arcTo wR="2292628" hR="2292628" stAng="17890746" swAng="262635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63535A9-6B46-4CD0-8BDD-A88A69297309}">
      <dsp:nvSpPr>
        <dsp:cNvPr id="0" name=""/>
        <dsp:cNvSpPr/>
      </dsp:nvSpPr>
      <dsp:spPr>
        <a:xfrm>
          <a:off x="7000151" y="2295662"/>
          <a:ext cx="2134528" cy="13874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Arial" panose="020B0604020202020204" pitchFamily="34" charset="0"/>
              <a:cs typeface="Arial" panose="020B0604020202020204" pitchFamily="34" charset="0"/>
            </a:rPr>
            <a:t>Kĩ năng và phẩm chất chuyên nghiệp</a:t>
          </a:r>
        </a:p>
      </dsp:txBody>
      <dsp:txXfrm>
        <a:off x="7067880" y="2363391"/>
        <a:ext cx="1999070" cy="1251985"/>
      </dsp:txXfrm>
    </dsp:sp>
    <dsp:sp modelId="{29FF06B3-503F-4EA0-8056-0B9C6A70108A}">
      <dsp:nvSpPr>
        <dsp:cNvPr id="0" name=""/>
        <dsp:cNvSpPr/>
      </dsp:nvSpPr>
      <dsp:spPr>
        <a:xfrm>
          <a:off x="3482159" y="696756"/>
          <a:ext cx="4585256" cy="4585256"/>
        </a:xfrm>
        <a:custGeom>
          <a:avLst/>
          <a:gdLst/>
          <a:ahLst/>
          <a:cxnLst/>
          <a:rect l="0" t="0" r="0" b="0"/>
          <a:pathLst>
            <a:path>
              <a:moveTo>
                <a:pt x="4472448" y="3002928"/>
              </a:moveTo>
              <a:arcTo wR="2292628" hR="2292628" stAng="1082900" swAng="262635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793F615-B66A-4AEE-A60C-015DA4928A1E}">
      <dsp:nvSpPr>
        <dsp:cNvPr id="0" name=""/>
        <dsp:cNvSpPr/>
      </dsp:nvSpPr>
      <dsp:spPr>
        <a:xfrm>
          <a:off x="4707523" y="4588291"/>
          <a:ext cx="2134528" cy="13874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Arial" panose="020B0604020202020204" pitchFamily="34" charset="0"/>
              <a:cs typeface="Arial" panose="020B0604020202020204" pitchFamily="34" charset="0"/>
            </a:rPr>
            <a:t>Kĩ năng mêm, kĩ năng xã hội cần thiết</a:t>
          </a:r>
        </a:p>
      </dsp:txBody>
      <dsp:txXfrm>
        <a:off x="4775252" y="4656020"/>
        <a:ext cx="1999070" cy="1251985"/>
      </dsp:txXfrm>
    </dsp:sp>
    <dsp:sp modelId="{DF8097B7-9B57-4E77-BC73-93DF11F66CDF}">
      <dsp:nvSpPr>
        <dsp:cNvPr id="0" name=""/>
        <dsp:cNvSpPr/>
      </dsp:nvSpPr>
      <dsp:spPr>
        <a:xfrm>
          <a:off x="3482159" y="696756"/>
          <a:ext cx="4585256" cy="4585256"/>
        </a:xfrm>
        <a:custGeom>
          <a:avLst/>
          <a:gdLst/>
          <a:ahLst/>
          <a:cxnLst/>
          <a:rect l="0" t="0" r="0" b="0"/>
          <a:pathLst>
            <a:path>
              <a:moveTo>
                <a:pt x="1209982" y="4313524"/>
              </a:moveTo>
              <a:arcTo wR="2292628" hR="2292628" stAng="7090746" swAng="262635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6B9F984-CFC4-4654-8306-70DE28E035B8}">
      <dsp:nvSpPr>
        <dsp:cNvPr id="0" name=""/>
        <dsp:cNvSpPr/>
      </dsp:nvSpPr>
      <dsp:spPr>
        <a:xfrm>
          <a:off x="2414895" y="2295662"/>
          <a:ext cx="2134528" cy="13874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Arial" panose="020B0604020202020204" pitchFamily="34" charset="0"/>
              <a:cs typeface="Arial" panose="020B0604020202020204" pitchFamily="34" charset="0"/>
            </a:rPr>
            <a:t>Có phẩm chất chính trị, đạo đức, sức khỏe tốt, ý thức tốt</a:t>
          </a:r>
        </a:p>
      </dsp:txBody>
      <dsp:txXfrm>
        <a:off x="2482624" y="2363391"/>
        <a:ext cx="1999070" cy="1251985"/>
      </dsp:txXfrm>
    </dsp:sp>
    <dsp:sp modelId="{8FAAAFEE-CBEB-48D1-A5B4-A69A26333993}">
      <dsp:nvSpPr>
        <dsp:cNvPr id="0" name=""/>
        <dsp:cNvSpPr/>
      </dsp:nvSpPr>
      <dsp:spPr>
        <a:xfrm>
          <a:off x="3482159" y="696756"/>
          <a:ext cx="4585256" cy="4585256"/>
        </a:xfrm>
        <a:custGeom>
          <a:avLst/>
          <a:gdLst/>
          <a:ahLst/>
          <a:cxnLst/>
          <a:rect l="0" t="0" r="0" b="0"/>
          <a:pathLst>
            <a:path>
              <a:moveTo>
                <a:pt x="112807" y="1582328"/>
              </a:moveTo>
              <a:arcTo wR="2292628" hR="2292628" stAng="11882900" swAng="262635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74A85E-6E24-4F0B-BE12-D33F5876B8EC}" type="datetimeFigureOut">
              <a:rPr lang="en-US" smtClean="0"/>
              <a:t>10/5/2016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A5CD0-F782-4D0B-A3C0-9667A256B233}" type="slidenum">
              <a:rPr lang="en-US" smtClean="0"/>
              <a:t>‹#›</a:t>
            </a:fld>
            <a:endParaRPr lang="en-US"/>
          </a:p>
        </p:txBody>
      </p:sp>
    </p:spTree>
    <p:extLst>
      <p:ext uri="{BB962C8B-B14F-4D97-AF65-F5344CB8AC3E}">
        <p14:creationId xmlns:p14="http://schemas.microsoft.com/office/powerpoint/2010/main" val="2535702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01FAC8C-131E-434E-A06B-9EFB06AB8FBD}" type="datetime1">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AF915-4969-4CBA-9A5B-8025AA48D733}" type="slidenum">
              <a:rPr lang="en-US" smtClean="0"/>
              <a:t>‹#›</a:t>
            </a:fld>
            <a:endParaRPr lang="en-US"/>
          </a:p>
        </p:txBody>
      </p:sp>
    </p:spTree>
    <p:extLst>
      <p:ext uri="{BB962C8B-B14F-4D97-AF65-F5344CB8AC3E}">
        <p14:creationId xmlns:p14="http://schemas.microsoft.com/office/powerpoint/2010/main" val="24794303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019B44-88BD-46DC-B2C1-DFD803F58461}" type="datetime1">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AF915-4969-4CBA-9A5B-8025AA48D733}" type="slidenum">
              <a:rPr lang="en-US" smtClean="0"/>
              <a:t>‹#›</a:t>
            </a:fld>
            <a:endParaRPr lang="en-US"/>
          </a:p>
        </p:txBody>
      </p:sp>
    </p:spTree>
    <p:extLst>
      <p:ext uri="{BB962C8B-B14F-4D97-AF65-F5344CB8AC3E}">
        <p14:creationId xmlns:p14="http://schemas.microsoft.com/office/powerpoint/2010/main" val="6491936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745EEA-0E9C-40E4-A299-DC7C6EC4E207}" type="datetime1">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AF915-4969-4CBA-9A5B-8025AA48D733}" type="slidenum">
              <a:rPr lang="en-US" smtClean="0"/>
              <a:t>‹#›</a:t>
            </a:fld>
            <a:endParaRPr lang="en-US"/>
          </a:p>
        </p:txBody>
      </p:sp>
    </p:spTree>
    <p:extLst>
      <p:ext uri="{BB962C8B-B14F-4D97-AF65-F5344CB8AC3E}">
        <p14:creationId xmlns:p14="http://schemas.microsoft.com/office/powerpoint/2010/main" val="23483397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24AB44-4F09-417C-A195-8F62A8049A70}" type="datetime1">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AF915-4969-4CBA-9A5B-8025AA48D733}" type="slidenum">
              <a:rPr lang="en-US" smtClean="0"/>
              <a:t>‹#›</a:t>
            </a:fld>
            <a:endParaRPr lang="en-US"/>
          </a:p>
        </p:txBody>
      </p:sp>
    </p:spTree>
    <p:extLst>
      <p:ext uri="{BB962C8B-B14F-4D97-AF65-F5344CB8AC3E}">
        <p14:creationId xmlns:p14="http://schemas.microsoft.com/office/powerpoint/2010/main" val="31923117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F1EF3B-1F93-4039-9463-158CCFF6E97B}" type="datetime1">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AF915-4969-4CBA-9A5B-8025AA48D733}" type="slidenum">
              <a:rPr lang="en-US" smtClean="0"/>
              <a:t>‹#›</a:t>
            </a:fld>
            <a:endParaRPr lang="en-US"/>
          </a:p>
        </p:txBody>
      </p:sp>
    </p:spTree>
    <p:extLst>
      <p:ext uri="{BB962C8B-B14F-4D97-AF65-F5344CB8AC3E}">
        <p14:creationId xmlns:p14="http://schemas.microsoft.com/office/powerpoint/2010/main" val="23170191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DE2B77-1270-4E5A-B6D7-74913A93DB81}" type="datetime1">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AF915-4969-4CBA-9A5B-8025AA48D733}" type="slidenum">
              <a:rPr lang="en-US" smtClean="0"/>
              <a:t>‹#›</a:t>
            </a:fld>
            <a:endParaRPr lang="en-US"/>
          </a:p>
        </p:txBody>
      </p:sp>
    </p:spTree>
    <p:extLst>
      <p:ext uri="{BB962C8B-B14F-4D97-AF65-F5344CB8AC3E}">
        <p14:creationId xmlns:p14="http://schemas.microsoft.com/office/powerpoint/2010/main" val="36093308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12AC5F-2550-4BD2-9443-936CD0BDCCF3}" type="datetime1">
              <a:rPr lang="en-US" smtClean="0"/>
              <a:t>10/5/2016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5AF915-4969-4CBA-9A5B-8025AA48D733}" type="slidenum">
              <a:rPr lang="en-US" smtClean="0"/>
              <a:t>‹#›</a:t>
            </a:fld>
            <a:endParaRPr lang="en-US"/>
          </a:p>
        </p:txBody>
      </p:sp>
    </p:spTree>
    <p:extLst>
      <p:ext uri="{BB962C8B-B14F-4D97-AF65-F5344CB8AC3E}">
        <p14:creationId xmlns:p14="http://schemas.microsoft.com/office/powerpoint/2010/main" val="3863854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9BEEFD-5783-41CE-BE69-E10F6905D564}" type="datetime1">
              <a:rPr lang="en-US" smtClean="0"/>
              <a:t>10/5/2016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5AF915-4969-4CBA-9A5B-8025AA48D733}" type="slidenum">
              <a:rPr lang="en-US" smtClean="0"/>
              <a:t>‹#›</a:t>
            </a:fld>
            <a:endParaRPr lang="en-US"/>
          </a:p>
        </p:txBody>
      </p:sp>
    </p:spTree>
    <p:extLst>
      <p:ext uri="{BB962C8B-B14F-4D97-AF65-F5344CB8AC3E}">
        <p14:creationId xmlns:p14="http://schemas.microsoft.com/office/powerpoint/2010/main" val="8546712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06C11-ABBF-4791-8AB1-6250C4051960}" type="datetime1">
              <a:rPr lang="en-US" smtClean="0"/>
              <a:t>10/5/2016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5AF915-4969-4CBA-9A5B-8025AA48D733}" type="slidenum">
              <a:rPr lang="en-US" smtClean="0"/>
              <a:t>‹#›</a:t>
            </a:fld>
            <a:endParaRPr lang="en-US"/>
          </a:p>
        </p:txBody>
      </p:sp>
    </p:spTree>
    <p:extLst>
      <p:ext uri="{BB962C8B-B14F-4D97-AF65-F5344CB8AC3E}">
        <p14:creationId xmlns:p14="http://schemas.microsoft.com/office/powerpoint/2010/main" val="18485836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5A1364-4ACE-4F01-B7DA-0E3BD9490BC5}" type="datetime1">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AF915-4969-4CBA-9A5B-8025AA48D733}" type="slidenum">
              <a:rPr lang="en-US" smtClean="0"/>
              <a:t>‹#›</a:t>
            </a:fld>
            <a:endParaRPr lang="en-US"/>
          </a:p>
        </p:txBody>
      </p:sp>
    </p:spTree>
    <p:extLst>
      <p:ext uri="{BB962C8B-B14F-4D97-AF65-F5344CB8AC3E}">
        <p14:creationId xmlns:p14="http://schemas.microsoft.com/office/powerpoint/2010/main" val="10429695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EA19DB-C861-4873-ADA9-29AD3B4123F1}" type="datetime1">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AF915-4969-4CBA-9A5B-8025AA48D733}" type="slidenum">
              <a:rPr lang="en-US" smtClean="0"/>
              <a:t>‹#›</a:t>
            </a:fld>
            <a:endParaRPr lang="en-US"/>
          </a:p>
        </p:txBody>
      </p:sp>
    </p:spTree>
    <p:extLst>
      <p:ext uri="{BB962C8B-B14F-4D97-AF65-F5344CB8AC3E}">
        <p14:creationId xmlns:p14="http://schemas.microsoft.com/office/powerpoint/2010/main" val="41048256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77166-6D7D-429E-97AF-99E8B8E00C5A}" type="datetime1">
              <a:rPr lang="en-US" smtClean="0"/>
              <a:t>10/5/2016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AF915-4969-4CBA-9A5B-8025AA48D733}" type="slidenum">
              <a:rPr lang="en-US" smtClean="0"/>
              <a:t>‹#›</a:t>
            </a:fld>
            <a:endParaRPr lang="en-US"/>
          </a:p>
        </p:txBody>
      </p:sp>
    </p:spTree>
    <p:extLst>
      <p:ext uri="{BB962C8B-B14F-4D97-AF65-F5344CB8AC3E}">
        <p14:creationId xmlns:p14="http://schemas.microsoft.com/office/powerpoint/2010/main" val="1450808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7926" y="253219"/>
            <a:ext cx="9036148" cy="1245065"/>
          </a:xfrm>
          <a:solidFill>
            <a:schemeClr val="tx1">
              <a:alpha val="30000"/>
            </a:schemeClr>
          </a:solidFill>
        </p:spPr>
        <p:txBody>
          <a:bodyPr>
            <a:normAutofit/>
          </a:bodyPr>
          <a:lstStyle/>
          <a:p>
            <a:r>
              <a:rPr lang="en-US" sz="3600">
                <a:solidFill>
                  <a:schemeClr val="bg1"/>
                </a:solidFill>
                <a:latin typeface="Arial" panose="020B0604020202020204" pitchFamily="34" charset="0"/>
                <a:cs typeface="Arial" panose="020B0604020202020204" pitchFamily="34" charset="0"/>
              </a:rPr>
              <a:t>TRƯỜNG ĐẠI HỌC BÁCH KHOA HÀ NỘI</a:t>
            </a:r>
            <a:br>
              <a:rPr lang="en-US" sz="3600">
                <a:solidFill>
                  <a:schemeClr val="bg1"/>
                </a:solidFill>
                <a:latin typeface="Arial" panose="020B0604020202020204" pitchFamily="34" charset="0"/>
                <a:cs typeface="Arial" panose="020B0604020202020204" pitchFamily="34" charset="0"/>
              </a:rPr>
            </a:br>
            <a:r>
              <a:rPr lang="en-US" sz="3200">
                <a:solidFill>
                  <a:schemeClr val="bg1"/>
                </a:solidFill>
                <a:latin typeface="Arial" panose="020B0604020202020204" pitchFamily="34" charset="0"/>
                <a:cs typeface="Arial" panose="020B0604020202020204" pitchFamily="34" charset="0"/>
              </a:rPr>
              <a:t>VIỆN ĐIỆN TỬ - VIỄN THÔNG</a:t>
            </a:r>
          </a:p>
        </p:txBody>
      </p:sp>
      <p:sp>
        <p:nvSpPr>
          <p:cNvPr id="3" name="Subtitle 2"/>
          <p:cNvSpPr>
            <a:spLocks noGrp="1"/>
          </p:cNvSpPr>
          <p:nvPr>
            <p:ph type="subTitle" idx="1"/>
          </p:nvPr>
        </p:nvSpPr>
        <p:spPr>
          <a:xfrm>
            <a:off x="289148" y="2462554"/>
            <a:ext cx="11613704" cy="2081311"/>
          </a:xfrm>
          <a:solidFill>
            <a:schemeClr val="tx1">
              <a:alpha val="30000"/>
            </a:schemeClr>
          </a:solidFill>
        </p:spPr>
        <p:txBody>
          <a:bodyPr>
            <a:noAutofit/>
          </a:bodyPr>
          <a:lstStyle/>
          <a:p>
            <a:r>
              <a:rPr lang="en-US" sz="5400">
                <a:solidFill>
                  <a:schemeClr val="bg1"/>
                </a:solidFill>
                <a:latin typeface="Arial" panose="020B0604020202020204" pitchFamily="34" charset="0"/>
                <a:cs typeface="Arial" panose="020B0604020202020204" pitchFamily="34" charset="0"/>
              </a:rPr>
              <a:t>NHẬP MÔN ĐIỆN TỬ VIỄN THÔNG</a:t>
            </a:r>
          </a:p>
          <a:p>
            <a:r>
              <a:rPr lang="en-US" sz="4000">
                <a:solidFill>
                  <a:schemeClr val="bg1"/>
                </a:solidFill>
                <a:latin typeface="Arial" panose="020B0604020202020204" pitchFamily="34" charset="0"/>
                <a:cs typeface="Arial" panose="020B0604020202020204" pitchFamily="34" charset="0"/>
              </a:rPr>
              <a:t>CƠ HỘI VIỆC LÀM VÀ CÁC VỊ TRÍ TUYỂN DỤNG TRONG NGÀNH ĐIỆN TỬ - VIỄN THÔNG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372775"/>
            <a:ext cx="1261815" cy="12450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11" y="281354"/>
            <a:ext cx="951939" cy="1427909"/>
          </a:xfrm>
          <a:prstGeom prst="rect">
            <a:avLst/>
          </a:prstGeom>
        </p:spPr>
      </p:pic>
      <p:sp>
        <p:nvSpPr>
          <p:cNvPr id="6" name="TextBox 5"/>
          <p:cNvSpPr txBox="1"/>
          <p:nvPr/>
        </p:nvSpPr>
        <p:spPr>
          <a:xfrm>
            <a:off x="2483486" y="5187595"/>
            <a:ext cx="7225027" cy="1077218"/>
          </a:xfrm>
          <a:prstGeom prst="rect">
            <a:avLst/>
          </a:prstGeom>
          <a:solidFill>
            <a:schemeClr val="tx1">
              <a:alpha val="30000"/>
            </a:schemeClr>
          </a:solidFill>
        </p:spPr>
        <p:txBody>
          <a:bodyPr wrap="square" rtlCol="0">
            <a:spAutoFit/>
          </a:bodyPr>
          <a:lstStyle/>
          <a:p>
            <a:r>
              <a:rPr lang="en-US" sz="3200">
                <a:solidFill>
                  <a:schemeClr val="bg1"/>
                </a:solidFill>
                <a:latin typeface="Arial" panose="020B0604020202020204" pitchFamily="34" charset="0"/>
                <a:cs typeface="Arial" panose="020B0604020202020204" pitchFamily="34" charset="0"/>
              </a:rPr>
              <a:t>Sinh viên thực hiện: Nguyễn Minh Hiếu </a:t>
            </a:r>
          </a:p>
          <a:p>
            <a:r>
              <a:rPr lang="en-US" sz="3200">
                <a:solidFill>
                  <a:schemeClr val="bg1"/>
                </a:solidFill>
                <a:latin typeface="Arial" panose="020B0604020202020204" pitchFamily="34" charset="0"/>
                <a:cs typeface="Arial" panose="020B0604020202020204" pitchFamily="34" charset="0"/>
              </a:rPr>
              <a:t>MSSV: 20151336         Lớp: Điện tử 03</a:t>
            </a:r>
          </a:p>
        </p:txBody>
      </p:sp>
      <p:sp>
        <p:nvSpPr>
          <p:cNvPr id="7" name="Slide Number Placeholder 6"/>
          <p:cNvSpPr>
            <a:spLocks noGrp="1"/>
          </p:cNvSpPr>
          <p:nvPr>
            <p:ph type="sldNum" sz="quarter" idx="12"/>
          </p:nvPr>
        </p:nvSpPr>
        <p:spPr/>
        <p:txBody>
          <a:bodyPr/>
          <a:lstStyle/>
          <a:p>
            <a:fld id="{D45AF915-4969-4CBA-9A5B-8025AA48D733}" type="slidenum">
              <a:rPr lang="en-US" smtClean="0"/>
              <a:t>1</a:t>
            </a:fld>
            <a:endParaRPr lang="en-US"/>
          </a:p>
        </p:txBody>
      </p:sp>
    </p:spTree>
    <p:extLst>
      <p:ext uri="{BB962C8B-B14F-4D97-AF65-F5344CB8AC3E}">
        <p14:creationId xmlns:p14="http://schemas.microsoft.com/office/powerpoint/2010/main" val="41805544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Effect transition="in" filter="circle(in)">
                                      <p:cBhvr>
                                        <p:cTn id="10" dur="2000"/>
                                        <p:tgtEl>
                                          <p:spTgt spid="3">
                                            <p:bg/>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ircle(in)">
                                      <p:cBhvr>
                                        <p:cTn id="16" dur="2000"/>
                                        <p:tgtEl>
                                          <p:spTgt spid="3">
                                            <p:txEl>
                                              <p:pRg st="1" end="1"/>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par>
                                <p:cTn id="20" presetID="6" presetClass="entr" presetSubtype="16"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allAtOnce"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700" y="720578"/>
            <a:ext cx="10515600" cy="4961765"/>
          </a:xfrm>
          <a:solidFill>
            <a:schemeClr val="tx1">
              <a:alpha val="30000"/>
            </a:schemeClr>
          </a:solidFill>
        </p:spPr>
        <p:txBody>
          <a:bodyPr>
            <a:normAutofit/>
          </a:bodyPr>
          <a:lstStyle/>
          <a:p>
            <a:pPr marL="0" indent="0">
              <a:buNone/>
            </a:pPr>
            <a:r>
              <a:rPr lang="en-US" sz="3200">
                <a:solidFill>
                  <a:schemeClr val="bg1"/>
                </a:solidFill>
                <a:latin typeface="Arial" panose="020B0604020202020204" pitchFamily="34" charset="0"/>
                <a:cs typeface="Arial" panose="020B0604020202020204" pitchFamily="34" charset="0"/>
              </a:rPr>
              <a:t>4.Viettel tuyển dụng</a:t>
            </a:r>
          </a:p>
          <a:p>
            <a:r>
              <a:rPr lang="en-US" sz="3200">
                <a:solidFill>
                  <a:schemeClr val="bg1"/>
                </a:solidFill>
                <a:latin typeface="Arial" panose="020B0604020202020204" pitchFamily="34" charset="0"/>
                <a:cs typeface="Arial" panose="020B0604020202020204" pitchFamily="34" charset="0"/>
              </a:rPr>
              <a:t>Vị trí công việc: Kĩ sư xử lí tín hiệu</a:t>
            </a:r>
          </a:p>
          <a:p>
            <a:r>
              <a:rPr lang="en-US" sz="3200">
                <a:solidFill>
                  <a:schemeClr val="bg1"/>
                </a:solidFill>
                <a:latin typeface="Arial" panose="020B0604020202020204" pitchFamily="34" charset="0"/>
                <a:cs typeface="Arial" panose="020B0604020202020204" pitchFamily="34" charset="0"/>
              </a:rPr>
              <a:t>Yêu cầu:</a:t>
            </a:r>
          </a:p>
          <a:p>
            <a:pPr>
              <a:buFontTx/>
              <a:buChar char="-"/>
            </a:pPr>
            <a:r>
              <a:rPr lang="en-US" sz="3200">
                <a:solidFill>
                  <a:schemeClr val="bg1"/>
                </a:solidFill>
                <a:latin typeface="Arial" panose="020B0604020202020204" pitchFamily="34" charset="0"/>
                <a:cs typeface="Arial" panose="020B0604020202020204" pitchFamily="34" charset="0"/>
              </a:rPr>
              <a:t>Tốt nghiệp ĐH hoặc sau ĐHl loại khá trở lên các ngành CNTT hoặc ĐTVT</a:t>
            </a:r>
          </a:p>
          <a:p>
            <a:pPr>
              <a:buFontTx/>
              <a:buChar char="-"/>
            </a:pPr>
            <a:r>
              <a:rPr lang="en-US" sz="3200">
                <a:solidFill>
                  <a:schemeClr val="bg1"/>
                </a:solidFill>
                <a:latin typeface="Arial" panose="020B0604020202020204" pitchFamily="34" charset="0"/>
                <a:cs typeface="Arial" panose="020B0604020202020204" pitchFamily="34" charset="0"/>
              </a:rPr>
              <a:t>Có khả năng đọc hiểu tài liệu tiếng Anh</a:t>
            </a:r>
          </a:p>
          <a:p>
            <a:pPr>
              <a:buFontTx/>
              <a:buChar char="-"/>
            </a:pPr>
            <a:r>
              <a:rPr lang="en-US" sz="3200">
                <a:solidFill>
                  <a:schemeClr val="bg1"/>
                </a:solidFill>
                <a:latin typeface="Arial" panose="020B0604020202020204" pitchFamily="34" charset="0"/>
                <a:cs typeface="Arial" panose="020B0604020202020204" pitchFamily="34" charset="0"/>
              </a:rPr>
              <a:t>Hiểu biết hệ thống thông tin di động, các thuật toán xử lí các kênh uplink, downlink, thành thạo lập trình C/Matlab</a:t>
            </a:r>
          </a:p>
          <a:p>
            <a:pPr>
              <a:buFontTx/>
              <a:buChar char="-"/>
            </a:pPr>
            <a:r>
              <a:rPr lang="en-US" sz="3200">
                <a:solidFill>
                  <a:schemeClr val="bg1"/>
                </a:solidFill>
                <a:latin typeface="Arial" panose="020B0604020202020204" pitchFamily="34" charset="0"/>
                <a:cs typeface="Arial" panose="020B0604020202020204" pitchFamily="34" charset="0"/>
              </a:rPr>
              <a:t>Mức lương: Xứng đáng theo năng lực</a:t>
            </a:r>
          </a:p>
          <a:p>
            <a:endParaRPr lang="en-US" sz="3200">
              <a:solidFill>
                <a:schemeClr val="bg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45AF915-4969-4CBA-9A5B-8025AA48D733}" type="slidenum">
              <a:rPr lang="en-US" smtClean="0"/>
              <a:t>10</a:t>
            </a:fld>
            <a:endParaRPr lang="en-US"/>
          </a:p>
        </p:txBody>
      </p:sp>
    </p:spTree>
    <p:extLst>
      <p:ext uri="{BB962C8B-B14F-4D97-AF65-F5344CB8AC3E}">
        <p14:creationId xmlns:p14="http://schemas.microsoft.com/office/powerpoint/2010/main" val="36689630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383" y="1575421"/>
            <a:ext cx="10515600" cy="3910980"/>
          </a:xfrm>
          <a:solidFill>
            <a:schemeClr val="tx1">
              <a:alpha val="30000"/>
            </a:schemeClr>
          </a:solidFill>
        </p:spPr>
        <p:txBody>
          <a:bodyPr>
            <a:normAutofit/>
          </a:bodyPr>
          <a:lstStyle/>
          <a:p>
            <a:pPr marL="0" indent="0">
              <a:buNone/>
            </a:pPr>
            <a:r>
              <a:rPr lang="en-US" sz="3200">
                <a:solidFill>
                  <a:schemeClr val="bg1"/>
                </a:solidFill>
                <a:latin typeface="Arial" panose="020B0604020202020204" pitchFamily="34" charset="0"/>
                <a:cs typeface="Arial" panose="020B0604020202020204" pitchFamily="34" charset="0"/>
              </a:rPr>
              <a:t>5.Samsung tuyển dụng</a:t>
            </a:r>
          </a:p>
          <a:p>
            <a:r>
              <a:rPr lang="en-US" sz="3200">
                <a:solidFill>
                  <a:schemeClr val="bg1"/>
                </a:solidFill>
                <a:latin typeface="Arial" panose="020B0604020202020204" pitchFamily="34" charset="0"/>
                <a:cs typeface="Arial" panose="020B0604020202020204" pitchFamily="34" charset="0"/>
              </a:rPr>
              <a:t>Vị trí công việc: Nhân viên lập trình</a:t>
            </a:r>
          </a:p>
          <a:p>
            <a:r>
              <a:rPr lang="en-US" sz="3200">
                <a:solidFill>
                  <a:schemeClr val="bg1"/>
                </a:solidFill>
                <a:latin typeface="Arial" panose="020B0604020202020204" pitchFamily="34" charset="0"/>
                <a:cs typeface="Arial" panose="020B0604020202020204" pitchFamily="34" charset="0"/>
              </a:rPr>
              <a:t>Yêu cầu trình độ:</a:t>
            </a:r>
          </a:p>
          <a:p>
            <a:pPr>
              <a:buFontTx/>
              <a:buChar char="-"/>
            </a:pPr>
            <a:r>
              <a:rPr lang="en-US" sz="3200">
                <a:solidFill>
                  <a:schemeClr val="bg1"/>
                </a:solidFill>
                <a:latin typeface="Arial" panose="020B0604020202020204" pitchFamily="34" charset="0"/>
                <a:cs typeface="Arial" panose="020B0604020202020204" pitchFamily="34" charset="0"/>
              </a:rPr>
              <a:t>Tốt nghiệp ĐH chính quy các chuyên ngành liên quan đến lập trình: CNTT, ĐTVT, Toán-Tin,…</a:t>
            </a:r>
          </a:p>
          <a:p>
            <a:pPr>
              <a:buFontTx/>
              <a:buChar char="-"/>
            </a:pPr>
            <a:r>
              <a:rPr lang="en-US" sz="3200">
                <a:solidFill>
                  <a:schemeClr val="bg1"/>
                </a:solidFill>
                <a:latin typeface="Arial" panose="020B0604020202020204" pitchFamily="34" charset="0"/>
                <a:cs typeface="Arial" panose="020B0604020202020204" pitchFamily="34" charset="0"/>
              </a:rPr>
              <a:t>Tiếng Anh tốt là 1 lợi thế</a:t>
            </a:r>
          </a:p>
          <a:p>
            <a:pPr marL="0" indent="0">
              <a:buNone/>
            </a:pPr>
            <a:r>
              <a:rPr lang="en-US" sz="3200">
                <a:solidFill>
                  <a:schemeClr val="bg1"/>
                </a:solidFill>
                <a:latin typeface="Arial" panose="020B0604020202020204" pitchFamily="34" charset="0"/>
                <a:cs typeface="Arial" panose="020B0604020202020204" pitchFamily="34" charset="0"/>
              </a:rPr>
              <a:t>* Mức lương: Theo năng lực</a:t>
            </a:r>
          </a:p>
          <a:p>
            <a:pPr>
              <a:buFontTx/>
              <a:buChar char="-"/>
            </a:pPr>
            <a:endParaRPr lang="en-US" sz="3200">
              <a:solidFill>
                <a:schemeClr val="bg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D45AF915-4969-4CBA-9A5B-8025AA48D733}" type="slidenum">
              <a:rPr lang="en-US" smtClean="0"/>
              <a:t>11</a:t>
            </a:fld>
            <a:endParaRPr lang="en-US"/>
          </a:p>
        </p:txBody>
      </p:sp>
    </p:spTree>
    <p:extLst>
      <p:ext uri="{BB962C8B-B14F-4D97-AF65-F5344CB8AC3E}">
        <p14:creationId xmlns:p14="http://schemas.microsoft.com/office/powerpoint/2010/main" val="29874130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022" y="2180493"/>
            <a:ext cx="11513233" cy="2518116"/>
          </a:xfrm>
          <a:solidFill>
            <a:schemeClr val="tx1">
              <a:alpha val="30000"/>
            </a:schemeClr>
          </a:solidFill>
        </p:spPr>
        <p:txBody>
          <a:bodyPr>
            <a:normAutofit/>
          </a:bodyPr>
          <a:lstStyle/>
          <a:p>
            <a:pPr marL="0" indent="0">
              <a:buNone/>
            </a:pPr>
            <a:r>
              <a:rPr lang="en-US" sz="8000">
                <a:solidFill>
                  <a:schemeClr val="bg1"/>
                </a:solidFill>
                <a:latin typeface="Arial" panose="020B0604020202020204" pitchFamily="34" charset="0"/>
                <a:cs typeface="Arial" panose="020B0604020202020204" pitchFamily="34" charset="0"/>
              </a:rPr>
              <a:t>CẢM ƠN CÁC BẠN ĐÃ XEM VÀ LẮNG NGHE !</a:t>
            </a:r>
          </a:p>
        </p:txBody>
      </p:sp>
      <p:sp>
        <p:nvSpPr>
          <p:cNvPr id="2" name="Slide Number Placeholder 1"/>
          <p:cNvSpPr>
            <a:spLocks noGrp="1"/>
          </p:cNvSpPr>
          <p:nvPr>
            <p:ph type="sldNum" sz="quarter" idx="12"/>
          </p:nvPr>
        </p:nvSpPr>
        <p:spPr/>
        <p:txBody>
          <a:bodyPr/>
          <a:lstStyle/>
          <a:p>
            <a:fld id="{D45AF915-4969-4CBA-9A5B-8025AA48D733}" type="slidenum">
              <a:rPr lang="en-US" smtClean="0"/>
              <a:t>12</a:t>
            </a:fld>
            <a:endParaRPr lang="en-US"/>
          </a:p>
        </p:txBody>
      </p:sp>
    </p:spTree>
    <p:extLst>
      <p:ext uri="{BB962C8B-B14F-4D97-AF65-F5344CB8AC3E}">
        <p14:creationId xmlns:p14="http://schemas.microsoft.com/office/powerpoint/2010/main" val="24675176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latin typeface="Arial" panose="020B0604020202020204" pitchFamily="34" charset="0"/>
                <a:cs typeface="Arial" panose="020B0604020202020204" pitchFamily="34" charset="0"/>
              </a:rPr>
              <a:t>NỘI DUNG THUYẾT TRÌNH</a:t>
            </a:r>
          </a:p>
        </p:txBody>
      </p:sp>
      <p:sp>
        <p:nvSpPr>
          <p:cNvPr id="3" name="Content Placeholder 2"/>
          <p:cNvSpPr>
            <a:spLocks noGrp="1"/>
          </p:cNvSpPr>
          <p:nvPr>
            <p:ph idx="1"/>
          </p:nvPr>
        </p:nvSpPr>
        <p:spPr>
          <a:xfrm>
            <a:off x="351693" y="1825625"/>
            <a:ext cx="11408898" cy="4351338"/>
          </a:xfrm>
          <a:solidFill>
            <a:schemeClr val="tx1">
              <a:alpha val="30000"/>
            </a:schemeClr>
          </a:solidFill>
        </p:spPr>
        <p:txBody>
          <a:bodyPr>
            <a:normAutofit/>
          </a:bodyPr>
          <a:lstStyle/>
          <a:p>
            <a:r>
              <a:rPr lang="en-US" sz="4400">
                <a:solidFill>
                  <a:schemeClr val="bg1"/>
                </a:solidFill>
                <a:latin typeface="Arial" panose="020B0604020202020204" pitchFamily="34" charset="0"/>
                <a:cs typeface="Arial" panose="020B0604020202020204" pitchFamily="34" charset="0"/>
              </a:rPr>
              <a:t>PHẦN I: GIỚI THIỆU CHUNG VỀ NGÀNH ĐIỆN TỬ - VIỄN THÔNG</a:t>
            </a:r>
          </a:p>
          <a:p>
            <a:pPr marL="0" indent="0">
              <a:buNone/>
            </a:pPr>
            <a:endParaRPr lang="en-US" sz="4400">
              <a:solidFill>
                <a:schemeClr val="bg1"/>
              </a:solidFill>
              <a:latin typeface="Arial" panose="020B0604020202020204" pitchFamily="34" charset="0"/>
              <a:cs typeface="Arial" panose="020B0604020202020204" pitchFamily="34" charset="0"/>
            </a:endParaRPr>
          </a:p>
          <a:p>
            <a:r>
              <a:rPr lang="en-US" sz="4400">
                <a:solidFill>
                  <a:schemeClr val="bg1"/>
                </a:solidFill>
                <a:latin typeface="Arial" panose="020B0604020202020204" pitchFamily="34" charset="0"/>
                <a:cs typeface="Arial" panose="020B0604020202020204" pitchFamily="34" charset="0"/>
              </a:rPr>
              <a:t>PHẦN II: GIỚI THIỆU MỘT SỐ VỊ TRÍ TUYỂN DỤNG HIỆN NAY TRONG NGÀNH ĐIỆN TỬ - VIỄN THÔNG</a:t>
            </a:r>
          </a:p>
        </p:txBody>
      </p:sp>
      <p:sp>
        <p:nvSpPr>
          <p:cNvPr id="4" name="Slide Number Placeholder 3"/>
          <p:cNvSpPr>
            <a:spLocks noGrp="1"/>
          </p:cNvSpPr>
          <p:nvPr>
            <p:ph type="sldNum" sz="quarter" idx="12"/>
          </p:nvPr>
        </p:nvSpPr>
        <p:spPr/>
        <p:txBody>
          <a:bodyPr/>
          <a:lstStyle/>
          <a:p>
            <a:fld id="{D45AF915-4969-4CBA-9A5B-8025AA48D733}" type="slidenum">
              <a:rPr lang="en-US" smtClean="0"/>
              <a:t>2</a:t>
            </a:fld>
            <a:endParaRPr lang="en-US"/>
          </a:p>
        </p:txBody>
      </p:sp>
    </p:spTree>
    <p:extLst>
      <p:ext uri="{BB962C8B-B14F-4D97-AF65-F5344CB8AC3E}">
        <p14:creationId xmlns:p14="http://schemas.microsoft.com/office/powerpoint/2010/main" val="20789918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latin typeface="Arial" panose="020B0604020202020204" pitchFamily="34" charset="0"/>
                <a:cs typeface="Arial" panose="020B0604020202020204" pitchFamily="34" charset="0"/>
              </a:rPr>
              <a:t>PHẦN I: GIỚI THIỆU CHUNG VỀ NGÀNH ĐIỆN TỬ - VIỄN THÔNG</a:t>
            </a:r>
          </a:p>
        </p:txBody>
      </p:sp>
      <p:sp>
        <p:nvSpPr>
          <p:cNvPr id="3" name="Content Placeholder 2"/>
          <p:cNvSpPr>
            <a:spLocks noGrp="1"/>
          </p:cNvSpPr>
          <p:nvPr>
            <p:ph idx="1"/>
          </p:nvPr>
        </p:nvSpPr>
        <p:spPr>
          <a:xfrm>
            <a:off x="239151" y="1825625"/>
            <a:ext cx="11633981" cy="4351338"/>
          </a:xfrm>
          <a:solidFill>
            <a:schemeClr val="tx1">
              <a:alpha val="30000"/>
            </a:schemeClr>
          </a:solidFill>
        </p:spPr>
        <p:txBody>
          <a:bodyPr>
            <a:normAutofit/>
          </a:bodyPr>
          <a:lstStyle/>
          <a:p>
            <a:r>
              <a:rPr lang="en-US" sz="3200">
                <a:solidFill>
                  <a:schemeClr val="bg1"/>
                </a:solidFill>
                <a:latin typeface="Arial" panose="020B0604020202020204" pitchFamily="34" charset="0"/>
                <a:cs typeface="Arial" panose="020B0604020202020204" pitchFamily="34" charset="0"/>
              </a:rPr>
              <a:t>Trong thời đại ngày nay khi mà công nghệ kĩ thuật phát triển không ngừng, ngành ĐTVT là một ngành mũi nhọn, được ứng dụng ở rất nhiều lĩnh vực khác nhau. Hầu hết các vật dụng trong đời sống đều có ít nhiều ứng dụng của ĐTVT, bên cạnh đó ngành ĐTVT còn là ngành hỗ trợ, thúc đẩy các ngành kĩ thuật khác phát triển</a:t>
            </a:r>
          </a:p>
          <a:p>
            <a:r>
              <a:rPr lang="en-US" sz="3200">
                <a:solidFill>
                  <a:schemeClr val="bg1"/>
                </a:solidFill>
                <a:latin typeface="Arial" panose="020B0604020202020204" pitchFamily="34" charset="0"/>
                <a:cs typeface="Arial" panose="020B0604020202020204" pitchFamily="34" charset="0"/>
              </a:rPr>
              <a:t>Bản thân là một sinh viên ngành ĐTVT, lại thấy được tầm quan trọng của ngành, vì vậy việc tìm hiểu kĩ và các cơ hội việc làm, các vị trí tuyển dụng của ngành là hết sức cần thiết</a:t>
            </a:r>
          </a:p>
        </p:txBody>
      </p:sp>
      <p:sp>
        <p:nvSpPr>
          <p:cNvPr id="4" name="Slide Number Placeholder 3"/>
          <p:cNvSpPr>
            <a:spLocks noGrp="1"/>
          </p:cNvSpPr>
          <p:nvPr>
            <p:ph type="sldNum" sz="quarter" idx="12"/>
          </p:nvPr>
        </p:nvSpPr>
        <p:spPr/>
        <p:txBody>
          <a:bodyPr/>
          <a:lstStyle/>
          <a:p>
            <a:fld id="{D45AF915-4969-4CBA-9A5B-8025AA48D733}" type="slidenum">
              <a:rPr lang="en-US" smtClean="0"/>
              <a:t>3</a:t>
            </a:fld>
            <a:endParaRPr lang="en-US"/>
          </a:p>
        </p:txBody>
      </p:sp>
    </p:spTree>
    <p:extLst>
      <p:ext uri="{BB962C8B-B14F-4D97-AF65-F5344CB8AC3E}">
        <p14:creationId xmlns:p14="http://schemas.microsoft.com/office/powerpoint/2010/main" val="36138835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44948275"/>
              </p:ext>
            </p:extLst>
          </p:nvPr>
        </p:nvGraphicFramePr>
        <p:xfrm>
          <a:off x="225083" y="675249"/>
          <a:ext cx="11704320" cy="5955060"/>
        </p:xfrm>
        <a:graphic>
          <a:graphicData uri="http://schemas.openxmlformats.org/drawingml/2006/table">
            <a:tbl>
              <a:tblPr firstRow="1" bandRow="1">
                <a:tableStyleId>{B301B821-A1FF-4177-AEE7-76D212191A09}</a:tableStyleId>
              </a:tblPr>
              <a:tblGrid>
                <a:gridCol w="1055077">
                  <a:extLst>
                    <a:ext uri="{9D8B030D-6E8A-4147-A177-3AD203B41FA5}">
                      <a16:colId xmlns:a16="http://schemas.microsoft.com/office/drawing/2014/main" val="2993303057"/>
                    </a:ext>
                  </a:extLst>
                </a:gridCol>
                <a:gridCol w="5078437">
                  <a:extLst>
                    <a:ext uri="{9D8B030D-6E8A-4147-A177-3AD203B41FA5}">
                      <a16:colId xmlns:a16="http://schemas.microsoft.com/office/drawing/2014/main" val="4228806822"/>
                    </a:ext>
                  </a:extLst>
                </a:gridCol>
                <a:gridCol w="1111348">
                  <a:extLst>
                    <a:ext uri="{9D8B030D-6E8A-4147-A177-3AD203B41FA5}">
                      <a16:colId xmlns:a16="http://schemas.microsoft.com/office/drawing/2014/main" val="4022187581"/>
                    </a:ext>
                  </a:extLst>
                </a:gridCol>
                <a:gridCol w="4459458">
                  <a:extLst>
                    <a:ext uri="{9D8B030D-6E8A-4147-A177-3AD203B41FA5}">
                      <a16:colId xmlns:a16="http://schemas.microsoft.com/office/drawing/2014/main" val="805215156"/>
                    </a:ext>
                  </a:extLst>
                </a:gridCol>
              </a:tblGrid>
              <a:tr h="614494">
                <a:tc>
                  <a:txBody>
                    <a:bodyPr/>
                    <a:lstStyle/>
                    <a:p>
                      <a:r>
                        <a:rPr lang="en-US">
                          <a:latin typeface="Arial" panose="020B0604020202020204" pitchFamily="34" charset="0"/>
                          <a:cs typeface="Arial" panose="020B0604020202020204" pitchFamily="34" charset="0"/>
                        </a:rPr>
                        <a:t>Chuyên</a:t>
                      </a:r>
                      <a:r>
                        <a:rPr lang="en-US" baseline="0">
                          <a:latin typeface="Arial" panose="020B0604020202020204" pitchFamily="34" charset="0"/>
                          <a:cs typeface="Arial" panose="020B0604020202020204" pitchFamily="34" charset="0"/>
                        </a:rPr>
                        <a:t> ngành</a:t>
                      </a:r>
                      <a:endParaRPr lang="en-US">
                        <a:latin typeface="Arial" panose="020B0604020202020204" pitchFamily="34" charset="0"/>
                        <a:cs typeface="Arial" panose="020B0604020202020204" pitchFamily="34" charset="0"/>
                      </a:endParaRPr>
                    </a:p>
                  </a:txBody>
                  <a:tcPr/>
                </a:tc>
                <a:tc>
                  <a:txBody>
                    <a:bodyPr/>
                    <a:lstStyle/>
                    <a:p>
                      <a:r>
                        <a:rPr lang="en-US">
                          <a:latin typeface="Arial" panose="020B0604020202020204" pitchFamily="34" charset="0"/>
                          <a:cs typeface="Arial" panose="020B0604020202020204" pitchFamily="34" charset="0"/>
                        </a:rPr>
                        <a:t>Lĩnh</a:t>
                      </a:r>
                      <a:r>
                        <a:rPr lang="en-US" baseline="0">
                          <a:latin typeface="Arial" panose="020B0604020202020204" pitchFamily="34" charset="0"/>
                          <a:cs typeface="Arial" panose="020B0604020202020204" pitchFamily="34" charset="0"/>
                        </a:rPr>
                        <a:t> vực nghiên cứu</a:t>
                      </a:r>
                      <a:endParaRPr lang="en-US">
                        <a:latin typeface="Arial" panose="020B0604020202020204" pitchFamily="34" charset="0"/>
                        <a:cs typeface="Arial" panose="020B0604020202020204" pitchFamily="34" charset="0"/>
                      </a:endParaRPr>
                    </a:p>
                  </a:txBody>
                  <a:tcPr/>
                </a:tc>
                <a:tc>
                  <a:txBody>
                    <a:bodyPr/>
                    <a:lstStyle/>
                    <a:p>
                      <a:r>
                        <a:rPr lang="en-US">
                          <a:latin typeface="Arial" panose="020B0604020202020204" pitchFamily="34" charset="0"/>
                          <a:cs typeface="Arial" panose="020B0604020202020204" pitchFamily="34" charset="0"/>
                        </a:rPr>
                        <a:t>Chuyên</a:t>
                      </a:r>
                      <a:r>
                        <a:rPr lang="en-US" baseline="0">
                          <a:latin typeface="Arial" panose="020B0604020202020204" pitchFamily="34" charset="0"/>
                          <a:cs typeface="Arial" panose="020B0604020202020204" pitchFamily="34" charset="0"/>
                        </a:rPr>
                        <a:t> ngành</a:t>
                      </a:r>
                      <a:endParaRPr lang="en-US">
                        <a:latin typeface="Arial" panose="020B0604020202020204" pitchFamily="34" charset="0"/>
                        <a:cs typeface="Arial" panose="020B0604020202020204" pitchFamily="34" charset="0"/>
                      </a:endParaRPr>
                    </a:p>
                  </a:txBody>
                  <a:tcPr/>
                </a:tc>
                <a:tc>
                  <a:txBody>
                    <a:bodyPr/>
                    <a:lstStyle/>
                    <a:p>
                      <a:r>
                        <a:rPr lang="en-US">
                          <a:latin typeface="Arial" panose="020B0604020202020204" pitchFamily="34" charset="0"/>
                          <a:cs typeface="Arial" panose="020B0604020202020204" pitchFamily="34" charset="0"/>
                        </a:rPr>
                        <a:t>Lĩnh</a:t>
                      </a:r>
                      <a:r>
                        <a:rPr lang="en-US" baseline="0">
                          <a:latin typeface="Arial" panose="020B0604020202020204" pitchFamily="34" charset="0"/>
                          <a:cs typeface="Arial" panose="020B0604020202020204" pitchFamily="34" charset="0"/>
                        </a:rPr>
                        <a:t> vực nghiên cứu</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04113749"/>
                  </a:ext>
                </a:extLst>
              </a:tr>
              <a:tr h="2194620">
                <a:tc>
                  <a:txBody>
                    <a:bodyPr/>
                    <a:lstStyle/>
                    <a:p>
                      <a:r>
                        <a:rPr lang="en-US">
                          <a:latin typeface="Arial" panose="020B0604020202020204" pitchFamily="34" charset="0"/>
                          <a:cs typeface="Arial" panose="020B0604020202020204" pitchFamily="34" charset="0"/>
                        </a:rPr>
                        <a:t>Điện</a:t>
                      </a:r>
                      <a:r>
                        <a:rPr lang="en-US" baseline="0">
                          <a:latin typeface="Arial" panose="020B0604020202020204" pitchFamily="34" charset="0"/>
                          <a:cs typeface="Arial" panose="020B0604020202020204" pitchFamily="34" charset="0"/>
                        </a:rPr>
                        <a:t> tử và kĩ thuật máy tính</a:t>
                      </a:r>
                      <a:endParaRPr lang="en-US">
                        <a:solidFill>
                          <a:schemeClr val="bg1"/>
                        </a:solidFill>
                        <a:latin typeface="Arial" panose="020B0604020202020204" pitchFamily="34" charset="0"/>
                        <a:cs typeface="Arial" panose="020B0604020202020204" pitchFamily="34" charset="0"/>
                      </a:endParaRPr>
                    </a:p>
                  </a:txBody>
                  <a:tcPr/>
                </a:tc>
                <a:tc>
                  <a:txBody>
                    <a:bodyPr/>
                    <a:lstStyle/>
                    <a:p>
                      <a:r>
                        <a:rPr lang="en-US">
                          <a:latin typeface="Arial" panose="020B0604020202020204" pitchFamily="34" charset="0"/>
                          <a:cs typeface="Arial" panose="020B0604020202020204" pitchFamily="34" charset="0"/>
                        </a:rPr>
                        <a:t>- Xử lý tín hiệu phi tuyến</a:t>
                      </a:r>
                    </a:p>
                    <a:p>
                      <a:r>
                        <a:rPr lang="en-US">
                          <a:latin typeface="Arial" panose="020B0604020202020204" pitchFamily="34" charset="0"/>
                          <a:cs typeface="Arial" panose="020B0604020202020204" pitchFamily="34" charset="0"/>
                        </a:rPr>
                        <a:t>- Xử lý ảnh</a:t>
                      </a:r>
                    </a:p>
                    <a:p>
                      <a:r>
                        <a:rPr lang="en-US">
                          <a:latin typeface="Arial" panose="020B0604020202020204" pitchFamily="34" charset="0"/>
                          <a:cs typeface="Arial" panose="020B0604020202020204" pitchFamily="34" charset="0"/>
                        </a:rPr>
                        <a:t>- Thiết kế hê nhúng</a:t>
                      </a:r>
                    </a:p>
                    <a:p>
                      <a:r>
                        <a:rPr lang="en-US">
                          <a:latin typeface="Arial" panose="020B0604020202020204" pitchFamily="34" charset="0"/>
                          <a:cs typeface="Arial" panose="020B0604020202020204" pitchFamily="34" charset="0"/>
                        </a:rPr>
                        <a:t>- Network on chip</a:t>
                      </a:r>
                    </a:p>
                    <a:p>
                      <a:r>
                        <a:rPr lang="en-US">
                          <a:latin typeface="Arial" panose="020B0604020202020204" pitchFamily="34" charset="0"/>
                          <a:cs typeface="Arial" panose="020B0604020202020204" pitchFamily="34" charset="0"/>
                        </a:rPr>
                        <a:t>- Cảm biến hình ảnh </a:t>
                      </a:r>
                    </a:p>
                    <a:p>
                      <a:r>
                        <a:rPr lang="en-US">
                          <a:latin typeface="Arial" panose="020B0604020202020204" pitchFamily="34" charset="0"/>
                          <a:cs typeface="Arial" panose="020B0604020202020204" pitchFamily="34" charset="0"/>
                        </a:rPr>
                        <a:t>- Hệ thống thông tin vô tuyến </a:t>
                      </a:r>
                    </a:p>
                    <a:p>
                      <a:r>
                        <a:rPr lang="en-US">
                          <a:latin typeface="Arial" panose="020B0604020202020204" pitchFamily="34" charset="0"/>
                          <a:cs typeface="Arial" panose="020B0604020202020204" pitchFamily="34" charset="0"/>
                        </a:rPr>
                        <a:t>- Thiết kế hệ thống phần cứng</a:t>
                      </a:r>
                    </a:p>
                    <a:p>
                      <a:r>
                        <a:rPr lang="en-US">
                          <a:latin typeface="Arial" panose="020B0604020202020204" pitchFamily="34" charset="0"/>
                          <a:cs typeface="Arial" panose="020B0604020202020204" pitchFamily="34" charset="0"/>
                        </a:rPr>
                        <a:t>- Thiết kế IC và SoC</a:t>
                      </a:r>
                    </a:p>
                  </a:txBody>
                  <a:tcPr/>
                </a:tc>
                <a:tc>
                  <a:txBody>
                    <a:bodyPr/>
                    <a:lstStyle/>
                    <a:p>
                      <a:r>
                        <a:rPr lang="en-US">
                          <a:latin typeface="Arial" panose="020B0604020202020204" pitchFamily="34" charset="0"/>
                          <a:cs typeface="Arial" panose="020B0604020202020204" pitchFamily="34" charset="0"/>
                        </a:rPr>
                        <a:t>Kĩ</a:t>
                      </a:r>
                      <a:r>
                        <a:rPr lang="en-US" baseline="0">
                          <a:latin typeface="Arial" panose="020B0604020202020204" pitchFamily="34" charset="0"/>
                          <a:cs typeface="Arial" panose="020B0604020202020204" pitchFamily="34" charset="0"/>
                        </a:rPr>
                        <a:t> thuât thông tin và truyền thông</a:t>
                      </a:r>
                      <a:endParaRPr lang="en-US">
                        <a:latin typeface="Arial" panose="020B0604020202020204" pitchFamily="34" charset="0"/>
                        <a:cs typeface="Arial" panose="020B0604020202020204" pitchFamily="34" charset="0"/>
                      </a:endParaRPr>
                    </a:p>
                  </a:txBody>
                  <a:tcPr/>
                </a:tc>
                <a:tc>
                  <a:txBody>
                    <a:bodyPr/>
                    <a:lstStyle/>
                    <a:p>
                      <a:pPr marL="285750" indent="-285750">
                        <a:buFontTx/>
                        <a:buChar char="-"/>
                      </a:pPr>
                      <a:r>
                        <a:rPr lang="vi-VN">
                          <a:latin typeface="+mn-lt"/>
                          <a:cs typeface="Arial" panose="020B0604020202020204" pitchFamily="34" charset="0"/>
                        </a:rPr>
                        <a:t>Giao thức truyền thông mạng </a:t>
                      </a:r>
                      <a:endParaRPr lang="en-US">
                        <a:latin typeface="+mn-lt"/>
                        <a:cs typeface="Arial" panose="020B0604020202020204" pitchFamily="34" charset="0"/>
                      </a:endParaRPr>
                    </a:p>
                    <a:p>
                      <a:pPr marL="0" indent="0">
                        <a:buFontTx/>
                        <a:buNone/>
                      </a:pPr>
                      <a:r>
                        <a:rPr lang="en-US">
                          <a:latin typeface="+mn-lt"/>
                          <a:cs typeface="Arial" panose="020B0604020202020204" pitchFamily="34" charset="0"/>
                        </a:rPr>
                        <a:t>- </a:t>
                      </a:r>
                      <a:r>
                        <a:rPr lang="vi-VN">
                          <a:latin typeface="+mn-lt"/>
                          <a:cs typeface="Arial" panose="020B0604020202020204" pitchFamily="34" charset="0"/>
                        </a:rPr>
                        <a:t>Chất lượng dịch vụ (QoS) và đánh giá hiệu năng hệ thống truyền thông </a:t>
                      </a:r>
                      <a:endParaRPr lang="en-US">
                        <a:latin typeface="+mn-lt"/>
                        <a:cs typeface="Arial" panose="020B0604020202020204" pitchFamily="34" charset="0"/>
                      </a:endParaRPr>
                    </a:p>
                    <a:p>
                      <a:pPr marL="0" indent="0">
                        <a:buFontTx/>
                        <a:buNone/>
                      </a:pPr>
                      <a:r>
                        <a:rPr lang="en-US">
                          <a:latin typeface="+mn-lt"/>
                          <a:cs typeface="Arial" panose="020B0604020202020204" pitchFamily="34" charset="0"/>
                        </a:rPr>
                        <a:t>- </a:t>
                      </a:r>
                      <a:r>
                        <a:rPr lang="vi-VN">
                          <a:latin typeface="+mn-lt"/>
                          <a:cs typeface="Arial" panose="020B0604020202020204" pitchFamily="34" charset="0"/>
                        </a:rPr>
                        <a:t>Thông tin vô tuyến: xử lý tín hiệu, mã hóa kênh và ứng dụng di động </a:t>
                      </a:r>
                      <a:endParaRPr lang="en-US">
                        <a:latin typeface="+mn-lt"/>
                        <a:cs typeface="Arial" panose="020B0604020202020204" pitchFamily="34" charset="0"/>
                      </a:endParaRPr>
                    </a:p>
                    <a:p>
                      <a:pPr marL="0" indent="0">
                        <a:buFontTx/>
                        <a:buNone/>
                      </a:pPr>
                      <a:r>
                        <a:rPr lang="en-US">
                          <a:latin typeface="+mn-lt"/>
                          <a:cs typeface="Arial" panose="020B0604020202020204" pitchFamily="34" charset="0"/>
                        </a:rPr>
                        <a:t>- </a:t>
                      </a:r>
                      <a:r>
                        <a:rPr lang="vi-VN">
                          <a:latin typeface="+mn-lt"/>
                          <a:cs typeface="Arial" panose="020B0604020202020204" pitchFamily="34" charset="0"/>
                        </a:rPr>
                        <a:t>Mạng không dây đa chặng và ứng dụng</a:t>
                      </a:r>
                      <a:endParaRPr lang="en-US">
                        <a:latin typeface="+mn-lt"/>
                        <a:cs typeface="Arial" panose="020B0604020202020204" pitchFamily="34" charset="0"/>
                      </a:endParaRPr>
                    </a:p>
                    <a:p>
                      <a:pPr marL="0" indent="0">
                        <a:buFontTx/>
                        <a:buNone/>
                      </a:pPr>
                      <a:r>
                        <a:rPr lang="en-US">
                          <a:latin typeface="+mn-lt"/>
                          <a:cs typeface="Arial" panose="020B0604020202020204" pitchFamily="34" charset="0"/>
                        </a:rPr>
                        <a:t>- </a:t>
                      </a:r>
                      <a:r>
                        <a:rPr lang="vi-VN">
                          <a:latin typeface="+mn-lt"/>
                          <a:cs typeface="Arial" panose="020B0604020202020204" pitchFamily="34" charset="0"/>
                        </a:rPr>
                        <a:t>Mã hóa và truyền thông tin đa phương tiện </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05316943"/>
                  </a:ext>
                </a:extLst>
              </a:tr>
              <a:tr h="3028980">
                <a:tc>
                  <a:txBody>
                    <a:bodyPr/>
                    <a:lstStyle/>
                    <a:p>
                      <a:r>
                        <a:rPr lang="en-US">
                          <a:latin typeface="Arial" panose="020B0604020202020204" pitchFamily="34" charset="0"/>
                          <a:cs typeface="Arial" panose="020B0604020202020204" pitchFamily="34" charset="0"/>
                        </a:rPr>
                        <a:t>Công</a:t>
                      </a:r>
                      <a:r>
                        <a:rPr lang="en-US" baseline="0">
                          <a:latin typeface="Arial" panose="020B0604020202020204" pitchFamily="34" charset="0"/>
                          <a:cs typeface="Arial" panose="020B0604020202020204" pitchFamily="34" charset="0"/>
                        </a:rPr>
                        <a:t> nghệ điện tử và kĩ thuật y sinh</a:t>
                      </a:r>
                      <a:endParaRPr lang="en-US">
                        <a:latin typeface="Arial" panose="020B0604020202020204" pitchFamily="34" charset="0"/>
                        <a:cs typeface="Arial" panose="020B0604020202020204" pitchFamily="34" charset="0"/>
                      </a:endParaRPr>
                    </a:p>
                  </a:txBody>
                  <a:tcPr/>
                </a:tc>
                <a:tc>
                  <a:txBody>
                    <a:bodyPr/>
                    <a:lstStyle/>
                    <a:p>
                      <a:r>
                        <a:rPr lang="vi-VN"/>
                        <a:t>- Thiết bị điện tử y sinh</a:t>
                      </a:r>
                    </a:p>
                    <a:p>
                      <a:r>
                        <a:rPr lang="vi-VN"/>
                        <a:t>- Thiết bị điều trị điện đa mode</a:t>
                      </a:r>
                    </a:p>
                    <a:p>
                      <a:r>
                        <a:rPr lang="vi-VN"/>
                        <a:t>- Thiết bị làm sạch và tái sử dụng trong điều trị thận nhân tạo</a:t>
                      </a:r>
                    </a:p>
                    <a:p>
                      <a:r>
                        <a:rPr lang="vi-VN"/>
                        <a:t>- Xử lý tín hiệu và xử lý ảnh y tế</a:t>
                      </a:r>
                    </a:p>
                    <a:p>
                      <a:r>
                        <a:rPr lang="vi-VN"/>
                        <a:t>- Xử lý thông tin y tế, Bệnh án điện tử đa phương tiện và y tế từ xa</a:t>
                      </a:r>
                    </a:p>
                    <a:p>
                      <a:r>
                        <a:rPr lang="vi-VN"/>
                        <a:t>- Các công nghệ chẩn đoán hình ảnh tiên tiến</a:t>
                      </a:r>
                    </a:p>
                    <a:p>
                      <a:r>
                        <a:rPr lang="vi-VN"/>
                        <a:t>- Phân tích tín hiệu điện não đồ giấc ngủ và phương pháp điều trị...</a:t>
                      </a:r>
                      <a:endParaRPr lang="en-US"/>
                    </a:p>
                  </a:txBody>
                  <a:tcPr/>
                </a:tc>
                <a:tc>
                  <a:txBody>
                    <a:bodyPr/>
                    <a:lstStyle/>
                    <a:p>
                      <a:r>
                        <a:rPr lang="en-US">
                          <a:latin typeface="Arial" panose="020B0604020202020204" pitchFamily="34" charset="0"/>
                          <a:cs typeface="Arial" panose="020B0604020202020204" pitchFamily="34" charset="0"/>
                        </a:rPr>
                        <a:t>Điện</a:t>
                      </a:r>
                      <a:r>
                        <a:rPr lang="en-US" baseline="0">
                          <a:latin typeface="Arial" panose="020B0604020202020204" pitchFamily="34" charset="0"/>
                          <a:cs typeface="Arial" panose="020B0604020202020204" pitchFamily="34" charset="0"/>
                        </a:rPr>
                        <a:t> tử hàng không vũ trụ</a:t>
                      </a:r>
                      <a:endParaRPr lang="en-US">
                        <a:latin typeface="Arial" panose="020B0604020202020204" pitchFamily="34" charset="0"/>
                        <a:cs typeface="Arial" panose="020B0604020202020204" pitchFamily="34" charset="0"/>
                      </a:endParaRPr>
                    </a:p>
                  </a:txBody>
                  <a:tcPr/>
                </a:tc>
                <a:tc>
                  <a:txBody>
                    <a:bodyPr/>
                    <a:lstStyle/>
                    <a:p>
                      <a:pPr marL="0" indent="0">
                        <a:buFontTx/>
                        <a:buNone/>
                      </a:pPr>
                      <a:r>
                        <a:rPr lang="en-US">
                          <a:latin typeface="Arial" panose="020B0604020202020204" pitchFamily="34" charset="0"/>
                          <a:cs typeface="Arial" panose="020B0604020202020204" pitchFamily="34" charset="0"/>
                        </a:rPr>
                        <a:t>- Nghiên cứu giải quyết các vấn đề khoa học liên quan đến không gian và công nghệ vũ trụ</a:t>
                      </a:r>
                    </a:p>
                    <a:p>
                      <a:pPr marL="0" indent="0">
                        <a:buFontTx/>
                        <a:buNone/>
                      </a:pPr>
                      <a:r>
                        <a:rPr lang="en-US">
                          <a:latin typeface="Arial" panose="020B0604020202020204" pitchFamily="34" charset="0"/>
                          <a:cs typeface="Arial" panose="020B0604020202020204" pitchFamily="34" charset="0"/>
                        </a:rPr>
                        <a:t>- Nghiên cứu giải quyết các vấn đề khoa học liên quan đến điện tử thông tin hàng không</a:t>
                      </a:r>
                    </a:p>
                    <a:p>
                      <a:pPr marL="0" indent="0">
                        <a:buFontTx/>
                        <a:buNone/>
                      </a:pPr>
                      <a:r>
                        <a:rPr lang="en-US">
                          <a:latin typeface="Arial" panose="020B0604020202020204" pitchFamily="34" charset="0"/>
                          <a:cs typeface="Arial" panose="020B0604020202020204" pitchFamily="34" charset="0"/>
                        </a:rPr>
                        <a:t>- Nghiên cứu giải quyết các vấn đề khoa học và ứng dụng liên quan đến viễn thám, cứu hộ cứu nạn</a:t>
                      </a:r>
                    </a:p>
                  </a:txBody>
                  <a:tcPr/>
                </a:tc>
                <a:extLst>
                  <a:ext uri="{0D108BD9-81ED-4DB2-BD59-A6C34878D82A}">
                    <a16:rowId xmlns:a16="http://schemas.microsoft.com/office/drawing/2014/main" val="1393702586"/>
                  </a:ext>
                </a:extLst>
              </a:tr>
            </a:tbl>
          </a:graphicData>
        </a:graphic>
      </p:graphicFrame>
      <p:sp>
        <p:nvSpPr>
          <p:cNvPr id="7" name="TextBox 6"/>
          <p:cNvSpPr txBox="1"/>
          <p:nvPr/>
        </p:nvSpPr>
        <p:spPr>
          <a:xfrm>
            <a:off x="126609" y="90473"/>
            <a:ext cx="11630684" cy="584775"/>
          </a:xfrm>
          <a:prstGeom prst="rect">
            <a:avLst/>
          </a:prstGeom>
          <a:noFill/>
        </p:spPr>
        <p:txBody>
          <a:bodyPr wrap="none" rtlCol="0">
            <a:spAutoFit/>
          </a:bodyPr>
          <a:lstStyle/>
          <a:p>
            <a:r>
              <a:rPr lang="en-US" sz="3200">
                <a:solidFill>
                  <a:schemeClr val="bg1"/>
                </a:solidFill>
                <a:latin typeface="Arial" panose="020B0604020202020204" pitchFamily="34" charset="0"/>
                <a:cs typeface="Arial" panose="020B0604020202020204" pitchFamily="34" charset="0"/>
              </a:rPr>
              <a:t>Một số chuyên ngành mà viện ĐTVT trường ĐHBKHN đào tạo:</a:t>
            </a:r>
          </a:p>
        </p:txBody>
      </p:sp>
      <p:sp>
        <p:nvSpPr>
          <p:cNvPr id="2" name="Slide Number Placeholder 1"/>
          <p:cNvSpPr>
            <a:spLocks noGrp="1"/>
          </p:cNvSpPr>
          <p:nvPr>
            <p:ph type="sldNum" sz="quarter" idx="12"/>
          </p:nvPr>
        </p:nvSpPr>
        <p:spPr/>
        <p:txBody>
          <a:bodyPr/>
          <a:lstStyle/>
          <a:p>
            <a:fld id="{D45AF915-4969-4CBA-9A5B-8025AA48D733}" type="slidenum">
              <a:rPr lang="en-US" smtClean="0"/>
              <a:t>4</a:t>
            </a:fld>
            <a:endParaRPr lang="en-US"/>
          </a:p>
        </p:txBody>
      </p:sp>
    </p:spTree>
    <p:extLst>
      <p:ext uri="{BB962C8B-B14F-4D97-AF65-F5344CB8AC3E}">
        <p14:creationId xmlns:p14="http://schemas.microsoft.com/office/powerpoint/2010/main" val="1514041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169" y="334450"/>
            <a:ext cx="10515600" cy="1817907"/>
          </a:xfrm>
        </p:spPr>
        <p:txBody>
          <a:bodyPr>
            <a:normAutofit lnSpcReduction="10000"/>
          </a:bodyPr>
          <a:lstStyle/>
          <a:p>
            <a:pPr marL="0" indent="0">
              <a:buNone/>
            </a:pPr>
            <a:r>
              <a:rPr lang="en-US" sz="4400">
                <a:solidFill>
                  <a:schemeClr val="bg1"/>
                </a:solidFill>
                <a:latin typeface="Arial" panose="020B0604020202020204" pitchFamily="34" charset="0"/>
                <a:cs typeface="Arial" panose="020B0604020202020204" pitchFamily="34" charset="0"/>
              </a:rPr>
              <a:t>PHẦN II: GIỚI THIỆU 5 VỊ TRÍ TUYỂN DỤNG HIỆN NAY TRONG NGÀNH ĐIỆN TỬ - VIỄN THÔNG</a:t>
            </a:r>
          </a:p>
          <a:p>
            <a:endParaRPr lang="en-US">
              <a:solidFill>
                <a:schemeClr val="bg1"/>
              </a:solidFill>
            </a:endParaRPr>
          </a:p>
        </p:txBody>
      </p:sp>
      <p:sp>
        <p:nvSpPr>
          <p:cNvPr id="4" name="TextBox 3"/>
          <p:cNvSpPr txBox="1"/>
          <p:nvPr/>
        </p:nvSpPr>
        <p:spPr>
          <a:xfrm>
            <a:off x="576775" y="2574388"/>
            <a:ext cx="10354994" cy="2554545"/>
          </a:xfrm>
          <a:prstGeom prst="rect">
            <a:avLst/>
          </a:prstGeom>
          <a:solidFill>
            <a:schemeClr val="tx1">
              <a:alpha val="30000"/>
            </a:schemeClr>
          </a:solidFill>
        </p:spPr>
        <p:txBody>
          <a:bodyPr wrap="square" rtlCol="0">
            <a:spAutoFit/>
          </a:bodyPr>
          <a:lstStyle/>
          <a:p>
            <a:r>
              <a:rPr lang="en-US" sz="3200">
                <a:solidFill>
                  <a:schemeClr val="bg1"/>
                </a:solidFill>
                <a:latin typeface="Arial" panose="020B0604020202020204" pitchFamily="34" charset="0"/>
                <a:cs typeface="Arial" panose="020B0604020202020204" pitchFamily="34" charset="0"/>
              </a:rPr>
              <a:t>Ngày nay, nhu cầu nhân lực ngành công nghệ ĐTVT rất cao. Sinh viên tốt nghiệp ra trường có thể làm ở các công ty có sản phẩm điện tử, công ty thông tin di động, công ty truyền thông,… Cơ hội việc làm ngày càng mở rộng</a:t>
            </a:r>
          </a:p>
        </p:txBody>
      </p:sp>
      <p:sp>
        <p:nvSpPr>
          <p:cNvPr id="2" name="Slide Number Placeholder 1"/>
          <p:cNvSpPr>
            <a:spLocks noGrp="1"/>
          </p:cNvSpPr>
          <p:nvPr>
            <p:ph type="sldNum" sz="quarter" idx="12"/>
          </p:nvPr>
        </p:nvSpPr>
        <p:spPr/>
        <p:txBody>
          <a:bodyPr/>
          <a:lstStyle/>
          <a:p>
            <a:fld id="{D45AF915-4969-4CBA-9A5B-8025AA48D733}" type="slidenum">
              <a:rPr lang="en-US" smtClean="0"/>
              <a:t>5</a:t>
            </a:fld>
            <a:endParaRPr lang="en-US"/>
          </a:p>
        </p:txBody>
      </p:sp>
    </p:spTree>
    <p:extLst>
      <p:ext uri="{BB962C8B-B14F-4D97-AF65-F5344CB8AC3E}">
        <p14:creationId xmlns:p14="http://schemas.microsoft.com/office/powerpoint/2010/main" val="17377036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59009334"/>
              </p:ext>
            </p:extLst>
          </p:nvPr>
        </p:nvGraphicFramePr>
        <p:xfrm>
          <a:off x="295421" y="295421"/>
          <a:ext cx="11549575" cy="5978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val 3"/>
          <p:cNvSpPr/>
          <p:nvPr/>
        </p:nvSpPr>
        <p:spPr>
          <a:xfrm>
            <a:off x="4923691" y="2377439"/>
            <a:ext cx="2293035" cy="19132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bg1"/>
                </a:solidFill>
                <a:latin typeface="Arial" panose="020B0604020202020204" pitchFamily="34" charset="0"/>
                <a:cs typeface="Arial" panose="020B0604020202020204" pitchFamily="34" charset="0"/>
              </a:rPr>
              <a:t>Những yêu cầu cơ bản đối với một kĩ sư ĐTVT</a:t>
            </a:r>
          </a:p>
        </p:txBody>
      </p:sp>
      <p:sp>
        <p:nvSpPr>
          <p:cNvPr id="2" name="Slide Number Placeholder 1"/>
          <p:cNvSpPr>
            <a:spLocks noGrp="1"/>
          </p:cNvSpPr>
          <p:nvPr>
            <p:ph type="sldNum" sz="quarter" idx="12"/>
          </p:nvPr>
        </p:nvSpPr>
        <p:spPr/>
        <p:txBody>
          <a:bodyPr/>
          <a:lstStyle/>
          <a:p>
            <a:fld id="{D45AF915-4969-4CBA-9A5B-8025AA48D733}" type="slidenum">
              <a:rPr lang="en-US" smtClean="0"/>
              <a:t>6</a:t>
            </a:fld>
            <a:endParaRPr lang="en-US"/>
          </a:p>
        </p:txBody>
      </p:sp>
    </p:spTree>
    <p:extLst>
      <p:ext uri="{BB962C8B-B14F-4D97-AF65-F5344CB8AC3E}">
        <p14:creationId xmlns:p14="http://schemas.microsoft.com/office/powerpoint/2010/main" val="33578353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graphicEl>
                                              <a:dgm id="{79630CC2-D334-4564-9226-AF61D4F020DB}"/>
                                            </p:graphicEl>
                                          </p:spTgt>
                                        </p:tgtEl>
                                        <p:attrNameLst>
                                          <p:attrName>style.visibility</p:attrName>
                                        </p:attrNameLst>
                                      </p:cBhvr>
                                      <p:to>
                                        <p:strVal val="visible"/>
                                      </p:to>
                                    </p:set>
                                    <p:animEffect transition="in" filter="circle(in)">
                                      <p:cBhvr>
                                        <p:cTn id="12" dur="2000"/>
                                        <p:tgtEl>
                                          <p:spTgt spid="6">
                                            <p:graphicEl>
                                              <a:dgm id="{79630CC2-D334-4564-9226-AF61D4F020DB}"/>
                                            </p:graphic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6">
                                            <p:graphicEl>
                                              <a:dgm id="{78F96C93-B8D7-4E54-ABEC-DA986067FC0D}"/>
                                            </p:graphicEl>
                                          </p:spTgt>
                                        </p:tgtEl>
                                        <p:attrNameLst>
                                          <p:attrName>style.visibility</p:attrName>
                                        </p:attrNameLst>
                                      </p:cBhvr>
                                      <p:to>
                                        <p:strVal val="visible"/>
                                      </p:to>
                                    </p:set>
                                    <p:animEffect transition="in" filter="circle(in)">
                                      <p:cBhvr>
                                        <p:cTn id="15" dur="2000"/>
                                        <p:tgtEl>
                                          <p:spTgt spid="6">
                                            <p:graphicEl>
                                              <a:dgm id="{78F96C93-B8D7-4E54-ABEC-DA986067FC0D}"/>
                                            </p:graphic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6">
                                            <p:graphicEl>
                                              <a:dgm id="{663535A9-6B46-4CD0-8BDD-A88A69297309}"/>
                                            </p:graphicEl>
                                          </p:spTgt>
                                        </p:tgtEl>
                                        <p:attrNameLst>
                                          <p:attrName>style.visibility</p:attrName>
                                        </p:attrNameLst>
                                      </p:cBhvr>
                                      <p:to>
                                        <p:strVal val="visible"/>
                                      </p:to>
                                    </p:set>
                                    <p:animEffect transition="in" filter="circle(in)">
                                      <p:cBhvr>
                                        <p:cTn id="18" dur="2000"/>
                                        <p:tgtEl>
                                          <p:spTgt spid="6">
                                            <p:graphicEl>
                                              <a:dgm id="{663535A9-6B46-4CD0-8BDD-A88A69297309}"/>
                                            </p:graphic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6">
                                            <p:graphicEl>
                                              <a:dgm id="{29FF06B3-503F-4EA0-8056-0B9C6A70108A}"/>
                                            </p:graphicEl>
                                          </p:spTgt>
                                        </p:tgtEl>
                                        <p:attrNameLst>
                                          <p:attrName>style.visibility</p:attrName>
                                        </p:attrNameLst>
                                      </p:cBhvr>
                                      <p:to>
                                        <p:strVal val="visible"/>
                                      </p:to>
                                    </p:set>
                                    <p:animEffect transition="in" filter="circle(in)">
                                      <p:cBhvr>
                                        <p:cTn id="21" dur="2000"/>
                                        <p:tgtEl>
                                          <p:spTgt spid="6">
                                            <p:graphicEl>
                                              <a:dgm id="{29FF06B3-503F-4EA0-8056-0B9C6A70108A}"/>
                                            </p:graphic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6">
                                            <p:graphicEl>
                                              <a:dgm id="{6793F615-B66A-4AEE-A60C-015DA4928A1E}"/>
                                            </p:graphicEl>
                                          </p:spTgt>
                                        </p:tgtEl>
                                        <p:attrNameLst>
                                          <p:attrName>style.visibility</p:attrName>
                                        </p:attrNameLst>
                                      </p:cBhvr>
                                      <p:to>
                                        <p:strVal val="visible"/>
                                      </p:to>
                                    </p:set>
                                    <p:animEffect transition="in" filter="circle(in)">
                                      <p:cBhvr>
                                        <p:cTn id="24" dur="2000"/>
                                        <p:tgtEl>
                                          <p:spTgt spid="6">
                                            <p:graphicEl>
                                              <a:dgm id="{6793F615-B66A-4AEE-A60C-015DA4928A1E}"/>
                                            </p:graphic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6">
                                            <p:graphicEl>
                                              <a:dgm id="{DF8097B7-9B57-4E77-BC73-93DF11F66CDF}"/>
                                            </p:graphicEl>
                                          </p:spTgt>
                                        </p:tgtEl>
                                        <p:attrNameLst>
                                          <p:attrName>style.visibility</p:attrName>
                                        </p:attrNameLst>
                                      </p:cBhvr>
                                      <p:to>
                                        <p:strVal val="visible"/>
                                      </p:to>
                                    </p:set>
                                    <p:animEffect transition="in" filter="circle(in)">
                                      <p:cBhvr>
                                        <p:cTn id="27" dur="2000"/>
                                        <p:tgtEl>
                                          <p:spTgt spid="6">
                                            <p:graphicEl>
                                              <a:dgm id="{DF8097B7-9B57-4E77-BC73-93DF11F66CDF}"/>
                                            </p:graphic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6">
                                            <p:graphicEl>
                                              <a:dgm id="{66B9F984-CFC4-4654-8306-70DE28E035B8}"/>
                                            </p:graphicEl>
                                          </p:spTgt>
                                        </p:tgtEl>
                                        <p:attrNameLst>
                                          <p:attrName>style.visibility</p:attrName>
                                        </p:attrNameLst>
                                      </p:cBhvr>
                                      <p:to>
                                        <p:strVal val="visible"/>
                                      </p:to>
                                    </p:set>
                                    <p:animEffect transition="in" filter="circle(in)">
                                      <p:cBhvr>
                                        <p:cTn id="30" dur="2000"/>
                                        <p:tgtEl>
                                          <p:spTgt spid="6">
                                            <p:graphicEl>
                                              <a:dgm id="{66B9F984-CFC4-4654-8306-70DE28E035B8}"/>
                                            </p:graphic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6">
                                            <p:graphicEl>
                                              <a:dgm id="{8FAAAFEE-CBEB-48D1-A5B4-A69A26333993}"/>
                                            </p:graphicEl>
                                          </p:spTgt>
                                        </p:tgtEl>
                                        <p:attrNameLst>
                                          <p:attrName>style.visibility</p:attrName>
                                        </p:attrNameLst>
                                      </p:cBhvr>
                                      <p:to>
                                        <p:strVal val="visible"/>
                                      </p:to>
                                    </p:set>
                                    <p:animEffect transition="in" filter="circle(in)">
                                      <p:cBhvr>
                                        <p:cTn id="33" dur="2000"/>
                                        <p:tgtEl>
                                          <p:spTgt spid="6">
                                            <p:graphicEl>
                                              <a:dgm id="{8FAAAFEE-CBEB-48D1-A5B4-A69A2633399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p:bldSub>
      </p:bldGraphic>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77" y="160638"/>
            <a:ext cx="8896864" cy="766119"/>
          </a:xfrm>
        </p:spPr>
        <p:txBody>
          <a:bodyPr>
            <a:normAutofit/>
          </a:bodyPr>
          <a:lstStyle/>
          <a:p>
            <a:r>
              <a:rPr lang="en-US" sz="3600">
                <a:solidFill>
                  <a:schemeClr val="bg1"/>
                </a:solidFill>
                <a:latin typeface="Arial" panose="020B0604020202020204" pitchFamily="34" charset="0"/>
                <a:cs typeface="Arial" panose="020B0604020202020204" pitchFamily="34" charset="0"/>
              </a:rPr>
              <a:t>Một số vị trí tuyển dụng trong ngành ĐTVT</a:t>
            </a:r>
          </a:p>
        </p:txBody>
      </p:sp>
      <p:sp>
        <p:nvSpPr>
          <p:cNvPr id="4" name="TextBox 3"/>
          <p:cNvSpPr txBox="1"/>
          <p:nvPr/>
        </p:nvSpPr>
        <p:spPr>
          <a:xfrm>
            <a:off x="234777" y="1154121"/>
            <a:ext cx="11565926" cy="5509200"/>
          </a:xfrm>
          <a:prstGeom prst="rect">
            <a:avLst/>
          </a:prstGeom>
          <a:solidFill>
            <a:schemeClr val="tx1">
              <a:alpha val="30000"/>
            </a:schemeClr>
          </a:solidFill>
        </p:spPr>
        <p:txBody>
          <a:bodyPr wrap="square" rtlCol="0">
            <a:spAutoFit/>
          </a:bodyPr>
          <a:lstStyle/>
          <a:p>
            <a:r>
              <a:rPr lang="en-US" sz="3200">
                <a:solidFill>
                  <a:schemeClr val="bg1"/>
                </a:solidFill>
                <a:latin typeface="Arial" panose="020B0604020202020204" pitchFamily="34" charset="0"/>
                <a:cs typeface="Arial" panose="020B0604020202020204" pitchFamily="34" charset="0"/>
              </a:rPr>
              <a:t>1.Công ty KASATI tuyển dụng</a:t>
            </a:r>
          </a:p>
          <a:p>
            <a:pPr marL="457200" indent="-457200">
              <a:buFont typeface="Arial" panose="020B0604020202020204" pitchFamily="34" charset="0"/>
              <a:buChar char="•"/>
            </a:pPr>
            <a:r>
              <a:rPr lang="en-US" sz="3200">
                <a:solidFill>
                  <a:schemeClr val="bg1"/>
                </a:solidFill>
                <a:latin typeface="Arial" panose="020B0604020202020204" pitchFamily="34" charset="0"/>
                <a:cs typeface="Arial" panose="020B0604020202020204" pitchFamily="34" charset="0"/>
              </a:rPr>
              <a:t>Yêu cầu công việc: Kĩ sư l</a:t>
            </a:r>
            <a:r>
              <a:rPr lang="vi-VN" sz="3200">
                <a:solidFill>
                  <a:schemeClr val="bg1"/>
                </a:solidFill>
                <a:cs typeface="Arial" panose="020B0604020202020204" pitchFamily="34" charset="0"/>
              </a:rPr>
              <a:t>ắp đặt, bảo dưỡng, đo kiểm các công trình viễn thông </a:t>
            </a:r>
            <a:r>
              <a:rPr lang="en-US" sz="3200">
                <a:solidFill>
                  <a:schemeClr val="bg1"/>
                </a:solidFill>
                <a:latin typeface="Arial" panose="020B0604020202020204" pitchFamily="34" charset="0"/>
                <a:cs typeface="Arial" panose="020B0604020202020204" pitchFamily="34" charset="0"/>
              </a:rPr>
              <a:t>yên </a:t>
            </a:r>
          </a:p>
          <a:p>
            <a:pPr marL="457200" indent="-457200">
              <a:buFont typeface="Arial" panose="020B0604020202020204" pitchFamily="34" charset="0"/>
              <a:buChar char="•"/>
            </a:pPr>
            <a:r>
              <a:rPr lang="en-US" sz="3200">
                <a:solidFill>
                  <a:schemeClr val="bg1"/>
                </a:solidFill>
                <a:latin typeface="Arial" panose="020B0604020202020204" pitchFamily="34" charset="0"/>
                <a:cs typeface="Arial" panose="020B0604020202020204" pitchFamily="34" charset="0"/>
              </a:rPr>
              <a:t>Yêu cầu chuyên môn, trình độ: </a:t>
            </a:r>
          </a:p>
          <a:p>
            <a:pPr marL="457200" indent="-457200">
              <a:buFontTx/>
              <a:buChar char="-"/>
            </a:pPr>
            <a:r>
              <a:rPr lang="en-US" sz="3200">
                <a:solidFill>
                  <a:schemeClr val="bg1"/>
                </a:solidFill>
                <a:latin typeface="Arial" panose="020B0604020202020204" pitchFamily="34" charset="0"/>
                <a:cs typeface="Arial" panose="020B0604020202020204" pitchFamily="34" charset="0"/>
              </a:rPr>
              <a:t>Tốt nghiệp CĐ, ĐH các ngành ĐTVT hoặc tương đương</a:t>
            </a:r>
          </a:p>
          <a:p>
            <a:pPr marL="457200" indent="-457200">
              <a:buFontTx/>
              <a:buChar char="-"/>
            </a:pPr>
            <a:r>
              <a:rPr lang="en-US" sz="3200">
                <a:solidFill>
                  <a:schemeClr val="bg1"/>
                </a:solidFill>
                <a:latin typeface="Arial" panose="020B0604020202020204" pitchFamily="34" charset="0"/>
                <a:cs typeface="Arial" panose="020B0604020202020204" pitchFamily="34" charset="0"/>
              </a:rPr>
              <a:t>Thành thạo tin học văn phòng và tiếng Anh chuyên môn</a:t>
            </a:r>
          </a:p>
          <a:p>
            <a:pPr marL="457200" indent="-457200">
              <a:buFont typeface="Arial" panose="020B0604020202020204" pitchFamily="34" charset="0"/>
              <a:buChar char="•"/>
            </a:pPr>
            <a:r>
              <a:rPr lang="en-US" sz="3200">
                <a:solidFill>
                  <a:schemeClr val="bg1"/>
                </a:solidFill>
                <a:latin typeface="Arial" panose="020B0604020202020204" pitchFamily="34" charset="0"/>
                <a:cs typeface="Arial" panose="020B0604020202020204" pitchFamily="34" charset="0"/>
              </a:rPr>
              <a:t>Yêu cầu kĩ năng, phẩm chất:</a:t>
            </a:r>
          </a:p>
          <a:p>
            <a:pPr marL="457200" indent="-457200">
              <a:buFontTx/>
              <a:buChar char="-"/>
            </a:pPr>
            <a:r>
              <a:rPr lang="en-US" sz="3200">
                <a:solidFill>
                  <a:schemeClr val="bg1"/>
                </a:solidFill>
                <a:latin typeface="Arial" panose="020B0604020202020204" pitchFamily="34" charset="0"/>
                <a:cs typeface="Arial" panose="020B0604020202020204" pitchFamily="34" charset="0"/>
              </a:rPr>
              <a:t>Kĩ năng xử lí công việc, làm việc độc lập và theo nhóm, giao tiếp tốt</a:t>
            </a:r>
          </a:p>
          <a:p>
            <a:pPr marL="457200" indent="-457200">
              <a:buFontTx/>
              <a:buChar char="-"/>
            </a:pPr>
            <a:r>
              <a:rPr lang="en-US" sz="3200">
                <a:solidFill>
                  <a:schemeClr val="bg1"/>
                </a:solidFill>
                <a:latin typeface="Arial" panose="020B0604020202020204" pitchFamily="34" charset="0"/>
                <a:cs typeface="Arial" panose="020B0604020202020204" pitchFamily="34" charset="0"/>
              </a:rPr>
              <a:t>Sức khỏe và phẩm chất đạo đức tốt</a:t>
            </a:r>
          </a:p>
          <a:p>
            <a:pPr marL="457200" indent="-457200">
              <a:buFont typeface="Arial" panose="020B0604020202020204" pitchFamily="34" charset="0"/>
              <a:buChar char="•"/>
            </a:pPr>
            <a:r>
              <a:rPr lang="en-US" sz="3200">
                <a:solidFill>
                  <a:schemeClr val="bg1"/>
                </a:solidFill>
                <a:latin typeface="Arial" panose="020B0604020202020204" pitchFamily="34" charset="0"/>
                <a:cs typeface="Arial" panose="020B0604020202020204" pitchFamily="34" charset="0"/>
              </a:rPr>
              <a:t>Mức lương hấp dẫn theo năng lực</a:t>
            </a:r>
          </a:p>
        </p:txBody>
      </p:sp>
      <p:sp>
        <p:nvSpPr>
          <p:cNvPr id="3" name="Slide Number Placeholder 2"/>
          <p:cNvSpPr>
            <a:spLocks noGrp="1"/>
          </p:cNvSpPr>
          <p:nvPr>
            <p:ph type="sldNum" sz="quarter" idx="12"/>
          </p:nvPr>
        </p:nvSpPr>
        <p:spPr/>
        <p:txBody>
          <a:bodyPr/>
          <a:lstStyle/>
          <a:p>
            <a:fld id="{D45AF915-4969-4CBA-9A5B-8025AA48D733}" type="slidenum">
              <a:rPr lang="en-US" smtClean="0"/>
              <a:t>7</a:t>
            </a:fld>
            <a:endParaRPr lang="en-US"/>
          </a:p>
        </p:txBody>
      </p:sp>
    </p:spTree>
    <p:extLst>
      <p:ext uri="{BB962C8B-B14F-4D97-AF65-F5344CB8AC3E}">
        <p14:creationId xmlns:p14="http://schemas.microsoft.com/office/powerpoint/2010/main" val="42014155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bg/>
                                          </p:spTgt>
                                        </p:tgtEl>
                                        <p:attrNameLst>
                                          <p:attrName>style.visibility</p:attrName>
                                        </p:attrNameLst>
                                      </p:cBhvr>
                                      <p:to>
                                        <p:strVal val="visible"/>
                                      </p:to>
                                    </p:set>
                                    <p:animEffect transition="in" filter="fade">
                                      <p:cBhvr>
                                        <p:cTn id="13" dur="1000"/>
                                        <p:tgtEl>
                                          <p:spTgt spid="4">
                                            <p:bg/>
                                          </p:spTgt>
                                        </p:tgtEl>
                                      </p:cBhvr>
                                    </p:animEffect>
                                    <p:anim calcmode="lin" valueType="num">
                                      <p:cBhvr>
                                        <p:cTn id="14" dur="1000" fill="hold"/>
                                        <p:tgtEl>
                                          <p:spTgt spid="4">
                                            <p:bg/>
                                          </p:spTgt>
                                        </p:tgtEl>
                                        <p:attrNameLst>
                                          <p:attrName>ppt_x</p:attrName>
                                        </p:attrNameLst>
                                      </p:cBhvr>
                                      <p:tavLst>
                                        <p:tav tm="0">
                                          <p:val>
                                            <p:strVal val="#ppt_x"/>
                                          </p:val>
                                        </p:tav>
                                        <p:tav tm="100000">
                                          <p:val>
                                            <p:strVal val="#ppt_x"/>
                                          </p:val>
                                        </p:tav>
                                      </p:tavLst>
                                    </p:anim>
                                    <p:anim calcmode="lin" valueType="num">
                                      <p:cBhvr>
                                        <p:cTn id="15"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1000"/>
                                        <p:tgtEl>
                                          <p:spTgt spid="4">
                                            <p:txEl>
                                              <p:pRg st="0" end="0"/>
                                            </p:txEl>
                                          </p:spTgt>
                                        </p:tgtEl>
                                      </p:cBhvr>
                                    </p:animEffect>
                                    <p:anim calcmode="lin" valueType="num">
                                      <p:cBhvr>
                                        <p:cTn id="2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1000"/>
                                        <p:tgtEl>
                                          <p:spTgt spid="4">
                                            <p:txEl>
                                              <p:pRg st="1" end="1"/>
                                            </p:txEl>
                                          </p:spTgt>
                                        </p:tgtEl>
                                      </p:cBhvr>
                                    </p:animEffect>
                                    <p:anim calcmode="lin" valueType="num">
                                      <p:cBhvr>
                                        <p:cTn id="2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Effect transition="in" filter="fade">
                                      <p:cBhvr>
                                        <p:cTn id="34" dur="1000"/>
                                        <p:tgtEl>
                                          <p:spTgt spid="4">
                                            <p:txEl>
                                              <p:pRg st="2" end="2"/>
                                            </p:txEl>
                                          </p:spTgt>
                                        </p:tgtEl>
                                      </p:cBhvr>
                                    </p:animEffect>
                                    <p:anim calcmode="lin" valueType="num">
                                      <p:cBhvr>
                                        <p:cTn id="3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1000"/>
                                        <p:tgtEl>
                                          <p:spTgt spid="4">
                                            <p:txEl>
                                              <p:pRg st="3" end="3"/>
                                            </p:txEl>
                                          </p:spTgt>
                                        </p:tgtEl>
                                      </p:cBhvr>
                                    </p:animEffect>
                                    <p:anim calcmode="lin" valueType="num">
                                      <p:cBhvr>
                                        <p:cTn id="4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4">
                                            <p:txEl>
                                              <p:pRg st="4" end="4"/>
                                            </p:txEl>
                                          </p:spTgt>
                                        </p:tgtEl>
                                        <p:attrNameLst>
                                          <p:attrName>style.visibility</p:attrName>
                                        </p:attrNameLst>
                                      </p:cBhvr>
                                      <p:to>
                                        <p:strVal val="visible"/>
                                      </p:to>
                                    </p:set>
                                    <p:animEffect transition="in" filter="fade">
                                      <p:cBhvr>
                                        <p:cTn id="48" dur="1000"/>
                                        <p:tgtEl>
                                          <p:spTgt spid="4">
                                            <p:txEl>
                                              <p:pRg st="4" end="4"/>
                                            </p:txEl>
                                          </p:spTgt>
                                        </p:tgtEl>
                                      </p:cBhvr>
                                    </p:animEffect>
                                    <p:anim calcmode="lin" valueType="num">
                                      <p:cBhvr>
                                        <p:cTn id="4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Effect transition="in" filter="fade">
                                      <p:cBhvr>
                                        <p:cTn id="55" dur="1000"/>
                                        <p:tgtEl>
                                          <p:spTgt spid="4">
                                            <p:txEl>
                                              <p:pRg st="5" end="5"/>
                                            </p:txEl>
                                          </p:spTgt>
                                        </p:tgtEl>
                                      </p:cBhvr>
                                    </p:animEffect>
                                    <p:anim calcmode="lin" valueType="num">
                                      <p:cBhvr>
                                        <p:cTn id="5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4">
                                            <p:txEl>
                                              <p:pRg st="6" end="6"/>
                                            </p:txEl>
                                          </p:spTgt>
                                        </p:tgtEl>
                                        <p:attrNameLst>
                                          <p:attrName>style.visibility</p:attrName>
                                        </p:attrNameLst>
                                      </p:cBhvr>
                                      <p:to>
                                        <p:strVal val="visible"/>
                                      </p:to>
                                    </p:set>
                                    <p:animEffect transition="in" filter="fade">
                                      <p:cBhvr>
                                        <p:cTn id="62" dur="1000"/>
                                        <p:tgtEl>
                                          <p:spTgt spid="4">
                                            <p:txEl>
                                              <p:pRg st="6" end="6"/>
                                            </p:txEl>
                                          </p:spTgt>
                                        </p:tgtEl>
                                      </p:cBhvr>
                                    </p:animEffect>
                                    <p:anim calcmode="lin" valueType="num">
                                      <p:cBhvr>
                                        <p:cTn id="6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6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Effect transition="in" filter="fade">
                                      <p:cBhvr>
                                        <p:cTn id="69" dur="1000"/>
                                        <p:tgtEl>
                                          <p:spTgt spid="4">
                                            <p:txEl>
                                              <p:pRg st="7" end="7"/>
                                            </p:txEl>
                                          </p:spTgt>
                                        </p:tgtEl>
                                      </p:cBhvr>
                                    </p:animEffect>
                                    <p:anim calcmode="lin" valueType="num">
                                      <p:cBhvr>
                                        <p:cTn id="7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7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
                                            <p:txEl>
                                              <p:pRg st="8" end="8"/>
                                            </p:txEl>
                                          </p:spTgt>
                                        </p:tgtEl>
                                        <p:attrNameLst>
                                          <p:attrName>style.visibility</p:attrName>
                                        </p:attrNameLst>
                                      </p:cBhvr>
                                      <p:to>
                                        <p:strVal val="visible"/>
                                      </p:to>
                                    </p:set>
                                    <p:animEffect transition="in" filter="fade">
                                      <p:cBhvr>
                                        <p:cTn id="76" dur="1000"/>
                                        <p:tgtEl>
                                          <p:spTgt spid="4">
                                            <p:txEl>
                                              <p:pRg st="8" end="8"/>
                                            </p:txEl>
                                          </p:spTgt>
                                        </p:tgtEl>
                                      </p:cBhvr>
                                    </p:animEffect>
                                    <p:anim calcmode="lin" valueType="num">
                                      <p:cBhvr>
                                        <p:cTn id="7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78"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845" y="655834"/>
            <a:ext cx="10515600" cy="6038215"/>
          </a:xfrm>
          <a:solidFill>
            <a:schemeClr val="tx1">
              <a:alpha val="30000"/>
            </a:schemeClr>
          </a:solidFill>
        </p:spPr>
        <p:txBody>
          <a:bodyPr>
            <a:normAutofit/>
          </a:bodyPr>
          <a:lstStyle/>
          <a:p>
            <a:pPr marL="0" indent="0">
              <a:buNone/>
            </a:pPr>
            <a:r>
              <a:rPr lang="en-US" sz="3200">
                <a:solidFill>
                  <a:schemeClr val="bg1"/>
                </a:solidFill>
                <a:latin typeface="Arial" panose="020B0604020202020204" pitchFamily="34" charset="0"/>
                <a:cs typeface="Arial" panose="020B0604020202020204" pitchFamily="34" charset="0"/>
              </a:rPr>
              <a:t>2.Công ty VNPT tuyển dụng:	</a:t>
            </a:r>
          </a:p>
          <a:p>
            <a:r>
              <a:rPr lang="en-US" sz="3200">
                <a:solidFill>
                  <a:schemeClr val="bg1"/>
                </a:solidFill>
                <a:latin typeface="Arial" panose="020B0604020202020204" pitchFamily="34" charset="0"/>
                <a:cs typeface="Arial" panose="020B0604020202020204" pitchFamily="34" charset="0"/>
              </a:rPr>
              <a:t>Vị trí công việc: Kĩ sư nghiên cứu và phát triển (R&amp;D)</a:t>
            </a:r>
          </a:p>
          <a:p>
            <a:r>
              <a:rPr lang="en-US" sz="3200">
                <a:solidFill>
                  <a:schemeClr val="bg1"/>
                </a:solidFill>
                <a:latin typeface="Arial" panose="020B0604020202020204" pitchFamily="34" charset="0"/>
                <a:cs typeface="Arial" panose="020B0604020202020204" pitchFamily="34" charset="0"/>
              </a:rPr>
              <a:t>Yêu cầu chung:</a:t>
            </a:r>
          </a:p>
          <a:p>
            <a:pPr>
              <a:buFontTx/>
              <a:buChar char="-"/>
            </a:pPr>
            <a:r>
              <a:rPr lang="en-US" sz="3200">
                <a:solidFill>
                  <a:schemeClr val="bg1"/>
                </a:solidFill>
                <a:latin typeface="Arial" panose="020B0604020202020204" pitchFamily="34" charset="0"/>
                <a:cs typeface="Arial" panose="020B0604020202020204" pitchFamily="34" charset="0"/>
              </a:rPr>
              <a:t>Tốt nghiệp Đại học các chuyên ngành ĐTVT, CNTT, điểm tích lũy từ 6,5 trở lên</a:t>
            </a:r>
          </a:p>
          <a:p>
            <a:pPr>
              <a:buFontTx/>
              <a:buChar char="-"/>
            </a:pPr>
            <a:r>
              <a:rPr lang="en-US" sz="3200">
                <a:solidFill>
                  <a:schemeClr val="bg1"/>
                </a:solidFill>
                <a:latin typeface="Arial" panose="020B0604020202020204" pitchFamily="34" charset="0"/>
                <a:cs typeface="Arial" panose="020B0604020202020204" pitchFamily="34" charset="0"/>
              </a:rPr>
              <a:t>Thành thạo tiếng Anh trong công việc</a:t>
            </a:r>
          </a:p>
          <a:p>
            <a:pPr>
              <a:buFontTx/>
              <a:buChar char="-"/>
            </a:pPr>
            <a:r>
              <a:rPr lang="en-US" sz="3200">
                <a:solidFill>
                  <a:schemeClr val="bg1"/>
                </a:solidFill>
                <a:latin typeface="Arial" panose="020B0604020202020204" pitchFamily="34" charset="0"/>
                <a:cs typeface="Arial" panose="020B0604020202020204" pitchFamily="34" charset="0"/>
              </a:rPr>
              <a:t>Khả năng làm việc độc lập và nhóm</a:t>
            </a:r>
          </a:p>
          <a:p>
            <a:pPr>
              <a:buFontTx/>
              <a:buChar char="-"/>
            </a:pPr>
            <a:r>
              <a:rPr lang="en-US" sz="3200">
                <a:solidFill>
                  <a:schemeClr val="bg1"/>
                </a:solidFill>
                <a:latin typeface="Arial" panose="020B0604020202020204" pitchFamily="34" charset="0"/>
                <a:cs typeface="Arial" panose="020B0604020202020204" pitchFamily="34" charset="0"/>
              </a:rPr>
              <a:t>Phẩm chất đạo đức tốt</a:t>
            </a:r>
          </a:p>
          <a:p>
            <a:r>
              <a:rPr lang="en-US" sz="3200">
                <a:solidFill>
                  <a:schemeClr val="bg1"/>
                </a:solidFill>
                <a:latin typeface="Arial" panose="020B0604020202020204" pitchFamily="34" charset="0"/>
                <a:cs typeface="Arial" panose="020B0604020202020204" pitchFamily="34" charset="0"/>
              </a:rPr>
              <a:t>Lương khởi điểm: 135 – 155 triệu/năm đối với kĩ sư mới ra trường</a:t>
            </a:r>
          </a:p>
        </p:txBody>
      </p:sp>
      <p:sp>
        <p:nvSpPr>
          <p:cNvPr id="2" name="Slide Number Placeholder 1"/>
          <p:cNvSpPr>
            <a:spLocks noGrp="1"/>
          </p:cNvSpPr>
          <p:nvPr>
            <p:ph type="sldNum" sz="quarter" idx="12"/>
          </p:nvPr>
        </p:nvSpPr>
        <p:spPr/>
        <p:txBody>
          <a:bodyPr/>
          <a:lstStyle/>
          <a:p>
            <a:fld id="{D45AF915-4969-4CBA-9A5B-8025AA48D733}" type="slidenum">
              <a:rPr lang="en-US" smtClean="0"/>
              <a:t>8</a:t>
            </a:fld>
            <a:endParaRPr lang="en-US"/>
          </a:p>
        </p:txBody>
      </p:sp>
    </p:spTree>
    <p:extLst>
      <p:ext uri="{BB962C8B-B14F-4D97-AF65-F5344CB8AC3E}">
        <p14:creationId xmlns:p14="http://schemas.microsoft.com/office/powerpoint/2010/main" val="6957048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3422" y="1244858"/>
                <a:ext cx="10515600" cy="4351338"/>
              </a:xfrm>
              <a:solidFill>
                <a:schemeClr val="tx1">
                  <a:alpha val="30000"/>
                </a:schemeClr>
              </a:solidFill>
            </p:spPr>
            <p:txBody>
              <a:bodyPr>
                <a:normAutofit lnSpcReduction="10000"/>
              </a:bodyPr>
              <a:lstStyle/>
              <a:p>
                <a:pPr marL="0" indent="0">
                  <a:buNone/>
                </a:pPr>
                <a:r>
                  <a:rPr lang="en-US" sz="3200">
                    <a:solidFill>
                      <a:schemeClr val="bg1"/>
                    </a:solidFill>
                    <a:latin typeface="Arial" panose="020B0604020202020204" pitchFamily="34" charset="0"/>
                    <a:cs typeface="Arial" panose="020B0604020202020204" pitchFamily="34" charset="0"/>
                  </a:rPr>
                  <a:t>3.FPT tuyển dụng	</a:t>
                </a:r>
              </a:p>
              <a:p>
                <a:r>
                  <a:rPr lang="en-US" sz="3200">
                    <a:solidFill>
                      <a:schemeClr val="bg1"/>
                    </a:solidFill>
                    <a:latin typeface="Arial" panose="020B0604020202020204" pitchFamily="34" charset="0"/>
                    <a:cs typeface="Arial" panose="020B0604020202020204" pitchFamily="34" charset="0"/>
                  </a:rPr>
                  <a:t>Vị trí công việc: Cán bộ công nghệ dịch vụ mạng</a:t>
                </a:r>
              </a:p>
              <a:p>
                <a:r>
                  <a:rPr lang="en-US" sz="3200">
                    <a:solidFill>
                      <a:schemeClr val="bg1"/>
                    </a:solidFill>
                    <a:latin typeface="Arial" panose="020B0604020202020204" pitchFamily="34" charset="0"/>
                    <a:cs typeface="Arial" panose="020B0604020202020204" pitchFamily="34" charset="0"/>
                  </a:rPr>
                  <a:t>Yêu cầu trình độ</a:t>
                </a:r>
              </a:p>
              <a:p>
                <a:pPr>
                  <a:buFontTx/>
                  <a:buChar char="-"/>
                </a:pPr>
                <a:r>
                  <a:rPr lang="en-US" sz="3200">
                    <a:solidFill>
                      <a:schemeClr val="bg1"/>
                    </a:solidFill>
                    <a:latin typeface="Arial" panose="020B0604020202020204" pitchFamily="34" charset="0"/>
                    <a:cs typeface="Arial" panose="020B0604020202020204" pitchFamily="34" charset="0"/>
                  </a:rPr>
                  <a:t>Tốt nghiệp ĐH các ngành ĐTVT hoặc CNTT</a:t>
                </a:r>
              </a:p>
              <a:p>
                <a:pPr>
                  <a:buFontTx/>
                  <a:buChar char="-"/>
                </a:pPr>
                <a:r>
                  <a:rPr lang="en-US" sz="3200">
                    <a:solidFill>
                      <a:schemeClr val="bg1"/>
                    </a:solidFill>
                    <a:latin typeface="Arial" panose="020B0604020202020204" pitchFamily="34" charset="0"/>
                    <a:cs typeface="Arial" panose="020B0604020202020204" pitchFamily="34" charset="0"/>
                  </a:rPr>
                  <a:t>Tiếng Anh: Toeic</a:t>
                </a:r>
                <a14:m>
                  <m:oMath xmlns:m="http://schemas.openxmlformats.org/officeDocument/2006/math">
                    <m:r>
                      <a:rPr lang="en-US" sz="3200" i="1" smtClean="0">
                        <a:solidFill>
                          <a:schemeClr val="bg1"/>
                        </a:solidFill>
                        <a:latin typeface="Cambria Math" panose="02040503050406030204" pitchFamily="18" charset="0"/>
                        <a:ea typeface="Cambria Math" panose="02040503050406030204" pitchFamily="18" charset="0"/>
                        <a:cs typeface="Arial" panose="020B0604020202020204" pitchFamily="34" charset="0"/>
                      </a:rPr>
                      <m:t>≥</m:t>
                    </m:r>
                  </m:oMath>
                </a14:m>
                <a:r>
                  <a:rPr lang="en-US" sz="3200">
                    <a:solidFill>
                      <a:schemeClr val="bg1"/>
                    </a:solidFill>
                    <a:latin typeface="Arial" panose="020B0604020202020204" pitchFamily="34" charset="0"/>
                    <a:cs typeface="Arial" panose="020B0604020202020204" pitchFamily="34" charset="0"/>
                  </a:rPr>
                  <a:t>600 hoặc tương đương</a:t>
                </a:r>
              </a:p>
              <a:p>
                <a:pPr>
                  <a:buFontTx/>
                  <a:buChar char="-"/>
                </a:pPr>
                <a:r>
                  <a:rPr lang="en-US" sz="3200">
                    <a:solidFill>
                      <a:schemeClr val="bg1"/>
                    </a:solidFill>
                    <a:latin typeface="Arial" panose="020B0604020202020204" pitchFamily="34" charset="0"/>
                    <a:cs typeface="Arial" panose="020B0604020202020204" pitchFamily="34" charset="0"/>
                  </a:rPr>
                  <a:t>Chứng chỉ: Có các chứng chỉ mạng của các hang như Cisco, Juniper, Vmware,…</a:t>
                </a:r>
              </a:p>
              <a:p>
                <a:r>
                  <a:rPr lang="en-US" sz="3200">
                    <a:solidFill>
                      <a:schemeClr val="bg1"/>
                    </a:solidFill>
                    <a:latin typeface="Arial" panose="020B0604020202020204" pitchFamily="34" charset="0"/>
                    <a:cs typeface="Arial" panose="020B0604020202020204" pitchFamily="34" charset="0"/>
                  </a:rPr>
                  <a:t>Mức lương hấp dẫn, cạnh tranh</a:t>
                </a:r>
              </a:p>
              <a:p>
                <a:pPr marL="0" indent="0">
                  <a:buNone/>
                </a:pPr>
                <a:endParaRPr lang="en-US" sz="3200">
                  <a:solidFill>
                    <a:schemeClr val="bg1"/>
                  </a:solidFill>
                  <a:latin typeface="Arial" panose="020B0604020202020204" pitchFamily="34" charset="0"/>
                  <a:cs typeface="Arial" panose="020B0604020202020204" pitchFamily="34" charset="0"/>
                </a:endParaRPr>
              </a:p>
              <a:p>
                <a:pPr>
                  <a:buFontTx/>
                  <a:buChar char="-"/>
                </a:pPr>
                <a:endParaRPr lang="en-US" sz="3200">
                  <a:solidFill>
                    <a:schemeClr val="bg1"/>
                  </a:solidFill>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3422" y="1244858"/>
                <a:ext cx="10515600" cy="4351338"/>
              </a:xfrm>
              <a:blipFill>
                <a:blip r:embed="rId2"/>
                <a:stretch>
                  <a:fillRect l="-1507" t="-4062"/>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45AF915-4969-4CBA-9A5B-8025AA48D733}" type="slidenum">
              <a:rPr lang="en-US" smtClean="0"/>
              <a:t>9</a:t>
            </a:fld>
            <a:endParaRPr lang="en-US"/>
          </a:p>
        </p:txBody>
      </p:sp>
    </p:spTree>
    <p:extLst>
      <p:ext uri="{BB962C8B-B14F-4D97-AF65-F5344CB8AC3E}">
        <p14:creationId xmlns:p14="http://schemas.microsoft.com/office/powerpoint/2010/main" val="36165793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870</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TRƯỜNG ĐẠI HỌC BÁCH KHOA HÀ NỘI VIỆN ĐIỆN TỬ - VIỄN THÔNG</vt:lpstr>
      <vt:lpstr>NỘI DUNG THUYẾT TRÌNH</vt:lpstr>
      <vt:lpstr>PHẦN I: GIỚI THIỆU CHUNG VỀ NGÀNH ĐIỆN TỬ - VIỄN THÔNG</vt:lpstr>
      <vt:lpstr>PowerPoint Presentation</vt:lpstr>
      <vt:lpstr>PowerPoint Presentation</vt:lpstr>
      <vt:lpstr>PowerPoint Presentation</vt:lpstr>
      <vt:lpstr>Một số vị trí tuyển dụng trong ngành ĐTVT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BÁCH KHOA HÀ NỘI VIỆN ĐIỆN TỬ - VIỄN THÔNG</dc:title>
  <dc:creator>Hiếu Minh</dc:creator>
  <cp:lastModifiedBy>Hiếu Minh</cp:lastModifiedBy>
  <cp:revision>23</cp:revision>
  <dcterms:created xsi:type="dcterms:W3CDTF">2016-10-04T14:16:35Z</dcterms:created>
  <dcterms:modified xsi:type="dcterms:W3CDTF">2016-10-05T06:31:22Z</dcterms:modified>
</cp:coreProperties>
</file>