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2" r:id="rId4"/>
    <p:sldId id="260" r:id="rId5"/>
    <p:sldId id="261" r:id="rId6"/>
    <p:sldId id="267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DC56B-FF8A-44F6-AAC8-C9D4DC040CF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EC74-BC2E-421C-8E0B-176CA375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84BA-5431-4A69-A9E9-2D8F28ABC9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66BD9-1EFE-46D5-B010-A1376123C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627E-0E7F-474E-8CCB-16FEAD7979BF}" type="datetime1">
              <a:rPr lang="vi-VN" smtClean="0"/>
              <a:t>09/07/2020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01CF-0F7C-4817-9E1E-A8052D6FD0AB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C451-CF7A-4B5C-8A9F-6A51B266B3B6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6079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02E020FF-F561-4908-9DCD-B35F47F9FC3E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6079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007B-A8B4-41A0-874C-A9006FDA640A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CC0B-A737-481C-89A1-EC386E1CC726}" type="datetime1">
              <a:rPr lang="vi-VN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C286-2426-4C00-BA5C-7DC94E9D96D0}" type="datetime1">
              <a:rPr lang="vi-VN" smtClean="0"/>
              <a:t>09/07/2020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783E-A35D-46A5-8E54-D83608AC012C}" type="datetime1">
              <a:rPr lang="vi-VN" smtClean="0"/>
              <a:t>09/07/2020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B1E7-F24E-4290-A5BE-B8ADE4B6C561}" type="datetime1">
              <a:rPr lang="vi-VN" smtClean="0"/>
              <a:t>09/07/2020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87ED-5C6D-44A8-B2E7-1DD1EE7243F4}" type="datetime1">
              <a:rPr lang="vi-VN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0395-AF16-4170-9AEA-748916E6A738}" type="datetime1">
              <a:rPr lang="vi-VN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78EA-2830-46E6-94AB-1E2E9FAECD4A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7815263" y="4363047"/>
            <a:ext cx="1201738" cy="6953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:\Users\simple prime\Downloads\EDABK logo\EDA logo_Green ver.png">
            <a:extLst>
              <a:ext uri="{FF2B5EF4-FFF2-40B4-BE49-F238E27FC236}">
                <a16:creationId xmlns:a16="http://schemas.microsoft.com/office/drawing/2014/main" id="{638C270D-256A-4047-8C25-E5DE223C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63" y="4324947"/>
            <a:ext cx="1171074" cy="7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85436-763F-456B-8D76-4C95E233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2"/>
            <a:ext cx="9144000" cy="1524000"/>
          </a:xfrm>
          <a:prstGeom prst="rect">
            <a:avLst/>
          </a:prstGeom>
        </p:spPr>
      </p:pic>
      <p:pic>
        <p:nvPicPr>
          <p:cNvPr id="14" name="Picture 2" descr="HÃ¬nh áº£nh cÃ³ liÃªn qu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2" y="488660"/>
            <a:ext cx="667483" cy="10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5"/>
          <p:cNvSpPr txBox="1">
            <a:spLocks/>
          </p:cNvSpPr>
          <p:nvPr/>
        </p:nvSpPr>
        <p:spPr>
          <a:xfrm>
            <a:off x="725037" y="1722782"/>
            <a:ext cx="7693926" cy="184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tx1"/>
                </a:solidFill>
                <a:latin typeface="Arial"/>
                <a:cs typeface="Arial"/>
              </a:rPr>
              <a:t>ĐỒ ÁN TỐT NGHIỆP ĐẠI HỌC</a:t>
            </a:r>
          </a:p>
          <a:p>
            <a:pPr algn="ctr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Đề tài: THIẾT KẾ HỆ THỐNG QUẢN TRỊ NỘI DUNG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18353"/>
              </p:ext>
            </p:extLst>
          </p:nvPr>
        </p:nvGraphicFramePr>
        <p:xfrm>
          <a:off x="1492893" y="4557505"/>
          <a:ext cx="6158214" cy="13849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41823">
                  <a:extLst>
                    <a:ext uri="{9D8B030D-6E8A-4147-A177-3AD203B41FA5}">
                      <a16:colId xmlns:a16="http://schemas.microsoft.com/office/drawing/2014/main" val="1929440511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3819655534"/>
                    </a:ext>
                  </a:extLst>
                </a:gridCol>
              </a:tblGrid>
              <a:tr h="462788">
                <a:tc>
                  <a:txBody>
                    <a:bodyPr/>
                    <a:lstStyle/>
                    <a:p>
                      <a:pPr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Sinh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viên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thực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hiện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:</a:t>
                      </a:r>
                      <a:endParaRPr lang="en-GB" sz="2000" kern="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2000" b="0" i="0" u="none" strike="noStrike" kern="10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Đặng</a:t>
                      </a:r>
                      <a:r>
                        <a:rPr lang="en-GB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GB" sz="2000" b="0" i="0" u="none" strike="noStrike" kern="10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Thị</a:t>
                      </a:r>
                      <a:r>
                        <a:rPr lang="en-GB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Ph</a:t>
                      </a:r>
                      <a:r>
                        <a:rPr lang="vi-VN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ư</a:t>
                      </a:r>
                      <a:r>
                        <a:rPr lang="en-US" sz="2000" b="0" i="0" u="none" strike="noStrike" kern="10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ơng</a:t>
                      </a:r>
                      <a:r>
                        <a:rPr lang="en-US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Anh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2665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baseline="0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0" i="0" u="none" strike="noStrike" kern="10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Lớp</a:t>
                      </a:r>
                      <a:r>
                        <a:rPr lang="en-US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CN-ĐT 2  </a:t>
                      </a:r>
                      <a:r>
                        <a:rPr lang="en-US" sz="2000" b="0" i="0" u="none" strike="noStrike" kern="10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Khóa</a:t>
                      </a:r>
                      <a:r>
                        <a:rPr lang="en-US" sz="2000" b="0" i="0" u="none" strike="noStrike" kern="10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61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7097354"/>
                  </a:ext>
                </a:extLst>
              </a:tr>
              <a:tr h="464947">
                <a:tc>
                  <a:txBody>
                    <a:bodyPr/>
                    <a:lstStyle/>
                    <a:p>
                      <a:pPr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Giảng</a:t>
                      </a:r>
                      <a:r>
                        <a:rPr lang="en-GB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 </a:t>
                      </a:r>
                      <a:r>
                        <a:rPr lang="en-GB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viên</a:t>
                      </a:r>
                      <a:r>
                        <a:rPr lang="en-GB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 </a:t>
                      </a:r>
                      <a:r>
                        <a:rPr lang="en-GB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hướng</a:t>
                      </a:r>
                      <a:r>
                        <a:rPr lang="en-GB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 </a:t>
                      </a:r>
                      <a:r>
                        <a:rPr lang="en-GB" sz="2000" kern="1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dẫn</a:t>
                      </a:r>
                      <a:r>
                        <a:rPr lang="en-GB" sz="2000" kern="1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:</a:t>
                      </a:r>
                      <a:endParaRPr lang="en-GB" sz="20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26695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. </a:t>
                      </a:r>
                      <a:r>
                        <a:rPr lang="en-US" sz="2000" kern="100" baseline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Hoàng </a:t>
                      </a: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Phương</a:t>
                      </a: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 Chi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40974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354AA1-DA2D-4BD5-B4E7-CFE807FCBB25}"/>
              </a:ext>
            </a:extLst>
          </p:cNvPr>
          <p:cNvSpPr txBox="1"/>
          <p:nvPr/>
        </p:nvSpPr>
        <p:spPr>
          <a:xfrm>
            <a:off x="3013525" y="6303960"/>
            <a:ext cx="311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7/2020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Yêu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cầu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KIẾN TRÚC HỆ THỐNG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5F74C173-A441-4A59-9EF9-1E39E42E7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2" y="1297869"/>
            <a:ext cx="7097496" cy="40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CÁC TÁC NHÂN CHÍNH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Hình chữ nhật: Góc Tròn 6">
            <a:extLst>
              <a:ext uri="{FF2B5EF4-FFF2-40B4-BE49-F238E27FC236}">
                <a16:creationId xmlns:a16="http://schemas.microsoft.com/office/drawing/2014/main" id="{FC5200F3-C1D7-4A00-A325-B8E6E39C8FD2}"/>
              </a:ext>
            </a:extLst>
          </p:cNvPr>
          <p:cNvSpPr/>
          <p:nvPr/>
        </p:nvSpPr>
        <p:spPr>
          <a:xfrm>
            <a:off x="3749673" y="1967137"/>
            <a:ext cx="4519386" cy="58057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User: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ứng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đọc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8">
            <a:extLst>
              <a:ext uri="{FF2B5EF4-FFF2-40B4-BE49-F238E27FC236}">
                <a16:creationId xmlns:a16="http://schemas.microsoft.com/office/drawing/2014/main" id="{7B6068D9-BEA1-4EEF-A538-EA3D723487C3}"/>
              </a:ext>
            </a:extLst>
          </p:cNvPr>
          <p:cNvSpPr/>
          <p:nvPr/>
        </p:nvSpPr>
        <p:spPr>
          <a:xfrm>
            <a:off x="3749673" y="2986766"/>
            <a:ext cx="4519386" cy="58057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Admin: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trị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hệ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thống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CMS,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 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10">
            <a:extLst>
              <a:ext uri="{FF2B5EF4-FFF2-40B4-BE49-F238E27FC236}">
                <a16:creationId xmlns:a16="http://schemas.microsoft.com/office/drawing/2014/main" id="{71D40FB9-2B87-453F-BAF3-C52E34B671EE}"/>
              </a:ext>
            </a:extLst>
          </p:cNvPr>
          <p:cNvSpPr/>
          <p:nvPr/>
        </p:nvSpPr>
        <p:spPr>
          <a:xfrm>
            <a:off x="3749673" y="4016828"/>
            <a:ext cx="4519386" cy="58057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Operater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chỉ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dung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12">
            <a:extLst>
              <a:ext uri="{FF2B5EF4-FFF2-40B4-BE49-F238E27FC236}">
                <a16:creationId xmlns:a16="http://schemas.microsoft.com/office/drawing/2014/main" id="{2D2BA170-0A0D-41CB-ABBC-AF05EB04917A}"/>
              </a:ext>
            </a:extLst>
          </p:cNvPr>
          <p:cNvSpPr/>
          <p:nvPr/>
        </p:nvSpPr>
        <p:spPr>
          <a:xfrm>
            <a:off x="3749673" y="5046890"/>
            <a:ext cx="4519386" cy="58057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Developer: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chỉ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các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màn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hình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Hình chữ nhật: Góc Tròn 14">
            <a:extLst>
              <a:ext uri="{FF2B5EF4-FFF2-40B4-BE49-F238E27FC236}">
                <a16:creationId xmlns:a16="http://schemas.microsoft.com/office/drawing/2014/main" id="{CD373343-EDCC-4F5B-B5D7-0AD84A4672EC}"/>
              </a:ext>
            </a:extLst>
          </p:cNvPr>
          <p:cNvSpPr/>
          <p:nvPr/>
        </p:nvSpPr>
        <p:spPr>
          <a:xfrm>
            <a:off x="628650" y="2986766"/>
            <a:ext cx="2233838" cy="1610634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4" name="Đường kết nối Mũi tên Thẳng 16">
            <a:extLst>
              <a:ext uri="{FF2B5EF4-FFF2-40B4-BE49-F238E27FC236}">
                <a16:creationId xmlns:a16="http://schemas.microsoft.com/office/drawing/2014/main" id="{15F4F016-142E-4688-9EC4-AC7AC2E27FEA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2862488" y="2257423"/>
            <a:ext cx="887185" cy="1534660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5" name="Đường kết nối Mũi tên Thẳng 18">
            <a:extLst>
              <a:ext uri="{FF2B5EF4-FFF2-40B4-BE49-F238E27FC236}">
                <a16:creationId xmlns:a16="http://schemas.microsoft.com/office/drawing/2014/main" id="{5CE78AF0-AE23-4669-87D7-B737B16B098F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2862488" y="3277052"/>
            <a:ext cx="887185" cy="515031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6" name="Đường kết nối Mũi tên Thẳng 20">
            <a:extLst>
              <a:ext uri="{FF2B5EF4-FFF2-40B4-BE49-F238E27FC236}">
                <a16:creationId xmlns:a16="http://schemas.microsoft.com/office/drawing/2014/main" id="{03DA42DE-7329-4C7D-8C4F-903A33715F84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862488" y="3792083"/>
            <a:ext cx="887185" cy="515031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7" name="Đường kết nối Mũi tên Thẳng 22">
            <a:extLst>
              <a:ext uri="{FF2B5EF4-FFF2-40B4-BE49-F238E27FC236}">
                <a16:creationId xmlns:a16="http://schemas.microsoft.com/office/drawing/2014/main" id="{AAC93787-1264-4219-89A9-71758865A200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2862488" y="3792083"/>
            <a:ext cx="887185" cy="1545093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205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CHỨC NĂNG ĐĂNG NHẬP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E1DE07F-446D-4776-AD4E-3FEF329D4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90" y="1238248"/>
            <a:ext cx="6208213" cy="5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PHÂN QUYỀN NGƯỜI DÙNG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Hình ảnh 5" descr="Ảnh có chứa bản đồ&#10;&#10;Mô tả được tạo tự động">
            <a:extLst>
              <a:ext uri="{FF2B5EF4-FFF2-40B4-BE49-F238E27FC236}">
                <a16:creationId xmlns:a16="http://schemas.microsoft.com/office/drawing/2014/main" id="{FC682ABD-868F-4015-A6C1-480E8B6B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47" y="1281559"/>
            <a:ext cx="5666805" cy="52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CHỨC NĂNG DASHBOARD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1994BA3A-53CD-4A47-84D5-812E1A4BB8FB}"/>
              </a:ext>
            </a:extLst>
          </p:cNvPr>
          <p:cNvSpPr txBox="1"/>
          <p:nvPr/>
        </p:nvSpPr>
        <p:spPr>
          <a:xfrm>
            <a:off x="828676" y="1384300"/>
            <a:ext cx="748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Dashboard: 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marketing</a:t>
            </a: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4484F944-0076-405C-AFFF-D88519637252}"/>
              </a:ext>
            </a:extLst>
          </p:cNvPr>
          <p:cNvSpPr txBox="1"/>
          <p:nvPr/>
        </p:nvSpPr>
        <p:spPr>
          <a:xfrm>
            <a:off x="990600" y="2016704"/>
            <a:ext cx="7323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Monthy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Active User: MAU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Daily Active User: DAU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User by Hour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New 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Returning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New Register User: NRU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Weekly Active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Page view, Page title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Churn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 on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CHỨC NĂNG QUẢN LÝ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Hình chữ nhật 2">
            <a:extLst>
              <a:ext uri="{FF2B5EF4-FFF2-40B4-BE49-F238E27FC236}">
                <a16:creationId xmlns:a16="http://schemas.microsoft.com/office/drawing/2014/main" id="{4EB6C4E0-94D7-4494-B099-921BAB0BCDFA}"/>
              </a:ext>
            </a:extLst>
          </p:cNvPr>
          <p:cNvSpPr/>
          <p:nvPr/>
        </p:nvSpPr>
        <p:spPr>
          <a:xfrm>
            <a:off x="847381" y="2080007"/>
            <a:ext cx="1509311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Chuyên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Hình chữ nhật 6">
            <a:extLst>
              <a:ext uri="{FF2B5EF4-FFF2-40B4-BE49-F238E27FC236}">
                <a16:creationId xmlns:a16="http://schemas.microsoft.com/office/drawing/2014/main" id="{16A679B7-F3B8-4EE6-92B7-FD9D2F60F120}"/>
              </a:ext>
            </a:extLst>
          </p:cNvPr>
          <p:cNvSpPr/>
          <p:nvPr/>
        </p:nvSpPr>
        <p:spPr>
          <a:xfrm>
            <a:off x="628650" y="3843468"/>
            <a:ext cx="1372168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Hình chữ nhật 8">
            <a:extLst>
              <a:ext uri="{FF2B5EF4-FFF2-40B4-BE49-F238E27FC236}">
                <a16:creationId xmlns:a16="http://schemas.microsoft.com/office/drawing/2014/main" id="{61F5199B-A395-4EC6-A9D5-6F194E800563}"/>
              </a:ext>
            </a:extLst>
          </p:cNvPr>
          <p:cNvSpPr/>
          <p:nvPr/>
        </p:nvSpPr>
        <p:spPr>
          <a:xfrm>
            <a:off x="5740502" y="5369110"/>
            <a:ext cx="1543567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Kế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hoạch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gửi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09E699A3-B228-45F3-9700-F2FAF6960309}"/>
              </a:ext>
            </a:extLst>
          </p:cNvPr>
          <p:cNvSpPr/>
          <p:nvPr/>
        </p:nvSpPr>
        <p:spPr>
          <a:xfrm>
            <a:off x="2394961" y="5499739"/>
            <a:ext cx="1372169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Video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C37040EB-0DA6-4447-BD34-4FA4A0D1554C}"/>
              </a:ext>
            </a:extLst>
          </p:cNvPr>
          <p:cNvSpPr/>
          <p:nvPr/>
        </p:nvSpPr>
        <p:spPr>
          <a:xfrm>
            <a:off x="3499951" y="1615887"/>
            <a:ext cx="1509312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Hình chữ nhật 14">
            <a:extLst>
              <a:ext uri="{FF2B5EF4-FFF2-40B4-BE49-F238E27FC236}">
                <a16:creationId xmlns:a16="http://schemas.microsoft.com/office/drawing/2014/main" id="{A6CF3A28-CB9D-4E31-86BA-C75564D93F3D}"/>
              </a:ext>
            </a:extLst>
          </p:cNvPr>
          <p:cNvSpPr/>
          <p:nvPr/>
        </p:nvSpPr>
        <p:spPr>
          <a:xfrm>
            <a:off x="6426587" y="1722394"/>
            <a:ext cx="1372169" cy="47897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Phiên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bản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Hình chữ nhật 16">
            <a:extLst>
              <a:ext uri="{FF2B5EF4-FFF2-40B4-BE49-F238E27FC236}">
                <a16:creationId xmlns:a16="http://schemas.microsoft.com/office/drawing/2014/main" id="{FC627DBA-A476-4AA3-B67B-475A4A659317}"/>
              </a:ext>
            </a:extLst>
          </p:cNvPr>
          <p:cNvSpPr/>
          <p:nvPr/>
        </p:nvSpPr>
        <p:spPr>
          <a:xfrm>
            <a:off x="7112671" y="3364495"/>
            <a:ext cx="1372169" cy="536853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Lịch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gửi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Hình Bầu dục 17">
            <a:extLst>
              <a:ext uri="{FF2B5EF4-FFF2-40B4-BE49-F238E27FC236}">
                <a16:creationId xmlns:a16="http://schemas.microsoft.com/office/drawing/2014/main" id="{60D2B6B3-E7DF-40FB-839C-B238CE10E3F9}"/>
              </a:ext>
            </a:extLst>
          </p:cNvPr>
          <p:cNvSpPr/>
          <p:nvPr/>
        </p:nvSpPr>
        <p:spPr>
          <a:xfrm>
            <a:off x="3235944" y="2915227"/>
            <a:ext cx="2641600" cy="1391678"/>
          </a:xfrm>
          <a:prstGeom prst="ellipse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Quản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lý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cxnSp>
        <p:nvCxnSpPr>
          <p:cNvPr id="17" name="Đường kết nối Mũi tên Thẳng 19">
            <a:extLst>
              <a:ext uri="{FF2B5EF4-FFF2-40B4-BE49-F238E27FC236}">
                <a16:creationId xmlns:a16="http://schemas.microsoft.com/office/drawing/2014/main" id="{7AC21F29-D66D-4A3A-B5C5-9C1F7F295388}"/>
              </a:ext>
            </a:extLst>
          </p:cNvPr>
          <p:cNvCxnSpPr>
            <a:stCxn id="16" idx="7"/>
          </p:cNvCxnSpPr>
          <p:nvPr/>
        </p:nvCxnSpPr>
        <p:spPr>
          <a:xfrm flipV="1">
            <a:off x="5490691" y="2201366"/>
            <a:ext cx="935896" cy="917668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18" name="Đường kết nối Mũi tên Thẳng 22">
            <a:extLst>
              <a:ext uri="{FF2B5EF4-FFF2-40B4-BE49-F238E27FC236}">
                <a16:creationId xmlns:a16="http://schemas.microsoft.com/office/drawing/2014/main" id="{0F7BE807-AC43-42B8-A2BC-BD244FC0DD75}"/>
              </a:ext>
            </a:extLst>
          </p:cNvPr>
          <p:cNvCxnSpPr>
            <a:stCxn id="16" idx="6"/>
            <a:endCxn id="15" idx="1"/>
          </p:cNvCxnSpPr>
          <p:nvPr/>
        </p:nvCxnSpPr>
        <p:spPr>
          <a:xfrm>
            <a:off x="5877544" y="3611066"/>
            <a:ext cx="1235127" cy="21856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19" name="Đường kết nối Mũi tên Thẳng 24">
            <a:extLst>
              <a:ext uri="{FF2B5EF4-FFF2-40B4-BE49-F238E27FC236}">
                <a16:creationId xmlns:a16="http://schemas.microsoft.com/office/drawing/2014/main" id="{1E014E4D-FF07-47C2-BD9F-BF456E567978}"/>
              </a:ext>
            </a:extLst>
          </p:cNvPr>
          <p:cNvCxnSpPr>
            <a:stCxn id="16" idx="5"/>
            <a:endCxn id="11" idx="0"/>
          </p:cNvCxnSpPr>
          <p:nvPr/>
        </p:nvCxnSpPr>
        <p:spPr>
          <a:xfrm>
            <a:off x="5490691" y="4103098"/>
            <a:ext cx="1021595" cy="1266012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0" name="Đường kết nối Mũi tên Thẳng 28">
            <a:extLst>
              <a:ext uri="{FF2B5EF4-FFF2-40B4-BE49-F238E27FC236}">
                <a16:creationId xmlns:a16="http://schemas.microsoft.com/office/drawing/2014/main" id="{1E4C6F38-FC59-4EBC-88DD-35E5CDF02ED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081046" y="4264207"/>
            <a:ext cx="966337" cy="1235532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1" name="Đường kết nối Mũi tên Thẳng 33">
            <a:extLst>
              <a:ext uri="{FF2B5EF4-FFF2-40B4-BE49-F238E27FC236}">
                <a16:creationId xmlns:a16="http://schemas.microsoft.com/office/drawing/2014/main" id="{BC83D3FE-B19D-4737-A018-97F6298BD11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00818" y="3843468"/>
            <a:ext cx="1303616" cy="239486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2" name="Đường kết nối Mũi tên Thẳng 35">
            <a:extLst>
              <a:ext uri="{FF2B5EF4-FFF2-40B4-BE49-F238E27FC236}">
                <a16:creationId xmlns:a16="http://schemas.microsoft.com/office/drawing/2014/main" id="{68CFFD90-0F18-4CF7-B6C5-1AE9F61F60FA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2356692" y="2319493"/>
            <a:ext cx="1266105" cy="799541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  <p:cxnSp>
        <p:nvCxnSpPr>
          <p:cNvPr id="23" name="Đường kết nối Mũi tên Thẳng 37">
            <a:extLst>
              <a:ext uri="{FF2B5EF4-FFF2-40B4-BE49-F238E27FC236}">
                <a16:creationId xmlns:a16="http://schemas.microsoft.com/office/drawing/2014/main" id="{0FDF0CED-2E8B-4177-8C00-1E0981BA8908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H="1" flipV="1">
            <a:off x="4254607" y="2094859"/>
            <a:ext cx="302137" cy="820368"/>
          </a:xfrm>
          <a:prstGeom prst="straightConnector1">
            <a:avLst/>
          </a:prstGeom>
          <a:noFill/>
          <a:ln w="6350" cap="rnd" cmpd="sng" algn="ctr">
            <a:solidFill>
              <a:srgbClr val="3494BA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181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QUẢN LÝ CHUYÊN MỤC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2" name="Mũi tên: Hình V 2">
            <a:extLst>
              <a:ext uri="{FF2B5EF4-FFF2-40B4-BE49-F238E27FC236}">
                <a16:creationId xmlns:a16="http://schemas.microsoft.com/office/drawing/2014/main" id="{FA37064A-C147-440E-A94F-86A1F9B6E05F}"/>
              </a:ext>
            </a:extLst>
          </p:cNvPr>
          <p:cNvSpPr/>
          <p:nvPr/>
        </p:nvSpPr>
        <p:spPr>
          <a:xfrm>
            <a:off x="2552700" y="2169717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F3A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" name="Hình chữ nhật: Góc Tròn 5">
            <a:extLst>
              <a:ext uri="{FF2B5EF4-FFF2-40B4-BE49-F238E27FC236}">
                <a16:creationId xmlns:a16="http://schemas.microsoft.com/office/drawing/2014/main" id="{3E65B66D-6FBD-4530-8257-F4572B22D550}"/>
              </a:ext>
            </a:extLst>
          </p:cNvPr>
          <p:cNvSpPr/>
          <p:nvPr/>
        </p:nvSpPr>
        <p:spPr>
          <a:xfrm>
            <a:off x="789078" y="1504950"/>
            <a:ext cx="2781300" cy="482600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 chính</a:t>
            </a:r>
          </a:p>
        </p:txBody>
      </p:sp>
      <p:sp>
        <p:nvSpPr>
          <p:cNvPr id="34" name="Mũi tên: Hình V 6">
            <a:extLst>
              <a:ext uri="{FF2B5EF4-FFF2-40B4-BE49-F238E27FC236}">
                <a16:creationId xmlns:a16="http://schemas.microsoft.com/office/drawing/2014/main" id="{83D140BE-E476-401F-9AE1-1072305880E4}"/>
              </a:ext>
            </a:extLst>
          </p:cNvPr>
          <p:cNvSpPr/>
          <p:nvPr/>
        </p:nvSpPr>
        <p:spPr>
          <a:xfrm>
            <a:off x="2552700" y="2915442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Thêm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mới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Mũi tên: Hình V 7">
            <a:extLst>
              <a:ext uri="{FF2B5EF4-FFF2-40B4-BE49-F238E27FC236}">
                <a16:creationId xmlns:a16="http://schemas.microsoft.com/office/drawing/2014/main" id="{7F5040F1-9093-454A-A16F-B207DC3A6800}"/>
              </a:ext>
            </a:extLst>
          </p:cNvPr>
          <p:cNvSpPr/>
          <p:nvPr/>
        </p:nvSpPr>
        <p:spPr>
          <a:xfrm>
            <a:off x="2552700" y="3666725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Hình chữ nhật: Góc Tròn 13">
            <a:extLst>
              <a:ext uri="{FF2B5EF4-FFF2-40B4-BE49-F238E27FC236}">
                <a16:creationId xmlns:a16="http://schemas.microsoft.com/office/drawing/2014/main" id="{647E4594-26DB-47D5-A75B-71CE0972AC0B}"/>
              </a:ext>
            </a:extLst>
          </p:cNvPr>
          <p:cNvSpPr/>
          <p:nvPr/>
        </p:nvSpPr>
        <p:spPr>
          <a:xfrm>
            <a:off x="2514315" y="4381750"/>
            <a:ext cx="5799871" cy="658416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chuyên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" name="Đồ họa 17" descr="Hồ sơ nam">
            <a:extLst>
              <a:ext uri="{FF2B5EF4-FFF2-40B4-BE49-F238E27FC236}">
                <a16:creationId xmlns:a16="http://schemas.microsoft.com/office/drawing/2014/main" id="{4BD6C3F3-B4C9-4A4B-8A5E-1BF2B91A3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7560" y="4290016"/>
            <a:ext cx="914400" cy="914400"/>
          </a:xfrm>
          <a:prstGeom prst="rect">
            <a:avLst/>
          </a:prstGeom>
        </p:spPr>
      </p:pic>
      <p:sp>
        <p:nvSpPr>
          <p:cNvPr id="38" name="Hộp Văn bản 18">
            <a:extLst>
              <a:ext uri="{FF2B5EF4-FFF2-40B4-BE49-F238E27FC236}">
                <a16:creationId xmlns:a16="http://schemas.microsoft.com/office/drawing/2014/main" id="{86913D7C-7004-4E4D-90DB-290358D143B8}"/>
              </a:ext>
            </a:extLst>
          </p:cNvPr>
          <p:cNvSpPr txBox="1"/>
          <p:nvPr/>
        </p:nvSpPr>
        <p:spPr>
          <a:xfrm>
            <a:off x="700178" y="5293381"/>
            <a:ext cx="1852522" cy="36933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Mũi tên: Phải Có Sọc 19">
            <a:extLst>
              <a:ext uri="{FF2B5EF4-FFF2-40B4-BE49-F238E27FC236}">
                <a16:creationId xmlns:a16="http://schemas.microsoft.com/office/drawing/2014/main" id="{5247511D-AD28-4EE3-B280-F24B778D830C}"/>
              </a:ext>
            </a:extLst>
          </p:cNvPr>
          <p:cNvSpPr/>
          <p:nvPr/>
        </p:nvSpPr>
        <p:spPr>
          <a:xfrm>
            <a:off x="1889358" y="4614817"/>
            <a:ext cx="580740" cy="192283"/>
          </a:xfrm>
          <a:prstGeom prst="stripedRightArrow">
            <a:avLst/>
          </a:prstGeom>
          <a:solidFill>
            <a:srgbClr val="3494BA">
              <a:lumMod val="60000"/>
              <a:lumOff val="40000"/>
            </a:srgbClr>
          </a:solidFill>
          <a:ln w="48000" cap="flat" cmpd="thickThin" algn="ctr">
            <a:solidFill>
              <a:srgbClr val="3494B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 w="22225">
                <a:solidFill>
                  <a:srgbClr val="58B6C0"/>
                </a:solidFill>
                <a:prstDash val="solid"/>
              </a:ln>
              <a:solidFill>
                <a:srgbClr val="58B6C0">
                  <a:lumMod val="40000"/>
                  <a:lumOff val="6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25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QUẢN LÝ ĐẦU BÁO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Mũi tên: Hình V 2">
            <a:extLst>
              <a:ext uri="{FF2B5EF4-FFF2-40B4-BE49-F238E27FC236}">
                <a16:creationId xmlns:a16="http://schemas.microsoft.com/office/drawing/2014/main" id="{720411D7-B5F6-4C71-9205-E794683B68D7}"/>
              </a:ext>
            </a:extLst>
          </p:cNvPr>
          <p:cNvSpPr/>
          <p:nvPr/>
        </p:nvSpPr>
        <p:spPr>
          <a:xfrm>
            <a:off x="2552700" y="2169717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F3A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Hình chữ nhật: Góc Tròn 8">
            <a:extLst>
              <a:ext uri="{FF2B5EF4-FFF2-40B4-BE49-F238E27FC236}">
                <a16:creationId xmlns:a16="http://schemas.microsoft.com/office/drawing/2014/main" id="{0A7D5C81-58E8-4367-806B-AF42DEA6EBF8}"/>
              </a:ext>
            </a:extLst>
          </p:cNvPr>
          <p:cNvSpPr/>
          <p:nvPr/>
        </p:nvSpPr>
        <p:spPr>
          <a:xfrm>
            <a:off x="789078" y="1504950"/>
            <a:ext cx="2781300" cy="482600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Mũi tên: Hình V 10">
            <a:extLst>
              <a:ext uri="{FF2B5EF4-FFF2-40B4-BE49-F238E27FC236}">
                <a16:creationId xmlns:a16="http://schemas.microsoft.com/office/drawing/2014/main" id="{8A096937-065C-44A6-8491-2B7DFAA2E330}"/>
              </a:ext>
            </a:extLst>
          </p:cNvPr>
          <p:cNvSpPr/>
          <p:nvPr/>
        </p:nvSpPr>
        <p:spPr>
          <a:xfrm>
            <a:off x="2552700" y="2915442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kiếm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ũi tên: Hình V 12">
            <a:extLst>
              <a:ext uri="{FF2B5EF4-FFF2-40B4-BE49-F238E27FC236}">
                <a16:creationId xmlns:a16="http://schemas.microsoft.com/office/drawing/2014/main" id="{A0ED1F4B-251B-497F-BFAC-037DCE72CAF6}"/>
              </a:ext>
            </a:extLst>
          </p:cNvPr>
          <p:cNvSpPr/>
          <p:nvPr/>
        </p:nvSpPr>
        <p:spPr>
          <a:xfrm>
            <a:off x="2552700" y="3666725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14">
            <a:extLst>
              <a:ext uri="{FF2B5EF4-FFF2-40B4-BE49-F238E27FC236}">
                <a16:creationId xmlns:a16="http://schemas.microsoft.com/office/drawing/2014/main" id="{11EF4119-B661-4EA2-8A77-EEB0BECA7848}"/>
              </a:ext>
            </a:extLst>
          </p:cNvPr>
          <p:cNvSpPr/>
          <p:nvPr/>
        </p:nvSpPr>
        <p:spPr>
          <a:xfrm>
            <a:off x="2514316" y="4381750"/>
            <a:ext cx="5572124" cy="658416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Đồ họa 16" descr="Hồ sơ nam">
            <a:extLst>
              <a:ext uri="{FF2B5EF4-FFF2-40B4-BE49-F238E27FC236}">
                <a16:creationId xmlns:a16="http://schemas.microsoft.com/office/drawing/2014/main" id="{7F415EA2-5B80-40DA-BC21-96A932383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7560" y="4290016"/>
            <a:ext cx="914400" cy="914400"/>
          </a:xfrm>
          <a:prstGeom prst="rect">
            <a:avLst/>
          </a:prstGeom>
        </p:spPr>
      </p:pic>
      <p:sp>
        <p:nvSpPr>
          <p:cNvPr id="27" name="Hộp Văn bản 18">
            <a:extLst>
              <a:ext uri="{FF2B5EF4-FFF2-40B4-BE49-F238E27FC236}">
                <a16:creationId xmlns:a16="http://schemas.microsoft.com/office/drawing/2014/main" id="{25855A74-1C8A-4E59-ABAA-BEB685AC777B}"/>
              </a:ext>
            </a:extLst>
          </p:cNvPr>
          <p:cNvSpPr txBox="1"/>
          <p:nvPr/>
        </p:nvSpPr>
        <p:spPr>
          <a:xfrm>
            <a:off x="700178" y="5293381"/>
            <a:ext cx="1852522" cy="36933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Mũi tên: Phải Có Sọc 20">
            <a:extLst>
              <a:ext uri="{FF2B5EF4-FFF2-40B4-BE49-F238E27FC236}">
                <a16:creationId xmlns:a16="http://schemas.microsoft.com/office/drawing/2014/main" id="{3C39041B-525C-41E7-B45E-02453128B324}"/>
              </a:ext>
            </a:extLst>
          </p:cNvPr>
          <p:cNvSpPr/>
          <p:nvPr/>
        </p:nvSpPr>
        <p:spPr>
          <a:xfrm>
            <a:off x="1787758" y="4651074"/>
            <a:ext cx="580740" cy="192283"/>
          </a:xfrm>
          <a:prstGeom prst="stripedRightArrow">
            <a:avLst/>
          </a:prstGeom>
          <a:solidFill>
            <a:srgbClr val="3494BA">
              <a:lumMod val="60000"/>
              <a:lumOff val="40000"/>
            </a:srgbClr>
          </a:solidFill>
          <a:ln w="48000" cap="flat" cmpd="thickThin" algn="ctr">
            <a:solidFill>
              <a:srgbClr val="3494B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 w="22225">
                <a:solidFill>
                  <a:srgbClr val="58B6C0"/>
                </a:solidFill>
                <a:prstDash val="solid"/>
              </a:ln>
              <a:solidFill>
                <a:srgbClr val="58B6C0">
                  <a:lumMod val="40000"/>
                  <a:lumOff val="6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03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QUẢN LÝ BÀI ĐĂNG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" name="Chỗ dành sẵn cho Ngày tháng 3">
            <a:extLst>
              <a:ext uri="{FF2B5EF4-FFF2-40B4-BE49-F238E27FC236}">
                <a16:creationId xmlns:a16="http://schemas.microsoft.com/office/drawing/2014/main" id="{AF73BAD5-37E7-4AD0-A9B4-34F038D02C1B}"/>
              </a:ext>
            </a:extLst>
          </p:cNvPr>
          <p:cNvSpPr txBox="1">
            <a:spLocks/>
          </p:cNvSpPr>
          <p:nvPr/>
        </p:nvSpPr>
        <p:spPr>
          <a:xfrm>
            <a:off x="845929" y="6035397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Helvetica Neue" panose="02000503000000020004" pitchFamily="2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0C93BE-0E58-4959-8AAE-191E6170A4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Helvetica Neue" panose="02000503000000020004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Hình chữ nhật: Góc Tròn 8">
            <a:extLst>
              <a:ext uri="{FF2B5EF4-FFF2-40B4-BE49-F238E27FC236}">
                <a16:creationId xmlns:a16="http://schemas.microsoft.com/office/drawing/2014/main" id="{BB2156A8-FAC1-44F4-A032-062E611D5AC5}"/>
              </a:ext>
            </a:extLst>
          </p:cNvPr>
          <p:cNvSpPr/>
          <p:nvPr/>
        </p:nvSpPr>
        <p:spPr>
          <a:xfrm>
            <a:off x="806331" y="1183993"/>
            <a:ext cx="2781300" cy="482600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 năng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Hình chữ nhật: Góc Tròn 14">
            <a:extLst>
              <a:ext uri="{FF2B5EF4-FFF2-40B4-BE49-F238E27FC236}">
                <a16:creationId xmlns:a16="http://schemas.microsoft.com/office/drawing/2014/main" id="{8BA273D8-E251-4781-B423-BA2A132DB9A4}"/>
              </a:ext>
            </a:extLst>
          </p:cNvPr>
          <p:cNvSpPr/>
          <p:nvPr/>
        </p:nvSpPr>
        <p:spPr>
          <a:xfrm>
            <a:off x="2442953" y="5376586"/>
            <a:ext cx="5572124" cy="658416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5" name="Đồ họa 16" descr="Hồ sơ nam">
            <a:extLst>
              <a:ext uri="{FF2B5EF4-FFF2-40B4-BE49-F238E27FC236}">
                <a16:creationId xmlns:a16="http://schemas.microsoft.com/office/drawing/2014/main" id="{54599B35-CC9D-4B54-8D00-5194D67AE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9566" y="5120602"/>
            <a:ext cx="914400" cy="914400"/>
          </a:xfrm>
          <a:prstGeom prst="rect">
            <a:avLst/>
          </a:prstGeom>
        </p:spPr>
      </p:pic>
      <p:sp>
        <p:nvSpPr>
          <p:cNvPr id="36" name="Hộp Văn bản 18">
            <a:extLst>
              <a:ext uri="{FF2B5EF4-FFF2-40B4-BE49-F238E27FC236}">
                <a16:creationId xmlns:a16="http://schemas.microsoft.com/office/drawing/2014/main" id="{75E4455A-766F-4E1F-9FA3-1A2A378638C6}"/>
              </a:ext>
            </a:extLst>
          </p:cNvPr>
          <p:cNvSpPr txBox="1"/>
          <p:nvPr/>
        </p:nvSpPr>
        <p:spPr>
          <a:xfrm>
            <a:off x="179269" y="6041274"/>
            <a:ext cx="1852522" cy="36933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Mũi tên: Phải Có Sọc 20">
            <a:extLst>
              <a:ext uri="{FF2B5EF4-FFF2-40B4-BE49-F238E27FC236}">
                <a16:creationId xmlns:a16="http://schemas.microsoft.com/office/drawing/2014/main" id="{BC4C5469-FD55-4779-9E4E-CAC6588C7E50}"/>
              </a:ext>
            </a:extLst>
          </p:cNvPr>
          <p:cNvSpPr/>
          <p:nvPr/>
        </p:nvSpPr>
        <p:spPr>
          <a:xfrm>
            <a:off x="1718484" y="5659100"/>
            <a:ext cx="580740" cy="192283"/>
          </a:xfrm>
          <a:prstGeom prst="stripedRightArrow">
            <a:avLst/>
          </a:prstGeom>
          <a:solidFill>
            <a:srgbClr val="3494BA">
              <a:lumMod val="60000"/>
              <a:lumOff val="40000"/>
            </a:srgbClr>
          </a:solidFill>
          <a:ln w="48000" cap="flat" cmpd="thickThin" algn="ctr">
            <a:solidFill>
              <a:srgbClr val="3494B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 w="22225">
                <a:solidFill>
                  <a:srgbClr val="58B6C0"/>
                </a:solidFill>
                <a:prstDash val="solid"/>
              </a:ln>
              <a:solidFill>
                <a:srgbClr val="58B6C0">
                  <a:lumMod val="40000"/>
                  <a:lumOff val="6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8" name="Mũi tên: Hình V 31">
            <a:extLst>
              <a:ext uri="{FF2B5EF4-FFF2-40B4-BE49-F238E27FC236}">
                <a16:creationId xmlns:a16="http://schemas.microsoft.com/office/drawing/2014/main" id="{73390868-5DD8-49C7-A3EC-94E96DCA1C60}"/>
              </a:ext>
            </a:extLst>
          </p:cNvPr>
          <p:cNvSpPr/>
          <p:nvPr/>
        </p:nvSpPr>
        <p:spPr>
          <a:xfrm>
            <a:off x="2485815" y="1812225"/>
            <a:ext cx="3403600" cy="482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373545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tiết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Mũi tên: Hình V 33">
            <a:extLst>
              <a:ext uri="{FF2B5EF4-FFF2-40B4-BE49-F238E27FC236}">
                <a16:creationId xmlns:a16="http://schemas.microsoft.com/office/drawing/2014/main" id="{A56F0C34-A093-4C02-AC48-47EE26D2F487}"/>
              </a:ext>
            </a:extLst>
          </p:cNvPr>
          <p:cNvSpPr/>
          <p:nvPr/>
        </p:nvSpPr>
        <p:spPr>
          <a:xfrm>
            <a:off x="2485815" y="2483184"/>
            <a:ext cx="3403600" cy="530171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Mũi tên: Hình V 35">
            <a:extLst>
              <a:ext uri="{FF2B5EF4-FFF2-40B4-BE49-F238E27FC236}">
                <a16:creationId xmlns:a16="http://schemas.microsoft.com/office/drawing/2014/main" id="{98FD5286-A03D-4729-9BF0-C6D13862078C}"/>
              </a:ext>
            </a:extLst>
          </p:cNvPr>
          <p:cNvSpPr/>
          <p:nvPr/>
        </p:nvSpPr>
        <p:spPr>
          <a:xfrm>
            <a:off x="2485815" y="3258436"/>
            <a:ext cx="3403600" cy="482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Xóa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Mũi tên: Hình V 37">
            <a:extLst>
              <a:ext uri="{FF2B5EF4-FFF2-40B4-BE49-F238E27FC236}">
                <a16:creationId xmlns:a16="http://schemas.microsoft.com/office/drawing/2014/main" id="{08D3F545-D3E4-46A6-A39B-1F87D7338740}"/>
              </a:ext>
            </a:extLst>
          </p:cNvPr>
          <p:cNvSpPr/>
          <p:nvPr/>
        </p:nvSpPr>
        <p:spPr>
          <a:xfrm>
            <a:off x="2442953" y="3960559"/>
            <a:ext cx="3403600" cy="482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kiếm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Mũi tên: Hình V 39">
            <a:extLst>
              <a:ext uri="{FF2B5EF4-FFF2-40B4-BE49-F238E27FC236}">
                <a16:creationId xmlns:a16="http://schemas.microsoft.com/office/drawing/2014/main" id="{10B96106-D246-4081-B13E-531B4D31C67A}"/>
              </a:ext>
            </a:extLst>
          </p:cNvPr>
          <p:cNvSpPr/>
          <p:nvPr/>
        </p:nvSpPr>
        <p:spPr>
          <a:xfrm>
            <a:off x="2442953" y="4644334"/>
            <a:ext cx="3403600" cy="482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Gửi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latin typeface="Arial"/>
                <a:cs typeface="Arial"/>
              </a:rPr>
              <a:t>Yêu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cầu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của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hệ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thống</a:t>
            </a:r>
            <a:endParaRPr lang="en-US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QUẢN LÝ VIDEO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Mũi tên: Hình V 6">
            <a:extLst>
              <a:ext uri="{FF2B5EF4-FFF2-40B4-BE49-F238E27FC236}">
                <a16:creationId xmlns:a16="http://schemas.microsoft.com/office/drawing/2014/main" id="{7F55C33D-30BF-41CF-BDB0-38D31D2B5BE7}"/>
              </a:ext>
            </a:extLst>
          </p:cNvPr>
          <p:cNvSpPr/>
          <p:nvPr/>
        </p:nvSpPr>
        <p:spPr>
          <a:xfrm>
            <a:off x="2552700" y="2169717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F3A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video</a:t>
            </a:r>
          </a:p>
        </p:txBody>
      </p:sp>
      <p:sp>
        <p:nvSpPr>
          <p:cNvPr id="17" name="Hình chữ nhật: Góc Tròn 8">
            <a:extLst>
              <a:ext uri="{FF2B5EF4-FFF2-40B4-BE49-F238E27FC236}">
                <a16:creationId xmlns:a16="http://schemas.microsoft.com/office/drawing/2014/main" id="{7CB468A7-0DF4-4C5F-8245-DA9A7FFF6B14}"/>
              </a:ext>
            </a:extLst>
          </p:cNvPr>
          <p:cNvSpPr/>
          <p:nvPr/>
        </p:nvSpPr>
        <p:spPr>
          <a:xfrm>
            <a:off x="789078" y="1504950"/>
            <a:ext cx="2781300" cy="482600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Mũi tên: Hình V 10">
            <a:extLst>
              <a:ext uri="{FF2B5EF4-FFF2-40B4-BE49-F238E27FC236}">
                <a16:creationId xmlns:a16="http://schemas.microsoft.com/office/drawing/2014/main" id="{C0233B52-3921-467C-B727-B275D107DE1F}"/>
              </a:ext>
            </a:extLst>
          </p:cNvPr>
          <p:cNvSpPr/>
          <p:nvPr/>
        </p:nvSpPr>
        <p:spPr>
          <a:xfrm>
            <a:off x="2552700" y="2915442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kiếm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video</a:t>
            </a:r>
          </a:p>
        </p:txBody>
      </p:sp>
      <p:sp>
        <p:nvSpPr>
          <p:cNvPr id="19" name="Hình chữ nhật: Góc Tròn 14">
            <a:extLst>
              <a:ext uri="{FF2B5EF4-FFF2-40B4-BE49-F238E27FC236}">
                <a16:creationId xmlns:a16="http://schemas.microsoft.com/office/drawing/2014/main" id="{B9BBD81A-E84A-4D71-97EA-2BF63ADC6366}"/>
              </a:ext>
            </a:extLst>
          </p:cNvPr>
          <p:cNvSpPr/>
          <p:nvPr/>
        </p:nvSpPr>
        <p:spPr>
          <a:xfrm>
            <a:off x="2514316" y="4381750"/>
            <a:ext cx="5572124" cy="658416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công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quyền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dụng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chức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đầu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báo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Đồ họa 16" descr="Hồ sơ nam">
            <a:extLst>
              <a:ext uri="{FF2B5EF4-FFF2-40B4-BE49-F238E27FC236}">
                <a16:creationId xmlns:a16="http://schemas.microsoft.com/office/drawing/2014/main" id="{47833ECD-296A-4609-ACE8-79DD0A690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7560" y="4290016"/>
            <a:ext cx="914400" cy="914400"/>
          </a:xfrm>
          <a:prstGeom prst="rect">
            <a:avLst/>
          </a:prstGeom>
        </p:spPr>
      </p:pic>
      <p:sp>
        <p:nvSpPr>
          <p:cNvPr id="21" name="Hộp Văn bản 18">
            <a:extLst>
              <a:ext uri="{FF2B5EF4-FFF2-40B4-BE49-F238E27FC236}">
                <a16:creationId xmlns:a16="http://schemas.microsoft.com/office/drawing/2014/main" id="{DE0FDA20-7F70-4036-9E05-34C918A44D0E}"/>
              </a:ext>
            </a:extLst>
          </p:cNvPr>
          <p:cNvSpPr txBox="1"/>
          <p:nvPr/>
        </p:nvSpPr>
        <p:spPr>
          <a:xfrm>
            <a:off x="700178" y="5293381"/>
            <a:ext cx="1852522" cy="36933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Mũi tên: Phải Có Sọc 20">
            <a:extLst>
              <a:ext uri="{FF2B5EF4-FFF2-40B4-BE49-F238E27FC236}">
                <a16:creationId xmlns:a16="http://schemas.microsoft.com/office/drawing/2014/main" id="{5729D9F2-A8AB-4BF9-B56E-46791982B544}"/>
              </a:ext>
            </a:extLst>
          </p:cNvPr>
          <p:cNvSpPr/>
          <p:nvPr/>
        </p:nvSpPr>
        <p:spPr>
          <a:xfrm>
            <a:off x="1787758" y="4651074"/>
            <a:ext cx="580740" cy="192283"/>
          </a:xfrm>
          <a:prstGeom prst="stripedRightArrow">
            <a:avLst/>
          </a:prstGeom>
          <a:solidFill>
            <a:srgbClr val="3494BA">
              <a:lumMod val="60000"/>
              <a:lumOff val="40000"/>
            </a:srgbClr>
          </a:solidFill>
          <a:ln w="48000" cap="flat" cmpd="thickThin" algn="ctr">
            <a:solidFill>
              <a:srgbClr val="3494B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 w="22225">
                <a:solidFill>
                  <a:srgbClr val="58B6C0"/>
                </a:solidFill>
                <a:prstDash val="solid"/>
              </a:ln>
              <a:solidFill>
                <a:srgbClr val="58B6C0">
                  <a:lumMod val="40000"/>
                  <a:lumOff val="6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21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QUẢN LÝ PHIÊN BẢN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Mũi tên: Hình V 6">
            <a:extLst>
              <a:ext uri="{FF2B5EF4-FFF2-40B4-BE49-F238E27FC236}">
                <a16:creationId xmlns:a16="http://schemas.microsoft.com/office/drawing/2014/main" id="{69547394-C23E-4F6C-8F10-1E4011376211}"/>
              </a:ext>
            </a:extLst>
          </p:cNvPr>
          <p:cNvSpPr/>
          <p:nvPr/>
        </p:nvSpPr>
        <p:spPr>
          <a:xfrm>
            <a:off x="2552700" y="2169717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F3A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Xem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Hình chữ nhật: Góc Tròn 8">
            <a:extLst>
              <a:ext uri="{FF2B5EF4-FFF2-40B4-BE49-F238E27FC236}">
                <a16:creationId xmlns:a16="http://schemas.microsoft.com/office/drawing/2014/main" id="{F88EDCCF-C5CB-4D91-9F85-32A556151A78}"/>
              </a:ext>
            </a:extLst>
          </p:cNvPr>
          <p:cNvSpPr/>
          <p:nvPr/>
        </p:nvSpPr>
        <p:spPr>
          <a:xfrm>
            <a:off x="789078" y="1504950"/>
            <a:ext cx="2781300" cy="482600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hức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năng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Mũi tên: Hình V 10">
            <a:extLst>
              <a:ext uri="{FF2B5EF4-FFF2-40B4-BE49-F238E27FC236}">
                <a16:creationId xmlns:a16="http://schemas.microsoft.com/office/drawing/2014/main" id="{92CDE513-91C7-4060-8F4E-5FFEB2510D12}"/>
              </a:ext>
            </a:extLst>
          </p:cNvPr>
          <p:cNvSpPr/>
          <p:nvPr/>
        </p:nvSpPr>
        <p:spPr>
          <a:xfrm>
            <a:off x="2552700" y="2915442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CEDB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Mũi tên: Hình V 12">
            <a:extLst>
              <a:ext uri="{FF2B5EF4-FFF2-40B4-BE49-F238E27FC236}">
                <a16:creationId xmlns:a16="http://schemas.microsoft.com/office/drawing/2014/main" id="{B2F8B66B-1BD4-4DC1-BA23-130E80B38343}"/>
              </a:ext>
            </a:extLst>
          </p:cNvPr>
          <p:cNvSpPr/>
          <p:nvPr/>
        </p:nvSpPr>
        <p:spPr>
          <a:xfrm>
            <a:off x="2552700" y="3666725"/>
            <a:ext cx="2781300" cy="355600"/>
          </a:xfrm>
          <a:prstGeom prst="chevron">
            <a:avLst/>
          </a:prstGeom>
          <a:solidFill>
            <a:sysClr val="window" lastClr="FFFFFF"/>
          </a:solidFill>
          <a:ln w="48000" cap="flat" cmpd="thickThin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Xóa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Đồ họa 14" descr="Hồ sơ nam">
            <a:extLst>
              <a:ext uri="{FF2B5EF4-FFF2-40B4-BE49-F238E27FC236}">
                <a16:creationId xmlns:a16="http://schemas.microsoft.com/office/drawing/2014/main" id="{A8455348-8A98-408C-A3AF-CE4BCBDF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7560" y="4290016"/>
            <a:ext cx="914400" cy="914400"/>
          </a:xfrm>
          <a:prstGeom prst="rect">
            <a:avLst/>
          </a:prstGeom>
        </p:spPr>
      </p:pic>
      <p:sp>
        <p:nvSpPr>
          <p:cNvPr id="24" name="Hộp Văn bản 16">
            <a:extLst>
              <a:ext uri="{FF2B5EF4-FFF2-40B4-BE49-F238E27FC236}">
                <a16:creationId xmlns:a16="http://schemas.microsoft.com/office/drawing/2014/main" id="{98DB1CA7-BCC4-427C-B317-5BD777978FE0}"/>
              </a:ext>
            </a:extLst>
          </p:cNvPr>
          <p:cNvSpPr txBox="1"/>
          <p:nvPr/>
        </p:nvSpPr>
        <p:spPr>
          <a:xfrm>
            <a:off x="700178" y="5293381"/>
            <a:ext cx="1852522" cy="369332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rgbClr val="3494BA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Người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vận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hành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Mũi tên: Phải Có Sọc 18">
            <a:extLst>
              <a:ext uri="{FF2B5EF4-FFF2-40B4-BE49-F238E27FC236}">
                <a16:creationId xmlns:a16="http://schemas.microsoft.com/office/drawing/2014/main" id="{E719E854-ED7B-4661-BA80-065104436F8F}"/>
              </a:ext>
            </a:extLst>
          </p:cNvPr>
          <p:cNvSpPr/>
          <p:nvPr/>
        </p:nvSpPr>
        <p:spPr>
          <a:xfrm>
            <a:off x="1787758" y="4651074"/>
            <a:ext cx="580740" cy="192283"/>
          </a:xfrm>
          <a:prstGeom prst="stripedRightArrow">
            <a:avLst/>
          </a:prstGeom>
          <a:solidFill>
            <a:srgbClr val="3494BA">
              <a:lumMod val="60000"/>
              <a:lumOff val="40000"/>
            </a:srgbClr>
          </a:solidFill>
          <a:ln w="48000" cap="flat" cmpd="thickThin" algn="ctr">
            <a:solidFill>
              <a:srgbClr val="3494B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 w="22225">
                <a:solidFill>
                  <a:srgbClr val="58B6C0"/>
                </a:solidFill>
                <a:prstDash val="solid"/>
              </a:ln>
              <a:solidFill>
                <a:srgbClr val="58B6C0">
                  <a:lumMod val="40000"/>
                  <a:lumOff val="6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6" name="Chỗ dành sẵn cho Nội dung 20">
            <a:extLst>
              <a:ext uri="{FF2B5EF4-FFF2-40B4-BE49-F238E27FC236}">
                <a16:creationId xmlns:a16="http://schemas.microsoft.com/office/drawing/2014/main" id="{73C97023-7A06-43C6-A373-BE8A56680F55}"/>
              </a:ext>
            </a:extLst>
          </p:cNvPr>
          <p:cNvSpPr txBox="1">
            <a:spLocks/>
          </p:cNvSpPr>
          <p:nvPr/>
        </p:nvSpPr>
        <p:spPr>
          <a:xfrm>
            <a:off x="2552700" y="4401063"/>
            <a:ext cx="5533740" cy="818393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vert="horz" lIns="0" tIns="45720" rIns="0" bIns="45720" rtlCol="0" anchor="ctr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Đăng nhập thành công vào CMS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 quyền sử dụng chức năng quản lý đầu báo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3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Yêu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cầu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ĐÁNH GIÁ CHẤT LƯỢNG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20FF-F561-4908-9DCD-B35F47F9FC3E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342141DB-7BA8-4216-A836-390858C359F6}"/>
              </a:ext>
            </a:extLst>
          </p:cNvPr>
          <p:cNvSpPr txBox="1"/>
          <p:nvPr/>
        </p:nvSpPr>
        <p:spPr>
          <a:xfrm>
            <a:off x="829245" y="1238248"/>
            <a:ext cx="748551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lượng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dao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10.000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15.000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40.000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10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vi-VN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8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Yêu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cầu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KẾT LUẬN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20FF-F561-4908-9DCD-B35F47F9FC3E}" type="datetime1">
              <a:rPr lang="vi-VN" smtClean="0"/>
              <a:t>09/07/2020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101" y="1306242"/>
            <a:ext cx="8763899" cy="50918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Kết</a:t>
            </a:r>
            <a:r>
              <a:rPr lang="en-US" sz="19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quả</a:t>
            </a:r>
            <a:r>
              <a:rPr lang="en-US" sz="19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đạt</a:t>
            </a:r>
            <a:r>
              <a:rPr lang="en-US" sz="19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b="1" smtClean="0">
                <a:solidFill>
                  <a:schemeClr val="tx1"/>
                </a:solidFill>
                <a:latin typeface="Arial" panose="020B0604020202020204" pitchFamily="34" charset="0"/>
              </a:rPr>
              <a:t>được</a:t>
            </a:r>
            <a:endParaRPr lang="en-US" sz="19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Thiết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kế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triển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khai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thành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công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hệ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thống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quản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trị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nội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dung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CMS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là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công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cụ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hữu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ích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cho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người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vận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hành</a:t>
            </a:r>
            <a:endParaRPr lang="en-US" sz="19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Tiết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kiệm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thời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gian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công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sức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vận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hành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ứng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dụng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đọc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báo</a:t>
            </a:r>
            <a:endParaRPr lang="en-US" sz="19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Hướng</a:t>
            </a:r>
            <a:r>
              <a:rPr lang="en-US" sz="19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phát</a:t>
            </a:r>
            <a:r>
              <a:rPr lang="en-US" sz="19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b="1" err="1">
                <a:solidFill>
                  <a:schemeClr val="tx1"/>
                </a:solidFill>
                <a:latin typeface="Arial" panose="020B0604020202020204" pitchFamily="34" charset="0"/>
              </a:rPr>
              <a:t>triển</a:t>
            </a:r>
            <a:endParaRPr lang="en-US" sz="19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Tối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ưu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hiệu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năng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hệ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thống</a:t>
            </a:r>
            <a:endParaRPr lang="en-US" sz="19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Cải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thiện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giao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diện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phù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hợp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logic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Tích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hợp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thêm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quản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lý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một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số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tính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năng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mới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ứng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dụng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đọc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báo</a:t>
            </a:r>
            <a:endParaRPr lang="en-US" sz="19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900" smtClean="0">
                <a:solidFill>
                  <a:schemeClr val="tx1"/>
                </a:solidFill>
                <a:latin typeface="Arial" panose="020B0604020202020204" pitchFamily="34" charset="0"/>
              </a:rPr>
              <a:t>Xây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dựng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thêm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một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số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chức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năng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quản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lý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chuyên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mục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mới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900" err="1">
                <a:solidFill>
                  <a:schemeClr val="tx1"/>
                </a:solidFill>
                <a:latin typeface="Arial" panose="020B0604020202020204" pitchFamily="34" charset="0"/>
              </a:rPr>
              <a:t>ứng</a:t>
            </a:r>
            <a:r>
              <a:rPr lang="en-US" sz="1900">
                <a:solidFill>
                  <a:schemeClr val="tx1"/>
                </a:solidFill>
                <a:latin typeface="Arial" panose="020B0604020202020204" pitchFamily="34" charset="0"/>
              </a:rPr>
              <a:t> dụng</a:t>
            </a:r>
          </a:p>
        </p:txBody>
      </p:sp>
    </p:spTree>
    <p:extLst>
      <p:ext uri="{BB962C8B-B14F-4D97-AF65-F5344CB8AC3E}">
        <p14:creationId xmlns:p14="http://schemas.microsoft.com/office/powerpoint/2010/main" val="284626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áº¿t quáº£ hÃ¬nh áº£nh cho question and answ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r="20364"/>
          <a:stretch/>
        </p:blipFill>
        <p:spPr bwMode="auto">
          <a:xfrm>
            <a:off x="3984402" y="1331850"/>
            <a:ext cx="2138273" cy="134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1450315" y="2690721"/>
            <a:ext cx="7206446" cy="132499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smtClean="0">
                <a:solidFill>
                  <a:srgbClr val="C00000"/>
                </a:solidFill>
              </a:rPr>
              <a:t>CẢM ƠN THẦY CÔ VÀ CÁC BẠN ĐÃ CHÚ Ý LẮNG NGHE!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 ◄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Yêu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cầu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thống</a:t>
            </a:r>
            <a:endParaRPr lang="en-US" b="1" err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27D-D3ED-4A84-A4F5-913F4E9376AA}" type="datetime1">
              <a:rPr lang="vi-VN" smtClean="0"/>
              <a:t>09/07/2020</a:t>
            </a:fld>
            <a:endParaRPr lang="en-US"/>
          </a:p>
        </p:txBody>
      </p:sp>
      <p:pic>
        <p:nvPicPr>
          <p:cNvPr id="5" name="Picture 6" descr="Káº¿t quáº£ hÃ¬nh áº£nh cho stress with laptop">
            <a:extLst>
              <a:ext uri="{FF2B5EF4-FFF2-40B4-BE49-F238E27FC236}">
                <a16:creationId xmlns:a16="http://schemas.microsoft.com/office/drawing/2014/main" id="{EDB6AF37-040B-42BF-9574-7DC21D95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82" y="2563811"/>
            <a:ext cx="4108079" cy="240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ng bóng Ý nghĩ: Hình đám mây 5">
            <a:extLst>
              <a:ext uri="{FF2B5EF4-FFF2-40B4-BE49-F238E27FC236}">
                <a16:creationId xmlns:a16="http://schemas.microsoft.com/office/drawing/2014/main" id="{2B5A5B94-AFCB-4F18-82B1-BC382580E344}"/>
              </a:ext>
            </a:extLst>
          </p:cNvPr>
          <p:cNvSpPr/>
          <p:nvPr/>
        </p:nvSpPr>
        <p:spPr>
          <a:xfrm>
            <a:off x="4746345" y="1951938"/>
            <a:ext cx="3544361" cy="1075422"/>
          </a:xfrm>
          <a:prstGeom prst="cloudCallout">
            <a:avLst>
              <a:gd name="adj1" fmla="val -63110"/>
              <a:gd name="adj2" fmla="val 59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7">
            <a:extLst>
              <a:ext uri="{FF2B5EF4-FFF2-40B4-BE49-F238E27FC236}">
                <a16:creationId xmlns:a16="http://schemas.microsoft.com/office/drawing/2014/main" id="{4B8C6610-54CA-4DBD-B93E-D5302482D366}"/>
              </a:ext>
            </a:extLst>
          </p:cNvPr>
          <p:cNvSpPr txBox="1"/>
          <p:nvPr/>
        </p:nvSpPr>
        <p:spPr>
          <a:xfrm>
            <a:off x="5379589" y="2115232"/>
            <a:ext cx="240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dùng?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HỆ THỐNG QUẢN TRỊ 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78140"/>
            <a:ext cx="8426450" cy="2797393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 nội dung bằng công cụ CMS (Content Management System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CMS: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lập và l</a:t>
            </a:r>
            <a:r>
              <a:rPr lang="vi-VN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trữ nội dung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chỉnh sửa và cập nhật trực tiếp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và chia sẻ nội dung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quyền quản lý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Gửi thông báo tin mới đến </a:t>
            </a: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người </a:t>
            </a:r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dùng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93E4BEE-0F6C-4A6E-BAD9-DEAC63DF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45" y="3975533"/>
            <a:ext cx="4915609" cy="25760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6353" y="1903007"/>
            <a:ext cx="4893068" cy="487738"/>
          </a:xfrm>
          <a:prstGeom prst="round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814778" y="2881195"/>
            <a:ext cx="774940" cy="461963"/>
          </a:xfrm>
          <a:prstGeom prst="chevron">
            <a:avLst/>
          </a:prstGeom>
          <a:solidFill>
            <a:srgbClr val="66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1813373" y="2059496"/>
            <a:ext cx="774940" cy="461963"/>
          </a:xfrm>
          <a:prstGeom prst="chevron">
            <a:avLst/>
          </a:prstGeom>
          <a:solidFill>
            <a:srgbClr val="CC99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6353" y="2724706"/>
            <a:ext cx="4893068" cy="487738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tx1"/>
                </a:solidFill>
                <a:latin typeface="Arial"/>
                <a:cs typeface="Arial"/>
              </a:rPr>
              <a:t>Yêu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/>
                <a:cs typeface="Arial"/>
              </a:rPr>
              <a:t>cầu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/>
                <a:cs typeface="Arial"/>
              </a:rPr>
              <a:t>của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/>
                <a:cs typeface="Arial"/>
              </a:rPr>
              <a:t>hệ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Arial"/>
                <a:cs typeface="Arial"/>
              </a:rPr>
              <a:t>thống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814778" y="3702894"/>
            <a:ext cx="774940" cy="461963"/>
          </a:xfrm>
          <a:prstGeom prst="chevron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353" y="3546405"/>
            <a:ext cx="4893068" cy="4877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814778" y="4518060"/>
            <a:ext cx="774940" cy="461963"/>
          </a:xfrm>
          <a:prstGeom prst="chevron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6353" y="4361571"/>
            <a:ext cx="4893068" cy="48773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813372" y="5333742"/>
            <a:ext cx="774940" cy="461963"/>
          </a:xfrm>
          <a:prstGeom prst="chevron">
            <a:avLst/>
          </a:prstGeom>
          <a:solidFill>
            <a:srgbClr val="FF5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04947" y="5177253"/>
            <a:ext cx="4894474" cy="487738"/>
          </a:xfrm>
          <a:prstGeom prst="round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E9F-ABF1-47BB-A945-9A50C53B0BFA}" type="datetime1">
              <a:rPr lang="vi-VN" smtClean="0"/>
              <a:t>09/07/2020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YÊU CẦU CHỨC NĂNG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4" name="Nhóm 37">
            <a:extLst>
              <a:ext uri="{FF2B5EF4-FFF2-40B4-BE49-F238E27FC236}">
                <a16:creationId xmlns:a16="http://schemas.microsoft.com/office/drawing/2014/main" id="{9EC1D78D-7A4B-4313-9CC0-0F9E4DE23554}"/>
              </a:ext>
            </a:extLst>
          </p:cNvPr>
          <p:cNvGrpSpPr/>
          <p:nvPr/>
        </p:nvGrpSpPr>
        <p:grpSpPr>
          <a:xfrm>
            <a:off x="828675" y="3941750"/>
            <a:ext cx="7576771" cy="2639363"/>
            <a:chOff x="828675" y="4030650"/>
            <a:chExt cx="7576771" cy="2639363"/>
          </a:xfrm>
        </p:grpSpPr>
        <p:sp>
          <p:nvSpPr>
            <p:cNvPr id="25" name="Lưu đồ: Tiến trình 27">
              <a:extLst>
                <a:ext uri="{FF2B5EF4-FFF2-40B4-BE49-F238E27FC236}">
                  <a16:creationId xmlns:a16="http://schemas.microsoft.com/office/drawing/2014/main" id="{1B91E071-759C-4BD0-8A24-880FA964C0A3}"/>
                </a:ext>
              </a:extLst>
            </p:cNvPr>
            <p:cNvSpPr/>
            <p:nvPr/>
          </p:nvSpPr>
          <p:spPr>
            <a:xfrm>
              <a:off x="2742103" y="4030650"/>
              <a:ext cx="5663343" cy="2141550"/>
            </a:xfrm>
            <a:prstGeom prst="flowChartProcess">
              <a:avLst/>
            </a:prstGeom>
            <a:gradFill rotWithShape="1">
              <a:gsLst>
                <a:gs pos="0">
                  <a:srgbClr val="75BDA7">
                    <a:tint val="58000"/>
                    <a:satMod val="300000"/>
                  </a:srgbClr>
                </a:gs>
                <a:gs pos="100000">
                  <a:srgbClr val="75BDA7">
                    <a:tint val="68000"/>
                    <a:satMod val="300000"/>
                  </a:srgbClr>
                </a:gs>
              </a:gsLst>
              <a:path path="rect">
                <a:fillToRect l="50000" t="50000" r="50000" b="50000"/>
              </a:path>
            </a:gradFill>
            <a:ln w="6350" cap="rnd" cmpd="sng" algn="ctr">
              <a:solidFill>
                <a:srgbClr val="75BDA7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Mũi tên: Hình ngũ giác 29">
              <a:extLst>
                <a:ext uri="{FF2B5EF4-FFF2-40B4-BE49-F238E27FC236}">
                  <a16:creationId xmlns:a16="http://schemas.microsoft.com/office/drawing/2014/main" id="{838D7E7B-559F-4604-8CDC-C724735555BE}"/>
                </a:ext>
              </a:extLst>
            </p:cNvPr>
            <p:cNvSpPr/>
            <p:nvPr/>
          </p:nvSpPr>
          <p:spPr>
            <a:xfrm>
              <a:off x="828675" y="4783491"/>
              <a:ext cx="2270250" cy="604911"/>
            </a:xfrm>
            <a:prstGeom prst="homePlate">
              <a:avLst/>
            </a:prstGeom>
            <a:solidFill>
              <a:srgbClr val="75BDA7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Quản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lý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7" name="Hộp Văn bản 30">
              <a:extLst>
                <a:ext uri="{FF2B5EF4-FFF2-40B4-BE49-F238E27FC236}">
                  <a16:creationId xmlns:a16="http://schemas.microsoft.com/office/drawing/2014/main" id="{450BFE97-FBD2-4158-9E6A-A93BE828DA3F}"/>
                </a:ext>
              </a:extLst>
            </p:cNvPr>
            <p:cNvSpPr txBox="1"/>
            <p:nvPr/>
          </p:nvSpPr>
          <p:spPr>
            <a:xfrm>
              <a:off x="3098924" y="4084690"/>
              <a:ext cx="521526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mục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Bài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Phiên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Lịch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gửi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hoạch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gửi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Nhóm 36">
            <a:extLst>
              <a:ext uri="{FF2B5EF4-FFF2-40B4-BE49-F238E27FC236}">
                <a16:creationId xmlns:a16="http://schemas.microsoft.com/office/drawing/2014/main" id="{C1828136-CDDA-4302-A917-3CA1F906ECA0}"/>
              </a:ext>
            </a:extLst>
          </p:cNvPr>
          <p:cNvGrpSpPr/>
          <p:nvPr/>
        </p:nvGrpSpPr>
        <p:grpSpPr>
          <a:xfrm>
            <a:off x="828675" y="3113132"/>
            <a:ext cx="7576770" cy="613510"/>
            <a:chOff x="828675" y="3202032"/>
            <a:chExt cx="7576770" cy="613510"/>
          </a:xfrm>
        </p:grpSpPr>
        <p:sp>
          <p:nvSpPr>
            <p:cNvPr id="29" name="Lưu đồ: Tiến trình 23">
              <a:extLst>
                <a:ext uri="{FF2B5EF4-FFF2-40B4-BE49-F238E27FC236}">
                  <a16:creationId xmlns:a16="http://schemas.microsoft.com/office/drawing/2014/main" id="{52121B8F-2642-4506-97D9-E37FFB155513}"/>
                </a:ext>
              </a:extLst>
            </p:cNvPr>
            <p:cNvSpPr/>
            <p:nvPr/>
          </p:nvSpPr>
          <p:spPr>
            <a:xfrm>
              <a:off x="2742103" y="3202032"/>
              <a:ext cx="5663342" cy="604911"/>
            </a:xfrm>
            <a:prstGeom prst="flowChartProcess">
              <a:avLst/>
            </a:prstGeom>
            <a:gradFill rotWithShape="1">
              <a:gsLst>
                <a:gs pos="0">
                  <a:srgbClr val="75BDA7">
                    <a:tint val="58000"/>
                    <a:satMod val="300000"/>
                  </a:srgbClr>
                </a:gs>
                <a:gs pos="100000">
                  <a:srgbClr val="75BDA7">
                    <a:tint val="68000"/>
                    <a:satMod val="300000"/>
                  </a:srgbClr>
                </a:gs>
              </a:gsLst>
              <a:path path="rect">
                <a:fillToRect l="50000" t="50000" r="50000" b="50000"/>
              </a:path>
            </a:gradFill>
            <a:ln w="6350" cap="rnd" cmpd="sng" algn="ctr">
              <a:solidFill>
                <a:srgbClr val="75BDA7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</a:t>
              </a:r>
            </a:p>
          </p:txBody>
        </p:sp>
        <p:sp>
          <p:nvSpPr>
            <p:cNvPr id="30" name="Mũi tên: Hình ngũ giác 25">
              <a:extLst>
                <a:ext uri="{FF2B5EF4-FFF2-40B4-BE49-F238E27FC236}">
                  <a16:creationId xmlns:a16="http://schemas.microsoft.com/office/drawing/2014/main" id="{9C2ADE61-81E4-4980-9948-B7DF8B2210D0}"/>
                </a:ext>
              </a:extLst>
            </p:cNvPr>
            <p:cNvSpPr/>
            <p:nvPr/>
          </p:nvSpPr>
          <p:spPr>
            <a:xfrm>
              <a:off x="828675" y="3210631"/>
              <a:ext cx="2270250" cy="604911"/>
            </a:xfrm>
            <a:prstGeom prst="homePlate">
              <a:avLst/>
            </a:prstGeom>
            <a:solidFill>
              <a:srgbClr val="75BDA7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Dashboard</a:t>
              </a:r>
            </a:p>
          </p:txBody>
        </p:sp>
        <p:sp>
          <p:nvSpPr>
            <p:cNvPr id="31" name="Hộp Văn bản 31">
              <a:extLst>
                <a:ext uri="{FF2B5EF4-FFF2-40B4-BE49-F238E27FC236}">
                  <a16:creationId xmlns:a16="http://schemas.microsoft.com/office/drawing/2014/main" id="{676E0417-CCFF-4445-93A8-DFFFEC3EC41C}"/>
                </a:ext>
              </a:extLst>
            </p:cNvPr>
            <p:cNvSpPr txBox="1"/>
            <p:nvPr/>
          </p:nvSpPr>
          <p:spPr>
            <a:xfrm>
              <a:off x="3098924" y="3328419"/>
              <a:ext cx="5215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kê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chỉ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số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Marketing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</a:endParaRPr>
            </a:p>
          </p:txBody>
        </p:sp>
      </p:grpSp>
      <p:grpSp>
        <p:nvGrpSpPr>
          <p:cNvPr id="32" name="Nhóm 35">
            <a:extLst>
              <a:ext uri="{FF2B5EF4-FFF2-40B4-BE49-F238E27FC236}">
                <a16:creationId xmlns:a16="http://schemas.microsoft.com/office/drawing/2014/main" id="{C12FAD0D-8159-430C-94B5-429427B83F2C}"/>
              </a:ext>
            </a:extLst>
          </p:cNvPr>
          <p:cNvGrpSpPr/>
          <p:nvPr/>
        </p:nvGrpSpPr>
        <p:grpSpPr>
          <a:xfrm>
            <a:off x="828675" y="2301709"/>
            <a:ext cx="7576771" cy="604912"/>
            <a:chOff x="828675" y="2390609"/>
            <a:chExt cx="7576771" cy="604912"/>
          </a:xfrm>
        </p:grpSpPr>
        <p:sp>
          <p:nvSpPr>
            <p:cNvPr id="33" name="Lưu đồ: Tiến trình 19">
              <a:extLst>
                <a:ext uri="{FF2B5EF4-FFF2-40B4-BE49-F238E27FC236}">
                  <a16:creationId xmlns:a16="http://schemas.microsoft.com/office/drawing/2014/main" id="{938E0155-345C-438E-B7C3-1508792E34DD}"/>
                </a:ext>
              </a:extLst>
            </p:cNvPr>
            <p:cNvSpPr/>
            <p:nvPr/>
          </p:nvSpPr>
          <p:spPr>
            <a:xfrm>
              <a:off x="2742103" y="2390609"/>
              <a:ext cx="5663343" cy="587717"/>
            </a:xfrm>
            <a:prstGeom prst="flowChartProcess">
              <a:avLst/>
            </a:prstGeom>
            <a:gradFill rotWithShape="1">
              <a:gsLst>
                <a:gs pos="0">
                  <a:srgbClr val="75BDA7">
                    <a:tint val="58000"/>
                    <a:satMod val="300000"/>
                  </a:srgbClr>
                </a:gs>
                <a:gs pos="100000">
                  <a:srgbClr val="75BDA7">
                    <a:tint val="68000"/>
                    <a:satMod val="300000"/>
                  </a:srgbClr>
                </a:gs>
              </a:gsLst>
              <a:path path="rect">
                <a:fillToRect l="50000" t="50000" r="50000" b="50000"/>
              </a:path>
            </a:gradFill>
            <a:ln w="6350" cap="rnd" cmpd="sng" algn="ctr">
              <a:solidFill>
                <a:srgbClr val="75BDA7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</a:t>
              </a:r>
            </a:p>
          </p:txBody>
        </p:sp>
        <p:sp>
          <p:nvSpPr>
            <p:cNvPr id="34" name="Mũi tên: Hình ngũ giác 21">
              <a:extLst>
                <a:ext uri="{FF2B5EF4-FFF2-40B4-BE49-F238E27FC236}">
                  <a16:creationId xmlns:a16="http://schemas.microsoft.com/office/drawing/2014/main" id="{9714830D-4781-4B46-BEB0-7B8F7D50AC5D}"/>
                </a:ext>
              </a:extLst>
            </p:cNvPr>
            <p:cNvSpPr/>
            <p:nvPr/>
          </p:nvSpPr>
          <p:spPr>
            <a:xfrm>
              <a:off x="828675" y="2390610"/>
              <a:ext cx="2270249" cy="604911"/>
            </a:xfrm>
            <a:prstGeom prst="homePlate">
              <a:avLst/>
            </a:prstGeom>
            <a:solidFill>
              <a:srgbClr val="75BDA7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Phân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quyền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35" name="Hộp Văn bản 32">
              <a:extLst>
                <a:ext uri="{FF2B5EF4-FFF2-40B4-BE49-F238E27FC236}">
                  <a16:creationId xmlns:a16="http://schemas.microsoft.com/office/drawing/2014/main" id="{6DFB8027-015D-451D-88A4-D846293533AF}"/>
                </a:ext>
              </a:extLst>
            </p:cNvPr>
            <p:cNvSpPr txBox="1"/>
            <p:nvPr/>
          </p:nvSpPr>
          <p:spPr>
            <a:xfrm>
              <a:off x="3098924" y="2480974"/>
              <a:ext cx="5260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</a:endParaRPr>
            </a:p>
          </p:txBody>
        </p:sp>
      </p:grpSp>
      <p:grpSp>
        <p:nvGrpSpPr>
          <p:cNvPr id="36" name="Nhóm 34">
            <a:extLst>
              <a:ext uri="{FF2B5EF4-FFF2-40B4-BE49-F238E27FC236}">
                <a16:creationId xmlns:a16="http://schemas.microsoft.com/office/drawing/2014/main" id="{C5F5F984-D3D1-46FA-8372-E1789C5877EE}"/>
              </a:ext>
            </a:extLst>
          </p:cNvPr>
          <p:cNvGrpSpPr/>
          <p:nvPr/>
        </p:nvGrpSpPr>
        <p:grpSpPr>
          <a:xfrm>
            <a:off x="828675" y="1427650"/>
            <a:ext cx="7576770" cy="604912"/>
            <a:chOff x="828675" y="1516550"/>
            <a:chExt cx="7576770" cy="604912"/>
          </a:xfrm>
        </p:grpSpPr>
        <p:sp>
          <p:nvSpPr>
            <p:cNvPr id="37" name="Lưu đồ: Tiến trình 15">
              <a:extLst>
                <a:ext uri="{FF2B5EF4-FFF2-40B4-BE49-F238E27FC236}">
                  <a16:creationId xmlns:a16="http://schemas.microsoft.com/office/drawing/2014/main" id="{0C5201E3-D3A8-4D9F-9DC7-32476099BC7F}"/>
                </a:ext>
              </a:extLst>
            </p:cNvPr>
            <p:cNvSpPr/>
            <p:nvPr/>
          </p:nvSpPr>
          <p:spPr>
            <a:xfrm>
              <a:off x="2742103" y="1516550"/>
              <a:ext cx="5663342" cy="604911"/>
            </a:xfrm>
            <a:prstGeom prst="flowChartProcess">
              <a:avLst/>
            </a:prstGeom>
            <a:gradFill rotWithShape="1">
              <a:gsLst>
                <a:gs pos="0">
                  <a:srgbClr val="75BDA7">
                    <a:tint val="58000"/>
                    <a:satMod val="300000"/>
                  </a:srgbClr>
                </a:gs>
                <a:gs pos="100000">
                  <a:srgbClr val="75BDA7">
                    <a:tint val="68000"/>
                    <a:satMod val="300000"/>
                  </a:srgbClr>
                </a:gs>
              </a:gsLst>
              <a:path path="rect">
                <a:fillToRect l="50000" t="50000" r="50000" b="50000"/>
              </a:path>
            </a:gradFill>
            <a:ln w="6350" cap="rnd" cmpd="sng" algn="ctr">
              <a:solidFill>
                <a:srgbClr val="75BDA7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</a:p>
          </p:txBody>
        </p:sp>
        <p:sp>
          <p:nvSpPr>
            <p:cNvPr id="38" name="Mũi tên: Hình ngũ giác 17">
              <a:extLst>
                <a:ext uri="{FF2B5EF4-FFF2-40B4-BE49-F238E27FC236}">
                  <a16:creationId xmlns:a16="http://schemas.microsoft.com/office/drawing/2014/main" id="{BDBD29B7-1010-4C31-B0EB-0C586CBEC977}"/>
                </a:ext>
              </a:extLst>
            </p:cNvPr>
            <p:cNvSpPr/>
            <p:nvPr/>
          </p:nvSpPr>
          <p:spPr>
            <a:xfrm>
              <a:off x="828675" y="1516551"/>
              <a:ext cx="2270249" cy="604911"/>
            </a:xfrm>
            <a:prstGeom prst="homePlate">
              <a:avLst/>
            </a:prstGeom>
            <a:solidFill>
              <a:srgbClr val="75BDA7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Đăng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nhập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39" name="Hộp Văn bản 33">
              <a:extLst>
                <a:ext uri="{FF2B5EF4-FFF2-40B4-BE49-F238E27FC236}">
                  <a16:creationId xmlns:a16="http://schemas.microsoft.com/office/drawing/2014/main" id="{FD7BDB6E-5CB4-488B-AFE1-04FA1C830D57}"/>
                </a:ext>
              </a:extLst>
            </p:cNvPr>
            <p:cNvSpPr txBox="1"/>
            <p:nvPr/>
          </p:nvSpPr>
          <p:spPr>
            <a:xfrm>
              <a:off x="3014196" y="1634984"/>
              <a:ext cx="5128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Xác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CMS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77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YÊU CẦU PHI CHỨC NĂNG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Lưu đồ: Tiến trình 10">
            <a:extLst>
              <a:ext uri="{FF2B5EF4-FFF2-40B4-BE49-F238E27FC236}">
                <a16:creationId xmlns:a16="http://schemas.microsoft.com/office/drawing/2014/main" id="{4F216117-5024-4AA8-B8C6-D9476AB4EAA8}"/>
              </a:ext>
            </a:extLst>
          </p:cNvPr>
          <p:cNvSpPr/>
          <p:nvPr/>
        </p:nvSpPr>
        <p:spPr>
          <a:xfrm>
            <a:off x="2400298" y="1814513"/>
            <a:ext cx="4542289" cy="419100"/>
          </a:xfrm>
          <a:prstGeom prst="flowChartProcess">
            <a:avLst/>
          </a:prstGeom>
          <a:gradFill rotWithShape="1">
            <a:gsLst>
              <a:gs pos="0">
                <a:srgbClr val="75BDA7">
                  <a:tint val="58000"/>
                  <a:satMod val="300000"/>
                </a:srgbClr>
              </a:gs>
              <a:gs pos="100000">
                <a:srgbClr val="75BDA7"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 w="6350" cap="rnd" cmpd="sng" algn="ctr">
            <a:solidFill>
              <a:srgbClr val="75BDA7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6" name="Lưu đồ: Tiến trình 11">
            <a:extLst>
              <a:ext uri="{FF2B5EF4-FFF2-40B4-BE49-F238E27FC236}">
                <a16:creationId xmlns:a16="http://schemas.microsoft.com/office/drawing/2014/main" id="{7095708A-6A9B-4536-B1CD-A6C4E61F4A8A}"/>
              </a:ext>
            </a:extLst>
          </p:cNvPr>
          <p:cNvSpPr/>
          <p:nvPr/>
        </p:nvSpPr>
        <p:spPr>
          <a:xfrm>
            <a:off x="2400300" y="2466975"/>
            <a:ext cx="4542287" cy="419100"/>
          </a:xfrm>
          <a:prstGeom prst="flowChartProcess">
            <a:avLst/>
          </a:prstGeom>
          <a:gradFill rotWithShape="1">
            <a:gsLst>
              <a:gs pos="0">
                <a:srgbClr val="75BDA7">
                  <a:tint val="58000"/>
                  <a:satMod val="300000"/>
                </a:srgbClr>
              </a:gs>
              <a:gs pos="100000">
                <a:srgbClr val="75BDA7"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 w="6350" cap="rnd" cmpd="sng" algn="ctr">
            <a:solidFill>
              <a:srgbClr val="75BDA7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7" name="Lưu đồ: Tiến trình 12">
            <a:extLst>
              <a:ext uri="{FF2B5EF4-FFF2-40B4-BE49-F238E27FC236}">
                <a16:creationId xmlns:a16="http://schemas.microsoft.com/office/drawing/2014/main" id="{1F450F3C-0E11-4B83-A010-9811315515E8}"/>
              </a:ext>
            </a:extLst>
          </p:cNvPr>
          <p:cNvSpPr/>
          <p:nvPr/>
        </p:nvSpPr>
        <p:spPr>
          <a:xfrm>
            <a:off x="2400299" y="3105150"/>
            <a:ext cx="4542287" cy="419100"/>
          </a:xfrm>
          <a:prstGeom prst="flowChartProcess">
            <a:avLst/>
          </a:prstGeom>
          <a:gradFill rotWithShape="1">
            <a:gsLst>
              <a:gs pos="0">
                <a:srgbClr val="75BDA7">
                  <a:tint val="58000"/>
                  <a:satMod val="300000"/>
                </a:srgbClr>
              </a:gs>
              <a:gs pos="100000">
                <a:srgbClr val="75BDA7"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 w="6350" cap="rnd" cmpd="sng" algn="ctr">
            <a:solidFill>
              <a:srgbClr val="75BDA7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Đảm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duy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tính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nhất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quản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ưu đồ: Tiến trình 13">
            <a:extLst>
              <a:ext uri="{FF2B5EF4-FFF2-40B4-BE49-F238E27FC236}">
                <a16:creationId xmlns:a16="http://schemas.microsoft.com/office/drawing/2014/main" id="{999A975A-F22A-4D51-A097-2BCABC26412D}"/>
              </a:ext>
            </a:extLst>
          </p:cNvPr>
          <p:cNvSpPr/>
          <p:nvPr/>
        </p:nvSpPr>
        <p:spPr>
          <a:xfrm>
            <a:off x="2400297" y="3757612"/>
            <a:ext cx="4542287" cy="419100"/>
          </a:xfrm>
          <a:prstGeom prst="flowChartProcess">
            <a:avLst/>
          </a:prstGeom>
          <a:gradFill rotWithShape="1">
            <a:gsLst>
              <a:gs pos="0">
                <a:srgbClr val="75BDA7">
                  <a:tint val="58000"/>
                  <a:satMod val="300000"/>
                </a:srgbClr>
              </a:gs>
              <a:gs pos="100000">
                <a:srgbClr val="75BDA7"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 w="6350" cap="rnd" cmpd="sng" algn="ctr">
            <a:solidFill>
              <a:srgbClr val="75BDA7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9" name="Hình chữ nhật 14">
            <a:extLst>
              <a:ext uri="{FF2B5EF4-FFF2-40B4-BE49-F238E27FC236}">
                <a16:creationId xmlns:a16="http://schemas.microsoft.com/office/drawing/2014/main" id="{97CD5301-1E20-4E21-A43E-FB662BAE1B66}"/>
              </a:ext>
            </a:extLst>
          </p:cNvPr>
          <p:cNvSpPr/>
          <p:nvPr/>
        </p:nvSpPr>
        <p:spPr>
          <a:xfrm>
            <a:off x="723900" y="1814513"/>
            <a:ext cx="1676397" cy="2362199"/>
          </a:xfrm>
          <a:prstGeom prst="rect">
            <a:avLst/>
          </a:prstGeom>
          <a:solidFill>
            <a:srgbClr val="75BDA7"/>
          </a:solidFill>
          <a:ln w="6350" cap="rnd" cmpd="sng" algn="ctr">
            <a:solidFill>
              <a:srgbClr val="58B6C0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Hệ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thống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CMS </a:t>
            </a:r>
          </a:p>
        </p:txBody>
      </p:sp>
      <p:sp>
        <p:nvSpPr>
          <p:cNvPr id="50" name="Hộp Văn bản 15">
            <a:extLst>
              <a:ext uri="{FF2B5EF4-FFF2-40B4-BE49-F238E27FC236}">
                <a16:creationId xmlns:a16="http://schemas.microsoft.com/office/drawing/2014/main" id="{62E45BE4-D18D-4764-B7FC-03764BEBC507}"/>
              </a:ext>
            </a:extLst>
          </p:cNvPr>
          <p:cNvSpPr txBox="1"/>
          <p:nvPr/>
        </p:nvSpPr>
        <p:spPr>
          <a:xfrm>
            <a:off x="2400297" y="1814513"/>
            <a:ext cx="40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ộp Văn bản 17">
            <a:extLst>
              <a:ext uri="{FF2B5EF4-FFF2-40B4-BE49-F238E27FC236}">
                <a16:creationId xmlns:a16="http://schemas.microsoft.com/office/drawing/2014/main" id="{508926A9-9AE9-4540-A760-7B8ED84F14CF}"/>
              </a:ext>
            </a:extLst>
          </p:cNvPr>
          <p:cNvSpPr txBox="1"/>
          <p:nvPr/>
        </p:nvSpPr>
        <p:spPr>
          <a:xfrm>
            <a:off x="2400296" y="2452688"/>
            <a:ext cx="507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Hộp Văn bản 19">
            <a:extLst>
              <a:ext uri="{FF2B5EF4-FFF2-40B4-BE49-F238E27FC236}">
                <a16:creationId xmlns:a16="http://schemas.microsoft.com/office/drawing/2014/main" id="{50DC6885-D4B9-4FA1-949D-FB7A493D6623}"/>
              </a:ext>
            </a:extLst>
          </p:cNvPr>
          <p:cNvSpPr txBox="1"/>
          <p:nvPr/>
        </p:nvSpPr>
        <p:spPr>
          <a:xfrm>
            <a:off x="2400296" y="3757612"/>
            <a:ext cx="454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MÔI TRƯỜNG PHÁT TRIỂN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ED46-D2A9-44E5-8B8B-EB88964EB567}" type="datetime1">
              <a:rPr lang="vi-VN" smtClean="0"/>
              <a:t>09/07/2020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Hình chữ nhật: Góc Tròn 18">
            <a:extLst>
              <a:ext uri="{FF2B5EF4-FFF2-40B4-BE49-F238E27FC236}">
                <a16:creationId xmlns:a16="http://schemas.microsoft.com/office/drawing/2014/main" id="{13955819-E9FB-4E6E-9BB3-91FDFB30BEE2}"/>
              </a:ext>
            </a:extLst>
          </p:cNvPr>
          <p:cNvSpPr/>
          <p:nvPr/>
        </p:nvSpPr>
        <p:spPr>
          <a:xfrm>
            <a:off x="857821" y="1385109"/>
            <a:ext cx="2514599" cy="77972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2" name="Hộp Văn bản 19">
            <a:extLst>
              <a:ext uri="{FF2B5EF4-FFF2-40B4-BE49-F238E27FC236}">
                <a16:creationId xmlns:a16="http://schemas.microsoft.com/office/drawing/2014/main" id="{E3170772-0C3E-4012-A148-119FB33FC6CA}"/>
              </a:ext>
            </a:extLst>
          </p:cNvPr>
          <p:cNvSpPr txBox="1"/>
          <p:nvPr/>
        </p:nvSpPr>
        <p:spPr>
          <a:xfrm>
            <a:off x="1029270" y="1412376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Visual Studio Code</a:t>
            </a:r>
          </a:p>
        </p:txBody>
      </p:sp>
      <p:sp>
        <p:nvSpPr>
          <p:cNvPr id="23" name="Hình chữ nhật: Góc Tròn 21">
            <a:extLst>
              <a:ext uri="{FF2B5EF4-FFF2-40B4-BE49-F238E27FC236}">
                <a16:creationId xmlns:a16="http://schemas.microsoft.com/office/drawing/2014/main" id="{30D4307B-08A9-440F-AB83-1F95E6675985}"/>
              </a:ext>
            </a:extLst>
          </p:cNvPr>
          <p:cNvSpPr/>
          <p:nvPr/>
        </p:nvSpPr>
        <p:spPr>
          <a:xfrm>
            <a:off x="5800728" y="1372928"/>
            <a:ext cx="2514599" cy="77972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Môi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trường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phát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triển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Node.js</a:t>
            </a: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2E3E7AEC-FAA2-4ABD-B2CA-9D98004DDEDF}"/>
              </a:ext>
            </a:extLst>
          </p:cNvPr>
          <p:cNvSpPr/>
          <p:nvPr/>
        </p:nvSpPr>
        <p:spPr>
          <a:xfrm>
            <a:off x="3444911" y="5294977"/>
            <a:ext cx="2514599" cy="779722"/>
          </a:xfrm>
          <a:prstGeom prst="roundRect">
            <a:avLst/>
          </a:prstGeom>
          <a:solidFill>
            <a:sysClr val="window" lastClr="FFFFFF"/>
          </a:solidFill>
          <a:ln w="48000" cap="flat" cmpd="thickThin" algn="ctr">
            <a:solidFill>
              <a:srgbClr val="2683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Framework: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Vue.js + Typescript</a:t>
            </a:r>
          </a:p>
        </p:txBody>
      </p:sp>
      <p:sp>
        <p:nvSpPr>
          <p:cNvPr id="25" name="Hình Bầu dục 26">
            <a:extLst>
              <a:ext uri="{FF2B5EF4-FFF2-40B4-BE49-F238E27FC236}">
                <a16:creationId xmlns:a16="http://schemas.microsoft.com/office/drawing/2014/main" id="{149F7130-3F4A-4BF0-AE9B-819C98FF184E}"/>
              </a:ext>
            </a:extLst>
          </p:cNvPr>
          <p:cNvSpPr/>
          <p:nvPr/>
        </p:nvSpPr>
        <p:spPr>
          <a:xfrm>
            <a:off x="3444914" y="2880519"/>
            <a:ext cx="2514599" cy="1096962"/>
          </a:xfrm>
          <a:prstGeom prst="ellipse">
            <a:avLst/>
          </a:prstGeom>
          <a:solidFill>
            <a:sysClr val="window" lastClr="FFFFFF"/>
          </a:solidFill>
          <a:ln w="48000" cap="flat" cmpd="thickThin" algn="ctr">
            <a:solidFill>
              <a:srgbClr val="2F6D8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Content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System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cxnSp>
        <p:nvCxnSpPr>
          <p:cNvPr id="26" name="Đường kết nối Mũi tên Thẳng 34">
            <a:extLst>
              <a:ext uri="{FF2B5EF4-FFF2-40B4-BE49-F238E27FC236}">
                <a16:creationId xmlns:a16="http://schemas.microsoft.com/office/drawing/2014/main" id="{B836C843-D96D-445D-B813-C17E9958AE63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flipH="1">
            <a:off x="4702211" y="3977481"/>
            <a:ext cx="3" cy="1317496"/>
          </a:xfrm>
          <a:prstGeom prst="straightConnector1">
            <a:avLst/>
          </a:prstGeom>
          <a:noFill/>
          <a:ln w="57150" cap="rnd" cmpd="sng" algn="ctr">
            <a:solidFill>
              <a:srgbClr val="58B6C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Đường kết nối Mũi tên Thẳng 36">
            <a:extLst>
              <a:ext uri="{FF2B5EF4-FFF2-40B4-BE49-F238E27FC236}">
                <a16:creationId xmlns:a16="http://schemas.microsoft.com/office/drawing/2014/main" id="{67AC7468-EE03-4BE5-A30C-63EE175CCACC}"/>
              </a:ext>
            </a:extLst>
          </p:cNvPr>
          <p:cNvCxnSpPr>
            <a:stCxn id="25" idx="7"/>
            <a:endCxn id="23" idx="2"/>
          </p:cNvCxnSpPr>
          <p:nvPr/>
        </p:nvCxnSpPr>
        <p:spPr>
          <a:xfrm flipV="1">
            <a:off x="5591259" y="2152650"/>
            <a:ext cx="1466769" cy="888515"/>
          </a:xfrm>
          <a:prstGeom prst="straightConnector1">
            <a:avLst/>
          </a:prstGeom>
          <a:noFill/>
          <a:ln w="57150" cap="rnd" cmpd="sng" algn="ctr">
            <a:solidFill>
              <a:srgbClr val="58B6C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Đường kết nối Mũi tên Thẳng 39">
            <a:extLst>
              <a:ext uri="{FF2B5EF4-FFF2-40B4-BE49-F238E27FC236}">
                <a16:creationId xmlns:a16="http://schemas.microsoft.com/office/drawing/2014/main" id="{7B6F4D93-3912-4B5B-AF71-0DA9CA384582}"/>
              </a:ext>
            </a:extLst>
          </p:cNvPr>
          <p:cNvCxnSpPr>
            <a:stCxn id="25" idx="1"/>
            <a:endCxn id="21" idx="2"/>
          </p:cNvCxnSpPr>
          <p:nvPr/>
        </p:nvCxnSpPr>
        <p:spPr>
          <a:xfrm flipH="1" flipV="1">
            <a:off x="2115121" y="2164831"/>
            <a:ext cx="1698047" cy="876334"/>
          </a:xfrm>
          <a:prstGeom prst="straightConnector1">
            <a:avLst/>
          </a:prstGeom>
          <a:noFill/>
          <a:ln w="57150" cap="rnd" cmpd="sng" algn="ctr">
            <a:solidFill>
              <a:srgbClr val="3494BA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902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884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Euphemia</vt:lpstr>
      <vt:lpstr>Helvetica Neue</vt:lpstr>
      <vt:lpstr>Wingdings</vt:lpstr>
      <vt:lpstr>Office Theme</vt:lpstr>
      <vt:lpstr>PowerPoint Presentation</vt:lpstr>
      <vt:lpstr>NỘI DUNG</vt:lpstr>
      <vt:lpstr>NỘI DUNG</vt:lpstr>
      <vt:lpstr>ĐẶT VẤN ĐỀ</vt:lpstr>
      <vt:lpstr>HỆ THỐNG QUẢN TRỊ NỘI DUNG</vt:lpstr>
      <vt:lpstr>NỘI DUNG</vt:lpstr>
      <vt:lpstr>YÊU CẦU CHỨC NĂNG</vt:lpstr>
      <vt:lpstr>YÊU CẦU PHI CHỨC NĂNG</vt:lpstr>
      <vt:lpstr>MÔI TRƯỜNG PHÁT TRIỂN</vt:lpstr>
      <vt:lpstr>NỘI DUNG</vt:lpstr>
      <vt:lpstr>KIẾN TRÚC HỆ THỐNG</vt:lpstr>
      <vt:lpstr>CÁC TÁC NHÂN CHÍNH</vt:lpstr>
      <vt:lpstr>CHỨC NĂNG ĐĂNG NHẬP</vt:lpstr>
      <vt:lpstr>PHÂN QUYỀN NGƯỜI DÙNG</vt:lpstr>
      <vt:lpstr>CHỨC NĂNG DASHBOARD</vt:lpstr>
      <vt:lpstr>CHỨC NĂNG QUẢN LÝ</vt:lpstr>
      <vt:lpstr>QUẢN LÝ CHUYÊN MỤC</vt:lpstr>
      <vt:lpstr>QUẢN LÝ ĐẦU BÁO</vt:lpstr>
      <vt:lpstr>QUẢN LÝ BÀI ĐĂNG</vt:lpstr>
      <vt:lpstr>QUẢN LÝ VIDEO</vt:lpstr>
      <vt:lpstr>QUẢN LÝ PHIÊN BẢN</vt:lpstr>
      <vt:lpstr>NỘI DUNG</vt:lpstr>
      <vt:lpstr>ĐÁNH GIÁ CHẤT LƯỢNG</vt:lpstr>
      <vt:lpstr>NỘI DUNG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Hiếu Minh</cp:lastModifiedBy>
  <cp:revision>16</cp:revision>
  <dcterms:created xsi:type="dcterms:W3CDTF">2016-07-25T07:53:11Z</dcterms:created>
  <dcterms:modified xsi:type="dcterms:W3CDTF">2020-07-09T11:56:33Z</dcterms:modified>
</cp:coreProperties>
</file>