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84" r:id="rId2"/>
  </p:sldMasterIdLst>
  <p:notesMasterIdLst>
    <p:notesMasterId r:id="rId14"/>
  </p:notesMasterIdLst>
  <p:handoutMasterIdLst>
    <p:handoutMasterId r:id="rId15"/>
  </p:handoutMasterIdLst>
  <p:sldIdLst>
    <p:sldId id="272" r:id="rId3"/>
    <p:sldId id="282" r:id="rId4"/>
    <p:sldId id="283" r:id="rId5"/>
    <p:sldId id="284" r:id="rId6"/>
    <p:sldId id="273" r:id="rId7"/>
    <p:sldId id="285" r:id="rId8"/>
    <p:sldId id="278" r:id="rId9"/>
    <p:sldId id="274" r:id="rId10"/>
    <p:sldId id="277" r:id="rId11"/>
    <p:sldId id="275" r:id="rId12"/>
    <p:sldId id="276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C80"/>
    <a:srgbClr val="FF6600"/>
    <a:srgbClr val="33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88" d="100"/>
          <a:sy n="88" d="100"/>
        </p:scale>
        <p:origin x="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69" d="100"/>
          <a:sy n="69" d="100"/>
        </p:scale>
        <p:origin x="2568" y="3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1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D0A302B-A5E0-4A82-8DB3-8F2000FF4A1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9DCE6B-E7AE-4C31-9FC8-FEA98D974E9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FDA04F-9C00-49B1-899E-EB3BDC03CFE8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E9CE4B-20D5-4A68-B960-DBB6C3E2AB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E876C0-16C7-48F3-88F1-E7143C157C7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B33A0F6-B8D9-44C3-8E64-E6540ADBC4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35773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2/8/2020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22AC0-9580-4DAF-B12B-32295E1FD1F1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>
          <a:xfrm>
            <a:off x="3867215" y="6654808"/>
            <a:ext cx="5336655" cy="191869"/>
          </a:xfrm>
        </p:spPr>
        <p:txBody>
          <a:bodyPr/>
          <a:lstStyle/>
          <a:p>
            <a:r>
              <a:rPr lang="en-US" dirty="0"/>
              <a:t>Signal Processing and Radio Communications Lab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711200" y="3228536"/>
            <a:ext cx="10472928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711200" y="1371600"/>
            <a:ext cx="10468864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3048" y="5937956"/>
            <a:ext cx="824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7216" y="6597650"/>
            <a:ext cx="5149784" cy="266699"/>
          </a:xfrm>
        </p:spPr>
        <p:txBody>
          <a:bodyPr/>
          <a:lstStyle/>
          <a:p>
            <a:r>
              <a:rPr lang="en-US" dirty="0"/>
              <a:t>Signal Processing and Radio Communications Lab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77552" y="6683373"/>
            <a:ext cx="1025524" cy="180976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9075" y="1156625"/>
            <a:ext cx="11853182" cy="5159396"/>
          </a:xfrm>
        </p:spPr>
        <p:txBody>
          <a:bodyPr/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075" y="191259"/>
            <a:ext cx="10693854" cy="754842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kumimoji="0"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-16371" y="-22283"/>
            <a:ext cx="10424678" cy="475036"/>
            <a:chOff x="-12700" y="-22283"/>
            <a:chExt cx="10573248" cy="475036"/>
          </a:xfrm>
        </p:grpSpPr>
        <p:sp>
          <p:nvSpPr>
            <p:cNvPr id="28" name="Freeform 27"/>
            <p:cNvSpPr>
              <a:spLocks/>
            </p:cNvSpPr>
            <p:nvPr/>
          </p:nvSpPr>
          <p:spPr bwMode="auto">
            <a:xfrm>
              <a:off x="-12700" y="-22283"/>
              <a:ext cx="10573248" cy="365183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10 w 10010"/>
                <a:gd name="connsiteY0" fmla="*/ 30 h 10000"/>
                <a:gd name="connsiteX1" fmla="*/ 4404 w 10010"/>
                <a:gd name="connsiteY1" fmla="*/ 0 h 10000"/>
                <a:gd name="connsiteX2" fmla="*/ 7578 w 10010"/>
                <a:gd name="connsiteY2" fmla="*/ 5595 h 10000"/>
                <a:gd name="connsiteX3" fmla="*/ 9990 w 10010"/>
                <a:gd name="connsiteY3" fmla="*/ 838 h 10000"/>
                <a:gd name="connsiteX4" fmla="*/ 10010 w 10010"/>
                <a:gd name="connsiteY4" fmla="*/ 936 h 10000"/>
                <a:gd name="connsiteX5" fmla="*/ 7453 w 10010"/>
                <a:gd name="connsiteY5" fmla="*/ 6692 h 10000"/>
                <a:gd name="connsiteX6" fmla="*/ 2578 w 10010"/>
                <a:gd name="connsiteY6" fmla="*/ 3064 h 10000"/>
                <a:gd name="connsiteX7" fmla="*/ 0 w 10010"/>
                <a:gd name="connsiteY7" fmla="*/ 10000 h 10000"/>
                <a:gd name="connsiteX8" fmla="*/ 10 w 10010"/>
                <a:gd name="connsiteY8" fmla="*/ 30 h 10000"/>
                <a:gd name="connsiteX0" fmla="*/ 10 w 9991"/>
                <a:gd name="connsiteY0" fmla="*/ 89 h 10059"/>
                <a:gd name="connsiteX1" fmla="*/ 4404 w 9991"/>
                <a:gd name="connsiteY1" fmla="*/ 59 h 10059"/>
                <a:gd name="connsiteX2" fmla="*/ 7578 w 9991"/>
                <a:gd name="connsiteY2" fmla="*/ 5654 h 10059"/>
                <a:gd name="connsiteX3" fmla="*/ 9990 w 9991"/>
                <a:gd name="connsiteY3" fmla="*/ 897 h 10059"/>
                <a:gd name="connsiteX4" fmla="*/ 9991 w 9991"/>
                <a:gd name="connsiteY4" fmla="*/ 170 h 10059"/>
                <a:gd name="connsiteX5" fmla="*/ 7453 w 9991"/>
                <a:gd name="connsiteY5" fmla="*/ 6751 h 10059"/>
                <a:gd name="connsiteX6" fmla="*/ 2578 w 9991"/>
                <a:gd name="connsiteY6" fmla="*/ 3123 h 10059"/>
                <a:gd name="connsiteX7" fmla="*/ 0 w 9991"/>
                <a:gd name="connsiteY7" fmla="*/ 10059 h 10059"/>
                <a:gd name="connsiteX8" fmla="*/ 10 w 9991"/>
                <a:gd name="connsiteY8" fmla="*/ 89 h 10059"/>
                <a:gd name="connsiteX0" fmla="*/ 10 w 10000"/>
                <a:gd name="connsiteY0" fmla="*/ 555 h 10467"/>
                <a:gd name="connsiteX1" fmla="*/ 4408 w 10000"/>
                <a:gd name="connsiteY1" fmla="*/ 526 h 10467"/>
                <a:gd name="connsiteX2" fmla="*/ 7585 w 10000"/>
                <a:gd name="connsiteY2" fmla="*/ 6088 h 10467"/>
                <a:gd name="connsiteX3" fmla="*/ 9999 w 10000"/>
                <a:gd name="connsiteY3" fmla="*/ 1359 h 10467"/>
                <a:gd name="connsiteX4" fmla="*/ 10000 w 10000"/>
                <a:gd name="connsiteY4" fmla="*/ 144 h 10467"/>
                <a:gd name="connsiteX5" fmla="*/ 7460 w 10000"/>
                <a:gd name="connsiteY5" fmla="*/ 7178 h 10467"/>
                <a:gd name="connsiteX6" fmla="*/ 2580 w 10000"/>
                <a:gd name="connsiteY6" fmla="*/ 3572 h 10467"/>
                <a:gd name="connsiteX7" fmla="*/ 0 w 10000"/>
                <a:gd name="connsiteY7" fmla="*/ 10467 h 10467"/>
                <a:gd name="connsiteX8" fmla="*/ 10 w 10000"/>
                <a:gd name="connsiteY8" fmla="*/ 555 h 10467"/>
                <a:gd name="connsiteX0" fmla="*/ 10 w 10000"/>
                <a:gd name="connsiteY0" fmla="*/ 611 h 10523"/>
                <a:gd name="connsiteX1" fmla="*/ 4408 w 10000"/>
                <a:gd name="connsiteY1" fmla="*/ 582 h 10523"/>
                <a:gd name="connsiteX2" fmla="*/ 7585 w 10000"/>
                <a:gd name="connsiteY2" fmla="*/ 6144 h 10523"/>
                <a:gd name="connsiteX3" fmla="*/ 9999 w 10000"/>
                <a:gd name="connsiteY3" fmla="*/ 503 h 10523"/>
                <a:gd name="connsiteX4" fmla="*/ 10000 w 10000"/>
                <a:gd name="connsiteY4" fmla="*/ 200 h 10523"/>
                <a:gd name="connsiteX5" fmla="*/ 7460 w 10000"/>
                <a:gd name="connsiteY5" fmla="*/ 7234 h 10523"/>
                <a:gd name="connsiteX6" fmla="*/ 2580 w 10000"/>
                <a:gd name="connsiteY6" fmla="*/ 3628 h 10523"/>
                <a:gd name="connsiteX7" fmla="*/ 0 w 10000"/>
                <a:gd name="connsiteY7" fmla="*/ 10523 h 10523"/>
                <a:gd name="connsiteX8" fmla="*/ 10 w 10000"/>
                <a:gd name="connsiteY8" fmla="*/ 611 h 10523"/>
                <a:gd name="connsiteX0" fmla="*/ 10 w 10000"/>
                <a:gd name="connsiteY0" fmla="*/ 271 h 10183"/>
                <a:gd name="connsiteX1" fmla="*/ 4408 w 10000"/>
                <a:gd name="connsiteY1" fmla="*/ 242 h 10183"/>
                <a:gd name="connsiteX2" fmla="*/ 7585 w 10000"/>
                <a:gd name="connsiteY2" fmla="*/ 5804 h 10183"/>
                <a:gd name="connsiteX3" fmla="*/ 9999 w 10000"/>
                <a:gd name="connsiteY3" fmla="*/ 163 h 10183"/>
                <a:gd name="connsiteX4" fmla="*/ 10000 w 10000"/>
                <a:gd name="connsiteY4" fmla="*/ 240 h 10183"/>
                <a:gd name="connsiteX5" fmla="*/ 7460 w 10000"/>
                <a:gd name="connsiteY5" fmla="*/ 6894 h 10183"/>
                <a:gd name="connsiteX6" fmla="*/ 2580 w 10000"/>
                <a:gd name="connsiteY6" fmla="*/ 3288 h 10183"/>
                <a:gd name="connsiteX7" fmla="*/ 0 w 10000"/>
                <a:gd name="connsiteY7" fmla="*/ 10183 h 10183"/>
                <a:gd name="connsiteX8" fmla="*/ 10 w 10000"/>
                <a:gd name="connsiteY8" fmla="*/ 271 h 101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000" h="10183">
                  <a:moveTo>
                    <a:pt x="10" y="271"/>
                  </a:moveTo>
                  <a:lnTo>
                    <a:pt x="4408" y="242"/>
                  </a:lnTo>
                  <a:cubicBezTo>
                    <a:pt x="4761" y="1773"/>
                    <a:pt x="6653" y="5817"/>
                    <a:pt x="7585" y="5804"/>
                  </a:cubicBezTo>
                  <a:cubicBezTo>
                    <a:pt x="8517" y="5791"/>
                    <a:pt x="9583" y="1633"/>
                    <a:pt x="9999" y="163"/>
                  </a:cubicBezTo>
                  <a:cubicBezTo>
                    <a:pt x="10002" y="961"/>
                    <a:pt x="9997" y="-558"/>
                    <a:pt x="10000" y="240"/>
                  </a:cubicBezTo>
                  <a:cubicBezTo>
                    <a:pt x="9823" y="907"/>
                    <a:pt x="8697" y="6386"/>
                    <a:pt x="7460" y="6894"/>
                  </a:cubicBezTo>
                  <a:cubicBezTo>
                    <a:pt x="6223" y="7402"/>
                    <a:pt x="3823" y="2742"/>
                    <a:pt x="2580" y="3288"/>
                  </a:cubicBezTo>
                  <a:cubicBezTo>
                    <a:pt x="1300" y="3409"/>
                    <a:pt x="468" y="7547"/>
                    <a:pt x="0" y="10183"/>
                  </a:cubicBezTo>
                  <a:cubicBezTo>
                    <a:pt x="3" y="6879"/>
                    <a:pt x="7" y="3575"/>
                    <a:pt x="10" y="271"/>
                  </a:cubicBezTo>
                  <a:close/>
                </a:path>
              </a:pathLst>
            </a:custGeom>
            <a:gradFill>
              <a:gsLst>
                <a:gs pos="0">
                  <a:schemeClr val="bg2">
                    <a:lumMod val="75000"/>
                  </a:schemeClr>
                </a:gs>
                <a:gs pos="100000">
                  <a:schemeClr val="bg2"/>
                </a:gs>
              </a:gsLst>
              <a:lin ang="5400000" scaled="1"/>
            </a:gra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pPr marL="0" algn="l" rtl="0" eaLnBrk="1" latinLnBrk="0" hangingPunct="1"/>
              <a:endParaRPr kumimoji="0" lang="en-US" sz="1800" dirty="0">
                <a:solidFill>
                  <a:schemeClr val="tx1"/>
                </a:solidFill>
                <a:latin typeface="+mn-lt"/>
                <a:ea typeface="+mn-ea"/>
                <a:cs typeface="+mn-cs"/>
              </a:endParaRPr>
            </a:p>
          </p:txBody>
        </p:sp>
        <p:sp>
          <p:nvSpPr>
            <p:cNvPr id="33" name="Freeform 32"/>
            <p:cNvSpPr>
              <a:spLocks/>
            </p:cNvSpPr>
            <p:nvPr/>
          </p:nvSpPr>
          <p:spPr bwMode="auto">
            <a:xfrm rot="21436420">
              <a:off x="-8847" y="-4359"/>
              <a:ext cx="10516742" cy="45711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>
                <a:gd name="connsiteX0" fmla="*/ 0 w 10000"/>
                <a:gd name="connsiteY0" fmla="*/ 9684 h 10681"/>
                <a:gd name="connsiteX1" fmla="*/ 2858 w 10000"/>
                <a:gd name="connsiteY1" fmla="*/ 2 h 10681"/>
                <a:gd name="connsiteX2" fmla="*/ 7149 w 10000"/>
                <a:gd name="connsiteY2" fmla="*/ 10668 h 10681"/>
                <a:gd name="connsiteX3" fmla="*/ 10000 w 10000"/>
                <a:gd name="connsiteY3" fmla="*/ 1113 h 10681"/>
                <a:gd name="connsiteX0" fmla="*/ 0 w 10000"/>
                <a:gd name="connsiteY0" fmla="*/ 9705 h 12979"/>
                <a:gd name="connsiteX1" fmla="*/ 2858 w 10000"/>
                <a:gd name="connsiteY1" fmla="*/ 23 h 12979"/>
                <a:gd name="connsiteX2" fmla="*/ 7146 w 10000"/>
                <a:gd name="connsiteY2" fmla="*/ 12968 h 12979"/>
                <a:gd name="connsiteX3" fmla="*/ 10000 w 10000"/>
                <a:gd name="connsiteY3" fmla="*/ 1134 h 12979"/>
                <a:gd name="connsiteX0" fmla="*/ 0 w 9979"/>
                <a:gd name="connsiteY0" fmla="*/ 11997 h 12957"/>
                <a:gd name="connsiteX1" fmla="*/ 2837 w 9979"/>
                <a:gd name="connsiteY1" fmla="*/ 2 h 12957"/>
                <a:gd name="connsiteX2" fmla="*/ 7125 w 9979"/>
                <a:gd name="connsiteY2" fmla="*/ 12947 h 12957"/>
                <a:gd name="connsiteX3" fmla="*/ 9979 w 9979"/>
                <a:gd name="connsiteY3" fmla="*/ 1113 h 12957"/>
                <a:gd name="connsiteX0" fmla="*/ 0 w 10018"/>
                <a:gd name="connsiteY0" fmla="*/ 262 h 12499"/>
                <a:gd name="connsiteX1" fmla="*/ 2861 w 10018"/>
                <a:gd name="connsiteY1" fmla="*/ 2499 h 12499"/>
                <a:gd name="connsiteX2" fmla="*/ 7158 w 10018"/>
                <a:gd name="connsiteY2" fmla="*/ 12489 h 12499"/>
                <a:gd name="connsiteX3" fmla="*/ 10018 w 10018"/>
                <a:gd name="connsiteY3" fmla="*/ 3356 h 12499"/>
                <a:gd name="connsiteX0" fmla="*/ 0 w 10018"/>
                <a:gd name="connsiteY0" fmla="*/ 2276 h 14510"/>
                <a:gd name="connsiteX1" fmla="*/ 2883 w 10018"/>
                <a:gd name="connsiteY1" fmla="*/ 725 h 14510"/>
                <a:gd name="connsiteX2" fmla="*/ 7158 w 10018"/>
                <a:gd name="connsiteY2" fmla="*/ 14503 h 14510"/>
                <a:gd name="connsiteX3" fmla="*/ 10018 w 10018"/>
                <a:gd name="connsiteY3" fmla="*/ 5370 h 14510"/>
                <a:gd name="connsiteX0" fmla="*/ 0 w 10024"/>
                <a:gd name="connsiteY0" fmla="*/ 127 h 19133"/>
                <a:gd name="connsiteX1" fmla="*/ 2889 w 10024"/>
                <a:gd name="connsiteY1" fmla="*/ 5348 h 19133"/>
                <a:gd name="connsiteX2" fmla="*/ 7164 w 10024"/>
                <a:gd name="connsiteY2" fmla="*/ 19126 h 19133"/>
                <a:gd name="connsiteX3" fmla="*/ 10024 w 10024"/>
                <a:gd name="connsiteY3" fmla="*/ 9993 h 191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24" h="19133">
                  <a:moveTo>
                    <a:pt x="0" y="127"/>
                  </a:moveTo>
                  <a:cubicBezTo>
                    <a:pt x="474" y="-641"/>
                    <a:pt x="1695" y="2182"/>
                    <a:pt x="2889" y="5348"/>
                  </a:cubicBezTo>
                  <a:cubicBezTo>
                    <a:pt x="4083" y="8514"/>
                    <a:pt x="5968" y="19470"/>
                    <a:pt x="7164" y="19126"/>
                  </a:cubicBezTo>
                  <a:cubicBezTo>
                    <a:pt x="8360" y="18783"/>
                    <a:pt x="9430" y="11530"/>
                    <a:pt x="10024" y="9993"/>
                  </a:cubicBezTo>
                </a:path>
              </a:pathLst>
            </a:custGeom>
            <a:noFill/>
            <a:ln w="9525" cap="flat" cmpd="sng" algn="ctr">
              <a:solidFill>
                <a:srgbClr val="FF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sz="1800" dirty="0"/>
            </a:p>
          </p:txBody>
        </p:sp>
      </p:grp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288471" y="1069862"/>
            <a:ext cx="11667890" cy="55128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268518" y="383412"/>
            <a:ext cx="10715151" cy="614724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pic>
        <p:nvPicPr>
          <p:cNvPr id="15" name="Picture 2" descr="Image result for hust logo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2799" y="100864"/>
            <a:ext cx="523562" cy="7724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" name="Picture 4" descr="Image result for set hust logo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3622" y="267140"/>
            <a:ext cx="429176" cy="4225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-12700" y="6582693"/>
            <a:ext cx="12204700" cy="290272"/>
            <a:chOff x="0" y="6208894"/>
            <a:chExt cx="12201794" cy="649106"/>
          </a:xfrm>
        </p:grpSpPr>
        <p:sp>
          <p:nvSpPr>
            <p:cNvPr id="19" name="Rectangle 18"/>
            <p:cNvSpPr/>
            <p:nvPr/>
          </p:nvSpPr>
          <p:spPr>
            <a:xfrm>
              <a:off x="12842" y="6220177"/>
              <a:ext cx="12188952" cy="637823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20" name="Straight Connector 19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867216" y="6665701"/>
            <a:ext cx="44704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ctr" eaLnBrk="1" latinLnBrk="0" hangingPunct="1">
              <a:defRPr kumimoji="0"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Signal Processing and Radio Communications Lab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10837852" y="6683374"/>
            <a:ext cx="1025524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8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288471" y="6665701"/>
            <a:ext cx="2616200" cy="180976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600">
                <a:solidFill>
                  <a:schemeClr val="tx1"/>
                </a:solidFill>
              </a:defRPr>
            </a:lvl1pPr>
          </a:lstStyle>
          <a:p>
            <a:fld id="{E4F143C4-C983-4392-B5AC-DB5C46AEF084}" type="datetime1">
              <a:rPr lang="en-US" smtClean="0"/>
              <a:pPr/>
              <a:t>2/8/2020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/>
  <p:txStyles>
    <p:titleStyle>
      <a:lvl1pPr algn="l" rtl="0" eaLnBrk="1" latinLnBrk="0" hangingPunct="1">
        <a:spcBef>
          <a:spcPct val="0"/>
        </a:spcBef>
        <a:buNone/>
        <a:defRPr kumimoji="0" sz="3600" b="1" kern="1200">
          <a:ln>
            <a:noFill/>
          </a:ln>
          <a:solidFill>
            <a:schemeClr val="tx2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bg2">
            <a:lumMod val="50000"/>
          </a:schemeClr>
        </a:buClr>
        <a:buSzPct val="100000"/>
        <a:buFont typeface="Wingdings 2"/>
        <a:buChar char=""/>
        <a:defRPr kumimoji="0"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40080" indent="-246888" algn="l" rtl="0" eaLnBrk="1" latinLnBrk="0" hangingPunct="1">
        <a:spcBef>
          <a:spcPct val="20000"/>
        </a:spcBef>
        <a:buClr>
          <a:srgbClr val="00B0F0"/>
        </a:buClr>
        <a:buSzPct val="90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-246888" algn="l" rtl="0" eaLnBrk="1" latinLnBrk="0" hangingPunct="1">
        <a:spcBef>
          <a:spcPct val="20000"/>
        </a:spcBef>
        <a:buClr>
          <a:schemeClr val="tx2">
            <a:lumMod val="60000"/>
            <a:lumOff val="40000"/>
          </a:schemeClr>
        </a:buClr>
        <a:buSzPct val="75000"/>
        <a:buFont typeface="Wingdings 2"/>
        <a:buChar char=""/>
        <a:defRPr kumimoji="0"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jpeg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7" Type="http://schemas.openxmlformats.org/officeDocument/2006/relationships/image" Target="../media/image18.jpeg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jpeg"/><Relationship Id="rId5" Type="http://schemas.openxmlformats.org/officeDocument/2006/relationships/image" Target="../media/image16.emf"/><Relationship Id="rId4" Type="http://schemas.openxmlformats.org/officeDocument/2006/relationships/image" Target="../media/image15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5410199" y="4358528"/>
            <a:ext cx="6052457" cy="15197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Authors:     	Nguyen </a:t>
            </a:r>
            <a:r>
              <a:rPr lang="en-US" dirty="0" err="1"/>
              <a:t>Huu</a:t>
            </a:r>
            <a:r>
              <a:rPr lang="en-US" dirty="0"/>
              <a:t> Kim</a:t>
            </a:r>
          </a:p>
          <a:p>
            <a:pPr algn="l"/>
            <a:r>
              <a:rPr lang="en-US" dirty="0"/>
              <a:t>		Nguyen Van A</a:t>
            </a:r>
          </a:p>
          <a:p>
            <a:pPr algn="l"/>
            <a:r>
              <a:rPr lang="en-US" dirty="0"/>
              <a:t>		Nguyen Van B</a:t>
            </a:r>
          </a:p>
          <a:p>
            <a:pPr algn="l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698417" y="2351314"/>
            <a:ext cx="10468864" cy="795313"/>
          </a:xfrm>
        </p:spPr>
        <p:txBody>
          <a:bodyPr>
            <a:noAutofit/>
          </a:bodyPr>
          <a:lstStyle/>
          <a:p>
            <a:pPr algn="ctr"/>
            <a:r>
              <a:rPr lang="en-US" sz="4800" dirty="0">
                <a:latin typeface="Arial" panose="020B0604020202020204" pitchFamily="34" charset="0"/>
                <a:cs typeface="Arial" panose="020B0604020202020204" pitchFamily="34" charset="0"/>
              </a:rPr>
              <a:t>The Title Of Your Talk</a:t>
            </a:r>
            <a:endParaRPr lang="en-US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itle 3">
            <a:extLst>
              <a:ext uri="{FF2B5EF4-FFF2-40B4-BE49-F238E27FC236}">
                <a16:creationId xmlns:a16="http://schemas.microsoft.com/office/drawing/2014/main" id="{A92EF684-6B9F-4F5F-885D-F620C9643C54}"/>
              </a:ext>
            </a:extLst>
          </p:cNvPr>
          <p:cNvSpPr txBox="1">
            <a:spLocks/>
          </p:cNvSpPr>
          <p:nvPr/>
        </p:nvSpPr>
        <p:spPr>
          <a:xfrm>
            <a:off x="623065" y="1202872"/>
            <a:ext cx="10468864" cy="527958"/>
          </a:xfrm>
          <a:prstGeom prst="rect">
            <a:avLst/>
          </a:prstGeom>
          <a:ln>
            <a:noFill/>
          </a:ln>
        </p:spPr>
        <p:txBody>
          <a:bodyPr vert="horz" lIns="0" tIns="0" rIns="18288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5600" b="1" kern="1200">
                <a:ln>
                  <a:noFill/>
                </a:ln>
                <a:solidFill>
                  <a:schemeClr val="tx2"/>
                </a:solidFill>
                <a:effectLst/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US" sz="2800" i="1" dirty="0"/>
              <a:t>Project:</a:t>
            </a:r>
            <a:r>
              <a:rPr lang="en-US" sz="2800" dirty="0"/>
              <a:t> </a:t>
            </a:r>
            <a:r>
              <a:rPr lang="en-US" sz="2800" dirty="0" err="1"/>
              <a:t>xxxxxx</a:t>
            </a:r>
            <a:endParaRPr lang="en-US" sz="1800" dirty="0"/>
          </a:p>
        </p:txBody>
      </p:sp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C905286-1B75-4B38-8B72-5896CE7B87A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5014" y="230481"/>
            <a:ext cx="1904665" cy="61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Facilities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BBC-CE4B-4225-9B1D-4ED61D9E081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22" name="Picture 2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561974" y="2573888"/>
            <a:ext cx="5191448" cy="3893586"/>
          </a:xfrm>
          <a:prstGeom prst="rect">
            <a:avLst/>
          </a:prstGeom>
        </p:spPr>
      </p:pic>
      <p:pic>
        <p:nvPicPr>
          <p:cNvPr id="23" name="Picture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495726" y="2573888"/>
            <a:ext cx="5191449" cy="3893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85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975" y="1458931"/>
            <a:ext cx="11125200" cy="500854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    </a:t>
            </a:r>
            <a:r>
              <a:rPr lang="en-US" sz="3600" dirty="0" err="1"/>
              <a:t>Liên</a:t>
            </a:r>
            <a:r>
              <a:rPr lang="en-US" sz="3600" dirty="0"/>
              <a:t> </a:t>
            </a:r>
            <a:r>
              <a:rPr lang="en-US" sz="3600" dirty="0" err="1"/>
              <a:t>hệ</a:t>
            </a:r>
            <a:r>
              <a:rPr lang="en-US" sz="3600" dirty="0"/>
              <a:t>:   </a:t>
            </a:r>
            <a:r>
              <a:rPr lang="en-US" sz="3600" b="1" dirty="0"/>
              <a:t>hanhuydung.hust@gmail.com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56221-CC12-4A6F-9DDA-1B1ECEF913F0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153975" y="2413288"/>
            <a:ext cx="5926284" cy="444471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6124575" y="2413288"/>
            <a:ext cx="5926282" cy="4444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200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393D54-FAA9-4203-8719-230602450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2/8/2020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13187E-80AF-4A58-ABB0-81AE6E2882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6B660-4C88-4A93-9F3C-3E16D5F23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907A97E-4509-4415-983A-50F703F5C2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5171" y="1289849"/>
            <a:ext cx="11727086" cy="5026172"/>
          </a:xfrm>
        </p:spPr>
        <p:txBody>
          <a:bodyPr>
            <a:normAutofit/>
          </a:bodyPr>
          <a:lstStyle/>
          <a:p>
            <a:r>
              <a:rPr lang="en-US" sz="3600" dirty="0"/>
              <a:t>Motivation</a:t>
            </a:r>
          </a:p>
          <a:p>
            <a:r>
              <a:rPr lang="en-US" sz="3600" dirty="0"/>
              <a:t>Review what have been done so far</a:t>
            </a:r>
          </a:p>
          <a:p>
            <a:r>
              <a:rPr lang="en-US" sz="3600" dirty="0"/>
              <a:t>Current  technical problems</a:t>
            </a:r>
          </a:p>
          <a:p>
            <a:r>
              <a:rPr lang="en-US" sz="3600" dirty="0"/>
              <a:t>Current and future human resource problem</a:t>
            </a:r>
          </a:p>
          <a:p>
            <a:r>
              <a:rPr lang="en-US" sz="3600" dirty="0"/>
              <a:t>Future plan</a:t>
            </a:r>
          </a:p>
          <a:p>
            <a:r>
              <a:rPr lang="en-US" sz="3600" dirty="0"/>
              <a:t>Conclusions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F427465-7641-43DC-A3EC-933DCEE4A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</a:t>
            </a:r>
          </a:p>
        </p:txBody>
      </p:sp>
    </p:spTree>
    <p:extLst>
      <p:ext uri="{BB962C8B-B14F-4D97-AF65-F5344CB8AC3E}">
        <p14:creationId xmlns:p14="http://schemas.microsoft.com/office/powerpoint/2010/main" val="163929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Review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D713-FA86-47B7-94E9-3C5049A118D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  <p:sp>
        <p:nvSpPr>
          <p:cNvPr id="16" name="Shape 917"/>
          <p:cNvSpPr txBox="1"/>
          <p:nvPr/>
        </p:nvSpPr>
        <p:spPr>
          <a:xfrm>
            <a:off x="1995900" y="1214779"/>
            <a:ext cx="8222100" cy="767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r>
              <a:rPr lang="en" sz="3100" b="0" i="0" u="none" strike="noStrike" cap="none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Milestones</a:t>
            </a:r>
            <a:r>
              <a:rPr lang="en" sz="3100" b="0" i="0" u="none" strike="noStrike" cap="none" dirty="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" sz="1400" b="0" i="1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</a:p>
        </p:txBody>
      </p:sp>
      <p:cxnSp>
        <p:nvCxnSpPr>
          <p:cNvPr id="18" name="Shape 919"/>
          <p:cNvCxnSpPr/>
          <p:nvPr/>
        </p:nvCxnSpPr>
        <p:spPr>
          <a:xfrm>
            <a:off x="2688104" y="4200596"/>
            <a:ext cx="7063636" cy="11208"/>
          </a:xfrm>
          <a:prstGeom prst="straightConnector1">
            <a:avLst/>
          </a:prstGeom>
          <a:noFill/>
          <a:ln w="38100" cap="flat" cmpd="sng">
            <a:solidFill>
              <a:srgbClr val="434343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9" name="Shape 920"/>
          <p:cNvSpPr/>
          <p:nvPr/>
        </p:nvSpPr>
        <p:spPr>
          <a:xfrm>
            <a:off x="3162791" y="4046847"/>
            <a:ext cx="288898" cy="288599"/>
          </a:xfrm>
          <a:prstGeom prst="flowChartConnector">
            <a:avLst/>
          </a:prstGeom>
          <a:solidFill>
            <a:srgbClr val="00B050"/>
          </a:solidFill>
          <a:ln w="381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" name="Shape 921"/>
          <p:cNvSpPr/>
          <p:nvPr/>
        </p:nvSpPr>
        <p:spPr>
          <a:xfrm>
            <a:off x="4438814" y="4067507"/>
            <a:ext cx="288898" cy="288599"/>
          </a:xfrm>
          <a:prstGeom prst="flowChartConnector">
            <a:avLst/>
          </a:prstGeom>
          <a:solidFill>
            <a:srgbClr val="00B050"/>
          </a:solidFill>
          <a:ln w="38100" cap="flat" cmpd="sng">
            <a:solidFill>
              <a:srgbClr val="7F7F7F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Shape 922"/>
          <p:cNvSpPr/>
          <p:nvPr/>
        </p:nvSpPr>
        <p:spPr>
          <a:xfrm>
            <a:off x="5791691" y="4062549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Shape 923"/>
          <p:cNvSpPr/>
          <p:nvPr/>
        </p:nvSpPr>
        <p:spPr>
          <a:xfrm>
            <a:off x="7252562" y="4067507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Shape 924"/>
          <p:cNvSpPr/>
          <p:nvPr/>
        </p:nvSpPr>
        <p:spPr>
          <a:xfrm>
            <a:off x="8563139" y="4046846"/>
            <a:ext cx="288898" cy="288599"/>
          </a:xfrm>
          <a:prstGeom prst="flowChartConnector">
            <a:avLst/>
          </a:prstGeom>
          <a:solidFill>
            <a:srgbClr val="F6F6F6"/>
          </a:solidFill>
          <a:ln w="38100" cap="flat" cmpd="sng">
            <a:solidFill>
              <a:srgbClr val="666666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Shape 925"/>
          <p:cNvCxnSpPr/>
          <p:nvPr/>
        </p:nvCxnSpPr>
        <p:spPr>
          <a:xfrm rot="10800000">
            <a:off x="3307167" y="3346916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5" name="Shape 926"/>
          <p:cNvSpPr/>
          <p:nvPr/>
        </p:nvSpPr>
        <p:spPr>
          <a:xfrm>
            <a:off x="3287366" y="3304725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" name="Shape 927"/>
          <p:cNvSpPr txBox="1"/>
          <p:nvPr/>
        </p:nvSpPr>
        <p:spPr>
          <a:xfrm>
            <a:off x="2407850" y="2378237"/>
            <a:ext cx="1798800" cy="6954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7/2016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Starting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Learn Project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cxnSp>
        <p:nvCxnSpPr>
          <p:cNvPr id="27" name="Shape 928"/>
          <p:cNvCxnSpPr/>
          <p:nvPr/>
        </p:nvCxnSpPr>
        <p:spPr>
          <a:xfrm rot="10800000">
            <a:off x="5925366" y="3368341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28" name="Shape 929"/>
          <p:cNvSpPr/>
          <p:nvPr/>
        </p:nvSpPr>
        <p:spPr>
          <a:xfrm>
            <a:off x="5905564" y="3326149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9" name="Shape 930"/>
          <p:cNvCxnSpPr/>
          <p:nvPr/>
        </p:nvCxnSpPr>
        <p:spPr>
          <a:xfrm rot="10800000">
            <a:off x="4583191" y="4360023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0" name="Shape 931"/>
          <p:cNvSpPr/>
          <p:nvPr/>
        </p:nvSpPr>
        <p:spPr>
          <a:xfrm>
            <a:off x="4563391" y="5055423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" name="Shape 932"/>
          <p:cNvSpPr txBox="1"/>
          <p:nvPr/>
        </p:nvSpPr>
        <p:spPr>
          <a:xfrm>
            <a:off x="3972550" y="5103500"/>
            <a:ext cx="1221299" cy="8732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8/2016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Planing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Determine specification 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2" name="Shape 933"/>
          <p:cNvSpPr txBox="1"/>
          <p:nvPr/>
        </p:nvSpPr>
        <p:spPr>
          <a:xfrm>
            <a:off x="4953550" y="2378250"/>
            <a:ext cx="2151899" cy="1069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9/2016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Designing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Design project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Write app on smartphone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Font typeface="Calibri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Font typeface="Calibri"/>
              <a:buNone/>
            </a:pPr>
            <a:endParaRPr sz="1400" b="0" i="0" u="none" strike="noStrike" cap="none">
              <a:solidFill>
                <a:srgbClr val="00AC4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3" name="Shape 934"/>
          <p:cNvCxnSpPr/>
          <p:nvPr/>
        </p:nvCxnSpPr>
        <p:spPr>
          <a:xfrm rot="10800000">
            <a:off x="7393630" y="4365803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4" name="Shape 935"/>
          <p:cNvSpPr/>
          <p:nvPr/>
        </p:nvSpPr>
        <p:spPr>
          <a:xfrm>
            <a:off x="7373828" y="5061203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" name="Shape 936"/>
          <p:cNvSpPr txBox="1"/>
          <p:nvPr/>
        </p:nvSpPr>
        <p:spPr>
          <a:xfrm>
            <a:off x="6547776" y="5070900"/>
            <a:ext cx="1691699" cy="663600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12/2016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Complete and launch product</a:t>
            </a:r>
          </a:p>
        </p:txBody>
      </p:sp>
      <p:cxnSp>
        <p:nvCxnSpPr>
          <p:cNvPr id="36" name="Shape 937"/>
          <p:cNvCxnSpPr/>
          <p:nvPr/>
        </p:nvCxnSpPr>
        <p:spPr>
          <a:xfrm rot="10800000">
            <a:off x="8698185" y="3346916"/>
            <a:ext cx="0" cy="695400"/>
          </a:xfrm>
          <a:prstGeom prst="straightConnector1">
            <a:avLst/>
          </a:prstGeom>
          <a:noFill/>
          <a:ln w="9525" cap="flat" cmpd="sng">
            <a:solidFill>
              <a:srgbClr val="00AC4E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37" name="Shape 938"/>
          <p:cNvSpPr/>
          <p:nvPr/>
        </p:nvSpPr>
        <p:spPr>
          <a:xfrm>
            <a:off x="8678384" y="3304724"/>
            <a:ext cx="39597" cy="42300"/>
          </a:xfrm>
          <a:prstGeom prst="flowChartConnector">
            <a:avLst/>
          </a:prstGeom>
          <a:solidFill>
            <a:srgbClr val="00AC4E"/>
          </a:solidFill>
          <a:ln>
            <a:noFill/>
          </a:ln>
        </p:spPr>
        <p:txBody>
          <a:bodyPr lIns="68575" tIns="34275" rIns="68575" bIns="3427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" name="Shape 939"/>
          <p:cNvSpPr txBox="1"/>
          <p:nvPr/>
        </p:nvSpPr>
        <p:spPr>
          <a:xfrm>
            <a:off x="7852350" y="2378258"/>
            <a:ext cx="1691699" cy="1069799"/>
          </a:xfrm>
          <a:prstGeom prst="rect">
            <a:avLst/>
          </a:prstGeom>
          <a:noFill/>
          <a:ln>
            <a:noFill/>
          </a:ln>
        </p:spPr>
        <p:txBody>
          <a:bodyPr lIns="68575" tIns="34275" rIns="68575" bIns="3427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BF9000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BF9000"/>
                </a:solidFill>
                <a:latin typeface="Comic Sans MS"/>
                <a:ea typeface="Comic Sans MS"/>
                <a:cs typeface="Comic Sans MS"/>
                <a:sym typeface="Comic Sans MS"/>
              </a:rPr>
              <a:t>1/2017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600" i="0" u="none" strike="noStrike" cap="none">
                <a:solidFill>
                  <a:srgbClr val="00AC4E"/>
                </a:solidFill>
                <a:latin typeface="Comic Sans MS"/>
                <a:ea typeface="Comic Sans MS"/>
                <a:cs typeface="Comic Sans MS"/>
                <a:sym typeface="Comic Sans MS"/>
              </a:rPr>
              <a:t>Market</a:t>
            </a: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AC4E"/>
              </a:buClr>
              <a:buSzPct val="25000"/>
              <a:buFont typeface="Calibri"/>
              <a:buNone/>
            </a:pP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" sz="1400" b="0" i="1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Advertise via Media</a:t>
            </a:r>
            <a:r>
              <a:rPr lang="en" sz="1400" b="0" i="0" u="none" strike="noStrike" cap="none">
                <a:solidFill>
                  <a:srgbClr val="00AC4E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</a:p>
        </p:txBody>
      </p:sp>
      <p:sp>
        <p:nvSpPr>
          <p:cNvPr id="39" name="Shape 940"/>
          <p:cNvSpPr txBox="1"/>
          <p:nvPr/>
        </p:nvSpPr>
        <p:spPr>
          <a:xfrm>
            <a:off x="4630290" y="4707721"/>
            <a:ext cx="1161400" cy="30780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25000"/>
              <a:buFont typeface="Roboto"/>
              <a:buNone/>
            </a:pPr>
            <a:r>
              <a:rPr lang="en" sz="1400" b="1" i="0" u="none" strike="noStrike" cap="none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We are here</a:t>
            </a:r>
          </a:p>
        </p:txBody>
      </p:sp>
      <p:cxnSp>
        <p:nvCxnSpPr>
          <p:cNvPr id="40" name="Shape 941"/>
          <p:cNvCxnSpPr/>
          <p:nvPr/>
        </p:nvCxnSpPr>
        <p:spPr>
          <a:xfrm>
            <a:off x="5211001" y="4200603"/>
            <a:ext cx="0" cy="495900"/>
          </a:xfrm>
          <a:prstGeom prst="straightConnector1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med" len="med"/>
            <a:tailEnd type="triangle" w="lg" len="lg"/>
          </a:ln>
        </p:spPr>
      </p:cxnSp>
    </p:spTree>
    <p:extLst>
      <p:ext uri="{BB962C8B-B14F-4D97-AF65-F5344CB8AC3E}">
        <p14:creationId xmlns:p14="http://schemas.microsoft.com/office/powerpoint/2010/main" val="1116954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180283" y="216801"/>
            <a:ext cx="11125200" cy="754842"/>
          </a:xfrm>
        </p:spPr>
        <p:txBody>
          <a:bodyPr/>
          <a:lstStyle/>
          <a:p>
            <a:r>
              <a:rPr lang="en-US" dirty="0"/>
              <a:t>Specification modified</a:t>
            </a:r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>
          <a:xfrm>
            <a:off x="561975" y="1551398"/>
            <a:ext cx="11125200" cy="4641583"/>
          </a:xfrm>
        </p:spPr>
        <p:txBody>
          <a:bodyPr/>
          <a:lstStyle/>
          <a:p>
            <a:r>
              <a:rPr lang="vi-VN" dirty="0"/>
              <a:t>- Hiển thị các thông số không khí đo được lên smart phone</a:t>
            </a:r>
            <a:endParaRPr lang="en-US" dirty="0"/>
          </a:p>
          <a:p>
            <a:r>
              <a:rPr lang="vi-VN" dirty="0"/>
              <a:t>- Đánh giá các chỉ số: tốt, bình thường, không tốt</a:t>
            </a:r>
            <a:endParaRPr lang="en-US" dirty="0"/>
          </a:p>
          <a:p>
            <a:r>
              <a:rPr lang="vi-VN" dirty="0">
                <a:solidFill>
                  <a:srgbClr val="FF0000"/>
                </a:solidFill>
              </a:rPr>
              <a:t>- Cập nhật thông tin, lưu thông tin so sánh đối chiếu chất lượng không khí</a:t>
            </a:r>
            <a:endParaRPr lang="en-US" dirty="0">
              <a:solidFill>
                <a:srgbClr val="FF0000"/>
              </a:solidFill>
            </a:endParaRPr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9258300" y="2524991"/>
            <a:ext cx="1932709" cy="646331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NEW modification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8666018" y="2587336"/>
            <a:ext cx="862446" cy="457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7060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561974" y="1551399"/>
            <a:ext cx="3656735" cy="4916076"/>
          </a:xfrm>
        </p:spPr>
        <p:txBody>
          <a:bodyPr/>
          <a:lstStyle/>
          <a:p>
            <a:r>
              <a:rPr lang="en-US" dirty="0"/>
              <a:t>2001, BS, Hanoi University of Science and Technology</a:t>
            </a:r>
          </a:p>
          <a:p>
            <a:r>
              <a:rPr lang="en-US" dirty="0"/>
              <a:t>2005, MS, University Kiel, Germany </a:t>
            </a:r>
          </a:p>
          <a:p>
            <a:r>
              <a:rPr lang="en-US" dirty="0"/>
              <a:t>2012, PhD, University of California, Davis, USA</a:t>
            </a:r>
          </a:p>
          <a:p>
            <a:r>
              <a:rPr lang="en-US" dirty="0"/>
              <a:t>2013, Post-Doc, Fujitsu Laboratories of America, Sunnyvale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561975" y="704089"/>
            <a:ext cx="11125200" cy="532430"/>
          </a:xfrm>
        </p:spPr>
        <p:txBody>
          <a:bodyPr>
            <a:no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ACAA84-3E2D-4B77-84D9-365185DC2AE9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 descr="Image result for silicon valle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4211" y="1236518"/>
            <a:ext cx="7834746" cy="48629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891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math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6DDBBC-CE4B-4225-9B1D-4ED61D9E081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graphicFrame>
        <p:nvGraphicFramePr>
          <p:cNvPr id="7" name="Content Placeholder 6"/>
          <p:cNvGraphicFramePr>
            <a:graphicFrameLocks noGrp="1" noChangeAspect="1"/>
          </p:cNvGraphicFramePr>
          <p:nvPr>
            <p:ph idx="1"/>
          </p:nvPr>
        </p:nvGraphicFramePr>
        <p:xfrm>
          <a:off x="1294967" y="1458929"/>
          <a:ext cx="6020233" cy="215881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3" imgW="3009600" imgH="1079280" progId="Equation.DSMT4">
                  <p:embed/>
                </p:oleObj>
              </mc:Choice>
              <mc:Fallback>
                <p:oleObj name="Equation" r:id="rId3" imgW="3009600" imgH="1079280" progId="Equation.DSMT4">
                  <p:embed/>
                  <p:pic>
                    <p:nvPicPr>
                      <p:cNvPr id="7" name="Content Placeholder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94967" y="1458929"/>
                        <a:ext cx="6020233" cy="215881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6" name="Picture 2" descr="Image result for math skull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4216" y="3049010"/>
            <a:ext cx="1143000" cy="114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37245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plan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4196037" y="4798317"/>
            <a:ext cx="2225544" cy="1669158"/>
          </a:xfrm>
          <a:prstGeom prst="rect">
            <a:avLst/>
          </a:prstGeom>
        </p:spPr>
      </p:pic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60400" y="2143218"/>
          <a:ext cx="10644909" cy="23996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483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4830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4830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4881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Member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4646">
                <a:tc>
                  <a:txBody>
                    <a:bodyPr/>
                    <a:lstStyle/>
                    <a:p>
                      <a:r>
                        <a:rPr lang="en-US" baseline="0" dirty="0"/>
                        <a:t>Nov 23 – Nov 26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Soldering the new circuits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Nov 23 - Nov 30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Update new equation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488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aseline="0" dirty="0"/>
                        <a:t>Nov 26 - Nov 27</a:t>
                      </a:r>
                      <a:endParaRPr lang="en-US" dirty="0"/>
                    </a:p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Exam</a:t>
                      </a:r>
                      <a:r>
                        <a:rPr lang="en-US" baseline="0" dirty="0"/>
                        <a:t> time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1657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Create something useful for somebody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dirty="0"/>
              <a:t>Signal processing and Radio Communications Lab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D713-FA86-47B7-94E9-3C5049A118D1}" type="datetime1">
              <a:rPr lang="en-US" smtClean="0"/>
              <a:t>2/8/2020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7117772" y="2439265"/>
            <a:ext cx="4353795" cy="3265346"/>
          </a:xfrm>
          <a:prstGeom prst="rect">
            <a:avLst/>
          </a:prstGeom>
        </p:spPr>
      </p:pic>
      <p:pic>
        <p:nvPicPr>
          <p:cNvPr id="1028" name="Picture 4" descr="Image result for massive mimo 5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09844" y="2318395"/>
            <a:ext cx="4376599" cy="2416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scientific pape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7821" y="4071938"/>
            <a:ext cx="1788535" cy="1788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Image result for usrp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611" y="4554016"/>
            <a:ext cx="2045502" cy="1150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9554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EED790-B828-4B3C-9A03-A05CABE56E00}" type="datetime1">
              <a:rPr lang="en-US" smtClean="0"/>
              <a:t>2/8/2020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Signal Processing and Radio Communications Lab confidential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566726" y="452909"/>
            <a:ext cx="11125200" cy="754842"/>
          </a:xfrm>
        </p:spPr>
        <p:txBody>
          <a:bodyPr/>
          <a:lstStyle/>
          <a:p>
            <a:r>
              <a:rPr lang="en-US" dirty="0"/>
              <a:t>Learning</a:t>
            </a: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8342" y="4676196"/>
            <a:ext cx="2328147" cy="1576440"/>
          </a:xfrm>
          <a:prstGeom prst="rect">
            <a:avLst/>
          </a:prstGeom>
        </p:spPr>
      </p:pic>
      <p:pic>
        <p:nvPicPr>
          <p:cNvPr id="15" name="Content Placeholder 14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846973" y="2285710"/>
            <a:ext cx="5242185" cy="134328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62651" y="1249648"/>
            <a:ext cx="3496339" cy="124599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37616" y="4676196"/>
            <a:ext cx="2001179" cy="1355027"/>
          </a:xfrm>
          <a:prstGeom prst="rect">
            <a:avLst/>
          </a:prstGeom>
        </p:spPr>
      </p:pic>
      <p:pic>
        <p:nvPicPr>
          <p:cNvPr id="2050" name="Picture 2" descr="Image result for wireless communication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1975" y="2285710"/>
            <a:ext cx="4386882" cy="133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english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919" y="4400600"/>
            <a:ext cx="3169881" cy="1718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04234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Custom 2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84B2F6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 on brainstorming" id="{C229246F-E851-40FB-8E1D-535DCA6AFD71}" vid="{8D346C02-FE09-4A8E-BC58-EB73E373F09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93BE57A2-D666-4652-B423-3EEF5C79D9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304</Words>
  <Application>Microsoft Office PowerPoint</Application>
  <PresentationFormat>Widescreen</PresentationFormat>
  <Paragraphs>88</Paragraphs>
  <Slides>11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Roboto</vt:lpstr>
      <vt:lpstr>Arial</vt:lpstr>
      <vt:lpstr>Calibri</vt:lpstr>
      <vt:lpstr>Comic Sans MS</vt:lpstr>
      <vt:lpstr>Palatino Linotype</vt:lpstr>
      <vt:lpstr>Wingdings 2</vt:lpstr>
      <vt:lpstr>Presentation on brainstorming</vt:lpstr>
      <vt:lpstr>Equation</vt:lpstr>
      <vt:lpstr>The Title Of Your Talk</vt:lpstr>
      <vt:lpstr>Content</vt:lpstr>
      <vt:lpstr>Review</vt:lpstr>
      <vt:lpstr>Specification modified</vt:lpstr>
      <vt:lpstr>Introduction</vt:lpstr>
      <vt:lpstr>New math</vt:lpstr>
      <vt:lpstr>Future plan</vt:lpstr>
      <vt:lpstr>Signal processing and Radio Communications Lab</vt:lpstr>
      <vt:lpstr>Learning</vt:lpstr>
      <vt:lpstr>Facilities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/>
  <cp:revision>1</cp:revision>
  <dcterms:created xsi:type="dcterms:W3CDTF">2016-11-18T02:43:26Z</dcterms:created>
  <dcterms:modified xsi:type="dcterms:W3CDTF">2020-02-08T04:25:56Z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TC034606379991</vt:lpwstr>
  </property>
</Properties>
</file>