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63" r:id="rId2"/>
    <p:sldId id="264" r:id="rId3"/>
    <p:sldId id="283" r:id="rId4"/>
    <p:sldId id="265" r:id="rId5"/>
    <p:sldId id="269" r:id="rId6"/>
    <p:sldId id="271" r:id="rId7"/>
    <p:sldId id="266" r:id="rId8"/>
    <p:sldId id="273" r:id="rId9"/>
    <p:sldId id="282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58" autoAdjust="0"/>
  </p:normalViewPr>
  <p:slideViewPr>
    <p:cSldViewPr snapToGrid="0">
      <p:cViewPr varScale="1">
        <p:scale>
          <a:sx n="78" d="100"/>
          <a:sy n="78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7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5DC7-FC41-41AF-B0BC-784F2A83678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D3444-31BB-4CE7-95FD-A3A2E9BB8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6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D3444-31BB-4CE7-95FD-A3A2E9BB83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D3444-31BB-4CE7-95FD-A3A2E9BB83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D3444-31BB-4CE7-95FD-A3A2E9BB83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A64A-EC5D-4C55-B780-414196A9A8C8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8226F-68F7-4D2F-BE37-5758772C71F9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2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C28D-AA6A-4A3D-8A0E-086FB1596ACF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4A4B-9047-4DEB-925E-32559B20060D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1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BFB7-5A5B-4BF0-B7BE-4E3E58E13A40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6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9079-ADB7-4666-8F56-D7A18BB95466}" type="datetime1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0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64D6-E31C-4BC1-930B-BD89B384FD66}" type="datetime1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7FD8-352E-4197-95EE-A78461F18B05}" type="datetime1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0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1CF1-7330-4F2D-9FF6-D7CDB910E283}" type="datetime1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587485-F2C0-4AD5-A18E-D0300E82D374}" type="datetime1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FA0-4D9A-45F5-BAB6-7A09DD9311DB}" type="datetime1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33F6B8-27E9-489C-B1FF-FD624724FBAA}" type="datetime1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4683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2D36EB-71D0-4748-97FE-4FE775D725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9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2146" y="1230261"/>
            <a:ext cx="11059297" cy="321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FB02B-C699-47A9-B418-472E525B8A87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DD956D-7B79-4A4E-BA23-700987C0C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1381"/>
            <a:ext cx="10058400" cy="2686878"/>
          </a:xfrm>
        </p:spPr>
        <p:txBody>
          <a:bodyPr>
            <a:noAutofit/>
          </a:bodyPr>
          <a:lstStyle/>
          <a:p>
            <a:pPr algn="ctr"/>
            <a:r>
              <a:rPr lang="en-US" sz="4800" b="1">
                <a:latin typeface="Georgia" panose="02040502050405020303" pitchFamily="18" charset="0"/>
                <a:cs typeface="Times New Roman" panose="02020603050405020304" pitchFamily="18" charset="0"/>
              </a:rPr>
              <a:t>ĐỀ TÀI</a:t>
            </a:r>
            <a:r>
              <a:rPr lang="en-US" sz="4800">
                <a:latin typeface="Georgia" panose="02040502050405020303" pitchFamily="18" charset="0"/>
                <a:cs typeface="Times New Roman" panose="02020603050405020304" pitchFamily="18" charset="0"/>
              </a:rPr>
              <a:t/>
            </a:r>
            <a:br>
              <a:rPr lang="en-US" sz="4800"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4800">
                <a:latin typeface="Georgia" panose="02040502050405020303" pitchFamily="18" charset="0"/>
                <a:cs typeface="Times New Roman" panose="02020603050405020304" pitchFamily="18" charset="0"/>
              </a:rPr>
              <a:t/>
            </a:r>
            <a:br>
              <a:rPr lang="en-US" sz="4800"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480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4400">
                <a:latin typeface="Georgia" panose="02040502050405020303" pitchFamily="18" charset="0"/>
                <a:cs typeface="Times New Roman" panose="02020603050405020304" pitchFamily="18" charset="0"/>
              </a:rPr>
              <a:t>Thiết kế và thực hiện thuật toán FFT 64 điểm trên phần cứng bằng ngôn ngữ Verilog HDL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28B3C-3D13-4259-85F9-0926913CE034}"/>
              </a:ext>
            </a:extLst>
          </p:cNvPr>
          <p:cNvSpPr txBox="1"/>
          <p:nvPr/>
        </p:nvSpPr>
        <p:spPr>
          <a:xfrm>
            <a:off x="6265630" y="4442049"/>
            <a:ext cx="485957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+mj-lt"/>
                <a:cs typeface="Arial" panose="020B0604020202020204" pitchFamily="34" charset="0"/>
              </a:rPr>
              <a:t>NGUYỄN MINH HIẾU</a:t>
            </a:r>
            <a:r>
              <a:rPr lang="en-US" sz="2000">
                <a:latin typeface="+mj-lt"/>
                <a:cs typeface="Arial" panose="020B0604020202020204" pitchFamily="34" charset="0"/>
              </a:rPr>
              <a:t>		20151336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+mj-lt"/>
                <a:cs typeface="Arial" panose="020B0604020202020204" pitchFamily="34" charset="0"/>
              </a:rPr>
              <a:t>NGUYỄN MINH HIẾU</a:t>
            </a:r>
            <a:r>
              <a:rPr lang="en-US" sz="2000">
                <a:latin typeface="+mj-lt"/>
                <a:cs typeface="Arial" panose="020B0604020202020204" pitchFamily="34" charset="0"/>
              </a:rPr>
              <a:t>		20151337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b="1">
                <a:latin typeface="+mj-lt"/>
                <a:cs typeface="Arial" panose="020B0604020202020204" pitchFamily="34" charset="0"/>
              </a:rPr>
              <a:t>NGÔ VĂN QUYỀN</a:t>
            </a:r>
            <a:r>
              <a:rPr lang="en-US" sz="2000">
                <a:latin typeface="+mj-lt"/>
                <a:cs typeface="Arial" panose="020B0604020202020204" pitchFamily="34" charset="0"/>
              </a:rPr>
              <a:t>			20153086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E7FEF-53BD-46F1-80BF-159812FDDF0C}"/>
              </a:ext>
            </a:extLst>
          </p:cNvPr>
          <p:cNvSpPr txBox="1"/>
          <p:nvPr/>
        </p:nvSpPr>
        <p:spPr>
          <a:xfrm>
            <a:off x="1066800" y="4442049"/>
            <a:ext cx="4859570" cy="56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>
                <a:latin typeface="+mj-lt"/>
                <a:cs typeface="Arial" panose="020B0604020202020204" pitchFamily="34" charset="0"/>
              </a:rPr>
              <a:t>GV h</a:t>
            </a:r>
            <a:r>
              <a:rPr lang="vi-VN" sz="2300" b="1">
                <a:latin typeface="+mj-lt"/>
                <a:cs typeface="Arial" panose="020B0604020202020204" pitchFamily="34" charset="0"/>
              </a:rPr>
              <a:t>ư</a:t>
            </a:r>
            <a:r>
              <a:rPr lang="en-US" sz="2300" b="1">
                <a:latin typeface="+mj-lt"/>
                <a:cs typeface="Arial" panose="020B0604020202020204" pitchFamily="34" charset="0"/>
              </a:rPr>
              <a:t>ớng dẫn: </a:t>
            </a:r>
            <a:r>
              <a:rPr lang="en-US" sz="2300">
                <a:latin typeface="+mj-lt"/>
                <a:cs typeface="Arial" panose="020B0604020202020204" pitchFamily="34" charset="0"/>
              </a:rPr>
              <a:t>TS Ngô Vũ Đức</a:t>
            </a:r>
          </a:p>
        </p:txBody>
      </p:sp>
    </p:spTree>
    <p:extLst>
      <p:ext uri="{BB962C8B-B14F-4D97-AF65-F5344CB8AC3E}">
        <p14:creationId xmlns:p14="http://schemas.microsoft.com/office/powerpoint/2010/main" val="36864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ABD7-3906-4B54-B0BF-6B81A9CE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Arial (Body)"/>
              </a:rPr>
              <a:t>THIẾT KẾ BỘ FFT </a:t>
            </a:r>
            <a:r>
              <a:rPr lang="en-US" sz="4400" smtClean="0">
                <a:latin typeface="Arial (Body)"/>
              </a:rPr>
              <a:t>64 </a:t>
            </a:r>
            <a:r>
              <a:rPr lang="en-US" sz="4400">
                <a:latin typeface="Arial (Body)"/>
              </a:rPr>
              <a:t>ĐIỂM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472D32-44CD-4F49-AB50-9A71497AB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2967"/>
            <a:ext cx="10058399" cy="505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Arial (Body)"/>
              </a:rPr>
              <a:t> </a:t>
            </a:r>
            <a:r>
              <a:rPr lang="en-US" sz="2400" b="1" smtClean="0">
                <a:latin typeface="Arial (Body)"/>
              </a:rPr>
              <a:t>Kiến </a:t>
            </a:r>
            <a:r>
              <a:rPr lang="en-US" sz="2400" b="1">
                <a:latin typeface="Arial (Body)"/>
              </a:rPr>
              <a:t>trúc bộ FFT 64 điểm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37666" y="6440557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10</a:t>
            </a:fld>
            <a:endParaRPr lang="en-US" sz="24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D976B31-292D-4CD1-BEEC-1DE77F313F6C}"/>
              </a:ext>
            </a:extLst>
          </p:cNvPr>
          <p:cNvSpPr txBox="1">
            <a:spLocks/>
          </p:cNvSpPr>
          <p:nvPr/>
        </p:nvSpPr>
        <p:spPr>
          <a:xfrm>
            <a:off x="1097280" y="2666904"/>
            <a:ext cx="10058399" cy="5055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>
                <a:latin typeface="Arial (Body)"/>
              </a:rPr>
              <a:t> </a:t>
            </a:r>
            <a:r>
              <a:rPr lang="en-US" sz="2400" b="1" smtClean="0">
                <a:latin typeface="Arial (Body)"/>
              </a:rPr>
              <a:t>Khối </a:t>
            </a:r>
            <a:r>
              <a:rPr lang="en-US" sz="2400" b="1">
                <a:latin typeface="Arial (Body)"/>
              </a:rPr>
              <a:t>CORDIC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5A8302-C7A2-4BAB-A69C-756326A2EDB8}"/>
                  </a:ext>
                </a:extLst>
              </p:cNvPr>
              <p:cNvSpPr/>
              <p:nvPr/>
            </p:nvSpPr>
            <p:spPr>
              <a:xfrm>
                <a:off x="1097280" y="3530468"/>
                <a:ext cx="4495398" cy="113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63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=1.64676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5A8302-C7A2-4BAB-A69C-756326A2E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30468"/>
                <a:ext cx="4495398" cy="11362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29157B11-3BA5-401D-87FD-C2407EA7881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r="1478"/>
          <a:stretch/>
        </p:blipFill>
        <p:spPr bwMode="auto">
          <a:xfrm>
            <a:off x="5481467" y="2245757"/>
            <a:ext cx="6279217" cy="29503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28DD3E-B3DF-4349-8101-61F2104B2163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C0305-B7A5-4F58-98F8-5572B9C97B1F}"/>
              </a:ext>
            </a:extLst>
          </p:cNvPr>
          <p:cNvSpPr/>
          <p:nvPr/>
        </p:nvSpPr>
        <p:spPr>
          <a:xfrm>
            <a:off x="7444113" y="5264286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ea typeface="SimSun" panose="02010600030101010101" pitchFamily="2" charset="-122"/>
              </a:rPr>
              <a:t>Thuật </a:t>
            </a: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</a:rPr>
              <a:t>toán khối CORDIC</a:t>
            </a:r>
            <a:endParaRPr lang="en-US" sz="2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7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2146" y="1230261"/>
            <a:ext cx="11059297" cy="868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40557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11</a:t>
            </a:fld>
            <a:endParaRPr lang="en-US" sz="24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D976B31-292D-4CD1-BEEC-1DE77F313F6C}"/>
              </a:ext>
            </a:extLst>
          </p:cNvPr>
          <p:cNvSpPr txBox="1">
            <a:spLocks/>
          </p:cNvSpPr>
          <p:nvPr/>
        </p:nvSpPr>
        <p:spPr>
          <a:xfrm>
            <a:off x="1154084" y="304763"/>
            <a:ext cx="10058399" cy="5055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>
                <a:latin typeface="Arial (Body)"/>
              </a:rPr>
              <a:t> </a:t>
            </a:r>
            <a:r>
              <a:rPr lang="en-US" sz="2400" b="1" smtClean="0">
                <a:latin typeface="Arial (Body)"/>
              </a:rPr>
              <a:t>Khối </a:t>
            </a:r>
            <a:r>
              <a:rPr lang="en-US" sz="2400" b="1">
                <a:latin typeface="Arial (Body)"/>
              </a:rPr>
              <a:t>CORDIC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263E64-6431-46E9-8FCC-1805142BD7C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39" y="810343"/>
            <a:ext cx="5884040" cy="491180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C5292-564D-497A-A4DD-7597EC9BD3D3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D20576-7E55-4D0C-AFB7-8E209A4CA399}"/>
              </a:ext>
            </a:extLst>
          </p:cNvPr>
          <p:cNvSpPr/>
          <p:nvPr/>
        </p:nvSpPr>
        <p:spPr>
          <a:xfrm>
            <a:off x="4643784" y="5712021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ea typeface="SimSun" panose="02010600030101010101" pitchFamily="2" charset="-122"/>
              </a:rPr>
              <a:t>Kiến </a:t>
            </a: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</a:rPr>
              <a:t>trúc một vòng lặp CORDIC</a:t>
            </a:r>
            <a:endParaRPr lang="en-US" sz="2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31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8159" y="1099230"/>
            <a:ext cx="11059297" cy="868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4533" y="6440557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12</a:t>
            </a:fld>
            <a:endParaRPr lang="en-US" sz="24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D976B31-292D-4CD1-BEEC-1DE77F313F6C}"/>
              </a:ext>
            </a:extLst>
          </p:cNvPr>
          <p:cNvSpPr txBox="1">
            <a:spLocks/>
          </p:cNvSpPr>
          <p:nvPr/>
        </p:nvSpPr>
        <p:spPr>
          <a:xfrm>
            <a:off x="1018159" y="234467"/>
            <a:ext cx="10058399" cy="5055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Arial (Body)"/>
              </a:rPr>
              <a:t> </a:t>
            </a:r>
            <a:r>
              <a:rPr lang="en-US" sz="2400" b="1">
                <a:latin typeface="Arial (Body)"/>
              </a:rPr>
              <a:t>Khối Butterfly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6FFFB-62F0-4D37-90AC-8479D801D6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428" y="598468"/>
            <a:ext cx="6729364" cy="448015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142AC-6E5A-43DC-BBD5-5CDBF2E05892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94298-ED9F-405F-BCDD-D2A8668DEB27}"/>
              </a:ext>
            </a:extLst>
          </p:cNvPr>
          <p:cNvSpPr/>
          <p:nvPr/>
        </p:nvSpPr>
        <p:spPr>
          <a:xfrm>
            <a:off x="544726" y="3690491"/>
            <a:ext cx="380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ea typeface="SimSun" panose="02010600030101010101" pitchFamily="2" charset="-122"/>
              </a:rPr>
              <a:t>Sơ </a:t>
            </a: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</a:rPr>
              <a:t>đồ cánh bướm cho DIF FFT cơ số 2</a:t>
            </a:r>
            <a:endParaRPr lang="en-US" sz="2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145C5-8BAB-4B9B-B648-F20DF0AC2041}"/>
              </a:ext>
            </a:extLst>
          </p:cNvPr>
          <p:cNvSpPr/>
          <p:nvPr/>
        </p:nvSpPr>
        <p:spPr>
          <a:xfrm>
            <a:off x="7271799" y="5179703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ea typeface="SimSun" panose="02010600030101010101" pitchFamily="2" charset="-122"/>
              </a:rPr>
              <a:t>Sơ </a:t>
            </a: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</a:rPr>
              <a:t>đồ khối Butterfly</a:t>
            </a:r>
            <a:endParaRPr lang="en-US" sz="2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7507B-5C89-4AB5-95AE-781A4E65322B}"/>
              </a:ext>
            </a:extLst>
          </p:cNvPr>
          <p:cNvCxnSpPr/>
          <p:nvPr/>
        </p:nvCxnSpPr>
        <p:spPr>
          <a:xfrm>
            <a:off x="4721176" y="786226"/>
            <a:ext cx="0" cy="5256228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4324" y="3160401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-1</a:t>
            </a:r>
            <a:endParaRPr lang="en-US" sz="2400"/>
          </a:p>
        </p:txBody>
      </p:sp>
      <p:grpSp>
        <p:nvGrpSpPr>
          <p:cNvPr id="15" name="Group 14"/>
          <p:cNvGrpSpPr/>
          <p:nvPr/>
        </p:nvGrpSpPr>
        <p:grpSpPr>
          <a:xfrm>
            <a:off x="35960" y="2154620"/>
            <a:ext cx="4685216" cy="1367853"/>
            <a:chOff x="0" y="1932834"/>
            <a:chExt cx="5548816" cy="1619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0" y="1932834"/>
                  <a:ext cx="1093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32834"/>
                  <a:ext cx="10938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2357" y="2987277"/>
                  <a:ext cx="1093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7" y="2987277"/>
                  <a:ext cx="109389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442569" y="1932834"/>
                  <a:ext cx="1093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2569" y="1932834"/>
                  <a:ext cx="109389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868"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54926" y="2975735"/>
                  <a:ext cx="1093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926" y="2975735"/>
                  <a:ext cx="109389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934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68851" y="3160401"/>
                  <a:ext cx="846731" cy="3924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51" y="3160401"/>
                  <a:ext cx="846731" cy="392415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>
              <a:stCxn id="17" idx="3"/>
              <a:endCxn id="19" idx="1"/>
            </p:cNvCxnSpPr>
            <p:nvPr/>
          </p:nvCxnSpPr>
          <p:spPr>
            <a:xfrm>
              <a:off x="1093890" y="2117500"/>
              <a:ext cx="334867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06247" y="3186017"/>
              <a:ext cx="334867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51885" y="2117500"/>
              <a:ext cx="1905000" cy="106851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51885" y="2117500"/>
              <a:ext cx="1905000" cy="10544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704385" y="3183258"/>
              <a:ext cx="366713" cy="27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798275" y="3183521"/>
              <a:ext cx="366713" cy="27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373350" y="3200878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-1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3508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8984" y="1244227"/>
            <a:ext cx="11059297" cy="868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01644" y="6440557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13</a:t>
            </a:fld>
            <a:endParaRPr lang="en-US" sz="24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D976B31-292D-4CD1-BEEC-1DE77F313F6C}"/>
              </a:ext>
            </a:extLst>
          </p:cNvPr>
          <p:cNvSpPr txBox="1">
            <a:spLocks/>
          </p:cNvSpPr>
          <p:nvPr/>
        </p:nvSpPr>
        <p:spPr>
          <a:xfrm>
            <a:off x="1213658" y="133768"/>
            <a:ext cx="10058399" cy="5055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Arial (Body)"/>
              </a:rPr>
              <a:t> </a:t>
            </a:r>
            <a:r>
              <a:rPr lang="en-US" sz="2400" b="1">
                <a:latin typeface="Arial (Body)"/>
              </a:rPr>
              <a:t>Khối </a:t>
            </a:r>
            <a:r>
              <a:rPr lang="en-US" sz="2400" b="1" smtClean="0">
                <a:latin typeface="Arial (Body)"/>
              </a:rPr>
              <a:t>FFT chính</a:t>
            </a:r>
            <a:endParaRPr lang="en-US" sz="2400" b="1">
              <a:latin typeface="Arial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9063E-D17D-4841-885D-189D7421162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"/>
          <a:stretch/>
        </p:blipFill>
        <p:spPr bwMode="auto">
          <a:xfrm>
            <a:off x="3323751" y="591978"/>
            <a:ext cx="5612429" cy="52795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21F1B-D0BA-4B31-8BB4-EFA6FDF1BE6F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46767-8EEE-430E-BDC9-C38191234F9C}"/>
              </a:ext>
            </a:extLst>
          </p:cNvPr>
          <p:cNvSpPr/>
          <p:nvPr/>
        </p:nvSpPr>
        <p:spPr>
          <a:xfrm>
            <a:off x="5272230" y="5960394"/>
            <a:ext cx="2213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ea typeface="SimSun" panose="02010600030101010101" pitchFamily="2" charset="-122"/>
              </a:rPr>
              <a:t>Sơ </a:t>
            </a: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</a:rPr>
              <a:t>đồ khối FFT chính</a:t>
            </a:r>
            <a:endParaRPr lang="en-US" sz="2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2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8984" y="1244227"/>
            <a:ext cx="11059297" cy="868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14</a:t>
            </a:fld>
            <a:endParaRPr lang="en-US" sz="24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D976B31-292D-4CD1-BEEC-1DE77F313F6C}"/>
              </a:ext>
            </a:extLst>
          </p:cNvPr>
          <p:cNvSpPr txBox="1">
            <a:spLocks/>
          </p:cNvSpPr>
          <p:nvPr/>
        </p:nvSpPr>
        <p:spPr>
          <a:xfrm>
            <a:off x="1019432" y="283412"/>
            <a:ext cx="10058399" cy="5055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Arial (Body)"/>
              </a:rPr>
              <a:t> Timing</a:t>
            </a:r>
            <a:endParaRPr lang="en-US" sz="2400" b="1">
              <a:latin typeface="Arial (Body)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694BC1C-D8D1-4939-BF8E-6F0B2128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4" y="36855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11B1A-44A8-4EDA-B9F1-99A7F2DD4482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3262C2-8BFF-43DF-9ABF-42555DBD24E9}"/>
              </a:ext>
            </a:extLst>
          </p:cNvPr>
          <p:cNvSpPr/>
          <p:nvPr/>
        </p:nvSpPr>
        <p:spPr>
          <a:xfrm>
            <a:off x="4545838" y="5939011"/>
            <a:ext cx="332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Sơ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đồ timing cho bộ FFT 64 điểm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23" y="569931"/>
            <a:ext cx="8574976" cy="51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472D32-44CD-4F49-AB50-9A71497AB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4" y="1024745"/>
            <a:ext cx="10058399" cy="505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Arial (Body)"/>
              </a:rPr>
              <a:t> </a:t>
            </a:r>
            <a:r>
              <a:rPr lang="en-US" sz="2400" b="1" smtClean="0">
                <a:latin typeface="Arial (Body)"/>
              </a:rPr>
              <a:t>Kết quả mô phỏng trên Modelsim</a:t>
            </a:r>
          </a:p>
          <a:p>
            <a:endParaRPr lang="en-US" sz="2400" b="1">
              <a:latin typeface="Arial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15</a:t>
            </a:fld>
            <a:endParaRPr lang="en-US" sz="24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694BC1C-D8D1-4939-BF8E-6F0B2128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4" y="36855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17B1B-9105-4C51-9B76-26EC98D524E9}"/>
              </a:ext>
            </a:extLst>
          </p:cNvPr>
          <p:cNvPicPr/>
          <p:nvPr/>
        </p:nvPicPr>
        <p:blipFill rotWithShape="1">
          <a:blip r:embed="rId2"/>
          <a:srcRect l="8609" t="19359" r="20239" b="7686"/>
          <a:stretch/>
        </p:blipFill>
        <p:spPr bwMode="auto">
          <a:xfrm>
            <a:off x="1097326" y="1530325"/>
            <a:ext cx="10058303" cy="41167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720192-95B2-474C-BEE2-ED6761BC7324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CCE47-1703-4A6F-80B6-F42F612E490B}"/>
              </a:ext>
            </a:extLst>
          </p:cNvPr>
          <p:cNvSpPr/>
          <p:nvPr/>
        </p:nvSpPr>
        <p:spPr>
          <a:xfrm>
            <a:off x="4472820" y="5745472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>
                <a:latin typeface="Times New Roman" panose="02020603050405020304" pitchFamily="18" charset="0"/>
                <a:ea typeface="SimSun" panose="02010600030101010101" pitchFamily="2" charset="-122"/>
              </a:rPr>
              <a:t>Kết </a:t>
            </a:r>
            <a:r>
              <a:rPr lang="en-US">
                <a:latin typeface="Times New Roman" panose="02020603050405020304" pitchFamily="18" charset="0"/>
                <a:ea typeface="SimSun" panose="02010600030101010101" pitchFamily="2" charset="-122"/>
              </a:rPr>
              <a:t>quả mô phỏng trên Modelsim</a:t>
            </a:r>
            <a:endParaRPr lang="en-US" sz="2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976B31-292D-4CD1-BEEC-1DE77F313F6C}"/>
              </a:ext>
            </a:extLst>
          </p:cNvPr>
          <p:cNvSpPr txBox="1">
            <a:spLocks/>
          </p:cNvSpPr>
          <p:nvPr/>
        </p:nvSpPr>
        <p:spPr>
          <a:xfrm>
            <a:off x="1154084" y="274751"/>
            <a:ext cx="10058399" cy="13733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4400" b="1" smtClean="0">
                <a:latin typeface="Arial (Body)"/>
              </a:rPr>
              <a:t>4. Kết quả mô phỏng</a:t>
            </a:r>
            <a:endParaRPr lang="en-US" sz="4400" b="1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936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42146" y="1230261"/>
            <a:ext cx="11059297" cy="868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472D32-44CD-4F49-AB50-9A71497AB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829" y="119525"/>
            <a:ext cx="10058399" cy="505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Arial (Body)"/>
              </a:rPr>
              <a:t> </a:t>
            </a:r>
            <a:r>
              <a:rPr lang="en-US" sz="2400" b="1" smtClean="0">
                <a:latin typeface="Arial (Body)"/>
              </a:rPr>
              <a:t>So sánh kết quả mô phỏng với MATLAB</a:t>
            </a:r>
          </a:p>
          <a:p>
            <a:endParaRPr lang="en-US" sz="2400" b="1">
              <a:latin typeface="Arial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16</a:t>
            </a:fld>
            <a:endParaRPr lang="en-US" sz="24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694BC1C-D8D1-4939-BF8E-6F0B2128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4" y="36855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20192-95B2-474C-BEE2-ED6761BC7324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50209"/>
              </p:ext>
            </p:extLst>
          </p:nvPr>
        </p:nvGraphicFramePr>
        <p:xfrm>
          <a:off x="1015829" y="625105"/>
          <a:ext cx="3389809" cy="5532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587">
                  <a:extLst>
                    <a:ext uri="{9D8B030D-6E8A-4147-A177-3AD203B41FA5}">
                      <a16:colId xmlns:a16="http://schemas.microsoft.com/office/drawing/2014/main" val="1206707096"/>
                    </a:ext>
                  </a:extLst>
                </a:gridCol>
                <a:gridCol w="691899">
                  <a:extLst>
                    <a:ext uri="{9D8B030D-6E8A-4147-A177-3AD203B41FA5}">
                      <a16:colId xmlns:a16="http://schemas.microsoft.com/office/drawing/2014/main" val="2741978921"/>
                    </a:ext>
                  </a:extLst>
                </a:gridCol>
                <a:gridCol w="1181032">
                  <a:extLst>
                    <a:ext uri="{9D8B030D-6E8A-4147-A177-3AD203B41FA5}">
                      <a16:colId xmlns:a16="http://schemas.microsoft.com/office/drawing/2014/main" val="243742804"/>
                    </a:ext>
                  </a:extLst>
                </a:gridCol>
                <a:gridCol w="1125291">
                  <a:extLst>
                    <a:ext uri="{9D8B030D-6E8A-4147-A177-3AD203B41FA5}">
                      <a16:colId xmlns:a16="http://schemas.microsoft.com/office/drawing/2014/main" val="2514856087"/>
                    </a:ext>
                  </a:extLst>
                </a:gridCol>
              </a:tblGrid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Đầu vào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KQ mô phỏng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KQ MATLAB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3015099304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3200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4128296606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1000−1846i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1000−1991i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393337583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869775800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935−401i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1000−541i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830100672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4254828111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975−117i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1000−174i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269021800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5168756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943+99i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1000+43i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3422064338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262471378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966+227i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1000+214i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970547115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320037901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956+397i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1000+373i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932785277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2267590781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998+580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1000+533i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3772203553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2780410111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973+738i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1000+705i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214864282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3345869276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952+891i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1000+902i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3076035556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204552210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985+1161i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1000+1139i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2201443008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924746334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961+1464i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1000+1442i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2538868641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3595663754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958+1853i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1000+1856i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808984915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154000137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992+2492i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1000+2480i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556128271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4191200607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995+3594i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1000+3568i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2967450378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397506054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1026+6128i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1000+6052i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1019011400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2615092078"/>
                  </a:ext>
                </a:extLst>
              </a:tr>
              <a:tr h="16704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−800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992+18371i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1000+18315i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263" marR="57263" marT="0" marB="0"/>
                </a:tc>
                <a:extLst>
                  <a:ext uri="{0D108BD9-81ED-4DB2-BD59-A6C34878D82A}">
                    <a16:rowId xmlns:a16="http://schemas.microsoft.com/office/drawing/2014/main" val="45691333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21695"/>
              </p:ext>
            </p:extLst>
          </p:nvPr>
        </p:nvGraphicFramePr>
        <p:xfrm>
          <a:off x="4956741" y="625105"/>
          <a:ext cx="3397564" cy="5532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83">
                  <a:extLst>
                    <a:ext uri="{9D8B030D-6E8A-4147-A177-3AD203B41FA5}">
                      <a16:colId xmlns:a16="http://schemas.microsoft.com/office/drawing/2014/main" val="4041094580"/>
                    </a:ext>
                  </a:extLst>
                </a:gridCol>
                <a:gridCol w="693481">
                  <a:extLst>
                    <a:ext uri="{9D8B030D-6E8A-4147-A177-3AD203B41FA5}">
                      <a16:colId xmlns:a16="http://schemas.microsoft.com/office/drawing/2014/main" val="2769021682"/>
                    </a:ext>
                  </a:extLst>
                </a:gridCol>
                <a:gridCol w="1183734">
                  <a:extLst>
                    <a:ext uri="{9D8B030D-6E8A-4147-A177-3AD203B41FA5}">
                      <a16:colId xmlns:a16="http://schemas.microsoft.com/office/drawing/2014/main" val="4115037853"/>
                    </a:ext>
                  </a:extLst>
                </a:gridCol>
                <a:gridCol w="1127866">
                  <a:extLst>
                    <a:ext uri="{9D8B030D-6E8A-4147-A177-3AD203B41FA5}">
                      <a16:colId xmlns:a16="http://schemas.microsoft.com/office/drawing/2014/main" val="1559489191"/>
                    </a:ext>
                  </a:extLst>
                </a:gridCol>
              </a:tblGrid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</a:rPr>
                        <a:t>TT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</a:rPr>
                        <a:t>Đầu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</a:rPr>
                        <a:t> vào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+mn-lt"/>
                          <a:ea typeface="+mn-ea"/>
                        </a:rPr>
                        <a:t>KQ</a:t>
                      </a:r>
                      <a:r>
                        <a:rPr lang="en-US" sz="1100" baseline="0" smtClean="0">
                          <a:effectLst/>
                          <a:latin typeface="+mn-lt"/>
                          <a:ea typeface="+mn-ea"/>
                        </a:rPr>
                        <a:t> mô phỏng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KQ MATLAB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3445073373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28800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28800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083133932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1000−18316i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1000−18315i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3745094645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1824655264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1009−6041i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1000−6052i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3116371617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4287118846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957−3609i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1000−3568i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3196425899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154415768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991−2481i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1000−2480i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732713897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1197689567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1002−1855i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1000−1856i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174645803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988527619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1002−1449i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1000−1442i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1919580781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070842380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1000−1162i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1000−1139i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1990666597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469896356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1007−928i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1000−902i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1900480015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3214169867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1048−701i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1000−705i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1040551841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982020836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1035−579i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1000−533i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1271947920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249796421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995−422i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1000−373i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3516884528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3807039056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1032−251i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1000−214i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564578624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810485947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1048−84i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1000−43i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3740079567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1694334590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1067+94i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1000+174i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419239265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227070504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1064+426i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1000+541i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3806600674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    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2516196288"/>
                  </a:ext>
                </a:extLst>
              </a:tr>
              <a:tr h="1674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1136+1727i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1000+1991i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5330" marR="75330" marT="0" marB="0"/>
                </a:tc>
                <a:extLst>
                  <a:ext uri="{0D108BD9-81ED-4DB2-BD59-A6C34878D82A}">
                    <a16:rowId xmlns:a16="http://schemas.microsoft.com/office/drawing/2014/main" val="91954875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733068" y="2473362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ea typeface="SimSun" panose="02010600030101010101" pitchFamily="2" charset="-122"/>
              </a:rPr>
              <a:t>Sai số: 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2.69%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1500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17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71964-0A54-44EA-8C52-57B89F6B06C1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0D339-6020-4965-BDCD-4EFA22A63209}"/>
              </a:ext>
            </a:extLst>
          </p:cNvPr>
          <p:cNvSpPr txBox="1"/>
          <p:nvPr/>
        </p:nvSpPr>
        <p:spPr>
          <a:xfrm>
            <a:off x="1266708" y="2753946"/>
            <a:ext cx="100101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>
                <a:latin typeface="Cambria Math" panose="02040503050406030204" pitchFamily="18" charset="0"/>
                <a:ea typeface="Cambria Math" panose="02040503050406030204" pitchFamily="18" charset="0"/>
              </a:rPr>
              <a:t>THANKS </a:t>
            </a:r>
            <a:r>
              <a:rPr lang="en-US" sz="660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6600" smtClean="0">
                <a:latin typeface="Cambria Math" panose="02040503050406030204" pitchFamily="18" charset="0"/>
                <a:ea typeface="Cambria Math" panose="02040503050406030204" pitchFamily="18" charset="0"/>
              </a:rPr>
              <a:t>LISTENING!</a:t>
            </a:r>
            <a:endParaRPr lang="en-US" sz="6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2146" y="1230261"/>
            <a:ext cx="11059297" cy="868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9D08F6-4A25-4D64-8D32-F6FB3C8D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BD78-8ED7-4BD5-BD4E-B353BF65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1078"/>
            <a:ext cx="10058400" cy="3868016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Giới thiệu chung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Cơ sở toán học của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FFT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Kiến trúc bộ FFT 64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Kết quả mô phỏng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18216-0389-42B4-B2B5-82FA15F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36EB-71D0-4748-97FE-4FE775D725DA}" type="slidenum">
              <a:rPr lang="en-US" sz="2400"/>
              <a:t>2</a:t>
            </a:fld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C69F2-04B1-4EE3-92F2-CF0210586304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</p:spTree>
    <p:extLst>
      <p:ext uri="{BB962C8B-B14F-4D97-AF65-F5344CB8AC3E}">
        <p14:creationId xmlns:p14="http://schemas.microsoft.com/office/powerpoint/2010/main" val="151898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9D08F6-4A25-4D64-8D32-F6FB3C8D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1. GIỚI </a:t>
            </a:r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THIỆU CHUNG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BD78-8ED7-4BD5-BD4E-B353BF65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1078"/>
            <a:ext cx="10058400" cy="3868016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/>
              <a:t>Trong lĩnh vực Điện tử − Viễn thông, xử lí tín hiệu là một công việc rất phổ biến và quan trọng</a:t>
            </a:r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/>
              <a:t>Biến đổi Fourier rời rạc (DFT ) là một biến đổi rất thông dụng trong xử lý tin hiệu, trong đó biến đổi Fourier nhanh (FFT) là một thuật toán hiệu quả để tính DFT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18216-0389-42B4-B2B5-82FA15F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5" y="6416814"/>
            <a:ext cx="1312025" cy="365125"/>
          </a:xfrm>
        </p:spPr>
        <p:txBody>
          <a:bodyPr/>
          <a:lstStyle/>
          <a:p>
            <a:fld id="{B02D36EB-71D0-4748-97FE-4FE775D725DA}" type="slidenum">
              <a:rPr lang="en-US" sz="2400"/>
              <a:t>3</a:t>
            </a:fld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C69F2-04B1-4EE3-92F2-CF0210586304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</p:spTree>
    <p:extLst>
      <p:ext uri="{BB962C8B-B14F-4D97-AF65-F5344CB8AC3E}">
        <p14:creationId xmlns:p14="http://schemas.microsoft.com/office/powerpoint/2010/main" val="191798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72FE-F5BB-4B21-8CF2-B2434DB2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42785" cy="1450757"/>
          </a:xfrm>
        </p:spPr>
        <p:txBody>
          <a:bodyPr>
            <a:normAutofit/>
          </a:bodyPr>
          <a:lstStyle/>
          <a:p>
            <a:r>
              <a:rPr lang="en-US" sz="440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sz="4400" smtClean="0">
                <a:latin typeface="Arial" panose="020B0604020202020204" pitchFamily="34" charset="0"/>
                <a:cs typeface="Arial" panose="020B0604020202020204" pitchFamily="34" charset="0"/>
              </a:rPr>
              <a:t>CƠ </a:t>
            </a:r>
            <a:r>
              <a:rPr lang="vi-VN" sz="4400">
                <a:latin typeface="Arial" panose="020B0604020202020204" pitchFamily="34" charset="0"/>
                <a:cs typeface="Arial" panose="020B0604020202020204" pitchFamily="34" charset="0"/>
              </a:rPr>
              <a:t>SỞ TOÁN HỌC CỦA DFT VÀ FFT</a:t>
            </a:r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38BA-16E9-4C3B-B7B0-3808997E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2967"/>
            <a:ext cx="10058399" cy="50558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Arial (Body)"/>
              </a:rPr>
              <a:t> </a:t>
            </a:r>
            <a:r>
              <a:rPr lang="en-US" sz="2400" b="1" smtClean="0">
                <a:latin typeface="Arial (Body)"/>
              </a:rPr>
              <a:t>Biến </a:t>
            </a:r>
            <a:r>
              <a:rPr lang="en-US" sz="2400" b="1">
                <a:latin typeface="Arial (Body)"/>
              </a:rPr>
              <a:t>đổi Fourier rời rạc (DFT) và biến đổi ng</a:t>
            </a:r>
            <a:r>
              <a:rPr lang="vi-VN" sz="2400" b="1">
                <a:latin typeface="Arial (Body)"/>
              </a:rPr>
              <a:t>ư</a:t>
            </a:r>
            <a:r>
              <a:rPr lang="en-US" sz="2400" b="1">
                <a:latin typeface="Arial (Body)"/>
              </a:rPr>
              <a:t>ợc Fourier rời rạc (IDFT)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C0C8-C8C3-4A6F-BA5C-5987003C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838" y="6429514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4</a:t>
            </a:fld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C4BCA1-7D7E-4EE3-AAF1-B38C240F44BA}"/>
                  </a:ext>
                </a:extLst>
              </p:cNvPr>
              <p:cNvSpPr/>
              <p:nvPr/>
            </p:nvSpPr>
            <p:spPr>
              <a:xfrm>
                <a:off x="2265161" y="2593413"/>
                <a:ext cx="6197600" cy="1138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]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sup>
                          </m:sSub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=0, 1, …,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C4BCA1-7D7E-4EE3-AAF1-B38C240F4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61" y="2593413"/>
                <a:ext cx="6197600" cy="1138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AD0766-26C1-4F01-934E-6B2E27609D3F}"/>
                  </a:ext>
                </a:extLst>
              </p:cNvPr>
              <p:cNvSpPr/>
              <p:nvPr/>
            </p:nvSpPr>
            <p:spPr>
              <a:xfrm>
                <a:off x="8780948" y="2847936"/>
                <a:ext cx="2291781" cy="629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𝑘𝑛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𝑘𝑛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AD0766-26C1-4F01-934E-6B2E27609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948" y="2847936"/>
                <a:ext cx="2291781" cy="6295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E8DE6D-1001-4082-9E01-13D9D35DA1CC}"/>
                  </a:ext>
                </a:extLst>
              </p:cNvPr>
              <p:cNvSpPr/>
              <p:nvPr/>
            </p:nvSpPr>
            <p:spPr>
              <a:xfrm>
                <a:off x="2265161" y="4441786"/>
                <a:ext cx="6053067" cy="11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]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sup>
                          </m:sSub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=0, 1, …,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4E8DE6D-1001-4082-9E01-13D9D35DA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61" y="4441786"/>
                <a:ext cx="6053067" cy="1138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C44BF00-872A-4E24-BDAC-901C640EF878}"/>
              </a:ext>
            </a:extLst>
          </p:cNvPr>
          <p:cNvSpPr/>
          <p:nvPr/>
        </p:nvSpPr>
        <p:spPr>
          <a:xfrm>
            <a:off x="1435685" y="2931870"/>
            <a:ext cx="67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/>
              <a:t>DFT</a:t>
            </a: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DAFE0-C93F-475B-8417-BB2558ED8652}"/>
              </a:ext>
            </a:extLst>
          </p:cNvPr>
          <p:cNvSpPr/>
          <p:nvPr/>
        </p:nvSpPr>
        <p:spPr>
          <a:xfrm>
            <a:off x="1435685" y="4780243"/>
            <a:ext cx="753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/>
              <a:t>IDFT</a:t>
            </a:r>
            <a:endParaRPr lang="en-US" sz="2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93EAF-6E62-42BC-A38E-81DDDF47D180}"/>
              </a:ext>
            </a:extLst>
          </p:cNvPr>
          <p:cNvCxnSpPr>
            <a:cxnSpLocks/>
          </p:cNvCxnSpPr>
          <p:nvPr/>
        </p:nvCxnSpPr>
        <p:spPr>
          <a:xfrm>
            <a:off x="8448247" y="2566973"/>
            <a:ext cx="0" cy="30133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2A8D5E-3264-40F0-AC78-5041DDCE2AE3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</p:spTree>
    <p:extLst>
      <p:ext uri="{BB962C8B-B14F-4D97-AF65-F5344CB8AC3E}">
        <p14:creationId xmlns:p14="http://schemas.microsoft.com/office/powerpoint/2010/main" val="36594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CEDFF03-77AC-4852-81C4-0A70AD59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010" y="1190203"/>
            <a:ext cx="10058399" cy="505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400" b="1" smtClean="0">
                <a:latin typeface="Arial (Body)"/>
              </a:rPr>
              <a:t>Thuật </a:t>
            </a:r>
            <a:r>
              <a:rPr lang="vi-VN" sz="2400" b="1">
                <a:latin typeface="Arial (Body)"/>
              </a:rPr>
              <a:t>toán FFT Cooley − Tukey cơ số 2</a:t>
            </a:r>
            <a:endParaRPr lang="en-US" sz="2400" b="1">
              <a:latin typeface="Arial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C0C8-C8C3-4A6F-BA5C-5987003C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84" y="6429514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5</a:t>
            </a:fld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6E4A8-5E5A-421A-9F02-2F6F0F001A0B}"/>
              </a:ext>
            </a:extLst>
          </p:cNvPr>
          <p:cNvSpPr/>
          <p:nvPr/>
        </p:nvSpPr>
        <p:spPr>
          <a:xfrm>
            <a:off x="1097277" y="2012749"/>
            <a:ext cx="102238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2400">
                <a:latin typeface="Times New Roman" panose="02020603050405020304" pitchFamily="18" charset="0"/>
                <a:ea typeface="SimSun" panose="02010600030101010101" pitchFamily="2" charset="-122"/>
              </a:rPr>
              <a:t>Thuật toán 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FFT </a:t>
            </a:r>
            <a:r>
              <a:rPr lang="vi-VN" sz="2400">
                <a:latin typeface="Times New Roman" panose="02020603050405020304" pitchFamily="18" charset="0"/>
                <a:ea typeface="SimSun" panose="02010600030101010101" pitchFamily="2" charset="-122"/>
              </a:rPr>
              <a:t>Cooley − Tukey, được đặt theo tên của 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hai nhà toán học </a:t>
            </a:r>
            <a:r>
              <a:rPr lang="vi-VN" sz="2400">
                <a:latin typeface="Times New Roman" panose="02020603050405020304" pitchFamily="18" charset="0"/>
                <a:ea typeface="SimSun" panose="02010600030101010101" pitchFamily="2" charset="-122"/>
              </a:rPr>
              <a:t>J.W. Cooley và John Tukey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. Hai thuật toán FFT là: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vi-VN" sz="2400">
                <a:latin typeface="Times New Roman" panose="02020603050405020304" pitchFamily="18" charset="0"/>
                <a:ea typeface="SimSun" panose="02010600030101010101" pitchFamily="2" charset="-122"/>
              </a:rPr>
              <a:t>Decimation in Time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 – DIT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Decimation  in  Frequency − DIF 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85A6DC-2331-44F3-BA1F-EEB47EF8F998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</p:spTree>
    <p:extLst>
      <p:ext uri="{BB962C8B-B14F-4D97-AF65-F5344CB8AC3E}">
        <p14:creationId xmlns:p14="http://schemas.microsoft.com/office/powerpoint/2010/main" val="317554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C0C8-C8C3-4A6F-BA5C-5987003C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1564" y="6416814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6</a:t>
            </a:fld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7220FD-8B49-40C7-92E3-FC867B8159EB}"/>
                  </a:ext>
                </a:extLst>
              </p:cNvPr>
              <p:cNvSpPr/>
              <p:nvPr/>
            </p:nvSpPr>
            <p:spPr>
              <a:xfrm>
                <a:off x="1121995" y="1971181"/>
                <a:ext cx="5416034" cy="1327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7220FD-8B49-40C7-92E3-FC867B815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95" y="1971181"/>
                <a:ext cx="5416034" cy="1327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3202E1-F054-4A2E-8B65-BCA2C1471572}"/>
              </a:ext>
            </a:extLst>
          </p:cNvPr>
          <p:cNvSpPr txBox="1">
            <a:spLocks/>
          </p:cNvSpPr>
          <p:nvPr/>
        </p:nvSpPr>
        <p:spPr>
          <a:xfrm>
            <a:off x="1225190" y="1234098"/>
            <a:ext cx="10058399" cy="5055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vi-VN" sz="2400" b="1" smtClean="0">
                <a:latin typeface="Arial (Body)"/>
              </a:rPr>
              <a:t>Thuật </a:t>
            </a:r>
            <a:r>
              <a:rPr lang="vi-VN" sz="2400" b="1">
                <a:latin typeface="Arial (Body)"/>
              </a:rPr>
              <a:t>toán FFT cơ số 2 phân chia theo tần số</a:t>
            </a:r>
            <a:endParaRPr lang="en-US" sz="2400" b="1">
              <a:latin typeface="Arial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1C74AD-0681-41AB-BB1A-7C24940D01B2}"/>
                  </a:ext>
                </a:extLst>
              </p:cNvPr>
              <p:cNvSpPr/>
              <p:nvPr/>
            </p:nvSpPr>
            <p:spPr>
              <a:xfrm>
                <a:off x="1121995" y="3325402"/>
                <a:ext cx="5046446" cy="1327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num>
                                    <m:den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81C74AD-0681-41AB-BB1A-7C24940D0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95" y="3325402"/>
                <a:ext cx="5046446" cy="1327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314AE9-CEAC-4B3E-A58D-5303593ED178}"/>
                  </a:ext>
                </a:extLst>
              </p:cNvPr>
              <p:cNvSpPr/>
              <p:nvPr/>
            </p:nvSpPr>
            <p:spPr>
              <a:xfrm>
                <a:off x="6120715" y="3325402"/>
                <a:ext cx="5768887" cy="1327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[2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+1]=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314AE9-CEAC-4B3E-A58D-5303593ED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715" y="3325402"/>
                <a:ext cx="5768887" cy="1327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166F193-BA86-49FE-B624-B47C1328C897}"/>
              </a:ext>
            </a:extLst>
          </p:cNvPr>
          <p:cNvSpPr/>
          <p:nvPr/>
        </p:nvSpPr>
        <p:spPr>
          <a:xfrm>
            <a:off x="7646514" y="2484861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Cambria Math" panose="02040503050406030204" pitchFamily="18" charset="0"/>
                <a:ea typeface="Cambria Math" panose="02040503050406030204" pitchFamily="18" charset="0"/>
              </a:rPr>
              <a:t>(k=0,1,…,N-1)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19CDE1-5DCB-4762-A0C0-2EDD73FFBEE1}"/>
              </a:ext>
            </a:extLst>
          </p:cNvPr>
          <p:cNvCxnSpPr>
            <a:cxnSpLocks/>
          </p:cNvCxnSpPr>
          <p:nvPr/>
        </p:nvCxnSpPr>
        <p:spPr>
          <a:xfrm>
            <a:off x="1321010" y="3360375"/>
            <a:ext cx="99161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57B0E-D1EE-4293-A18A-6026EA2E7D76}"/>
              </a:ext>
            </a:extLst>
          </p:cNvPr>
          <p:cNvCxnSpPr/>
          <p:nvPr/>
        </p:nvCxnSpPr>
        <p:spPr>
          <a:xfrm>
            <a:off x="7165744" y="2157189"/>
            <a:ext cx="0" cy="1036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A4D131-77BB-4487-A13E-7A979C47D809}"/>
              </a:ext>
            </a:extLst>
          </p:cNvPr>
          <p:cNvCxnSpPr/>
          <p:nvPr/>
        </p:nvCxnSpPr>
        <p:spPr>
          <a:xfrm>
            <a:off x="6151194" y="3498648"/>
            <a:ext cx="0" cy="1030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30CB7B-5C2B-477A-BA2C-E5286C78E369}"/>
                  </a:ext>
                </a:extLst>
              </p:cNvPr>
              <p:cNvSpPr/>
              <p:nvPr/>
            </p:nvSpPr>
            <p:spPr>
              <a:xfrm>
                <a:off x="4749952" y="4540075"/>
                <a:ext cx="2896562" cy="791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=0, 1, …,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530CB7B-5C2B-477A-BA2C-E5286C78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52" y="4540075"/>
                <a:ext cx="2896562" cy="791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6583C41-2371-4190-AA8A-98EBDD54D76E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</p:spTree>
    <p:extLst>
      <p:ext uri="{BB962C8B-B14F-4D97-AF65-F5344CB8AC3E}">
        <p14:creationId xmlns:p14="http://schemas.microsoft.com/office/powerpoint/2010/main" val="7116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ABD7-3906-4B54-B0BF-6B81A9CE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latin typeface="Arial (Body)"/>
              </a:rPr>
              <a:t>THIẾT KẾ BỘ FFT </a:t>
            </a:r>
            <a:r>
              <a:rPr lang="en-US" sz="4400" smtClean="0">
                <a:latin typeface="Arial (Body)"/>
              </a:rPr>
              <a:t>64 </a:t>
            </a:r>
            <a:r>
              <a:rPr lang="en-US" sz="4400">
                <a:latin typeface="Arial (Body)"/>
              </a:rPr>
              <a:t>ĐIỂM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472D32-44CD-4F49-AB50-9A71497AB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2967"/>
            <a:ext cx="10058399" cy="505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Arial (Body)"/>
              </a:rPr>
              <a:t> </a:t>
            </a:r>
            <a:r>
              <a:rPr lang="en-US" sz="2400" b="1" smtClean="0">
                <a:latin typeface="Arial (Body)"/>
              </a:rPr>
              <a:t>Thuật </a:t>
            </a:r>
            <a:r>
              <a:rPr lang="en-US" sz="2400" b="1">
                <a:latin typeface="Arial (Body)"/>
              </a:rPr>
              <a:t>toán CORDIC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3654" y="6429514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7</a:t>
            </a:fld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E8803-6661-4F1C-AFFF-29270DB7DD26}"/>
              </a:ext>
            </a:extLst>
          </p:cNvPr>
          <p:cNvSpPr/>
          <p:nvPr/>
        </p:nvSpPr>
        <p:spPr>
          <a:xfrm>
            <a:off x="1097280" y="2498547"/>
            <a:ext cx="10058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ea typeface="SimSun" panose="02010600030101010101" pitchFamily="2" charset="-122"/>
              </a:rPr>
              <a:t>Thuật 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toán CORDIC (COordinate Rotation DIgital Computer), còn được gọi là thuật toán Volder, là một thuật toán để tính toán các </a:t>
            </a:r>
            <a:r>
              <a:rPr lang="en-US" sz="2400" b="1">
                <a:latin typeface="Times New Roman" panose="02020603050405020304" pitchFamily="18" charset="0"/>
                <a:ea typeface="SimSun" panose="02010600030101010101" pitchFamily="2" charset="-122"/>
              </a:rPr>
              <a:t>hàm lượng giác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 và </a:t>
            </a:r>
            <a:r>
              <a:rPr lang="en-US" sz="2400" b="1">
                <a:latin typeface="Times New Roman" panose="02020603050405020304" pitchFamily="18" charset="0"/>
                <a:ea typeface="SimSun" panose="02010600030101010101" pitchFamily="2" charset="-122"/>
              </a:rPr>
              <a:t>hyperbolic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. Thuật toán này cực kì phù hợp để thực hiện trên phần cứng (ví dụ các kit FPGA) vì </a:t>
            </a:r>
            <a:r>
              <a:rPr lang="en-US" sz="2400" b="1">
                <a:latin typeface="Times New Roman" panose="02020603050405020304" pitchFamily="18" charset="0"/>
                <a:ea typeface="SimSun" panose="02010600030101010101" pitchFamily="2" charset="-122"/>
              </a:rPr>
              <a:t>nó không yêu cầu bất cứ bộ nhân nào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26877-6696-4ACF-9F79-AFC89D3D4C4E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</p:spTree>
    <p:extLst>
      <p:ext uri="{BB962C8B-B14F-4D97-AF65-F5344CB8AC3E}">
        <p14:creationId xmlns:p14="http://schemas.microsoft.com/office/powerpoint/2010/main" val="29187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9378" y="6428458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8</a:t>
            </a:fld>
            <a:endParaRPr lang="en-US" sz="24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D976B31-292D-4CD1-BEEC-1DE77F313F6C}"/>
              </a:ext>
            </a:extLst>
          </p:cNvPr>
          <p:cNvSpPr txBox="1">
            <a:spLocks/>
          </p:cNvSpPr>
          <p:nvPr/>
        </p:nvSpPr>
        <p:spPr>
          <a:xfrm>
            <a:off x="1223004" y="1293567"/>
            <a:ext cx="10058399" cy="5055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>
                <a:latin typeface="Arial (Body)"/>
              </a:rPr>
              <a:t> </a:t>
            </a:r>
            <a:r>
              <a:rPr lang="en-US" sz="2400" b="1" smtClean="0">
                <a:latin typeface="Arial (Body)"/>
              </a:rPr>
              <a:t>Nguyên </a:t>
            </a:r>
            <a:r>
              <a:rPr lang="en-US" sz="2400" b="1">
                <a:latin typeface="Arial (Body)"/>
              </a:rPr>
              <a:t>lí hoạt động của CORDIC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A18E06-4239-46ED-A47C-3F3B5053E6F3}"/>
              </a:ext>
            </a:extLst>
          </p:cNvPr>
          <p:cNvSpPr/>
          <p:nvPr/>
        </p:nvSpPr>
        <p:spPr>
          <a:xfrm>
            <a:off x="2521268" y="2058346"/>
            <a:ext cx="108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SimSun" panose="02010600030101010101" pitchFamily="2" charset="-122"/>
              </a:rPr>
              <a:t>z=x+yj</a:t>
            </a:r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588E0-4886-4CD5-8B96-8494404B86CB}"/>
              </a:ext>
            </a:extLst>
          </p:cNvPr>
          <p:cNvSpPr/>
          <p:nvPr/>
        </p:nvSpPr>
        <p:spPr>
          <a:xfrm>
            <a:off x="3602013" y="2058345"/>
            <a:ext cx="5521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quay góc </a:t>
            </a:r>
            <a:r>
              <a:rPr lang="en-US" sz="2400" b="1">
                <a:latin typeface="Times New Roman" panose="02020603050405020304" pitchFamily="18" charset="0"/>
                <a:ea typeface="SimSun" panose="02010600030101010101" pitchFamily="2" charset="-122"/>
              </a:rPr>
              <a:t>φ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=arctan(K) hoặc </a:t>
            </a:r>
            <a:r>
              <a:rPr lang="en-US" sz="2400" b="1">
                <a:latin typeface="Times New Roman" panose="02020603050405020304" pitchFamily="18" charset="0"/>
                <a:ea typeface="SimSun" panose="02010600030101010101" pitchFamily="2" charset="-122"/>
              </a:rPr>
              <a:t>φ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=−arctan(K) </a:t>
            </a: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8004F7-50D8-4A20-A1AE-C483E7F789B1}"/>
                  </a:ext>
                </a:extLst>
              </p:cNvPr>
              <p:cNvSpPr/>
              <p:nvPr/>
            </p:nvSpPr>
            <p:spPr>
              <a:xfrm>
                <a:off x="9505151" y="2052381"/>
                <a:ext cx="1013034" cy="473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K=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8004F7-50D8-4A20-A1AE-C483E7F789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151" y="2052381"/>
                <a:ext cx="1013034" cy="473591"/>
              </a:xfrm>
              <a:prstGeom prst="rect">
                <a:avLst/>
              </a:prstGeom>
              <a:blipFill>
                <a:blip r:embed="rId2"/>
                <a:stretch>
                  <a:fillRect l="-9036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19A78D-C247-444C-A32D-560636D4E70D}"/>
              </a:ext>
            </a:extLst>
          </p:cNvPr>
          <p:cNvCxnSpPr/>
          <p:nvPr/>
        </p:nvCxnSpPr>
        <p:spPr>
          <a:xfrm>
            <a:off x="9319759" y="2052380"/>
            <a:ext cx="0" cy="467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EA1801-E787-40FF-8512-98D79D07BC11}"/>
              </a:ext>
            </a:extLst>
          </p:cNvPr>
          <p:cNvSpPr txBox="1"/>
          <p:nvPr/>
        </p:nvSpPr>
        <p:spPr>
          <a:xfrm>
            <a:off x="1223004" y="2738804"/>
            <a:ext cx="253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 đ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ợc số phức z’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A8425-5FA8-4A56-8F58-29B0775B1460}"/>
              </a:ext>
            </a:extLst>
          </p:cNvPr>
          <p:cNvSpPr/>
          <p:nvPr/>
        </p:nvSpPr>
        <p:spPr>
          <a:xfrm>
            <a:off x="1519094" y="3247084"/>
            <a:ext cx="10417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Nếu quay z theo chiều dương: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400" spc="-5">
                <a:latin typeface="Times New Roman" panose="02020603050405020304" pitchFamily="18" charset="0"/>
                <a:ea typeface="SimSun" panose="02010600030101010101" pitchFamily="2" charset="-122"/>
              </a:rPr>
              <a:t>		z</a:t>
            </a:r>
            <a:r>
              <a:rPr lang="en-US" sz="2400" spc="-5" smtClean="0">
                <a:latin typeface="Times New Roman" panose="02020603050405020304" pitchFamily="18" charset="0"/>
                <a:ea typeface="SimSun" panose="02010600030101010101" pitchFamily="2" charset="-122"/>
              </a:rPr>
              <a:t>’=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z(1+Kj)=(x+yj)(1+Kj)=(x−yK) + (</a:t>
            </a:r>
            <a:r>
              <a:rPr lang="en-US" sz="2400" smtClean="0">
                <a:latin typeface="Times New Roman" panose="02020603050405020304" pitchFamily="18" charset="0"/>
                <a:ea typeface="SimSun" panose="02010600030101010101" pitchFamily="2" charset="-122"/>
              </a:rPr>
              <a:t>y+xK)j= </a:t>
            </a:r>
            <a:r>
              <a:rPr lang="en-US" sz="2400" spc="-5" smtClean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400" spc="-5">
                <a:latin typeface="Times New Roman" panose="02020603050405020304" pitchFamily="18" charset="0"/>
                <a:ea typeface="SimSun" panose="02010600030101010101" pitchFamily="2" charset="-122"/>
              </a:rPr>
              <a:t>x−y&gt;&gt;&gt;i) + (y+x&gt;&gt;&gt;i)j	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Nếu quay z theo chiều âm:</a:t>
            </a:r>
          </a:p>
          <a:p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		z</a:t>
            </a:r>
            <a:r>
              <a:rPr lang="en-US" sz="2400" smtClean="0">
                <a:latin typeface="Times New Roman" panose="02020603050405020304" pitchFamily="18" charset="0"/>
                <a:ea typeface="SimSun" panose="02010600030101010101" pitchFamily="2" charset="-122"/>
              </a:rPr>
              <a:t>’=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z(1−Kj)=(x+yj)(1−Kj)=(x+yK) + (y−xK)j </a:t>
            </a:r>
            <a:r>
              <a:rPr lang="en-US" sz="2400" smtClean="0">
                <a:latin typeface="Times New Roman" panose="02020603050405020304" pitchFamily="18" charset="0"/>
                <a:ea typeface="SimSun" panose="02010600030101010101" pitchFamily="2" charset="-122"/>
              </a:rPr>
              <a:t>=(</a:t>
            </a:r>
            <a:r>
              <a:rPr lang="en-US" sz="2400">
                <a:latin typeface="Times New Roman" panose="02020603050405020304" pitchFamily="18" charset="0"/>
                <a:ea typeface="SimSun" panose="02010600030101010101" pitchFamily="2" charset="-122"/>
              </a:rPr>
              <a:t>x+y&gt;&gt;&gt;i) + (y−x&gt;&gt;&gt;i)j</a:t>
            </a:r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94ADE-CD01-41B0-B633-0E190805FD33}"/>
              </a:ext>
            </a:extLst>
          </p:cNvPr>
          <p:cNvSpPr/>
          <p:nvPr/>
        </p:nvSpPr>
        <p:spPr>
          <a:xfrm>
            <a:off x="1298617" y="2052380"/>
            <a:ext cx="1274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Số phức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A8CB85-6E7E-459E-979A-2153FD1D221F}"/>
              </a:ext>
            </a:extLst>
          </p:cNvPr>
          <p:cNvSpPr txBox="1"/>
          <p:nvPr/>
        </p:nvSpPr>
        <p:spPr>
          <a:xfrm>
            <a:off x="143086" y="6422522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</p:spTree>
    <p:extLst>
      <p:ext uri="{BB962C8B-B14F-4D97-AF65-F5344CB8AC3E}">
        <p14:creationId xmlns:p14="http://schemas.microsoft.com/office/powerpoint/2010/main" val="42484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27FA4-DF5D-4BFE-A381-07ACBFFE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7262" y="6410050"/>
            <a:ext cx="1312025" cy="365125"/>
          </a:xfrm>
        </p:spPr>
        <p:txBody>
          <a:bodyPr vert="horz" lIns="91440" tIns="45720" rIns="91440" bIns="45720" rtlCol="0" anchor="ctr"/>
          <a:lstStyle/>
          <a:p>
            <a:fld id="{B02D36EB-71D0-4748-97FE-4FE775D725DA}" type="slidenum">
              <a:rPr lang="en-US" sz="2400"/>
              <a:pPr/>
              <a:t>9</a:t>
            </a:fld>
            <a:endParaRPr lang="en-US" sz="24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D976B31-292D-4CD1-BEEC-1DE77F313F6C}"/>
              </a:ext>
            </a:extLst>
          </p:cNvPr>
          <p:cNvSpPr txBox="1">
            <a:spLocks/>
          </p:cNvSpPr>
          <p:nvPr/>
        </p:nvSpPr>
        <p:spPr>
          <a:xfrm>
            <a:off x="1244211" y="1184093"/>
            <a:ext cx="10058399" cy="5055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Arial (Body)"/>
              </a:rPr>
              <a:t>Nguyên </a:t>
            </a:r>
            <a:r>
              <a:rPr lang="en-US" sz="2400" b="1">
                <a:latin typeface="Arial (Body)"/>
              </a:rPr>
              <a:t>lí hoạt động của CORDIC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C94ADE-CD01-41B0-B633-0E190805FD33}"/>
                  </a:ext>
                </a:extLst>
              </p:cNvPr>
              <p:cNvSpPr/>
              <p:nvPr/>
            </p:nvSpPr>
            <p:spPr>
              <a:xfrm>
                <a:off x="1244211" y="1917731"/>
                <a:ext cx="10025076" cy="2238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phức </a:t>
                </a:r>
                <a:r>
                  <a:rPr 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cuối cùng nhận được:</a:t>
                </a:r>
              </a:p>
              <a:p>
                <a:r>
                  <a:rPr lang="en-US" sz="2400" smtClean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							u=z(1±j</a:t>
                </a:r>
                <a:r>
                  <a:rPr lang="en-US" sz="2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)(1±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j)( 1±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4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j</a:t>
                </a:r>
                <a:r>
                  <a:rPr lang="en-US" sz="240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smtClean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CORDIC Gain: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40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C94ADE-CD01-41B0-B633-0E190805F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11" y="1917731"/>
                <a:ext cx="10025076" cy="2238177"/>
              </a:xfrm>
              <a:prstGeom prst="rect">
                <a:avLst/>
              </a:prstGeom>
              <a:blipFill>
                <a:blip r:embed="rId2"/>
                <a:stretch>
                  <a:fillRect l="-790" t="-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3A8CB85-6E7E-459E-979A-2153FD1D221F}"/>
              </a:ext>
            </a:extLst>
          </p:cNvPr>
          <p:cNvSpPr txBox="1"/>
          <p:nvPr/>
        </p:nvSpPr>
        <p:spPr>
          <a:xfrm>
            <a:off x="106016" y="6440557"/>
            <a:ext cx="42937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</a:t>
            </a:r>
          </a:p>
        </p:txBody>
      </p:sp>
    </p:spTree>
    <p:extLst>
      <p:ext uri="{BB962C8B-B14F-4D97-AF65-F5344CB8AC3E}">
        <p14:creationId xmlns:p14="http://schemas.microsoft.com/office/powerpoint/2010/main" val="37942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</TotalTime>
  <Words>913</Words>
  <Application>Microsoft Office PowerPoint</Application>
  <PresentationFormat>Widescreen</PresentationFormat>
  <Paragraphs>376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SimSun</vt:lpstr>
      <vt:lpstr>Arial</vt:lpstr>
      <vt:lpstr>Arial (Body)</vt:lpstr>
      <vt:lpstr>Calibri</vt:lpstr>
      <vt:lpstr>Calibri Light</vt:lpstr>
      <vt:lpstr>Cambria Math</vt:lpstr>
      <vt:lpstr>Georgia</vt:lpstr>
      <vt:lpstr>Symbol</vt:lpstr>
      <vt:lpstr>Times New Roman</vt:lpstr>
      <vt:lpstr>Wingdings</vt:lpstr>
      <vt:lpstr>Retrospect</vt:lpstr>
      <vt:lpstr>ĐỀ TÀI   Thiết kế và thực hiện thuật toán FFT 64 điểm trên phần cứng bằng ngôn ngữ Verilog HDL</vt:lpstr>
      <vt:lpstr>NỘI DUNG</vt:lpstr>
      <vt:lpstr>1. GIỚI THIỆU CHUNG</vt:lpstr>
      <vt:lpstr>2. CƠ SỞ TOÁN HỌC CỦA DFT VÀ FFT</vt:lpstr>
      <vt:lpstr>PowerPoint Presentation</vt:lpstr>
      <vt:lpstr>PowerPoint Presentation</vt:lpstr>
      <vt:lpstr>THIẾT KẾ BỘ FFT 64 ĐIỂM</vt:lpstr>
      <vt:lpstr>PowerPoint Presentation</vt:lpstr>
      <vt:lpstr>PowerPoint Presentation</vt:lpstr>
      <vt:lpstr>THIẾT KẾ BỘ FFT 64 ĐIỂM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NgoQuyen</dc:creator>
  <cp:lastModifiedBy>Hiếu Minh</cp:lastModifiedBy>
  <cp:revision>65</cp:revision>
  <dcterms:created xsi:type="dcterms:W3CDTF">2019-05-25T08:47:49Z</dcterms:created>
  <dcterms:modified xsi:type="dcterms:W3CDTF">2019-05-31T08:06:01Z</dcterms:modified>
</cp:coreProperties>
</file>