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64" r:id="rId3"/>
    <p:sldId id="265" r:id="rId4"/>
    <p:sldId id="270" r:id="rId5"/>
    <p:sldId id="271" r:id="rId6"/>
    <p:sldId id="274" r:id="rId7"/>
    <p:sldId id="275" r:id="rId8"/>
    <p:sldId id="272" r:id="rId9"/>
    <p:sldId id="273" r:id="rId10"/>
    <p:sldId id="278" r:id="rId11"/>
    <p:sldId id="276" r:id="rId12"/>
    <p:sldId id="279" r:id="rId13"/>
    <p:sldId id="277" r:id="rId14"/>
    <p:sldId id="280" r:id="rId15"/>
    <p:sldId id="282" r:id="rId16"/>
    <p:sldId id="287" r:id="rId17"/>
    <p:sldId id="283" r:id="rId18"/>
    <p:sldId id="284" r:id="rId19"/>
    <p:sldId id="285" r:id="rId20"/>
    <p:sldId id="286" r:id="rId21"/>
    <p:sldId id="288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4FA7FF"/>
    <a:srgbClr val="A3D1FF"/>
    <a:srgbClr val="89C4FF"/>
    <a:srgbClr val="CC3333"/>
    <a:srgbClr val="ECB2B2"/>
    <a:srgbClr val="85C2FF"/>
    <a:srgbClr val="FBEFEF"/>
    <a:srgbClr val="333333"/>
    <a:srgbClr val="61B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83389" autoAdjust="0"/>
  </p:normalViewPr>
  <p:slideViewPr>
    <p:cSldViewPr snapToGrid="0">
      <p:cViewPr varScale="1">
        <p:scale>
          <a:sx n="66" d="100"/>
          <a:sy n="66" d="100"/>
        </p:scale>
        <p:origin x="13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90D1B-710B-4179-AE37-D48D39559958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E644E-2686-4DCD-8A9B-1551623C2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4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E644E-2686-4DCD-8A9B-1551623C2A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53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Bit CH=1: </a:t>
            </a:r>
            <a:r>
              <a:rPr lang="en-US" dirty="0" err="1" smtClean="0"/>
              <a:t>vo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dao</a:t>
            </a:r>
            <a:r>
              <a:rPr lang="en-US" baseline="0" dirty="0" smtClean="0"/>
              <a:t> dong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DS1307</a:t>
            </a:r>
          </a:p>
          <a:p>
            <a:r>
              <a:rPr lang="en-US" baseline="0" dirty="0" smtClean="0"/>
              <a:t>Hours: bit 6 =1 =&gt; 12h mode; =0 =&gt; 24h mode</a:t>
            </a:r>
          </a:p>
          <a:p>
            <a:r>
              <a:rPr lang="en-US" baseline="0" dirty="0" smtClean="0"/>
              <a:t>12h mode: bit 5=0 AM. Bit 5 =1 PM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E644E-2686-4DCD-8A9B-1551623C2A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55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734838"/>
            <a:ext cx="9144000" cy="2123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069" y="666206"/>
            <a:ext cx="6270171" cy="3579223"/>
          </a:xfrm>
        </p:spPr>
        <p:txBody>
          <a:bodyPr anchor="b"/>
          <a:lstStyle>
            <a:lvl1pPr algn="l">
              <a:defRPr sz="54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068" y="5042263"/>
            <a:ext cx="6270172" cy="1502228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37"/>
          <a:stretch/>
        </p:blipFill>
        <p:spPr>
          <a:xfrm>
            <a:off x="339634" y="2416384"/>
            <a:ext cx="1972492" cy="21033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37"/>
          <a:stretch/>
        </p:blipFill>
        <p:spPr>
          <a:xfrm>
            <a:off x="339634" y="2416384"/>
            <a:ext cx="1972492" cy="210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8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Mạch điều khiển LED ma trận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0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Mạch điều khiển LED ma trận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7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vạn</a:t>
            </a:r>
            <a:r>
              <a:rPr lang="en-US" dirty="0" smtClean="0"/>
              <a:t> </a:t>
            </a:r>
            <a:r>
              <a:rPr lang="en-US" dirty="0" err="1" smtClean="0"/>
              <a:t>niên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7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Mạch điều khiển LED ma trận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5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Mạch điều khiển LED ma trận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0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Mạch điều khiển LED ma trận 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6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Mạch điều khiển LED ma trận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Mạch điều khiển LED ma trận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2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Mạch điều khiển LED ma trận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6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Mạch điều khiển LED ma trận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3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76394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770" y="1825625"/>
            <a:ext cx="7484340" cy="4157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21973" y="21981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 cap="all" baseline="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029505" y="3838487"/>
            <a:ext cx="5338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 cap="all" baseline="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r>
              <a:rPr lang="en-US" smtClean="0"/>
              <a:t>Mạch điều khiển LED ma trận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1277" y="160744"/>
            <a:ext cx="2057400" cy="1191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0">
                <a:solidFill>
                  <a:schemeClr val="tx1">
                    <a:alpha val="14000"/>
                  </a:schemeClr>
                </a:solidFill>
              </a:defRPr>
            </a:lvl1pPr>
          </a:lstStyle>
          <a:p>
            <a:fld id="{20552D4E-4D82-4D0E-9A18-0AE2DDCC3F9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490" y="6187171"/>
            <a:ext cx="1503779" cy="502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490" y="6187171"/>
            <a:ext cx="1503779" cy="50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3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9725" indent="-339725" algn="l" defTabSz="914400" rtl="0" eaLnBrk="1" latinLnBrk="0" hangingPunct="1">
        <a:lnSpc>
          <a:spcPct val="90000"/>
        </a:lnSpc>
        <a:spcBef>
          <a:spcPts val="1000"/>
        </a:spcBef>
        <a:buSzPct val="70000"/>
        <a:buFont typeface="Calibri" panose="020F0502020204030204" pitchFamily="34" charset="0"/>
        <a:buChar char="●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96925" indent="-339725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dirty="0"/>
              <a:t>LỊCH VẠN </a:t>
            </a:r>
            <a:r>
              <a:rPr lang="en-US" sz="5000" dirty="0" smtClean="0"/>
              <a:t>NIÊN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6600" dirty="0" smtClean="0"/>
              <a:t>WEEK 6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NGUYỄN XUÂN THÊM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125848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LCD16x2 –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0" y="1825625"/>
            <a:ext cx="7732214" cy="4157164"/>
          </a:xfrm>
        </p:spPr>
        <p:txBody>
          <a:bodyPr>
            <a:normAutofit/>
          </a:bodyPr>
          <a:lstStyle/>
          <a:p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IR </a:t>
            </a:r>
            <a:r>
              <a:rPr lang="en-US" dirty="0" err="1" smtClean="0"/>
              <a:t>và</a:t>
            </a:r>
            <a:r>
              <a:rPr lang="en-US" dirty="0" smtClean="0"/>
              <a:t> DR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r>
              <a:rPr lang="en-US" dirty="0" smtClean="0"/>
              <a:t> </a:t>
            </a:r>
            <a:r>
              <a:rPr lang="en-US" dirty="0" err="1" smtClean="0"/>
              <a:t>DBx</a:t>
            </a:r>
            <a:endParaRPr lang="en-US" dirty="0" smtClean="0"/>
          </a:p>
          <a:p>
            <a:pPr fontAlgn="base"/>
            <a:r>
              <a:rPr lang="en-US" dirty="0" smtClean="0"/>
              <a:t>4 </a:t>
            </a:r>
            <a:r>
              <a:rPr lang="vi-VN" dirty="0" smtClean="0"/>
              <a:t>nhóm </a:t>
            </a:r>
            <a:r>
              <a:rPr lang="en-US" dirty="0" err="1" smtClean="0"/>
              <a:t>lệnh</a:t>
            </a:r>
            <a:r>
              <a:rPr lang="vi-VN" dirty="0" smtClean="0"/>
              <a:t> </a:t>
            </a:r>
            <a:r>
              <a:rPr lang="vi-VN" dirty="0"/>
              <a:t>: 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vi-VN" dirty="0" smtClean="0"/>
              <a:t>Các lệnh </a:t>
            </a:r>
            <a:r>
              <a:rPr lang="vi-VN" dirty="0"/>
              <a:t>về kiểu hiển thị. </a:t>
            </a:r>
            <a:endParaRPr lang="en-US" dirty="0" smtClean="0"/>
          </a:p>
          <a:p>
            <a:pPr marL="0" indent="0" fontAlgn="base">
              <a:buNone/>
            </a:pPr>
            <a:r>
              <a:rPr lang="en-US" sz="2400" dirty="0" smtClean="0"/>
              <a:t>     </a:t>
            </a:r>
            <a:r>
              <a:rPr lang="vi-VN" sz="2400" dirty="0" smtClean="0"/>
              <a:t>VD: </a:t>
            </a:r>
            <a:r>
              <a:rPr lang="vi-VN" sz="2400" dirty="0"/>
              <a:t>Kiểu hiển </a:t>
            </a:r>
            <a:r>
              <a:rPr lang="vi-VN" sz="2400" dirty="0" smtClean="0"/>
              <a:t>thị, </a:t>
            </a:r>
            <a:r>
              <a:rPr lang="vi-VN" sz="2400" dirty="0"/>
              <a:t>chiều dài dữ </a:t>
            </a:r>
            <a:r>
              <a:rPr lang="vi-VN" sz="2400" dirty="0" smtClean="0"/>
              <a:t>liệu</a:t>
            </a:r>
            <a:endParaRPr lang="vi-VN" sz="2400" dirty="0"/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vi-VN" dirty="0" smtClean="0"/>
              <a:t>Chỉ </a:t>
            </a:r>
            <a:r>
              <a:rPr lang="vi-VN" dirty="0"/>
              <a:t>định địa chỉ RAM nội. 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vi-VN" dirty="0" smtClean="0"/>
              <a:t>Nhóm </a:t>
            </a:r>
            <a:r>
              <a:rPr lang="vi-VN" dirty="0"/>
              <a:t>lệnh truyền dữ liệu trong RAM nội. 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vi-VN" dirty="0" smtClean="0"/>
              <a:t>Các </a:t>
            </a:r>
            <a:r>
              <a:rPr lang="vi-VN" dirty="0"/>
              <a:t>lệnh còn </a:t>
            </a:r>
            <a:r>
              <a:rPr lang="vi-VN" dirty="0" smtClean="0"/>
              <a:t>lại.</a:t>
            </a:r>
            <a:endParaRPr lang="vi-VN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vạn</a:t>
            </a:r>
            <a:r>
              <a:rPr lang="en-US" dirty="0" smtClean="0"/>
              <a:t> </a:t>
            </a:r>
            <a:r>
              <a:rPr lang="en-US" dirty="0" err="1" smtClean="0"/>
              <a:t>niên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8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4222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Lịch vạn niên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LCD16x2  -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MCU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Khởi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động</a:t>
            </a:r>
            <a:r>
              <a:rPr lang="en-US" dirty="0" smtClean="0">
                <a:solidFill>
                  <a:srgbClr val="FF0000"/>
                </a:solidFill>
              </a:rPr>
              <a:t> LCD</a:t>
            </a:r>
            <a:r>
              <a:rPr lang="en-US" dirty="0" smtClean="0"/>
              <a:t>: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vi-VN" dirty="0" smtClean="0"/>
              <a:t>lập </a:t>
            </a:r>
            <a:r>
              <a:rPr lang="vi-VN" dirty="0"/>
              <a:t>cách giao tiếp, kích thước font, số dòng LCD (</a:t>
            </a:r>
            <a:r>
              <a:rPr lang="vi-VN" dirty="0" smtClean="0"/>
              <a:t>function </a:t>
            </a:r>
            <a:r>
              <a:rPr lang="vi-VN" dirty="0"/>
              <a:t>set), cho phép hiển thị LCD, sursor…(Display control), chế độ hiển thị tăng/giảm,  shift (Entry mode set</a:t>
            </a:r>
            <a:r>
              <a:rPr lang="vi-VN" dirty="0" smtClean="0"/>
              <a:t>).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Sử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dụng</a:t>
            </a:r>
            <a:r>
              <a:rPr lang="en-US" dirty="0" smtClean="0"/>
              <a:t>: </a:t>
            </a:r>
            <a:r>
              <a:rPr lang="en-US" dirty="0" err="1" smtClean="0"/>
              <a:t>Xoá</a:t>
            </a:r>
            <a:r>
              <a:rPr lang="en-US" dirty="0" smtClean="0"/>
              <a:t>, </a:t>
            </a:r>
            <a:r>
              <a:rPr lang="en-US" dirty="0" err="1" smtClean="0"/>
              <a:t>ghi</a:t>
            </a:r>
            <a:r>
              <a:rPr lang="en-US" dirty="0" smtClean="0"/>
              <a:t>, di </a:t>
            </a:r>
            <a:r>
              <a:rPr lang="en-US" dirty="0" err="1" smtClean="0"/>
              <a:t>chuyển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vạn</a:t>
            </a:r>
            <a:r>
              <a:rPr lang="en-US" dirty="0" smtClean="0"/>
              <a:t> </a:t>
            </a:r>
            <a:r>
              <a:rPr lang="en-US" dirty="0" err="1" smtClean="0"/>
              <a:t>niên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0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52460" cy="1325563"/>
          </a:xfrm>
        </p:spPr>
        <p:txBody>
          <a:bodyPr/>
          <a:lstStyle/>
          <a:p>
            <a:r>
              <a:rPr lang="en-US" sz="3600" dirty="0" err="1" smtClean="0"/>
              <a:t>Giao</a:t>
            </a:r>
            <a:r>
              <a:rPr lang="en-US" sz="3600" dirty="0" smtClean="0"/>
              <a:t> </a:t>
            </a:r>
            <a:r>
              <a:rPr lang="en-US" sz="3600" dirty="0" err="1" smtClean="0"/>
              <a:t>tiếp</a:t>
            </a:r>
            <a:r>
              <a:rPr lang="en-US" sz="3600" dirty="0" smtClean="0"/>
              <a:t> I2C (</a:t>
            </a:r>
            <a:r>
              <a:rPr lang="en-US" sz="3600" dirty="0"/>
              <a:t>Inter-Integrated Circuit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69" y="1825625"/>
            <a:ext cx="7818809" cy="4157164"/>
          </a:xfrm>
        </p:spPr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 smtClean="0"/>
          </a:p>
          <a:p>
            <a:r>
              <a:rPr lang="en-US" dirty="0" smtClean="0"/>
              <a:t>2 wires: 1 </a:t>
            </a:r>
            <a:r>
              <a:rPr lang="en-US" dirty="0" err="1" smtClean="0"/>
              <a:t>dây</a:t>
            </a:r>
            <a:r>
              <a:rPr lang="en-US" dirty="0" smtClean="0"/>
              <a:t> clock, 1 </a:t>
            </a:r>
            <a:r>
              <a:rPr lang="en-US" dirty="0" err="1" smtClean="0"/>
              <a:t>dây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: master-slave, multi-master</a:t>
            </a:r>
          </a:p>
          <a:p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(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/>
              <a:t>8 bit</a:t>
            </a:r>
            <a:r>
              <a:rPr lang="en-US" dirty="0" smtClean="0"/>
              <a:t>):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: 100Kb/s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: 400Kb/s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: 3.4 Mb/s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vạn</a:t>
            </a:r>
            <a:r>
              <a:rPr lang="en-US" dirty="0" smtClean="0"/>
              <a:t> </a:t>
            </a:r>
            <a:r>
              <a:rPr lang="en-US" dirty="0" err="1" smtClean="0"/>
              <a:t>niên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6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I2C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161" y="1895071"/>
            <a:ext cx="6524542" cy="387993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Lịch vạn niên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7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I2C –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Lịch vạn niên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15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3280"/>
            <a:ext cx="9144000" cy="3464719"/>
          </a:xfrm>
        </p:spPr>
      </p:pic>
    </p:spTree>
    <p:extLst>
      <p:ext uri="{BB962C8B-B14F-4D97-AF65-F5344CB8AC3E}">
        <p14:creationId xmlns:p14="http://schemas.microsoft.com/office/powerpoint/2010/main" val="165125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69" y="26445"/>
            <a:ext cx="8791940" cy="1325563"/>
          </a:xfrm>
        </p:spPr>
        <p:txBody>
          <a:bodyPr/>
          <a:lstStyle/>
          <a:p>
            <a:r>
              <a:rPr lang="en-US" sz="4000" dirty="0" smtClean="0"/>
              <a:t>PIC16f877a - I2C MASTER MODE 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Lịch vạn niên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16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2008"/>
            <a:ext cx="9144000" cy="5338083"/>
          </a:xfrm>
        </p:spPr>
      </p:pic>
    </p:spTree>
    <p:extLst>
      <p:ext uri="{BB962C8B-B14F-4D97-AF65-F5344CB8AC3E}">
        <p14:creationId xmlns:p14="http://schemas.microsoft.com/office/powerpoint/2010/main" val="206411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516" y="410488"/>
            <a:ext cx="7639461" cy="1325563"/>
          </a:xfrm>
        </p:spPr>
        <p:txBody>
          <a:bodyPr/>
          <a:lstStyle/>
          <a:p>
            <a:r>
              <a:rPr lang="en-US" dirty="0"/>
              <a:t>IC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DS1307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50" y="2317465"/>
            <a:ext cx="2857500" cy="28575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Lịch vạn niên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012" y="2514835"/>
            <a:ext cx="5439534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6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34" y="-121282"/>
            <a:ext cx="7639461" cy="1325563"/>
          </a:xfrm>
        </p:spPr>
        <p:txBody>
          <a:bodyPr/>
          <a:lstStyle/>
          <a:p>
            <a:r>
              <a:rPr lang="en-US" dirty="0"/>
              <a:t>IC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DS1307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DS1307 Block diagram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4290716"/>
            <a:ext cx="873046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err="1"/>
              <a:t>Thạch</a:t>
            </a:r>
            <a:r>
              <a:rPr lang="en-US" sz="2600" dirty="0"/>
              <a:t> </a:t>
            </a:r>
            <a:r>
              <a:rPr lang="en-US" sz="2600" dirty="0" err="1" smtClean="0"/>
              <a:t>anh</a:t>
            </a:r>
            <a:r>
              <a:rPr lang="en-US" sz="2600" dirty="0" smtClean="0"/>
              <a:t>: 32.768 kHz</a:t>
            </a: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7 </a:t>
            </a:r>
            <a:r>
              <a:rPr lang="en-US" sz="2600" dirty="0" err="1" smtClean="0"/>
              <a:t>thanh</a:t>
            </a:r>
            <a:r>
              <a:rPr lang="en-US" sz="2600" dirty="0" smtClean="0"/>
              <a:t> </a:t>
            </a:r>
            <a:r>
              <a:rPr lang="en-US" sz="2600" dirty="0" err="1" smtClean="0"/>
              <a:t>ghi</a:t>
            </a:r>
            <a:r>
              <a:rPr lang="en-US" sz="2600" dirty="0" smtClean="0"/>
              <a:t> 8 bit: </a:t>
            </a:r>
            <a:r>
              <a:rPr lang="en-US" sz="2600" dirty="0" err="1" smtClean="0"/>
              <a:t>giờ</a:t>
            </a:r>
            <a:r>
              <a:rPr lang="en-US" sz="2600" dirty="0"/>
              <a:t>, </a:t>
            </a:r>
            <a:r>
              <a:rPr lang="en-US" sz="2600" dirty="0" err="1"/>
              <a:t>phút</a:t>
            </a:r>
            <a:r>
              <a:rPr lang="en-US" sz="2600" dirty="0"/>
              <a:t>, </a:t>
            </a:r>
            <a:r>
              <a:rPr lang="en-US" sz="2600" dirty="0" err="1"/>
              <a:t>giây</a:t>
            </a:r>
            <a:r>
              <a:rPr lang="en-US" sz="2600" dirty="0"/>
              <a:t>, </a:t>
            </a:r>
            <a:r>
              <a:rPr lang="en-US" sz="2600" dirty="0" err="1" smtClean="0"/>
              <a:t>thứ</a:t>
            </a:r>
            <a:r>
              <a:rPr lang="en-US" sz="2600" dirty="0" smtClean="0"/>
              <a:t>, </a:t>
            </a:r>
            <a:r>
              <a:rPr lang="en-US" sz="2600" dirty="0" err="1" smtClean="0"/>
              <a:t>ngày</a:t>
            </a:r>
            <a:r>
              <a:rPr lang="en-US" sz="2600" dirty="0"/>
              <a:t>, </a:t>
            </a:r>
            <a:r>
              <a:rPr lang="en-US" sz="2600" dirty="0" err="1"/>
              <a:t>tháng</a:t>
            </a:r>
            <a:r>
              <a:rPr lang="en-US" sz="2600" dirty="0"/>
              <a:t>, </a:t>
            </a:r>
            <a:r>
              <a:rPr lang="en-US" sz="2600" dirty="0" err="1" smtClean="0"/>
              <a:t>năm</a:t>
            </a:r>
            <a:endParaRPr lang="en-US" sz="2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err="1"/>
              <a:t>Giao</a:t>
            </a:r>
            <a:r>
              <a:rPr lang="en-US" sz="2600" dirty="0"/>
              <a:t> </a:t>
            </a:r>
            <a:r>
              <a:rPr lang="en-US" sz="2600" dirty="0" err="1"/>
              <a:t>tiếp</a:t>
            </a:r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PIC </a:t>
            </a:r>
            <a:r>
              <a:rPr lang="en-US" sz="2600" dirty="0" err="1"/>
              <a:t>bằng</a:t>
            </a:r>
            <a:r>
              <a:rPr lang="en-US" sz="2600" dirty="0"/>
              <a:t> </a:t>
            </a:r>
            <a:r>
              <a:rPr lang="en-US" sz="2600" dirty="0" err="1"/>
              <a:t>giao</a:t>
            </a:r>
            <a:r>
              <a:rPr lang="en-US" sz="2600" dirty="0"/>
              <a:t> </a:t>
            </a:r>
            <a:r>
              <a:rPr lang="en-US" sz="2600" dirty="0" err="1"/>
              <a:t>diện</a:t>
            </a:r>
            <a:r>
              <a:rPr lang="en-US" sz="2600" dirty="0"/>
              <a:t> </a:t>
            </a:r>
            <a:r>
              <a:rPr lang="en-US" sz="2600" dirty="0" smtClean="0"/>
              <a:t>I2C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56 byte 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err="1" smtClean="0"/>
              <a:t>Nguồn</a:t>
            </a:r>
            <a:r>
              <a:rPr lang="en-US" sz="2600" dirty="0" smtClean="0"/>
              <a:t> 5V, pin 3V</a:t>
            </a:r>
            <a:endParaRPr lang="en-US" sz="26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98416" cy="4129972"/>
          </a:xfrm>
        </p:spPr>
      </p:pic>
    </p:spTree>
    <p:extLst>
      <p:ext uri="{BB962C8B-B14F-4D97-AF65-F5344CB8AC3E}">
        <p14:creationId xmlns:p14="http://schemas.microsoft.com/office/powerpoint/2010/main" val="8008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DS1307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Lịch vạn niên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19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6515"/>
            <a:ext cx="9143999" cy="3832140"/>
          </a:xfrm>
        </p:spPr>
      </p:pic>
    </p:spTree>
    <p:extLst>
      <p:ext uri="{BB962C8B-B14F-4D97-AF65-F5344CB8AC3E}">
        <p14:creationId xmlns:p14="http://schemas.microsoft.com/office/powerpoint/2010/main" val="176160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nộp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smtClean="0"/>
              <a:t>5</a:t>
            </a:r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LCD16x2</a:t>
            </a:r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I2C </a:t>
            </a:r>
            <a:r>
              <a:rPr lang="en-US" dirty="0" err="1" smtClean="0"/>
              <a:t>và</a:t>
            </a:r>
            <a:r>
              <a:rPr lang="en-US" dirty="0" smtClean="0"/>
              <a:t> IC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DS1307</a:t>
            </a:r>
          </a:p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6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LỊCH VẠN NIÊN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3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DS1307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err="1"/>
              <a:t>Lập</a:t>
            </a:r>
            <a:r>
              <a:rPr lang="en-US" sz="2600" dirty="0"/>
              <a:t> </a:t>
            </a:r>
            <a:r>
              <a:rPr lang="en-US" sz="2600" dirty="0" err="1"/>
              <a:t>trình</a:t>
            </a:r>
            <a:r>
              <a:rPr lang="en-US" sz="2600" dirty="0"/>
              <a:t> </a:t>
            </a:r>
            <a:r>
              <a:rPr lang="en-US" sz="2600" dirty="0" err="1"/>
              <a:t>cho</a:t>
            </a:r>
            <a:r>
              <a:rPr lang="en-US" sz="2600" dirty="0"/>
              <a:t> </a:t>
            </a:r>
            <a:r>
              <a:rPr lang="en-US" sz="2600" dirty="0" smtClean="0"/>
              <a:t>DS1307:</a:t>
            </a:r>
          </a:p>
          <a:p>
            <a:pPr marL="0" indent="0">
              <a:buNone/>
            </a:pPr>
            <a:r>
              <a:rPr lang="en-US" sz="2600" dirty="0"/>
              <a:t>- </a:t>
            </a:r>
            <a:r>
              <a:rPr lang="en-US" sz="2600" dirty="0" smtClean="0"/>
              <a:t>PIC </a:t>
            </a:r>
            <a:r>
              <a:rPr lang="en-US" sz="2600" dirty="0" err="1"/>
              <a:t>hoạt</a:t>
            </a:r>
            <a:r>
              <a:rPr lang="en-US" sz="2600" dirty="0"/>
              <a:t> </a:t>
            </a:r>
            <a:r>
              <a:rPr lang="en-US" sz="2600" dirty="0" err="1"/>
              <a:t>động</a:t>
            </a:r>
            <a:r>
              <a:rPr lang="en-US" sz="2600" dirty="0"/>
              <a:t> ở </a:t>
            </a:r>
            <a:r>
              <a:rPr lang="en-US" sz="2600" dirty="0" err="1"/>
              <a:t>chế</a:t>
            </a:r>
            <a:r>
              <a:rPr lang="en-US" sz="2600" dirty="0"/>
              <a:t> </a:t>
            </a:r>
            <a:r>
              <a:rPr lang="en-US" sz="2600" dirty="0" err="1"/>
              <a:t>độ</a:t>
            </a:r>
            <a:r>
              <a:rPr lang="en-US" sz="2600" dirty="0"/>
              <a:t> MASTER mode</a:t>
            </a:r>
          </a:p>
          <a:p>
            <a:pPr marL="0" indent="0">
              <a:buNone/>
            </a:pPr>
            <a:r>
              <a:rPr lang="en-US" sz="2600" dirty="0" smtClean="0"/>
              <a:t>- </a:t>
            </a:r>
            <a:r>
              <a:rPr lang="en-US" sz="2600" dirty="0" err="1" smtClean="0"/>
              <a:t>Khởi</a:t>
            </a:r>
            <a:r>
              <a:rPr lang="en-US" sz="2600" dirty="0" smtClean="0"/>
              <a:t> </a:t>
            </a:r>
            <a:r>
              <a:rPr lang="en-US" sz="2600" dirty="0" err="1"/>
              <a:t>tạo</a:t>
            </a:r>
            <a:r>
              <a:rPr lang="en-US" sz="2600" dirty="0"/>
              <a:t> DS1307 -&gt; </a:t>
            </a:r>
            <a:r>
              <a:rPr lang="en-US" sz="2600" dirty="0" err="1"/>
              <a:t>thiết</a:t>
            </a:r>
            <a:r>
              <a:rPr lang="en-US" sz="2600" dirty="0"/>
              <a:t> </a:t>
            </a:r>
            <a:r>
              <a:rPr lang="en-US" sz="2600" dirty="0" err="1"/>
              <a:t>lập</a:t>
            </a:r>
            <a:r>
              <a:rPr lang="en-US" sz="2600" dirty="0"/>
              <a:t> </a:t>
            </a:r>
            <a:r>
              <a:rPr lang="en-US" sz="2600" dirty="0" err="1"/>
              <a:t>thời</a:t>
            </a:r>
            <a:r>
              <a:rPr lang="en-US" sz="2600" dirty="0"/>
              <a:t> </a:t>
            </a:r>
            <a:r>
              <a:rPr lang="en-US" sz="2600" dirty="0" err="1"/>
              <a:t>gian</a:t>
            </a:r>
            <a:r>
              <a:rPr lang="en-US" sz="2600" dirty="0"/>
              <a:t> </a:t>
            </a:r>
            <a:r>
              <a:rPr lang="en-US" sz="2600" dirty="0" err="1"/>
              <a:t>cho</a:t>
            </a:r>
            <a:r>
              <a:rPr lang="en-US" sz="2600" dirty="0"/>
              <a:t> DS1307 -&gt; </a:t>
            </a:r>
            <a:r>
              <a:rPr lang="en-US" sz="2600" dirty="0" err="1"/>
              <a:t>đọc</a:t>
            </a:r>
            <a:r>
              <a:rPr lang="en-US" sz="2600" dirty="0"/>
              <a:t> </a:t>
            </a:r>
            <a:r>
              <a:rPr lang="en-US" sz="2600" dirty="0" err="1"/>
              <a:t>giá</a:t>
            </a:r>
            <a:r>
              <a:rPr lang="en-US" sz="2600" dirty="0"/>
              <a:t> </a:t>
            </a:r>
            <a:r>
              <a:rPr lang="en-US" sz="2600" dirty="0" err="1"/>
              <a:t>trị</a:t>
            </a:r>
            <a:r>
              <a:rPr lang="en-US" sz="2600" dirty="0"/>
              <a:t> </a:t>
            </a:r>
            <a:r>
              <a:rPr lang="en-US" sz="2600" dirty="0" err="1"/>
              <a:t>thời</a:t>
            </a:r>
            <a:r>
              <a:rPr lang="en-US" sz="2600" dirty="0"/>
              <a:t> </a:t>
            </a:r>
            <a:r>
              <a:rPr lang="en-US" sz="2600" dirty="0" err="1"/>
              <a:t>gian</a:t>
            </a:r>
            <a:r>
              <a:rPr lang="en-US" sz="2600" dirty="0"/>
              <a:t> </a:t>
            </a:r>
            <a:r>
              <a:rPr lang="en-US" sz="2600" dirty="0" err="1"/>
              <a:t>từ</a:t>
            </a:r>
            <a:r>
              <a:rPr lang="en-US" sz="2600" dirty="0"/>
              <a:t> </a:t>
            </a:r>
            <a:r>
              <a:rPr lang="en-US" sz="2600" dirty="0" smtClean="0"/>
              <a:t>DS1307</a:t>
            </a:r>
          </a:p>
          <a:p>
            <a:pPr marL="0" indent="0">
              <a:buNone/>
            </a:pPr>
            <a:r>
              <a:rPr lang="en-US" sz="2600" dirty="0" smtClean="0"/>
              <a:t>- </a:t>
            </a:r>
            <a:r>
              <a:rPr lang="en-US" sz="2600" dirty="0" err="1" smtClean="0"/>
              <a:t>Thứ</a:t>
            </a:r>
            <a:r>
              <a:rPr lang="en-US" sz="2600" dirty="0" smtClean="0"/>
              <a:t> </a:t>
            </a:r>
            <a:r>
              <a:rPr lang="en-US" sz="2600" dirty="0" err="1" smtClean="0"/>
              <a:t>tự</a:t>
            </a:r>
            <a:r>
              <a:rPr lang="en-US" sz="2600" dirty="0" smtClean="0"/>
              <a:t> R/W: </a:t>
            </a:r>
            <a:r>
              <a:rPr lang="en-US" sz="2600" dirty="0" err="1"/>
              <a:t>Gửi</a:t>
            </a:r>
            <a:r>
              <a:rPr lang="en-US" sz="2600" dirty="0"/>
              <a:t> </a:t>
            </a:r>
            <a:r>
              <a:rPr lang="en-US" sz="2600" dirty="0" err="1"/>
              <a:t>địa</a:t>
            </a:r>
            <a:r>
              <a:rPr lang="en-US" sz="2600" dirty="0"/>
              <a:t> </a:t>
            </a:r>
            <a:r>
              <a:rPr lang="en-US" sz="2600" dirty="0" err="1"/>
              <a:t>chỉ</a:t>
            </a:r>
            <a:r>
              <a:rPr lang="en-US" sz="2600" dirty="0"/>
              <a:t> </a:t>
            </a:r>
            <a:r>
              <a:rPr lang="en-US" sz="2600" dirty="0" err="1"/>
              <a:t>thiết</a:t>
            </a:r>
            <a:r>
              <a:rPr lang="en-US" sz="2600" dirty="0"/>
              <a:t> </a:t>
            </a:r>
            <a:r>
              <a:rPr lang="en-US" sz="2600" dirty="0" err="1"/>
              <a:t>bị</a:t>
            </a:r>
            <a:r>
              <a:rPr lang="en-US" sz="2600" dirty="0"/>
              <a:t> (DS1307) </a:t>
            </a:r>
            <a:r>
              <a:rPr lang="en-US" sz="2600" dirty="0" err="1"/>
              <a:t>và</a:t>
            </a:r>
            <a:r>
              <a:rPr lang="en-US" sz="2600" dirty="0"/>
              <a:t> bit </a:t>
            </a:r>
            <a:r>
              <a:rPr lang="en-US" sz="2600" dirty="0" err="1"/>
              <a:t>chọn</a:t>
            </a:r>
            <a:r>
              <a:rPr lang="en-US" sz="2600" dirty="0"/>
              <a:t> </a:t>
            </a:r>
            <a:r>
              <a:rPr lang="en-US" sz="2600" dirty="0" err="1"/>
              <a:t>chế</a:t>
            </a:r>
            <a:r>
              <a:rPr lang="en-US" sz="2600" dirty="0"/>
              <a:t> </a:t>
            </a:r>
            <a:r>
              <a:rPr lang="en-US" sz="2600" dirty="0" err="1"/>
              <a:t>độ</a:t>
            </a:r>
            <a:r>
              <a:rPr lang="en-US" sz="2600" dirty="0"/>
              <a:t> </a:t>
            </a:r>
            <a:r>
              <a:rPr lang="en-US" sz="2600" dirty="0" err="1"/>
              <a:t>đọc</a:t>
            </a:r>
            <a:r>
              <a:rPr lang="en-US" sz="2600" dirty="0"/>
              <a:t>/</a:t>
            </a:r>
            <a:r>
              <a:rPr lang="en-US" sz="2600" dirty="0" err="1"/>
              <a:t>ghi</a:t>
            </a:r>
            <a:r>
              <a:rPr lang="en-US" sz="2600" dirty="0"/>
              <a:t> -&gt; </a:t>
            </a:r>
            <a:r>
              <a:rPr lang="en-US" sz="2600" dirty="0" err="1"/>
              <a:t>Gửi</a:t>
            </a:r>
            <a:r>
              <a:rPr lang="en-US" sz="2600" dirty="0"/>
              <a:t> </a:t>
            </a:r>
            <a:r>
              <a:rPr lang="en-US" sz="2600" dirty="0" err="1"/>
              <a:t>địa</a:t>
            </a:r>
            <a:r>
              <a:rPr lang="en-US" sz="2600" dirty="0"/>
              <a:t> </a:t>
            </a:r>
            <a:r>
              <a:rPr lang="en-US" sz="2600" dirty="0" err="1"/>
              <a:t>chỉ</a:t>
            </a:r>
            <a:r>
              <a:rPr lang="en-US" sz="2600" dirty="0"/>
              <a:t> </a:t>
            </a:r>
            <a:r>
              <a:rPr lang="en-US" sz="2600" dirty="0" err="1"/>
              <a:t>thanh</a:t>
            </a:r>
            <a:r>
              <a:rPr lang="en-US" sz="2600" dirty="0"/>
              <a:t> </a:t>
            </a:r>
            <a:r>
              <a:rPr lang="en-US" sz="2600" dirty="0" err="1"/>
              <a:t>ghi</a:t>
            </a:r>
            <a:r>
              <a:rPr lang="en-US" sz="2600" dirty="0"/>
              <a:t> </a:t>
            </a:r>
            <a:r>
              <a:rPr lang="en-US" sz="2600" dirty="0" err="1"/>
              <a:t>cần</a:t>
            </a:r>
            <a:r>
              <a:rPr lang="en-US" sz="2600" dirty="0"/>
              <a:t> </a:t>
            </a:r>
            <a:r>
              <a:rPr lang="en-US" sz="2600" dirty="0" err="1"/>
              <a:t>thao</a:t>
            </a:r>
            <a:r>
              <a:rPr lang="en-US" sz="2600" dirty="0"/>
              <a:t> </a:t>
            </a:r>
            <a:r>
              <a:rPr lang="en-US" sz="2600" dirty="0" err="1"/>
              <a:t>tác</a:t>
            </a:r>
            <a:r>
              <a:rPr lang="en-US" sz="2600" dirty="0"/>
              <a:t> -&gt; </a:t>
            </a:r>
            <a:r>
              <a:rPr lang="en-US" sz="2600" dirty="0" err="1"/>
              <a:t>đọc</a:t>
            </a:r>
            <a:r>
              <a:rPr lang="en-US" sz="2600" dirty="0"/>
              <a:t>/</a:t>
            </a:r>
            <a:r>
              <a:rPr lang="en-US" sz="2600" dirty="0" err="1"/>
              <a:t>ghi</a:t>
            </a:r>
            <a:r>
              <a:rPr lang="en-US" sz="2600" dirty="0"/>
              <a:t> </a:t>
            </a:r>
            <a:r>
              <a:rPr lang="en-US" sz="2600" dirty="0" err="1"/>
              <a:t>dữ</a:t>
            </a:r>
            <a:r>
              <a:rPr lang="en-US" sz="2600" dirty="0"/>
              <a:t> </a:t>
            </a:r>
            <a:r>
              <a:rPr lang="en-US" sz="2600" dirty="0" err="1"/>
              <a:t>liệu</a:t>
            </a:r>
            <a:r>
              <a:rPr lang="en-US" sz="2600" dirty="0"/>
              <a:t> </a:t>
            </a:r>
            <a:r>
              <a:rPr lang="en-US" sz="2600" dirty="0" err="1"/>
              <a:t>vào</a:t>
            </a:r>
            <a:r>
              <a:rPr lang="en-US" sz="2600" dirty="0"/>
              <a:t> </a:t>
            </a:r>
            <a:r>
              <a:rPr lang="en-US" sz="2600" dirty="0" err="1"/>
              <a:t>thanh</a:t>
            </a:r>
            <a:r>
              <a:rPr lang="en-US" sz="2600" dirty="0"/>
              <a:t> </a:t>
            </a:r>
            <a:r>
              <a:rPr lang="en-US" sz="2600" dirty="0" err="1" smtClean="0"/>
              <a:t>ghi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/>
              <a:t>(</a:t>
            </a:r>
            <a:r>
              <a:rPr lang="en-US" sz="2600" dirty="0" err="1"/>
              <a:t>địa</a:t>
            </a:r>
            <a:r>
              <a:rPr lang="en-US" sz="2600" dirty="0"/>
              <a:t> </a:t>
            </a:r>
            <a:r>
              <a:rPr lang="en-US" sz="2600" dirty="0" err="1"/>
              <a:t>chỉ</a:t>
            </a:r>
            <a:r>
              <a:rPr lang="en-US" sz="2600" dirty="0"/>
              <a:t> </a:t>
            </a:r>
            <a:r>
              <a:rPr lang="en-US" sz="2600" dirty="0" err="1"/>
              <a:t>thanh</a:t>
            </a:r>
            <a:r>
              <a:rPr lang="en-US" sz="2600" dirty="0"/>
              <a:t> </a:t>
            </a:r>
            <a:r>
              <a:rPr lang="en-US" sz="2600" dirty="0" err="1"/>
              <a:t>ghi</a:t>
            </a:r>
            <a:r>
              <a:rPr lang="en-US" sz="2600" dirty="0"/>
              <a:t> </a:t>
            </a:r>
            <a:r>
              <a:rPr lang="en-US" sz="2600" dirty="0" err="1"/>
              <a:t>sẽ</a:t>
            </a:r>
            <a:r>
              <a:rPr lang="en-US" sz="2600" dirty="0"/>
              <a:t> </a:t>
            </a:r>
            <a:r>
              <a:rPr lang="en-US" sz="2600" dirty="0" err="1"/>
              <a:t>tự</a:t>
            </a:r>
            <a:r>
              <a:rPr lang="en-US" sz="2600" dirty="0"/>
              <a:t> </a:t>
            </a:r>
            <a:r>
              <a:rPr lang="en-US" sz="2600" dirty="0" err="1"/>
              <a:t>động</a:t>
            </a:r>
            <a:r>
              <a:rPr lang="en-US" sz="2600" dirty="0"/>
              <a:t> </a:t>
            </a:r>
            <a:r>
              <a:rPr lang="en-US" sz="2600" dirty="0" err="1"/>
              <a:t>tăng</a:t>
            </a:r>
            <a:r>
              <a:rPr lang="en-US" sz="2600" dirty="0"/>
              <a:t> </a:t>
            </a:r>
            <a:r>
              <a:rPr lang="en-US" sz="2600" dirty="0" err="1"/>
              <a:t>lên</a:t>
            </a:r>
            <a:r>
              <a:rPr lang="en-US" sz="2600" dirty="0"/>
              <a:t> 1</a:t>
            </a:r>
            <a:r>
              <a:rPr lang="en-US" sz="2600" dirty="0" smtClean="0"/>
              <a:t>)</a:t>
            </a:r>
          </a:p>
          <a:p>
            <a:pPr marL="0" indent="0">
              <a:buNone/>
            </a:pPr>
            <a:r>
              <a:rPr lang="en-US" sz="2600" dirty="0"/>
              <a:t>- </a:t>
            </a:r>
            <a:r>
              <a:rPr lang="en-US" sz="2600" dirty="0" err="1"/>
              <a:t>Hàm</a:t>
            </a:r>
            <a:r>
              <a:rPr lang="en-US" sz="2600" dirty="0"/>
              <a:t>: I2C_write(), I2C_read()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Lịch vạn niên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DS1307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smtClean="0"/>
              <a:t>LCD</a:t>
            </a:r>
          </a:p>
          <a:p>
            <a:r>
              <a:rPr lang="en-US" dirty="0" err="1" smtClean="0"/>
              <a:t>Nộp</a:t>
            </a:r>
            <a:r>
              <a:rPr lang="en-US" dirty="0" smtClean="0"/>
              <a:t> Specification </a:t>
            </a:r>
            <a:r>
              <a:rPr lang="en-US" dirty="0" err="1"/>
              <a:t>lần</a:t>
            </a:r>
            <a:r>
              <a:rPr lang="en-US" dirty="0"/>
              <a:t>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Lịch vạn niên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7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800" dirty="0" smtClean="0"/>
          </a:p>
          <a:p>
            <a:endParaRPr lang="en-US" sz="4800" dirty="0"/>
          </a:p>
          <a:p>
            <a:endParaRPr lang="en-US" sz="4800" dirty="0" smtClean="0"/>
          </a:p>
          <a:p>
            <a:pPr marL="0" indent="0">
              <a:buNone/>
            </a:pPr>
            <a:r>
              <a:rPr lang="en-US" sz="4800" dirty="0" smtClean="0"/>
              <a:t>Thanks for your listening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LỊCH VẠN NIÊN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7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nộp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LỊCH VẠN NIÊN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LCD16x2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Lịch vạn niên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4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709" y="1556390"/>
            <a:ext cx="5430566" cy="4565732"/>
          </a:xfrm>
        </p:spPr>
      </p:pic>
      <p:sp>
        <p:nvSpPr>
          <p:cNvPr id="9" name="TextBox 8"/>
          <p:cNvSpPr txBox="1"/>
          <p:nvPr/>
        </p:nvSpPr>
        <p:spPr>
          <a:xfrm>
            <a:off x="444592" y="1895071"/>
            <a:ext cx="271324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16x2 </a:t>
            </a:r>
            <a:r>
              <a:rPr lang="en-US" sz="2400" dirty="0" err="1" smtClean="0"/>
              <a:t>kí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ASCII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16 </a:t>
            </a:r>
            <a:r>
              <a:rPr lang="en-US" sz="2400" dirty="0" err="1" smtClean="0"/>
              <a:t>chân</a:t>
            </a:r>
            <a:endParaRPr lang="en-US" sz="2400" dirty="0" smtClean="0"/>
          </a:p>
          <a:p>
            <a:pPr marL="285750" indent="-285750">
              <a:buFontTx/>
              <a:buChar char="-"/>
            </a:pP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r>
              <a:rPr lang="en-US" sz="2400" dirty="0" smtClean="0"/>
              <a:t>: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+ </a:t>
            </a:r>
            <a:r>
              <a:rPr lang="en-US" sz="2400" dirty="0" err="1" smtClean="0"/>
              <a:t>Nối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(I2C)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+ Song </a:t>
            </a:r>
            <a:r>
              <a:rPr lang="en-US" sz="2400" dirty="0" err="1" smtClean="0"/>
              <a:t>song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Mode: </a:t>
            </a:r>
          </a:p>
          <a:p>
            <a:r>
              <a:rPr lang="en-US" sz="2400" dirty="0" smtClean="0"/>
              <a:t>     + 4 bit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+ 8 bit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IC HD44780U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5V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728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LCD16x2 – </a:t>
            </a:r>
            <a:r>
              <a:rPr lang="en-US" sz="3800" dirty="0" err="1" smtClean="0"/>
              <a:t>Sơ</a:t>
            </a:r>
            <a:r>
              <a:rPr lang="en-US" sz="3800" dirty="0" smtClean="0"/>
              <a:t> </a:t>
            </a:r>
            <a:r>
              <a:rPr lang="en-US" sz="3800" dirty="0" err="1" smtClean="0"/>
              <a:t>đồ</a:t>
            </a:r>
            <a:r>
              <a:rPr lang="en-US" sz="3800" dirty="0" smtClean="0"/>
              <a:t> </a:t>
            </a:r>
            <a:r>
              <a:rPr lang="en-US" sz="3800" dirty="0" err="1" smtClean="0"/>
              <a:t>chân</a:t>
            </a:r>
            <a:endParaRPr lang="en-US" sz="38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886405"/>
              </p:ext>
            </p:extLst>
          </p:nvPr>
        </p:nvGraphicFramePr>
        <p:xfrm>
          <a:off x="784634" y="1556390"/>
          <a:ext cx="7483476" cy="464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96"/>
                <a:gridCol w="1155032"/>
                <a:gridCol w="54282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7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Chân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Kí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hiệu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Mô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tả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VSS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GND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VDD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5V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VEE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Điều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chỉnh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tương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phản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LCD ( </a:t>
                      </a:r>
                      <a:r>
                        <a:rPr lang="en-US" sz="17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dùng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biến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trở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Register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select signal</a:t>
                      </a:r>
                      <a:endParaRPr lang="en-US" sz="17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Logic ‘0’: </a:t>
                      </a:r>
                      <a:r>
                        <a:rPr lang="en-US" sz="17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chế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đọc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7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ghi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lệnh</a:t>
                      </a:r>
                      <a:endParaRPr lang="en-US" sz="17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Logic ‘1’: </a:t>
                      </a:r>
                      <a:r>
                        <a:rPr lang="en-US" sz="17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chế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đọc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7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ghi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R/W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/Write select signal</a:t>
                      </a:r>
                    </a:p>
                    <a:p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Logic ‘0’: </a:t>
                      </a:r>
                      <a:r>
                        <a:rPr lang="en-US" sz="17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chế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ghi</a:t>
                      </a:r>
                      <a:endParaRPr lang="en-US" sz="17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Logic ‘1’: </a:t>
                      </a:r>
                      <a:r>
                        <a:rPr lang="en-US" sz="17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chế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đọc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Enable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signal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7-14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D0-D7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Chân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7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LED+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VCC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LED-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GND</a:t>
                      </a:r>
                      <a:endParaRPr lang="en-US" sz="1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Lịch vạn niên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1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LCD16x2 – Display Data RAM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vi-VN" dirty="0" smtClean="0"/>
              <a:t>80x8 </a:t>
            </a:r>
            <a:r>
              <a:rPr lang="vi-VN" dirty="0"/>
              <a:t>bit </a:t>
            </a:r>
            <a:r>
              <a:rPr lang="vi-VN" dirty="0" smtClean="0"/>
              <a:t>nhớ</a:t>
            </a:r>
            <a:r>
              <a:rPr lang="en-US" dirty="0" smtClean="0"/>
              <a:t> (</a:t>
            </a:r>
            <a:r>
              <a:rPr lang="vi-VN" dirty="0" smtClean="0"/>
              <a:t>chứa </a:t>
            </a:r>
            <a:r>
              <a:rPr lang="vi-VN" dirty="0"/>
              <a:t>được 80 kí tự mã 8 </a:t>
            </a:r>
            <a:r>
              <a:rPr lang="vi-VN" dirty="0" smtClean="0"/>
              <a:t>bit</a:t>
            </a:r>
            <a:r>
              <a:rPr lang="en-US" dirty="0" smtClean="0"/>
              <a:t>, 8bit/ô), 32/80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 smtClean="0"/>
          </a:p>
          <a:p>
            <a:r>
              <a:rPr lang="en-US" dirty="0" err="1"/>
              <a:t>T</a:t>
            </a:r>
            <a:r>
              <a:rPr lang="en-US" dirty="0" err="1" smtClean="0"/>
              <a:t>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RAM: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Lịch vạn niên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6" y="3500663"/>
            <a:ext cx="8410073" cy="104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8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LCD16x2 – </a:t>
            </a:r>
            <a:r>
              <a:rPr lang="en-US" sz="4000" dirty="0" smtClean="0"/>
              <a:t>CGROM </a:t>
            </a:r>
            <a:r>
              <a:rPr lang="en-US" sz="4000" dirty="0" err="1" smtClean="0"/>
              <a:t>và</a:t>
            </a:r>
            <a:r>
              <a:rPr lang="en-US" sz="4000" dirty="0" smtClean="0"/>
              <a:t> CGRAM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CGROM: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font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5x8 </a:t>
            </a:r>
            <a:r>
              <a:rPr lang="en-US" dirty="0" err="1" smtClean="0"/>
              <a:t>hoặc</a:t>
            </a:r>
            <a:r>
              <a:rPr lang="en-US" dirty="0" smtClean="0"/>
              <a:t> 5x10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/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8 bit</a:t>
            </a:r>
          </a:p>
          <a:p>
            <a:r>
              <a:rPr lang="en-US" dirty="0" smtClean="0"/>
              <a:t>CGRAM: </a:t>
            </a:r>
            <a:r>
              <a:rPr lang="en-US" dirty="0" err="1"/>
              <a:t>C</a:t>
            </a:r>
            <a:r>
              <a:rPr lang="en-US" dirty="0" err="1" smtClean="0"/>
              <a:t>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font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hoạ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Lịch vạn niên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LCD16x2 – </a:t>
            </a:r>
            <a:r>
              <a:rPr lang="en-US" sz="4000" dirty="0" err="1" smtClean="0"/>
              <a:t>Thanh</a:t>
            </a:r>
            <a:r>
              <a:rPr lang="en-US" sz="4000" dirty="0" smtClean="0"/>
              <a:t> </a:t>
            </a:r>
            <a:r>
              <a:rPr lang="en-US" sz="4000" dirty="0" err="1" smtClean="0"/>
              <a:t>ghi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7639461" cy="4157164"/>
          </a:xfrm>
        </p:spPr>
        <p:txBody>
          <a:bodyPr/>
          <a:lstStyle/>
          <a:p>
            <a:r>
              <a:rPr lang="en-US" sz="2600" dirty="0" err="1" smtClean="0"/>
              <a:t>Thanh</a:t>
            </a:r>
            <a:r>
              <a:rPr lang="en-US" sz="2600" dirty="0" smtClean="0"/>
              <a:t> </a:t>
            </a:r>
            <a:r>
              <a:rPr lang="en-US" sz="2600" dirty="0" err="1" smtClean="0"/>
              <a:t>ghi</a:t>
            </a:r>
            <a:r>
              <a:rPr lang="en-US" sz="2600" dirty="0" smtClean="0"/>
              <a:t> </a:t>
            </a:r>
            <a:r>
              <a:rPr lang="en-US" sz="2600" dirty="0" err="1" smtClean="0"/>
              <a:t>lệnh</a:t>
            </a:r>
            <a:r>
              <a:rPr lang="en-US" sz="2600" dirty="0" smtClean="0"/>
              <a:t> (IR): </a:t>
            </a:r>
            <a:r>
              <a:rPr lang="en-US" sz="2600" dirty="0" err="1" smtClean="0"/>
              <a:t>nạp</a:t>
            </a:r>
            <a:r>
              <a:rPr lang="en-US" sz="2600" dirty="0" smtClean="0"/>
              <a:t> </a:t>
            </a:r>
            <a:r>
              <a:rPr lang="en-US" sz="2600" dirty="0" err="1" smtClean="0"/>
              <a:t>lệnh</a:t>
            </a:r>
            <a:r>
              <a:rPr lang="en-US" sz="2600" dirty="0" smtClean="0"/>
              <a:t> </a:t>
            </a:r>
            <a:r>
              <a:rPr lang="en-US" sz="2600" dirty="0" err="1" smtClean="0"/>
              <a:t>điều</a:t>
            </a:r>
            <a:r>
              <a:rPr lang="en-US" sz="2600" dirty="0" smtClean="0"/>
              <a:t> </a:t>
            </a:r>
            <a:r>
              <a:rPr lang="en-US" sz="2600" dirty="0" err="1" smtClean="0"/>
              <a:t>khiển</a:t>
            </a:r>
            <a:r>
              <a:rPr lang="en-US" sz="2600" dirty="0" smtClean="0"/>
              <a:t> LCD, 8 bit</a:t>
            </a:r>
          </a:p>
          <a:p>
            <a:r>
              <a:rPr lang="en-US" sz="2600" dirty="0" err="1" smtClean="0"/>
              <a:t>Thanh</a:t>
            </a:r>
            <a:r>
              <a:rPr lang="en-US" sz="2600" dirty="0" smtClean="0"/>
              <a:t> </a:t>
            </a:r>
            <a:r>
              <a:rPr lang="en-US" sz="2600" dirty="0" err="1" smtClean="0"/>
              <a:t>ghi</a:t>
            </a:r>
            <a:r>
              <a:rPr lang="en-US" sz="2600" dirty="0" smtClean="0"/>
              <a:t> </a:t>
            </a:r>
            <a:r>
              <a:rPr lang="en-US" sz="2600" dirty="0" err="1" smtClean="0"/>
              <a:t>dữ</a:t>
            </a:r>
            <a:r>
              <a:rPr lang="en-US" sz="2600" dirty="0" smtClean="0"/>
              <a:t> </a:t>
            </a:r>
            <a:r>
              <a:rPr lang="en-US" sz="2600" dirty="0" err="1" smtClean="0"/>
              <a:t>liệu</a:t>
            </a:r>
            <a:r>
              <a:rPr lang="en-US" sz="2600" dirty="0" smtClean="0"/>
              <a:t> (DR): </a:t>
            </a:r>
            <a:r>
              <a:rPr lang="en-US" sz="2600" dirty="0" err="1" smtClean="0"/>
              <a:t>thanh</a:t>
            </a:r>
            <a:r>
              <a:rPr lang="en-US" sz="2600" dirty="0" smtClean="0"/>
              <a:t> </a:t>
            </a:r>
            <a:r>
              <a:rPr lang="en-US" sz="2600" dirty="0" err="1" smtClean="0"/>
              <a:t>ghi</a:t>
            </a:r>
            <a:r>
              <a:rPr lang="en-US" sz="2600" dirty="0" smtClean="0"/>
              <a:t> </a:t>
            </a:r>
            <a:r>
              <a:rPr lang="en-US" sz="2600" dirty="0" err="1" smtClean="0"/>
              <a:t>trung</a:t>
            </a:r>
            <a:r>
              <a:rPr lang="en-US" sz="2600" dirty="0" smtClean="0"/>
              <a:t> </a:t>
            </a:r>
            <a:r>
              <a:rPr lang="en-US" sz="2600" dirty="0" err="1" smtClean="0"/>
              <a:t>gian</a:t>
            </a:r>
            <a:r>
              <a:rPr lang="en-US" sz="2600" dirty="0" smtClean="0"/>
              <a:t> </a:t>
            </a:r>
            <a:r>
              <a:rPr lang="en-US" sz="2600" dirty="0" err="1" smtClean="0"/>
              <a:t>chứa</a:t>
            </a:r>
            <a:r>
              <a:rPr lang="en-US" sz="2600" dirty="0" smtClean="0"/>
              <a:t> </a:t>
            </a:r>
            <a:r>
              <a:rPr lang="en-US" sz="2600" dirty="0" err="1" smtClean="0"/>
              <a:t>dữ</a:t>
            </a:r>
            <a:r>
              <a:rPr lang="en-US" sz="2600" dirty="0" smtClean="0"/>
              <a:t> </a:t>
            </a:r>
            <a:r>
              <a:rPr lang="en-US" sz="2600" dirty="0" err="1" smtClean="0"/>
              <a:t>liệu</a:t>
            </a:r>
            <a:r>
              <a:rPr lang="en-US" sz="2600" dirty="0" smtClean="0"/>
              <a:t> </a:t>
            </a:r>
            <a:r>
              <a:rPr lang="en-US" sz="2600" dirty="0" err="1" smtClean="0"/>
              <a:t>giữa</a:t>
            </a:r>
            <a:r>
              <a:rPr lang="en-US" sz="2600" dirty="0" smtClean="0"/>
              <a:t> MCU </a:t>
            </a:r>
            <a:r>
              <a:rPr lang="en-US" sz="2600" dirty="0" err="1" smtClean="0"/>
              <a:t>và</a:t>
            </a:r>
            <a:r>
              <a:rPr lang="en-US" sz="2600" dirty="0" smtClean="0"/>
              <a:t> RAM </a:t>
            </a:r>
            <a:r>
              <a:rPr lang="en-US" sz="2600" dirty="0" err="1" smtClean="0"/>
              <a:t>của</a:t>
            </a:r>
            <a:r>
              <a:rPr lang="en-US" sz="2600" dirty="0" smtClean="0"/>
              <a:t> LCD, 8 bit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Lịch vạn niên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030616"/>
              </p:ext>
            </p:extLst>
          </p:nvPr>
        </p:nvGraphicFramePr>
        <p:xfrm>
          <a:off x="1556789" y="3678875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316"/>
                <a:gridCol w="709863"/>
                <a:gridCol w="45038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R/W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Chức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năng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Ghi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lệnh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thanh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ghi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IR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Đọc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cờ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bận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ở DB7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trị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bộ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đếm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địa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chỉ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ở DB0-DB6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Đọc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61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LCD16x2 </a:t>
            </a:r>
            <a:r>
              <a:rPr lang="en-US" sz="4000" dirty="0"/>
              <a:t>– </a:t>
            </a:r>
            <a:r>
              <a:rPr lang="en-US" sz="4000" dirty="0" err="1" smtClean="0"/>
              <a:t>Bộ</a:t>
            </a:r>
            <a:r>
              <a:rPr lang="en-US" sz="4000" dirty="0" smtClean="0"/>
              <a:t> </a:t>
            </a:r>
            <a:r>
              <a:rPr lang="en-US" sz="4000" dirty="0" err="1" smtClean="0"/>
              <a:t>đếm</a:t>
            </a:r>
            <a:r>
              <a:rPr lang="en-US" sz="4000" dirty="0" smtClean="0"/>
              <a:t> </a:t>
            </a:r>
            <a:r>
              <a:rPr lang="en-US" sz="4000" dirty="0" err="1" smtClean="0"/>
              <a:t>địa</a:t>
            </a:r>
            <a:r>
              <a:rPr lang="en-US" sz="4000" dirty="0" smtClean="0"/>
              <a:t> </a:t>
            </a:r>
            <a:r>
              <a:rPr lang="en-US" sz="4000" dirty="0" err="1" smtClean="0"/>
              <a:t>chỉ</a:t>
            </a:r>
            <a:r>
              <a:rPr lang="en-US" sz="4000" dirty="0" smtClean="0"/>
              <a:t> (AC)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0" y="1825625"/>
            <a:ext cx="7732214" cy="4157164"/>
          </a:xfrm>
        </p:spPr>
        <p:txBody>
          <a:bodyPr/>
          <a:lstStyle/>
          <a:p>
            <a:r>
              <a:rPr lang="en-US" dirty="0" smtClean="0"/>
              <a:t>IR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DDRAM/CGRAM </a:t>
            </a:r>
            <a:r>
              <a:rPr lang="en-US" dirty="0" err="1" smtClean="0"/>
              <a:t>thông</a:t>
            </a:r>
            <a:r>
              <a:rPr lang="en-US" dirty="0" smtClean="0"/>
              <a:t> qua AC </a:t>
            </a:r>
          </a:p>
          <a:p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(</a:t>
            </a:r>
            <a:r>
              <a:rPr lang="en-US" dirty="0" err="1" smtClean="0"/>
              <a:t>giảm</a:t>
            </a:r>
            <a:r>
              <a:rPr lang="en-US" dirty="0" smtClean="0"/>
              <a:t>) 1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/</a:t>
            </a:r>
            <a:r>
              <a:rPr lang="en-US" dirty="0" err="1" smtClean="0"/>
              <a:t>ghi</a:t>
            </a:r>
            <a:r>
              <a:rPr lang="en-US" dirty="0" smtClean="0"/>
              <a:t> DDRAM/CGRAM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ở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(RS=0, R/W=1)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Lịch vạn niên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52D4E-4D82-4D0E-9A18-0AE2DDCC3F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9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RC">
  <a:themeElements>
    <a:clrScheme name="ESRC">
      <a:dk1>
        <a:srgbClr val="003366"/>
      </a:dk1>
      <a:lt1>
        <a:srgbClr val="EEEEEE"/>
      </a:lt1>
      <a:dk2>
        <a:srgbClr val="002142"/>
      </a:dk2>
      <a:lt2>
        <a:srgbClr val="EEEEEE"/>
      </a:lt2>
      <a:accent1>
        <a:srgbClr val="ABD5FF"/>
      </a:accent1>
      <a:accent2>
        <a:srgbClr val="003366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RC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SRC.potx" id="{8359C241-EB73-467C-8077-3F225D11F6CA}" vid="{61BE5D68-FA05-405F-8A9D-716843A612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ESRC</Template>
  <TotalTime>893</TotalTime>
  <Words>785</Words>
  <Application>Microsoft Office PowerPoint</Application>
  <PresentationFormat>On-screen Show (4:3)</PresentationFormat>
  <Paragraphs>173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Source Sans Pro</vt:lpstr>
      <vt:lpstr>Source Sans Pro Light</vt:lpstr>
      <vt:lpstr>Wingdings</vt:lpstr>
      <vt:lpstr>ESRC</vt:lpstr>
      <vt:lpstr>LỊCH VẠN NIÊN WEEK 6</vt:lpstr>
      <vt:lpstr>Nội dung</vt:lpstr>
      <vt:lpstr>Tổng kết bài tập nộp tuần 5</vt:lpstr>
      <vt:lpstr>Giới thiệu LCD16x2</vt:lpstr>
      <vt:lpstr>LCD16x2 – Sơ đồ chân</vt:lpstr>
      <vt:lpstr>LCD16x2 – Display Data RAM</vt:lpstr>
      <vt:lpstr>LCD16x2 – CGROM và CGRAM</vt:lpstr>
      <vt:lpstr>LCD16x2 – Thanh ghi</vt:lpstr>
      <vt:lpstr>LCD16x2 – Bộ đếm địa chỉ (AC)</vt:lpstr>
      <vt:lpstr>LCD16x2 – Lập trình </vt:lpstr>
      <vt:lpstr>PowerPoint Presentation</vt:lpstr>
      <vt:lpstr>LCD16x2  - Giao tiếp MCU</vt:lpstr>
      <vt:lpstr>Giao tiếp I2C (Inter-Integrated Circuit)</vt:lpstr>
      <vt:lpstr>Giao tiếp I2C</vt:lpstr>
      <vt:lpstr>Giao tiếp I2C – Nguyên lý</vt:lpstr>
      <vt:lpstr>PIC16f877a - I2C MASTER MODE </vt:lpstr>
      <vt:lpstr>IC thời gian thực DS1307</vt:lpstr>
      <vt:lpstr>IC thời gian thực DS1307</vt:lpstr>
      <vt:lpstr>IC thời gian thực DS1307</vt:lpstr>
      <vt:lpstr>IC thời gian thực DS1307</vt:lpstr>
      <vt:lpstr>Bài tập tuần 6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Mạch điều khiển LED ma trận</dc:title>
  <dc:creator>Hoa Do Viet</dc:creator>
  <cp:lastModifiedBy>THEM NGUYEN XUAN</cp:lastModifiedBy>
  <cp:revision>132</cp:revision>
  <dcterms:created xsi:type="dcterms:W3CDTF">2015-03-02T16:39:54Z</dcterms:created>
  <dcterms:modified xsi:type="dcterms:W3CDTF">2016-03-02T12:55:52Z</dcterms:modified>
</cp:coreProperties>
</file>