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56" r:id="rId4"/>
    <p:sldId id="267" r:id="rId5"/>
    <p:sldId id="257" r:id="rId6"/>
    <p:sldId id="258" r:id="rId7"/>
    <p:sldId id="266" r:id="rId8"/>
    <p:sldId id="265" r:id="rId9"/>
    <p:sldId id="264" r:id="rId10"/>
    <p:sldId id="259" r:id="rId11"/>
    <p:sldId id="262" r:id="rId12"/>
    <p:sldId id="26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5000"/>
          </a:blip>
          <a:stretch>
            <a:fillRect l="14000" t="1000" r="13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538480"/>
            <a:ext cx="9144000" cy="1016635"/>
          </a:xfrm>
        </p:spPr>
        <p:txBody>
          <a:bodyPr>
            <a:normAutofit/>
          </a:bodyPr>
          <a:p>
            <a:r>
              <a:rPr lang="en-US">
                <a:latin typeface="Times New Roman" panose="02020603050405020304" charset="0"/>
                <a:cs typeface="Times New Roman" panose="02020603050405020304" charset="0"/>
              </a:rPr>
              <a:t>Well come to my slides</a:t>
            </a:r>
            <a:endParaRPr lang="en-US">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2066290"/>
            <a:ext cx="9144000" cy="3191510"/>
          </a:xfrm>
        </p:spPr>
        <p:txBody>
          <a:bodyPr>
            <a:normAutofit fontScale="90000" lnSpcReduction="20000"/>
          </a:bodyPr>
          <a:p>
            <a:r>
              <a:rPr lang="en-US" sz="2800" b="1">
                <a:latin typeface="Times New Roman" panose="02020603050405020304" charset="0"/>
                <a:cs typeface="Times New Roman" panose="02020603050405020304" charset="0"/>
              </a:rPr>
              <a:t>Nội Dung</a:t>
            </a:r>
            <a:endParaRPr lang="en-US" sz="2800" b="1">
              <a:latin typeface="Times New Roman" panose="02020603050405020304" charset="0"/>
              <a:cs typeface="Times New Roman" panose="02020603050405020304" charset="0"/>
            </a:endParaRPr>
          </a:p>
          <a:p>
            <a:endParaRPr lang="en-US" sz="2800" b="1">
              <a:latin typeface="Times New Roman" panose="02020603050405020304" charset="0"/>
              <a:cs typeface="Times New Roman" panose="02020603050405020304" charset="0"/>
            </a:endParaRPr>
          </a:p>
          <a:p>
            <a:r>
              <a:rPr lang="en-US" sz="4800" b="1">
                <a:latin typeface="Times New Roman" panose="02020603050405020304" charset="0"/>
                <a:cs typeface="Times New Roman" panose="02020603050405020304" charset="0"/>
              </a:rPr>
              <a:t>Tìm hiểu nội dung autoencoder</a:t>
            </a:r>
            <a:endParaRPr lang="en-US" sz="4800" b="1">
              <a:latin typeface="Times New Roman" panose="02020603050405020304" charset="0"/>
              <a:cs typeface="Times New Roman" panose="02020603050405020304" charset="0"/>
            </a:endParaRPr>
          </a:p>
          <a:p>
            <a:endParaRPr lang="en-US" sz="2800" b="1">
              <a:latin typeface="Times New Roman" panose="02020603050405020304" charset="0"/>
              <a:cs typeface="Times New Roman" panose="02020603050405020304" charset="0"/>
            </a:endParaRPr>
          </a:p>
          <a:p>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HOÀNG NGỌC HIẾU</a:t>
            </a:r>
            <a:endParaRPr lang="en-US" sz="2800" b="1">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LỚP :TKCTTTBTT-c359-d3</a:t>
            </a:r>
            <a:endParaRPr lang="en-US" sz="2800" b="1">
              <a:latin typeface="Times New Roman" panose="02020603050405020304" charset="0"/>
              <a:cs typeface="Times New Roman" panose="02020603050405020304" charset="0"/>
            </a:endParaRPr>
          </a:p>
          <a:p>
            <a:endParaRPr lang="en-US" sz="2800" b="1">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10668000" y="0"/>
            <a:ext cx="1524000" cy="139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to="" calcmode="lin" valueType="num">
                                      <p:cBhvr>
                                        <p:cTn id="22" dur="1" fill="hold"/>
                                        <p:tgtEl>
                                          <p:spTgt spid="3">
                                            <p:txEl>
                                              <p:pRg st="5" end="5"/>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to="" calcmode="lin" valueType="num">
                                      <p:cBhvr>
                                        <p:cTn id="27" dur="1" fill="hold"/>
                                        <p:tgtEl>
                                          <p:spTgt spid="3">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7565" y="365125"/>
            <a:ext cx="10515600" cy="1325563"/>
          </a:xfrm>
        </p:spPr>
        <p:txBody>
          <a:bodyPr/>
          <a:p>
            <a:pPr algn="ctr"/>
            <a:r>
              <a:rPr lang="en-US" b="1">
                <a:latin typeface="Times New Roman" panose="02020603050405020304" charset="0"/>
                <a:cs typeface="Times New Roman" panose="02020603050405020304" charset="0"/>
              </a:rPr>
              <a:t>Khả năng của </a:t>
            </a:r>
            <a:r>
              <a:rPr lang="en-US" altLang="en-US" b="1">
                <a:latin typeface="Times New Roman" panose="02020603050405020304" charset="0"/>
                <a:cs typeface="Times New Roman" panose="02020603050405020304" charset="0"/>
              </a:rPr>
              <a:t>nghiên cứu</a:t>
            </a:r>
            <a:endParaRPr lang="en-US" altLang="en-US" b="1">
              <a:latin typeface="Times New Roman" panose="02020603050405020304" charset="0"/>
              <a:cs typeface="Times New Roman" panose="02020603050405020304" charset="0"/>
            </a:endParaRPr>
          </a:p>
        </p:txBody>
      </p:sp>
      <p:pic>
        <p:nvPicPr>
          <p:cNvPr id="7" name="Content Placeholder 6"/>
          <p:cNvPicPr>
            <a:picLocks noChangeAspect="1"/>
          </p:cNvPicPr>
          <p:nvPr>
            <p:ph idx="1"/>
          </p:nvPr>
        </p:nvPicPr>
        <p:blipFill>
          <a:blip r:embed="rId1"/>
          <a:stretch>
            <a:fillRect/>
          </a:stretch>
        </p:blipFill>
        <p:spPr>
          <a:xfrm>
            <a:off x="10362565" y="0"/>
            <a:ext cx="1828800" cy="1825625"/>
          </a:xfrm>
          <a:prstGeom prst="rect">
            <a:avLst/>
          </a:prstGeom>
        </p:spPr>
      </p:pic>
      <p:sp>
        <p:nvSpPr>
          <p:cNvPr id="2" name="Text Box 1"/>
          <p:cNvSpPr txBox="1"/>
          <p:nvPr/>
        </p:nvSpPr>
        <p:spPr>
          <a:xfrm>
            <a:off x="1710055" y="1825625"/>
            <a:ext cx="9412605" cy="4239260"/>
          </a:xfrm>
          <a:prstGeom prst="rect">
            <a:avLst/>
          </a:prstGeom>
          <a:noFill/>
        </p:spPr>
        <p:txBody>
          <a:bodyPr wrap="square" rtlCol="0" anchor="t">
            <a:noAutofit/>
          </a:bodyPr>
          <a:p>
            <a:r>
              <a:rPr lang="en-US" altLang="en-US" sz="2400">
                <a:latin typeface="Times New Roman" panose="02020603050405020304" charset="0"/>
                <a:cs typeface="Times New Roman" panose="02020603050405020304" charset="0"/>
              </a:rPr>
              <a:t>▪ Phát hiện bất th</a:t>
            </a:r>
            <a:r>
              <a:rPr lang="en-US" altLang="en-US" sz="2400">
                <a:latin typeface="Times New Roman" panose="02020603050405020304" charset="0"/>
                <a:cs typeface="Times New Roman" panose="02020603050405020304" charset="0"/>
              </a:rPr>
              <a:t>ư</a:t>
            </a:r>
            <a:r>
              <a:rPr lang="en-US" altLang="en-US" sz="2400">
                <a:latin typeface="Times New Roman" panose="02020603050405020304" charset="0"/>
                <a:cs typeface="Times New Roman" panose="02020603050405020304" charset="0"/>
              </a:rPr>
              <a:t>ờng theo ngữ cảnh một cách mạnh mẽ</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 Cập nhật mô hình trực tuyến kịp thời và hiệu quả</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 L</a:t>
            </a:r>
            <a:r>
              <a:rPr lang="en-US" altLang="en-US" sz="2400">
                <a:latin typeface="Times New Roman" panose="02020603050405020304" charset="0"/>
                <a:cs typeface="Times New Roman" panose="02020603050405020304" charset="0"/>
              </a:rPr>
              <a:t>ư</a:t>
            </a:r>
            <a:r>
              <a:rPr lang="en-US" altLang="en-US" sz="2400">
                <a:latin typeface="Times New Roman" panose="02020603050405020304" charset="0"/>
                <a:cs typeface="Times New Roman" panose="02020603050405020304" charset="0"/>
              </a:rPr>
              <a:t>u trữ dữ liệu cứng </a:t>
            </a:r>
            <a:r>
              <a:rPr lang="en-US" altLang="en-US" sz="2400">
                <a:latin typeface="Times New Roman" panose="02020603050405020304" charset="0"/>
                <a:cs typeface="Times New Roman" panose="02020603050405020304" charset="0"/>
              </a:rPr>
              <a:t>đ</a:t>
            </a:r>
            <a:r>
              <a:rPr lang="en-US" altLang="en-US" sz="2400">
                <a:latin typeface="Times New Roman" panose="02020603050405020304" charset="0"/>
                <a:cs typeface="Times New Roman" panose="02020603050405020304" charset="0"/>
              </a:rPr>
              <a:t>ể cập nhật mô hình</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 Công việc trong t</a:t>
            </a:r>
            <a:r>
              <a:rPr lang="en-US" altLang="en-US" sz="2400">
                <a:latin typeface="Times New Roman" panose="02020603050405020304" charset="0"/>
                <a:cs typeface="Times New Roman" panose="02020603050405020304" charset="0"/>
              </a:rPr>
              <a:t>ư</a:t>
            </a:r>
            <a:r>
              <a:rPr lang="en-US" altLang="en-US" sz="2400">
                <a:latin typeface="Times New Roman" panose="02020603050405020304" charset="0"/>
                <a:cs typeface="Times New Roman" panose="02020603050405020304" charset="0"/>
              </a:rPr>
              <a:t>ơng lai</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 Cập nhật mô hình thích ứng theo tốc </a:t>
            </a:r>
            <a:r>
              <a:rPr lang="en-US" altLang="en-US" sz="2400">
                <a:latin typeface="Times New Roman" panose="02020603050405020304" charset="0"/>
                <a:cs typeface="Times New Roman" panose="02020603050405020304" charset="0"/>
              </a:rPr>
              <a:t>đ</a:t>
            </a:r>
            <a:r>
              <a:rPr lang="en-US" altLang="en-US" sz="2400">
                <a:latin typeface="Times New Roman" panose="02020603050405020304" charset="0"/>
                <a:cs typeface="Times New Roman" panose="02020603050405020304" charset="0"/>
              </a:rPr>
              <a:t>ộ dữ liệu khác nhau</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 Ph</a:t>
            </a:r>
            <a:r>
              <a:rPr lang="en-US" altLang="en-US" sz="2400">
                <a:latin typeface="Times New Roman" panose="02020603050405020304" charset="0"/>
                <a:cs typeface="Times New Roman" panose="02020603050405020304" charset="0"/>
              </a:rPr>
              <a:t>ư</a:t>
            </a:r>
            <a:r>
              <a:rPr lang="en-US" altLang="en-US" sz="2400">
                <a:latin typeface="Times New Roman" panose="02020603050405020304" charset="0"/>
                <a:cs typeface="Times New Roman" panose="02020603050405020304" charset="0"/>
              </a:rPr>
              <a:t>ơng pháp học siêu tham số tối </a:t>
            </a:r>
            <a:r>
              <a:rPr lang="en-US" altLang="en-US" sz="2400">
                <a:latin typeface="Times New Roman" panose="02020603050405020304" charset="0"/>
                <a:cs typeface="Times New Roman" panose="02020603050405020304" charset="0"/>
              </a:rPr>
              <a:t>ư</a:t>
            </a:r>
            <a:r>
              <a:rPr lang="en-US" altLang="en-US" sz="2400">
                <a:latin typeface="Times New Roman" panose="02020603050405020304" charset="0"/>
                <a:cs typeface="Times New Roman" panose="02020603050405020304" charset="0"/>
              </a:rPr>
              <a:t>u cho</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các dữ liệu khác nhau (Kích th</a:t>
            </a:r>
            <a:r>
              <a:rPr lang="en-US" altLang="en-US" sz="2400">
                <a:latin typeface="Times New Roman" panose="02020603050405020304" charset="0"/>
                <a:cs typeface="Times New Roman" panose="02020603050405020304" charset="0"/>
              </a:rPr>
              <a:t>ư</a:t>
            </a:r>
            <a:r>
              <a:rPr lang="en-US" altLang="en-US" sz="2400">
                <a:latin typeface="Times New Roman" panose="02020603050405020304" charset="0"/>
                <a:cs typeface="Times New Roman" panose="02020603050405020304" charset="0"/>
              </a:rPr>
              <a:t>ớc bộ </a:t>
            </a:r>
            <a:r>
              <a:rPr lang="en-US" altLang="en-US" sz="2400">
                <a:latin typeface="Times New Roman" panose="02020603050405020304" charset="0"/>
                <a:cs typeface="Times New Roman" panose="02020603050405020304" charset="0"/>
              </a:rPr>
              <a:t>đ</a:t>
            </a:r>
            <a:r>
              <a:rPr lang="en-US" altLang="en-US" sz="2400">
                <a:latin typeface="Times New Roman" panose="02020603050405020304" charset="0"/>
                <a:cs typeface="Times New Roman" panose="02020603050405020304" charset="0"/>
              </a:rPr>
              <a:t>ệm, tiêu chí cửa sổ cứng, v.v.</a:t>
            </a:r>
            <a:r>
              <a:rPr lang="en-US" altLang="en-US"/>
              <a:t>)</a:t>
            </a:r>
            <a:endParaRPr lang="en-US" altLang="en-US"/>
          </a:p>
          <a:p>
            <a:endParaRPr lang="en-US"/>
          </a:p>
          <a:p>
            <a:r>
              <a:rPr lang="en-US" sz="2400">
                <a:solidFill>
                  <a:srgbClr val="FF0000"/>
                </a:solidFill>
                <a:latin typeface="Times New Roman" panose="02020603050405020304" charset="0"/>
                <a:cs typeface="Times New Roman" panose="02020603050405020304" charset="0"/>
              </a:rPr>
              <a:t>Câu hỏi : Nếu mã hóa với mã nhị phân (ngôn ngữ máy) với tất cả các loại dữ liệu thì để phân biệt nó là dữ liệu hình ảnh , âm thanh, văn bản, file hay dữ liệu phức tạp thì khi truyền đi giải mã thì mãi thực hiện giải mã và đưa ra kết quả tương tự đầu vào vậy đâu là bước phân biệt và phân biệt thế nào ?</a:t>
            </a:r>
            <a:endParaRPr lang="en-US" sz="24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p:txBody>
          <a:bodyPr/>
          <a:p>
            <a:endParaRPr lang="en-US"/>
          </a:p>
        </p:txBody>
      </p:sp>
      <p:pic>
        <p:nvPicPr>
          <p:cNvPr id="11" name="Content Placeholder 10"/>
          <p:cNvPicPr/>
          <p:nvPr>
            <p:ph idx="1"/>
          </p:nvPr>
        </p:nvPicPr>
        <p:blipFill>
          <a:blip r:embed="rId1"/>
          <a:srcRect t="29309" b="29309"/>
          <a:stretch>
            <a:fillRect/>
          </a:stretch>
        </p:blipFill>
        <p:spPr>
          <a:xfrm>
            <a:off x="635" y="0"/>
            <a:ext cx="12191365" cy="685863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731645"/>
          </a:xfrm>
        </p:spPr>
        <p:txBody>
          <a:bodyPr>
            <a:normAutofit fontScale="90000"/>
          </a:bodyPr>
          <a:p>
            <a:pPr algn="ctr"/>
            <a:r>
              <a:rPr lang="en-US" b="1">
                <a:latin typeface="Times New Roman" panose="02020603050405020304" charset="0"/>
                <a:cs typeface="Times New Roman" panose="02020603050405020304" charset="0"/>
              </a:rPr>
              <a:t>Một số nội dung đọc được </a:t>
            </a:r>
            <a:br>
              <a:rPr lang="en-US" b="1">
                <a:latin typeface="Times New Roman" panose="02020603050405020304" charset="0"/>
                <a:cs typeface="Times New Roman" panose="02020603050405020304" charset="0"/>
              </a:rPr>
            </a:br>
            <a:br>
              <a:rPr lang="en-US" b="1">
                <a:latin typeface="Times New Roman" panose="02020603050405020304" charset="0"/>
                <a:cs typeface="Times New Roman" panose="02020603050405020304" charset="0"/>
              </a:rPr>
            </a:br>
            <a:r>
              <a:rPr lang="en-US" b="1">
                <a:latin typeface="Times New Roman" panose="02020603050405020304" charset="0"/>
                <a:cs typeface="Times New Roman" panose="02020603050405020304" charset="0"/>
                <a:sym typeface="+mn-ea"/>
              </a:rPr>
              <a:t>Bigdata</a:t>
            </a:r>
            <a:br>
              <a:rPr lang="en-US">
                <a:latin typeface="Times New Roman" panose="02020603050405020304" charset="0"/>
                <a:cs typeface="Times New Roman" panose="02020603050405020304" charset="0"/>
              </a:rPr>
            </a:b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400810" y="3069590"/>
            <a:ext cx="9391650" cy="2563495"/>
          </a:xfrm>
        </p:spPr>
        <p:txBody>
          <a:bodyPr/>
          <a:p>
            <a:r>
              <a:rPr lang="en-US" altLang="en-US">
                <a:latin typeface="Times New Roman" panose="02020603050405020304" charset="0"/>
                <a:cs typeface="Times New Roman" panose="02020603050405020304" charset="0"/>
              </a:rPr>
              <a:t> tập dữ liệu có khối l</a:t>
            </a:r>
            <a:r>
              <a:rPr lang=""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ợng cực lớn, tốc </a:t>
            </a:r>
            <a:r>
              <a:rPr lang=""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ộ tạo ra rất nhanh và </a:t>
            </a:r>
            <a:r>
              <a:rPr lang=""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a dạng về </a:t>
            </a:r>
            <a:r>
              <a:rPr lang=""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ịnh dạng, v</a:t>
            </a:r>
            <a:r>
              <a:rPr lang=""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ợt quá khả n</a:t>
            </a:r>
            <a:r>
              <a:rPr lang="" altLang="en-US">
                <a:latin typeface="Times New Roman" panose="02020603050405020304" charset="0"/>
                <a:cs typeface="Times New Roman" panose="02020603050405020304" charset="0"/>
              </a:rPr>
              <a:t>ă</a:t>
            </a:r>
            <a:r>
              <a:rPr lang="en-US" altLang="en-US">
                <a:latin typeface="Times New Roman" panose="02020603050405020304" charset="0"/>
                <a:cs typeface="Times New Roman" panose="02020603050405020304" charset="0"/>
              </a:rPr>
              <a:t>ng xử l</a:t>
            </a:r>
            <a:r>
              <a:rPr lang="" altLang="en-US">
                <a:latin typeface="Times New Roman" panose="02020603050405020304" charset="0"/>
                <a:cs typeface="Times New Roman" panose="02020603050405020304" charset="0"/>
              </a:rPr>
              <a:t>ý</a:t>
            </a:r>
            <a:r>
              <a:rPr lang="en-US" altLang="en-US">
                <a:latin typeface="Times New Roman" panose="02020603050405020304" charset="0"/>
                <a:cs typeface="Times New Roman" panose="02020603050405020304" charset="0"/>
              </a:rPr>
              <a:t> của các công cụ quản l</a:t>
            </a:r>
            <a:r>
              <a:rPr lang="" altLang="en-US">
                <a:latin typeface="Times New Roman" panose="02020603050405020304" charset="0"/>
                <a:cs typeface="Times New Roman" panose="02020603050405020304" charset="0"/>
              </a:rPr>
              <a:t>ý</a:t>
            </a:r>
            <a:r>
              <a:rPr lang="en-US" altLang="en-US">
                <a:latin typeface="Times New Roman" panose="02020603050405020304" charset="0"/>
                <a:cs typeface="Times New Roman" panose="02020603050405020304" charset="0"/>
              </a:rPr>
              <a:t> dữ liệu truyền thống.</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b="1">
                <a:latin typeface="Times New Roman" panose="02020603050405020304" charset="0"/>
                <a:cs typeface="Times New Roman" panose="02020603050405020304" charset="0"/>
              </a:rPr>
              <a:t>Hỗ trợ C5I</a:t>
            </a:r>
            <a:endParaRPr lang="en-US"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5202555"/>
          </a:xfrm>
        </p:spPr>
        <p:txBody>
          <a:bodyPr>
            <a:normAutofit fontScale="90000" lnSpcReduction="10000"/>
          </a:bodyPr>
          <a:p>
            <a:r>
              <a:rPr lang="en-US" altLang="en-US"/>
              <a:t>Hệ thống </a:t>
            </a:r>
            <a:r>
              <a:rPr lang="" altLang="en-US"/>
              <a:t>đư</a:t>
            </a:r>
            <a:r>
              <a:rPr lang="en-US" altLang="en-US"/>
              <a:t>ợc thiết kế </a:t>
            </a:r>
            <a:r>
              <a:rPr lang="" altLang="en-US"/>
              <a:t>đ</a:t>
            </a:r>
            <a:r>
              <a:rPr lang="en-US" altLang="en-US"/>
              <a:t>ể cung cấp khả n</a:t>
            </a:r>
            <a:r>
              <a:rPr lang="" altLang="en-US"/>
              <a:t>ă</a:t>
            </a:r>
            <a:r>
              <a:rPr lang="en-US" altLang="en-US"/>
              <a:t>ng chia sẻ dữ liệu theo thời gian thực và nhận thức tình huống, cho phép các chỉ huy </a:t>
            </a:r>
            <a:r>
              <a:rPr lang="" altLang="en-US"/>
              <a:t>đư</a:t>
            </a:r>
            <a:r>
              <a:rPr lang="en-US" altLang="en-US"/>
              <a:t>a ra quyết </a:t>
            </a:r>
            <a:r>
              <a:rPr lang="" altLang="en-US"/>
              <a:t>đ</a:t>
            </a:r>
            <a:r>
              <a:rPr lang="en-US" altLang="en-US"/>
              <a:t>ịnh sáng suốt một cách nhanh chóng và hiệu quả.</a:t>
            </a:r>
            <a:endParaRPr lang="en-US" altLang="en-US"/>
          </a:p>
          <a:p>
            <a:r>
              <a:rPr lang="en-US" altLang="en-US" sz="2400">
                <a:solidFill>
                  <a:srgbClr val="FF0000"/>
                </a:solidFill>
                <a:latin typeface="Times New Roman" panose="02020603050405020304" charset="0"/>
                <a:cs typeface="Times New Roman" panose="02020603050405020304" charset="0"/>
              </a:rPr>
              <a:t>N</a:t>
            </a:r>
            <a:r>
              <a:rPr lang="" altLang="en-US" sz="2400">
                <a:solidFill>
                  <a:srgbClr val="FF0000"/>
                </a:solidFill>
                <a:latin typeface="Times New Roman" panose="02020603050405020304" charset="0"/>
                <a:cs typeface="Times New Roman" panose="02020603050405020304" charset="0"/>
              </a:rPr>
              <a:t>Ă</a:t>
            </a:r>
            <a:r>
              <a:rPr lang="en-US" altLang="en-US" sz="2400">
                <a:solidFill>
                  <a:srgbClr val="FF0000"/>
                </a:solidFill>
                <a:latin typeface="Times New Roman" panose="02020603050405020304" charset="0"/>
                <a:cs typeface="Times New Roman" panose="02020603050405020304" charset="0"/>
              </a:rPr>
              <a:t>NG LỰC CỐT L</a:t>
            </a:r>
            <a:r>
              <a:rPr lang="" altLang="en-US" sz="2400">
                <a:solidFill>
                  <a:srgbClr val="FF0000"/>
                </a:solidFill>
                <a:latin typeface="Times New Roman" panose="02020603050405020304" charset="0"/>
                <a:cs typeface="Times New Roman" panose="02020603050405020304" charset="0"/>
              </a:rPr>
              <a:t>Õ</a:t>
            </a:r>
            <a:r>
              <a:rPr lang="en-US" altLang="en-US" sz="2400">
                <a:solidFill>
                  <a:srgbClr val="FF0000"/>
                </a:solidFill>
                <a:latin typeface="Times New Roman" panose="02020603050405020304" charset="0"/>
                <a:cs typeface="Times New Roman" panose="02020603050405020304" charset="0"/>
              </a:rPr>
              <a:t>I</a:t>
            </a:r>
            <a:r>
              <a:rPr lang="en-US" altLang="en-US" sz="2400">
                <a:latin typeface="Times New Roman" panose="02020603050405020304" charset="0"/>
                <a:cs typeface="Times New Roman" panose="02020603050405020304" charset="0"/>
              </a:rPr>
              <a:t>.</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+CLOUD COMPUTING (mọi thứ về đám mây)</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+SYSTEMS/SOLUTIONS INTEGRATION (Hệ thống /giải pháp )</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+IT OPERATIONS &amp; MAINTENANCE (CNTTvà BẢO TR</a:t>
            </a:r>
            <a:r>
              <a:rPr lang="" altLang="en-US" sz="2400">
                <a:latin typeface="Times New Roman" panose="02020603050405020304" charset="0"/>
                <a:cs typeface="Times New Roman" panose="02020603050405020304" charset="0"/>
              </a:rPr>
              <a:t>Ì</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+DEVSECOPS (một loại giao thức bảo mật)</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+APPLICATION DEVELOPMENT ( phát triển ứng dụng )</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+CYBER SECURITY (an ninh mạng)</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+AISR (Tình báo, giám sát và trinh sát trên không)</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+BIGDATA (dữ liệu lớn )</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+MACHINE LEARNING (học máy )</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340"/>
            <a:ext cx="9144000" cy="1180465"/>
          </a:xfrm>
        </p:spPr>
        <p:txBody>
          <a:bodyPr/>
          <a:lstStyle/>
          <a:p>
            <a:r>
              <a:rPr lang="en-US" altLang="en-US">
                <a:solidFill>
                  <a:schemeClr val="accent6"/>
                </a:solidFill>
                <a:effectLst/>
                <a:latin typeface="Inter Black" panose="02000503000000020004" charset="0"/>
                <a:ea typeface="Inter Black" panose="02000503000000020004" charset="0"/>
                <a:cs typeface="Inter Black" panose="02000503000000020004" charset="0"/>
                <a:sym typeface="+mn-ea"/>
              </a:rPr>
              <a:t>LSTM-Autoencoders</a:t>
            </a:r>
            <a:endParaRPr lang="en-US" dirty="0"/>
          </a:p>
        </p:txBody>
      </p:sp>
      <p:sp>
        <p:nvSpPr>
          <p:cNvPr id="3" name="Subtitle 2"/>
          <p:cNvSpPr>
            <a:spLocks noGrp="1"/>
          </p:cNvSpPr>
          <p:nvPr>
            <p:ph type="subTitle" idx="1"/>
          </p:nvPr>
        </p:nvSpPr>
        <p:spPr>
          <a:xfrm>
            <a:off x="1524000" y="2021840"/>
            <a:ext cx="9144000" cy="3235960"/>
          </a:xfrm>
        </p:spPr>
        <p:txBody>
          <a:bodyPr/>
          <a:lstStyle/>
          <a:p>
            <a:r>
              <a:rPr lang="en-US" altLang="en-US" dirty="0">
                <a:ln>
                  <a:solidFill>
                    <a:sysClr val="windowText" lastClr="000000"/>
                  </a:solidFill>
                </a:ln>
                <a:solidFill>
                  <a:schemeClr val="lt2"/>
                </a:solidFill>
                <a:latin typeface="Inter Black" panose="02000503000000020004" charset="0"/>
                <a:ea typeface="Inter Black" panose="02000503000000020004" charset="0"/>
                <a:cs typeface="Inter" panose="02000503000000020004" charset="0"/>
                <a:sym typeface="+mn-ea"/>
              </a:rPr>
              <a:t>Bộ mã hóa tự động LSTM</a:t>
            </a:r>
            <a:r>
              <a:rPr lang="en-US" dirty="0">
                <a:ln>
                  <a:solidFill>
                    <a:sysClr val="windowText" lastClr="000000"/>
                  </a:solidFill>
                </a:ln>
                <a:solidFill>
                  <a:schemeClr val="lt2"/>
                </a:solidFill>
                <a:latin typeface="Inter Black" panose="02000503000000020004" charset="0"/>
                <a:ea typeface="Inter Black" panose="02000503000000020004" charset="0"/>
                <a:cs typeface="Inter" panose="02000503000000020004" charset="0"/>
                <a:sym typeface="+mn-ea"/>
              </a:rPr>
              <a:t> </a:t>
            </a:r>
            <a:endParaRPr lang="en-US" dirty="0">
              <a:ln>
                <a:solidFill>
                  <a:sysClr val="windowText" lastClr="000000"/>
                </a:solidFill>
              </a:ln>
              <a:solidFill>
                <a:schemeClr val="lt2"/>
              </a:solidFill>
              <a:latin typeface="Inter Black" panose="02000503000000020004" charset="0"/>
              <a:ea typeface="Inter Black" panose="02000503000000020004" charset="0"/>
              <a:cs typeface="Inter" panose="02000503000000020004" charset="0"/>
              <a:sym typeface="+mn-ea"/>
            </a:endParaRPr>
          </a:p>
        </p:txBody>
      </p:sp>
      <p:pic>
        <p:nvPicPr>
          <p:cNvPr id="4" name="Picture 3"/>
          <p:cNvPicPr>
            <a:picLocks noChangeAspect="1"/>
          </p:cNvPicPr>
          <p:nvPr/>
        </p:nvPicPr>
        <p:blipFill>
          <a:blip r:embed="rId1"/>
          <a:stretch>
            <a:fillRect/>
          </a:stretch>
        </p:blipFill>
        <p:spPr>
          <a:xfrm>
            <a:off x="3891915" y="3703320"/>
            <a:ext cx="4585970" cy="3154680"/>
          </a:xfrm>
          <a:prstGeom prst="rect">
            <a:avLst/>
          </a:prstGeom>
        </p:spPr>
      </p:pic>
      <p:pic>
        <p:nvPicPr>
          <p:cNvPr id="7" name="Picture 6"/>
          <p:cNvPicPr/>
          <p:nvPr/>
        </p:nvPicPr>
        <p:blipFill>
          <a:blip r:embed="rId2"/>
          <a:stretch>
            <a:fillRect/>
          </a:stretch>
        </p:blipFill>
        <p:spPr>
          <a:xfrm>
            <a:off x="10668000" y="0"/>
            <a:ext cx="1524000" cy="1386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pPr algn="ctr"/>
            <a:r>
              <a:rPr lang="en-US" altLang="en-US">
                <a:solidFill>
                  <a:schemeClr val="accent6"/>
                </a:solidFill>
                <a:effectLst/>
                <a:latin typeface="Inter Black" panose="02000503000000020004" charset="0"/>
                <a:ea typeface="Inter Black" panose="02000503000000020004" charset="0"/>
                <a:cs typeface="Inter Black" panose="02000503000000020004" charset="0"/>
                <a:sym typeface="+mn-ea"/>
              </a:rPr>
              <a:t>LSTM-Autoencoders</a:t>
            </a:r>
            <a:endParaRPr lang="en-US"/>
          </a:p>
        </p:txBody>
      </p:sp>
      <p:pic>
        <p:nvPicPr>
          <p:cNvPr id="4" name="Content Placeholder 3"/>
          <p:cNvPicPr>
            <a:picLocks noChangeAspect="1"/>
          </p:cNvPicPr>
          <p:nvPr>
            <p:ph sz="half" idx="1"/>
          </p:nvPr>
        </p:nvPicPr>
        <p:blipFill>
          <a:blip r:embed="rId1"/>
          <a:stretch>
            <a:fillRect/>
          </a:stretch>
        </p:blipFill>
        <p:spPr>
          <a:xfrm>
            <a:off x="488315" y="1790700"/>
            <a:ext cx="2666365" cy="3768725"/>
          </a:xfrm>
          <a:prstGeom prst="rect">
            <a:avLst/>
          </a:prstGeom>
        </p:spPr>
      </p:pic>
      <p:pic>
        <p:nvPicPr>
          <p:cNvPr id="5" name="Content Placeholder 4"/>
          <p:cNvPicPr>
            <a:picLocks noChangeAspect="1"/>
          </p:cNvPicPr>
          <p:nvPr>
            <p:ph sz="half" idx="2"/>
          </p:nvPr>
        </p:nvPicPr>
        <p:blipFill>
          <a:blip r:embed="rId2"/>
          <a:stretch>
            <a:fillRect/>
          </a:stretch>
        </p:blipFill>
        <p:spPr>
          <a:xfrm>
            <a:off x="5730240" y="1988185"/>
            <a:ext cx="5995035" cy="3206750"/>
          </a:xfrm>
          <a:prstGeom prst="rect">
            <a:avLst/>
          </a:prstGeom>
        </p:spPr>
      </p:pic>
      <p:sp>
        <p:nvSpPr>
          <p:cNvPr id="7" name="Text Box 6"/>
          <p:cNvSpPr txBox="1"/>
          <p:nvPr/>
        </p:nvSpPr>
        <p:spPr>
          <a:xfrm>
            <a:off x="-718820" y="5559108"/>
            <a:ext cx="5080000" cy="398780"/>
          </a:xfrm>
          <a:prstGeom prst="rect">
            <a:avLst/>
          </a:prstGeom>
        </p:spPr>
        <p:txBody>
          <a:bodyPr>
            <a:spAutoFit/>
          </a:bodyPr>
          <a:p>
            <a:pPr algn="ctr"/>
            <a:r>
              <a:rPr sz="2000" b="1">
                <a:solidFill>
                  <a:srgbClr val="000000"/>
                </a:solidFill>
                <a:latin typeface="Times New Roman" panose="02020603050405020304" charset="0"/>
                <a:ea typeface="Arial" panose="020B0604020202020204"/>
                <a:cs typeface="Times New Roman" panose="02020603050405020304" charset="0"/>
              </a:rPr>
              <a:t>LSTMs-Autoencoder</a:t>
            </a:r>
            <a:endParaRPr sz="2000" b="1">
              <a:solidFill>
                <a:srgbClr val="000000"/>
              </a:solidFill>
              <a:latin typeface="Times New Roman" panose="02020603050405020304" charset="0"/>
              <a:ea typeface="Arial" panose="020B0604020202020204"/>
              <a:cs typeface="Times New Roman" panose="02020603050405020304" charset="0"/>
            </a:endParaRPr>
          </a:p>
        </p:txBody>
      </p:sp>
      <p:sp>
        <p:nvSpPr>
          <p:cNvPr id="8" name="Text Box 7"/>
          <p:cNvSpPr txBox="1"/>
          <p:nvPr/>
        </p:nvSpPr>
        <p:spPr>
          <a:xfrm>
            <a:off x="6375400" y="5398135"/>
            <a:ext cx="5080000" cy="426085"/>
          </a:xfrm>
          <a:prstGeom prst="rect">
            <a:avLst/>
          </a:prstGeom>
        </p:spPr>
        <p:txBody>
          <a:bodyPr>
            <a:noAutofit/>
          </a:bodyPr>
          <a:p>
            <a:pPr algn="ctr"/>
            <a:r>
              <a:rPr sz="2000" b="1">
                <a:solidFill>
                  <a:srgbClr val="000000"/>
                </a:solidFill>
                <a:latin typeface="Times New Roman" panose="02020603050405020304" charset="0"/>
                <a:ea typeface="Arial" panose="020B0604020202020204"/>
                <a:cs typeface="Times New Roman" panose="02020603050405020304" charset="0"/>
              </a:rPr>
              <a:t>LSTMs-Autoencoder unfolded through time</a:t>
            </a:r>
            <a:endParaRPr sz="2000" b="1">
              <a:solidFill>
                <a:srgbClr val="000000"/>
              </a:solidFill>
              <a:latin typeface="Times New Roman" panose="02020603050405020304" charset="0"/>
              <a:ea typeface="Arial" panose="020B0604020202020204"/>
              <a:cs typeface="Times New Roman" panose="02020603050405020304" charset="0"/>
            </a:endParaRPr>
          </a:p>
        </p:txBody>
      </p:sp>
      <p:pic>
        <p:nvPicPr>
          <p:cNvPr id="9" name="Content Placeholder 6"/>
          <p:cNvPicPr>
            <a:picLocks noChangeAspect="1"/>
          </p:cNvPicPr>
          <p:nvPr/>
        </p:nvPicPr>
        <p:blipFill>
          <a:blip r:embed="rId3"/>
          <a:stretch>
            <a:fillRect/>
          </a:stretch>
        </p:blipFill>
        <p:spPr>
          <a:xfrm>
            <a:off x="10363200" y="0"/>
            <a:ext cx="1828800" cy="1825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Title 3"/>
          <p:cNvSpPr>
            <a:spLocks noGrp="1"/>
          </p:cNvSpPr>
          <p:nvPr>
            <p:ph type="title"/>
          </p:nvPr>
        </p:nvSpPr>
        <p:spPr/>
        <p:txBody>
          <a:bodyPr/>
          <a:p>
            <a:pPr algn="ctr"/>
            <a:r>
              <a:rPr lang="en-US" altLang="en-US" b="1">
                <a:latin typeface="Times New Roman" panose="02020603050405020304" charset="0"/>
                <a:cs typeface="Times New Roman" panose="02020603050405020304" charset="0"/>
              </a:rPr>
              <a:t> Encoder (Φ - hàm mã hóa)</a:t>
            </a:r>
            <a:endParaRPr lang="en-US" altLang="en-US" b="1">
              <a:latin typeface="Times New Roman" panose="02020603050405020304" charset="0"/>
              <a:cs typeface="Times New Roman" panose="02020603050405020304" charset="0"/>
            </a:endParaRPr>
          </a:p>
        </p:txBody>
      </p:sp>
      <p:pic>
        <p:nvPicPr>
          <p:cNvPr id="7" name="Content Placeholder 6"/>
          <p:cNvPicPr>
            <a:picLocks noChangeAspect="1"/>
          </p:cNvPicPr>
          <p:nvPr>
            <p:ph sz="half" idx="1"/>
          </p:nvPr>
        </p:nvPicPr>
        <p:blipFill>
          <a:blip r:embed="rId1"/>
          <a:stretch>
            <a:fillRect/>
          </a:stretch>
        </p:blipFill>
        <p:spPr>
          <a:xfrm>
            <a:off x="10363200" y="0"/>
            <a:ext cx="1828800" cy="1825625"/>
          </a:xfrm>
          <a:prstGeom prst="rect">
            <a:avLst/>
          </a:prstGeom>
        </p:spPr>
      </p:pic>
      <p:pic>
        <p:nvPicPr>
          <p:cNvPr id="8" name="Content Placeholder 7"/>
          <p:cNvPicPr>
            <a:picLocks noChangeAspect="1"/>
          </p:cNvPicPr>
          <p:nvPr>
            <p:ph sz="half" idx="2"/>
          </p:nvPr>
        </p:nvPicPr>
        <p:blipFill>
          <a:blip r:embed="rId2"/>
          <a:stretch>
            <a:fillRect/>
          </a:stretch>
        </p:blipFill>
        <p:spPr>
          <a:xfrm>
            <a:off x="3002915" y="1691005"/>
            <a:ext cx="6667500" cy="4762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Title 3"/>
          <p:cNvSpPr>
            <a:spLocks noGrp="1"/>
          </p:cNvSpPr>
          <p:nvPr>
            <p:ph type="title"/>
          </p:nvPr>
        </p:nvSpPr>
        <p:spPr/>
        <p:txBody>
          <a:bodyPr/>
          <a:p>
            <a:pPr algn="ctr"/>
            <a:r>
              <a:rPr lang="en-US" altLang="en-US" b="1">
                <a:latin typeface="Times New Roman" panose="02020603050405020304" charset="0"/>
                <a:cs typeface="Times New Roman" panose="02020603050405020304" charset="0"/>
              </a:rPr>
              <a:t>Hidden Layer (H)</a:t>
            </a:r>
            <a:endParaRPr lang="en-US" altLang="en-US" b="1">
              <a:latin typeface="Times New Roman" panose="02020603050405020304" charset="0"/>
              <a:cs typeface="Times New Roman" panose="02020603050405020304" charset="0"/>
            </a:endParaRPr>
          </a:p>
        </p:txBody>
      </p:sp>
      <p:pic>
        <p:nvPicPr>
          <p:cNvPr id="7" name="Content Placeholder 6"/>
          <p:cNvPicPr>
            <a:picLocks noChangeAspect="1"/>
          </p:cNvPicPr>
          <p:nvPr>
            <p:ph sz="half" idx="1"/>
          </p:nvPr>
        </p:nvPicPr>
        <p:blipFill>
          <a:blip r:embed="rId1"/>
          <a:stretch>
            <a:fillRect/>
          </a:stretch>
        </p:blipFill>
        <p:spPr>
          <a:xfrm>
            <a:off x="10363200" y="0"/>
            <a:ext cx="1828800" cy="1825625"/>
          </a:xfrm>
          <a:prstGeom prst="rect">
            <a:avLst/>
          </a:prstGeom>
        </p:spPr>
      </p:pic>
      <p:pic>
        <p:nvPicPr>
          <p:cNvPr id="5" name="Content Placeholder 4"/>
          <p:cNvPicPr>
            <a:picLocks noChangeAspect="1"/>
          </p:cNvPicPr>
          <p:nvPr>
            <p:ph sz="half" idx="2"/>
          </p:nvPr>
        </p:nvPicPr>
        <p:blipFill>
          <a:blip r:embed="rId2"/>
          <a:stretch>
            <a:fillRect/>
          </a:stretch>
        </p:blipFill>
        <p:spPr>
          <a:xfrm>
            <a:off x="3439160" y="1419860"/>
            <a:ext cx="4857115" cy="3469640"/>
          </a:xfrm>
          <a:prstGeom prst="rect">
            <a:avLst/>
          </a:prstGeom>
        </p:spPr>
      </p:pic>
      <p:sp>
        <p:nvSpPr>
          <p:cNvPr id="2" name="Text Box 1"/>
          <p:cNvSpPr txBox="1"/>
          <p:nvPr/>
        </p:nvSpPr>
        <p:spPr>
          <a:xfrm>
            <a:off x="1021080" y="4889500"/>
            <a:ext cx="10888345" cy="1631950"/>
          </a:xfrm>
          <a:prstGeom prst="rect">
            <a:avLst/>
          </a:prstGeom>
          <a:noFill/>
        </p:spPr>
        <p:txBody>
          <a:bodyPr wrap="square" rtlCol="0" anchor="t">
            <a:noAutofit/>
          </a:bodyPr>
          <a:p>
            <a:r>
              <a:rPr lang="en-US" sz="2400" b="1">
                <a:latin typeface="Times New Roman" panose="02020603050405020304" charset="0"/>
                <a:cs typeface="Times New Roman" panose="02020603050405020304" charset="0"/>
              </a:rPr>
              <a:t>Nguyên lý nén dữ liệu để truyền đi</a:t>
            </a:r>
            <a:endParaRPr lang="en-US" sz="2400" b="1">
              <a:latin typeface="Times New Roman" panose="02020603050405020304" charset="0"/>
              <a:cs typeface="Times New Roman" panose="02020603050405020304" charset="0"/>
            </a:endParaRPr>
          </a:p>
          <a:p>
            <a:r>
              <a:rPr lang="en-US" altLang="en-US" sz="2400" b="1">
                <a:latin typeface="Times New Roman" panose="02020603050405020304" charset="0"/>
                <a:cs typeface="Times New Roman" panose="02020603050405020304" charset="0"/>
              </a:rPr>
              <a:t>Còn gọi là latent space, bottleneck hoặc mã ẩn</a:t>
            </a:r>
            <a:endParaRPr lang="en-US" altLang="en-US" sz="2400" b="1">
              <a:latin typeface="Times New Roman" panose="02020603050405020304" charset="0"/>
              <a:cs typeface="Times New Roman" panose="02020603050405020304" charset="0"/>
            </a:endParaRPr>
          </a:p>
          <a:p>
            <a:r>
              <a:rPr lang="en-US" altLang="en-US" sz="2400" b="1">
                <a:latin typeface="Times New Roman" panose="02020603050405020304" charset="0"/>
                <a:cs typeface="Times New Roman" panose="02020603050405020304" charset="0"/>
              </a:rPr>
              <a:t>Là dạng nén của dữ liệu gốc, chứa thông tin cốt l</a:t>
            </a:r>
            <a:r>
              <a:rPr lang="en-US" altLang="en-US" sz="2400" b="1">
                <a:latin typeface="Times New Roman" panose="02020603050405020304" charset="0"/>
                <a:cs typeface="Times New Roman" panose="02020603050405020304" charset="0"/>
              </a:rPr>
              <a:t>õ</a:t>
            </a:r>
            <a:r>
              <a:rPr lang="en-US" altLang="en-US" sz="2400" b="1">
                <a:latin typeface="Times New Roman" panose="02020603050405020304" charset="0"/>
                <a:cs typeface="Times New Roman" panose="02020603050405020304" charset="0"/>
              </a:rPr>
              <a:t>i nhất </a:t>
            </a:r>
            <a:r>
              <a:rPr lang="en-US" altLang="en-US" sz="2400" b="1">
                <a:latin typeface="Times New Roman" panose="02020603050405020304" charset="0"/>
                <a:cs typeface="Times New Roman" panose="02020603050405020304" charset="0"/>
              </a:rPr>
              <a:t>đ</a:t>
            </a:r>
            <a:r>
              <a:rPr lang="en-US" altLang="en-US" sz="2400" b="1">
                <a:latin typeface="Times New Roman" panose="02020603050405020304" charset="0"/>
                <a:cs typeface="Times New Roman" panose="02020603050405020304" charset="0"/>
              </a:rPr>
              <a:t>ể tái tạo lại X</a:t>
            </a:r>
            <a:endParaRPr lang="en-US" altLang="en-US" sz="2400" b="1">
              <a:latin typeface="Times New Roman" panose="02020603050405020304" charset="0"/>
              <a:cs typeface="Times New Roman" panose="02020603050405020304" charset="0"/>
            </a:endParaRPr>
          </a:p>
          <a:p>
            <a:r>
              <a:rPr lang="en-US" altLang="en-US" sz="2400" b="1">
                <a:latin typeface="Times New Roman" panose="02020603050405020304" charset="0"/>
                <a:cs typeface="Times New Roman" panose="02020603050405020304" charset="0"/>
              </a:rPr>
              <a:t>Kích th</a:t>
            </a:r>
            <a:r>
              <a:rPr lang="en-US" altLang="en-US" sz="2400" b="1">
                <a:latin typeface="Times New Roman" panose="02020603050405020304" charset="0"/>
                <a:cs typeface="Times New Roman" panose="02020603050405020304" charset="0"/>
              </a:rPr>
              <a:t>ư</a:t>
            </a:r>
            <a:r>
              <a:rPr lang="en-US" altLang="en-US" sz="2400" b="1">
                <a:latin typeface="Times New Roman" panose="02020603050405020304" charset="0"/>
                <a:cs typeface="Times New Roman" panose="02020603050405020304" charset="0"/>
              </a:rPr>
              <a:t>ớc nhỏ hơn nhiều so với </a:t>
            </a:r>
            <a:r>
              <a:rPr lang="en-US" altLang="en-US" sz="2400" b="1">
                <a:latin typeface="Times New Roman" panose="02020603050405020304" charset="0"/>
                <a:cs typeface="Times New Roman" panose="02020603050405020304" charset="0"/>
              </a:rPr>
              <a:t>đ</a:t>
            </a:r>
            <a:r>
              <a:rPr lang="en-US" altLang="en-US" sz="2400" b="1">
                <a:latin typeface="Times New Roman" panose="02020603050405020304" charset="0"/>
                <a:cs typeface="Times New Roman" panose="02020603050405020304" charset="0"/>
              </a:rPr>
              <a:t>ầu vào X</a:t>
            </a:r>
            <a:endParaRPr lang="en-US" altLang="en-US" sz="2400" b="1">
              <a:latin typeface="Times New Roman" panose="02020603050405020304" charset="0"/>
              <a:cs typeface="Times New Roman" panose="02020603050405020304" charset="0"/>
            </a:endParaRPr>
          </a:p>
          <a:p>
            <a:endParaRPr lang="en-US" sz="24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altLang="en-US" b="1">
                <a:latin typeface="Times New Roman" panose="02020603050405020304" charset="0"/>
                <a:cs typeface="Times New Roman" panose="02020603050405020304" charset="0"/>
              </a:rPr>
              <a:t> Decoder (Ψ - hàm giải mã)</a:t>
            </a:r>
            <a:endParaRPr lang="en-US" altLang="en-US" b="1">
              <a:latin typeface="Times New Roman" panose="02020603050405020304" charset="0"/>
              <a:cs typeface="Times New Roman" panose="02020603050405020304" charset="0"/>
            </a:endParaRPr>
          </a:p>
        </p:txBody>
      </p:sp>
      <p:pic>
        <p:nvPicPr>
          <p:cNvPr id="7" name="Content Placeholder 6"/>
          <p:cNvPicPr>
            <a:picLocks noChangeAspect="1"/>
          </p:cNvPicPr>
          <p:nvPr>
            <p:ph sz="half" idx="1"/>
          </p:nvPr>
        </p:nvPicPr>
        <p:blipFill>
          <a:blip r:embed="rId1"/>
          <a:stretch>
            <a:fillRect/>
          </a:stretch>
        </p:blipFill>
        <p:spPr>
          <a:xfrm>
            <a:off x="10363200" y="0"/>
            <a:ext cx="1828800" cy="1825625"/>
          </a:xfrm>
          <a:prstGeom prst="rect">
            <a:avLst/>
          </a:prstGeom>
        </p:spPr>
      </p:pic>
      <p:pic>
        <p:nvPicPr>
          <p:cNvPr id="2" name="Content Placeholder 1"/>
          <p:cNvPicPr>
            <a:picLocks noChangeAspect="1"/>
          </p:cNvPicPr>
          <p:nvPr>
            <p:ph sz="half" idx="2"/>
          </p:nvPr>
        </p:nvPicPr>
        <p:blipFill>
          <a:blip r:embed="rId2"/>
          <a:stretch>
            <a:fillRect/>
          </a:stretch>
        </p:blipFill>
        <p:spPr>
          <a:xfrm>
            <a:off x="69215" y="1825625"/>
            <a:ext cx="6555105" cy="2503805"/>
          </a:xfrm>
          <a:prstGeom prst="rect">
            <a:avLst/>
          </a:prstGeom>
        </p:spPr>
      </p:pic>
      <p:sp>
        <p:nvSpPr>
          <p:cNvPr id="3" name="Text Box 2"/>
          <p:cNvSpPr txBox="1"/>
          <p:nvPr/>
        </p:nvSpPr>
        <p:spPr>
          <a:xfrm>
            <a:off x="717550" y="5394960"/>
            <a:ext cx="5663565" cy="516255"/>
          </a:xfrm>
          <a:prstGeom prst="rect">
            <a:avLst/>
          </a:prstGeom>
        </p:spPr>
        <p:txBody>
          <a:bodyPr>
            <a:noAutofit/>
          </a:bodyPr>
          <a:p>
            <a:pPr algn="ctr"/>
            <a:r>
              <a:rPr sz="2400" b="1">
                <a:latin typeface="Times New Roman" panose="02020603050405020304" charset="0"/>
                <a:cs typeface="Times New Roman" panose="02020603050405020304" charset="0"/>
              </a:rPr>
              <a:t>Bộ giải mã hiển thị LED/7 đoạn</a:t>
            </a:r>
            <a:endParaRPr sz="2400" b="1">
              <a:latin typeface="Times New Roman" panose="02020603050405020304" charset="0"/>
              <a:cs typeface="Times New Roman" panose="02020603050405020304" charset="0"/>
            </a:endParaRPr>
          </a:p>
          <a:p>
            <a:pPr algn="ctr"/>
            <a:endParaRPr sz="2400" b="1">
              <a:latin typeface="Times New Roman" panose="02020603050405020304" charset="0"/>
              <a:cs typeface="Times New Roman" panose="02020603050405020304" charset="0"/>
            </a:endParaRPr>
          </a:p>
          <a:p>
            <a:pPr algn="ctr"/>
            <a:endParaRPr sz="2400" b="1">
              <a:latin typeface="Times New Roman" panose="02020603050405020304" charset="0"/>
              <a:cs typeface="Times New Roman" panose="02020603050405020304" charset="0"/>
            </a:endParaRPr>
          </a:p>
          <a:p>
            <a:pPr algn="ctr"/>
            <a:endParaRPr sz="2400" b="1">
              <a:latin typeface="Times New Roman" panose="02020603050405020304" charset="0"/>
              <a:cs typeface="Times New Roman" panose="02020603050405020304" charset="0"/>
            </a:endParaRPr>
          </a:p>
        </p:txBody>
      </p:sp>
      <p:pic>
        <p:nvPicPr>
          <p:cNvPr id="4" name="Picture 3"/>
          <p:cNvPicPr/>
          <p:nvPr/>
        </p:nvPicPr>
        <p:blipFill>
          <a:blip r:embed="rId3"/>
          <a:stretch>
            <a:fillRect/>
          </a:stretch>
        </p:blipFill>
        <p:spPr>
          <a:xfrm>
            <a:off x="7811770" y="2064385"/>
            <a:ext cx="3667125" cy="2577465"/>
          </a:xfrm>
          <a:prstGeom prst="rect">
            <a:avLst/>
          </a:prstGeom>
        </p:spPr>
      </p:pic>
      <p:sp>
        <p:nvSpPr>
          <p:cNvPr id="6" name="Text Box 5"/>
          <p:cNvSpPr txBox="1"/>
          <p:nvPr/>
        </p:nvSpPr>
        <p:spPr>
          <a:xfrm>
            <a:off x="6471920" y="5382895"/>
            <a:ext cx="6096000" cy="460375"/>
          </a:xfrm>
          <a:prstGeom prst="rect">
            <a:avLst/>
          </a:prstGeom>
          <a:noFill/>
        </p:spPr>
        <p:txBody>
          <a:bodyPr wrap="square" rtlCol="0" anchor="t">
            <a:spAutoFit/>
          </a:bodyPr>
          <a:p>
            <a:r>
              <a:rPr lang="en-US" altLang="en-US" sz="2400" b="1">
                <a:latin typeface="Times New Roman" panose="02020603050405020304" charset="0"/>
                <a:cs typeface="Times New Roman" panose="02020603050405020304" charset="0"/>
              </a:rPr>
              <a:t>Bộ giải mã nhị phân (Binary Decoder IC)</a:t>
            </a:r>
            <a:endParaRPr lang="en-US" sz="24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to="" calcmode="lin" valueType="num">
                                      <p:cBhvr>
                                        <p:cTn id="17" dur="1" fill="hold"/>
                                        <p:tgtEl>
                                          <p:spTgt spid="3"/>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to="" calcmode="lin" valueType="num">
                                      <p:cBhvr>
                                        <p:cTn id="22" dur="1" fill="hold"/>
                                        <p:tgtEl>
                                          <p:spTgt spid="4"/>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to="" calcmode="lin" valueType="num">
                                      <p:cBhvr>
                                        <p:cTn id="2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b="1">
                <a:latin typeface="Times New Roman" panose="02020603050405020304" charset="0"/>
                <a:cs typeface="Times New Roman" panose="02020603050405020304" charset="0"/>
              </a:rPr>
              <a:t>Mô hình của nguyên cứu </a:t>
            </a:r>
            <a:endParaRPr lang="en-US" b="1">
              <a:latin typeface="Times New Roman" panose="02020603050405020304" charset="0"/>
              <a:cs typeface="Times New Roman" panose="02020603050405020304" charset="0"/>
            </a:endParaRPr>
          </a:p>
        </p:txBody>
      </p:sp>
      <p:pic>
        <p:nvPicPr>
          <p:cNvPr id="7" name="Content Placeholder 6"/>
          <p:cNvPicPr>
            <a:picLocks noChangeAspect="1"/>
          </p:cNvPicPr>
          <p:nvPr>
            <p:ph sz="half" idx="1"/>
          </p:nvPr>
        </p:nvPicPr>
        <p:blipFill>
          <a:blip r:embed="rId1"/>
          <a:stretch>
            <a:fillRect/>
          </a:stretch>
        </p:blipFill>
        <p:spPr>
          <a:xfrm>
            <a:off x="10363200" y="0"/>
            <a:ext cx="1828800" cy="1825625"/>
          </a:xfrm>
          <a:prstGeom prst="rect">
            <a:avLst/>
          </a:prstGeom>
        </p:spPr>
      </p:pic>
      <p:pic>
        <p:nvPicPr>
          <p:cNvPr id="5" name="Content Placeholder 4"/>
          <p:cNvPicPr>
            <a:picLocks noChangeAspect="1"/>
          </p:cNvPicPr>
          <p:nvPr>
            <p:ph sz="half" idx="2"/>
          </p:nvPr>
        </p:nvPicPr>
        <p:blipFill>
          <a:blip r:embed="rId2"/>
          <a:stretch>
            <a:fillRect/>
          </a:stretch>
        </p:blipFill>
        <p:spPr>
          <a:xfrm>
            <a:off x="2160270" y="1691005"/>
            <a:ext cx="8308975" cy="4491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b="1">
                <a:latin typeface="Times New Roman" panose="02020603050405020304" charset="0"/>
                <a:cs typeface="Times New Roman" panose="02020603050405020304" charset="0"/>
              </a:rPr>
              <a:t>Ví dụ trong </a:t>
            </a:r>
            <a:r>
              <a:rPr lang="en-US" altLang="en-US" b="1">
                <a:latin typeface="Times New Roman" panose="02020603050405020304" charset="0"/>
                <a:cs typeface="Times New Roman" panose="02020603050405020304" charset="0"/>
              </a:rPr>
              <a:t>nghiên cứu</a:t>
            </a:r>
            <a:r>
              <a:rPr lang="en-US" b="1">
                <a:latin typeface="Times New Roman" panose="02020603050405020304" charset="0"/>
                <a:cs typeface="Times New Roman" panose="02020603050405020304" charset="0"/>
              </a:rPr>
              <a:t> của bilin</a:t>
            </a:r>
            <a:endParaRPr lang="en-US" b="1">
              <a:latin typeface="Times New Roman" panose="02020603050405020304" charset="0"/>
              <a:cs typeface="Times New Roman" panose="02020603050405020304" charset="0"/>
            </a:endParaRPr>
          </a:p>
        </p:txBody>
      </p:sp>
      <p:pic>
        <p:nvPicPr>
          <p:cNvPr id="7" name="Content Placeholder 6"/>
          <p:cNvPicPr>
            <a:picLocks noChangeAspect="1"/>
          </p:cNvPicPr>
          <p:nvPr>
            <p:ph sz="half" idx="1"/>
          </p:nvPr>
        </p:nvPicPr>
        <p:blipFill>
          <a:blip r:embed="rId1"/>
          <a:stretch>
            <a:fillRect/>
          </a:stretch>
        </p:blipFill>
        <p:spPr>
          <a:xfrm>
            <a:off x="10363200" y="0"/>
            <a:ext cx="1828800" cy="1825625"/>
          </a:xfrm>
          <a:prstGeom prst="rect">
            <a:avLst/>
          </a:prstGeom>
        </p:spPr>
      </p:pic>
      <p:pic>
        <p:nvPicPr>
          <p:cNvPr id="2" name="Content Placeholder 1"/>
          <p:cNvPicPr>
            <a:picLocks noChangeAspect="1"/>
          </p:cNvPicPr>
          <p:nvPr>
            <p:ph sz="half" idx="2"/>
          </p:nvPr>
        </p:nvPicPr>
        <p:blipFill>
          <a:blip r:embed="rId2"/>
          <a:stretch>
            <a:fillRect/>
          </a:stretch>
        </p:blipFill>
        <p:spPr>
          <a:xfrm>
            <a:off x="1631315" y="2273935"/>
            <a:ext cx="9400540" cy="3405505"/>
          </a:xfrm>
          <a:prstGeom prst="rect">
            <a:avLst/>
          </a:prstGeom>
        </p:spPr>
      </p:pic>
      <p:sp>
        <p:nvSpPr>
          <p:cNvPr id="4" name="Text Box 3"/>
          <p:cNvSpPr txBox="1"/>
          <p:nvPr/>
        </p:nvSpPr>
        <p:spPr>
          <a:xfrm>
            <a:off x="3283585" y="1619885"/>
            <a:ext cx="6096000" cy="368300"/>
          </a:xfrm>
          <a:prstGeom prst="rect">
            <a:avLst/>
          </a:prstGeom>
          <a:noFill/>
        </p:spPr>
        <p:txBody>
          <a:bodyPr wrap="square" rtlCol="0" anchor="t">
            <a:spAutoFit/>
          </a:bodyPr>
          <a:p>
            <a:pPr algn="ctr"/>
            <a:r>
              <a:rPr lang="en-US" b="1">
                <a:latin typeface="Times New Roman" panose="02020603050405020304" charset="0"/>
                <a:cs typeface="Times New Roman" panose="02020603050405020304" charset="0"/>
              </a:rPr>
              <a:t>Tỷ lệ bất thường trong các nghiên cứu </a:t>
            </a:r>
            <a:endParaRPr lang="en-US"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Title 2"/>
          <p:cNvSpPr>
            <a:spLocks noGrp="1"/>
          </p:cNvSpPr>
          <p:nvPr>
            <p:ph type="title"/>
          </p:nvPr>
        </p:nvSpPr>
        <p:spPr>
          <a:xfrm>
            <a:off x="473075" y="365125"/>
            <a:ext cx="10880725" cy="1325880"/>
          </a:xfrm>
        </p:spPr>
        <p:txBody>
          <a:bodyPr/>
          <a:p>
            <a:pPr algn="ctr"/>
            <a:r>
              <a:rPr lang="en-US" sz="4000">
                <a:latin typeface="Times New Roman" panose="02020603050405020304" charset="0"/>
                <a:cs typeface="Times New Roman" panose="02020603050405020304" charset="0"/>
              </a:rPr>
              <a:t>Kết quá trước và sau khi </a:t>
            </a:r>
            <a:r>
              <a:rPr lang="en-US" altLang="en-US" sz="4000">
                <a:latin typeface="Times New Roman" panose="02020603050405020304" charset="0"/>
                <a:cs typeface="Times New Roman" panose="02020603050405020304" charset="0"/>
              </a:rPr>
              <a:t>AUC có cập nhật</a:t>
            </a:r>
            <a:endParaRPr lang="en-US" altLang="en-US" sz="4000">
              <a:latin typeface="Times New Roman" panose="02020603050405020304" charset="0"/>
              <a:cs typeface="Times New Roman" panose="02020603050405020304" charset="0"/>
            </a:endParaRPr>
          </a:p>
        </p:txBody>
      </p:sp>
      <p:pic>
        <p:nvPicPr>
          <p:cNvPr id="7" name="Content Placeholder 6"/>
          <p:cNvPicPr>
            <a:picLocks noChangeAspect="1"/>
          </p:cNvPicPr>
          <p:nvPr>
            <p:ph sz="half" idx="1"/>
          </p:nvPr>
        </p:nvPicPr>
        <p:blipFill>
          <a:blip r:embed="rId1"/>
          <a:stretch>
            <a:fillRect/>
          </a:stretch>
        </p:blipFill>
        <p:spPr>
          <a:xfrm>
            <a:off x="10363200" y="-134620"/>
            <a:ext cx="1828800" cy="1825625"/>
          </a:xfrm>
          <a:prstGeom prst="rect">
            <a:avLst/>
          </a:prstGeom>
        </p:spPr>
      </p:pic>
      <p:pic>
        <p:nvPicPr>
          <p:cNvPr id="2" name="Content Placeholder 1"/>
          <p:cNvPicPr>
            <a:picLocks noChangeAspect="1"/>
          </p:cNvPicPr>
          <p:nvPr>
            <p:ph sz="half" idx="2"/>
          </p:nvPr>
        </p:nvPicPr>
        <p:blipFill>
          <a:blip r:embed="rId2"/>
          <a:stretch>
            <a:fillRect/>
          </a:stretch>
        </p:blipFill>
        <p:spPr>
          <a:xfrm>
            <a:off x="2419985" y="2119630"/>
            <a:ext cx="7707630" cy="3638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2093</Words>
  <Application>WPS Presentation</Application>
  <PresentationFormat>Widescreen</PresentationFormat>
  <Paragraphs>79</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Inter Black</vt:lpstr>
      <vt:lpstr>Corbel</vt:lpstr>
      <vt:lpstr>Inter</vt:lpstr>
      <vt:lpstr>Times New Roman</vt:lpstr>
      <vt:lpstr>Arial</vt:lpstr>
      <vt:lpstr>Calibri Light</vt:lpstr>
      <vt:lpstr>Microsoft YaHei</vt:lpstr>
      <vt:lpstr>Arial Unicode MS</vt:lpstr>
      <vt:lpstr>Calibri</vt:lpstr>
      <vt:lpstr>Google Sans</vt:lpstr>
      <vt:lpstr>Segoe Print</vt:lpstr>
      <vt:lpstr>Office Theme</vt:lpstr>
      <vt:lpstr>PowerPoint 演示文稿</vt:lpstr>
      <vt:lpstr>LSTM-Autoencoders</vt:lpstr>
      <vt:lpstr>LSTM-Autoencoders</vt:lpstr>
      <vt:lpstr> Encoder (Φ - hàm mã hóa)</vt:lpstr>
      <vt:lpstr>Hidden Layer (H)</vt:lpstr>
      <vt:lpstr> Decoder (Ψ - hàm giải mã)</vt:lpstr>
      <vt:lpstr>Mô hình của nguyên cứu </vt:lpstr>
      <vt:lpstr>Ví dụ trong nghiên cứu của bilin</vt:lpstr>
      <vt:lpstr>Kết quá trước và sau khi AUC có cập nhật</vt:lpstr>
      <vt:lpstr>Khả năng của nghiên cứu</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LSTM-Autoencoders</dc:title>
  <dc:creator/>
  <cp:lastModifiedBy>Hiếu y H</cp:lastModifiedBy>
  <cp:revision>5</cp:revision>
  <dcterms:created xsi:type="dcterms:W3CDTF">2025-07-19T03:05:00Z</dcterms:created>
  <dcterms:modified xsi:type="dcterms:W3CDTF">2025-08-12T15:05:46Z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8F3875771506448192466F9E4DF10D5E_11</vt:lpwstr>
  </property>
  <property fmtid="{D5CDD505-2E9C-101B-9397-08002B2CF9AE}" pid="3" name="KSOProductBuildVer">
    <vt:lpwstr>1033-12.2.0.21931</vt:lpwstr>
  </property>
</Properties>
</file>