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29" r:id="rId2"/>
    <p:sldId id="355" r:id="rId3"/>
    <p:sldId id="356" r:id="rId4"/>
    <p:sldId id="332" r:id="rId5"/>
    <p:sldId id="361" r:id="rId6"/>
    <p:sldId id="331" r:id="rId7"/>
    <p:sldId id="335" r:id="rId8"/>
    <p:sldId id="362" r:id="rId9"/>
    <p:sldId id="343" r:id="rId10"/>
    <p:sldId id="333" r:id="rId11"/>
    <p:sldId id="337" r:id="rId12"/>
    <p:sldId id="338" r:id="rId13"/>
    <p:sldId id="339" r:id="rId14"/>
    <p:sldId id="360" r:id="rId15"/>
    <p:sldId id="346" r:id="rId16"/>
    <p:sldId id="344" r:id="rId17"/>
    <p:sldId id="347" r:id="rId18"/>
    <p:sldId id="345" r:id="rId19"/>
    <p:sldId id="352" r:id="rId20"/>
    <p:sldId id="350" r:id="rId21"/>
    <p:sldId id="363" r:id="rId22"/>
    <p:sldId id="351" r:id="rId23"/>
    <p:sldId id="353" r:id="rId24"/>
    <p:sldId id="348" r:id="rId25"/>
    <p:sldId id="357" r:id="rId26"/>
    <p:sldId id="349" r:id="rId27"/>
    <p:sldId id="354" r:id="rId28"/>
    <p:sldId id="340" r:id="rId29"/>
    <p:sldId id="358" r:id="rId30"/>
    <p:sldId id="342" r:id="rId31"/>
    <p:sldId id="336" r:id="rId32"/>
    <p:sldId id="311" r:id="rId33"/>
    <p:sldId id="312" r:id="rId34"/>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442"/>
    <a:srgbClr val="E46F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2330" autoAdjust="0"/>
    <p:restoredTop sz="93600" autoAdjust="0"/>
  </p:normalViewPr>
  <p:slideViewPr>
    <p:cSldViewPr>
      <p:cViewPr varScale="1">
        <p:scale>
          <a:sx n="105" d="100"/>
          <a:sy n="105" d="100"/>
        </p:scale>
        <p:origin x="133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p:cViewPr varScale="1">
        <p:scale>
          <a:sx n="55" d="100"/>
          <a:sy n="55" d="100"/>
        </p:scale>
        <p:origin x="-2832"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0F8DD22-A799-4C7C-88B1-168B936B214A}" type="datetimeFigureOut">
              <a:rPr lang="en-US" smtClean="0"/>
              <a:t>11/26/2018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5361FC2-BDDB-4F4D-A8F8-F15BC5CD7C56}" type="slidenum">
              <a:rPr lang="en-US" smtClean="0"/>
              <a:t>‹#›</a:t>
            </a:fld>
            <a:endParaRPr lang="en-US" dirty="0"/>
          </a:p>
        </p:txBody>
      </p:sp>
    </p:spTree>
    <p:extLst>
      <p:ext uri="{BB962C8B-B14F-4D97-AF65-F5344CB8AC3E}">
        <p14:creationId xmlns:p14="http://schemas.microsoft.com/office/powerpoint/2010/main" val="6110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a:t>
            </a:fld>
            <a:endParaRPr lang="en-US" dirty="0"/>
          </a:p>
        </p:txBody>
      </p:sp>
    </p:spTree>
    <p:extLst>
      <p:ext uri="{BB962C8B-B14F-4D97-AF65-F5344CB8AC3E}">
        <p14:creationId xmlns:p14="http://schemas.microsoft.com/office/powerpoint/2010/main" val="3773725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Studies have tracked people’s level of EI</a:t>
            </a:r>
            <a:r>
              <a:rPr lang="en-US" baseline="0" dirty="0" smtClean="0"/>
              <a:t> through the years show that people can get better and better in these capabilities as they grow more adept at handling their own emotions and impulses, at motivating themselves and at honing their empathy and social skills.</a:t>
            </a:r>
          </a:p>
          <a:p>
            <a:endParaRPr lang="en-US" baseline="0" dirty="0" smtClean="0"/>
          </a:p>
          <a:p>
            <a:r>
              <a:rPr lang="en-US" baseline="0" dirty="0" smtClean="0"/>
              <a:t>These are not just “soft skills.”  If for example an individual in an organization is talented technically, but can’t get along with others, is critical, demanding, rigid, etc. he/she may end up one day out of a job.</a:t>
            </a:r>
          </a:p>
          <a:p>
            <a:endParaRPr lang="en-US" baseline="0" dirty="0" smtClean="0"/>
          </a:p>
        </p:txBody>
      </p:sp>
      <p:sp>
        <p:nvSpPr>
          <p:cNvPr id="4" name="Slide Number Placeholder 3"/>
          <p:cNvSpPr>
            <a:spLocks noGrp="1"/>
          </p:cNvSpPr>
          <p:nvPr>
            <p:ph type="sldNum" sz="quarter" idx="10"/>
          </p:nvPr>
        </p:nvSpPr>
        <p:spPr/>
        <p:txBody>
          <a:bodyPr/>
          <a:lstStyle/>
          <a:p>
            <a:fld id="{25361FC2-BDDB-4F4D-A8F8-F15BC5CD7C56}" type="slidenum">
              <a:rPr lang="en-US" smtClean="0"/>
              <a:t>10</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Emotional awareness starts with being attune to the feelings that are present and</a:t>
            </a:r>
            <a:r>
              <a:rPr lang="en-US" baseline="0" dirty="0" smtClean="0"/>
              <a:t> recognizing how these emotions shape what we PERCEIVE, THINK, and DO.  Also understanding that our feelings affect those we deal with.  To be successful in this area, it is recommended that you take time for mental pauses, introspection, or solitary reflection</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11</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solidFill>
                  <a:schemeClr val="tx2"/>
                </a:solidFill>
              </a:rPr>
              <a:t>Joe needs to become more self-aware of how he is perceived. He can come across as demanding.  He needs to recognize his triggers so he can change his approach and respond more effectively.</a:t>
            </a:r>
            <a:r>
              <a:rPr lang="en-US" baseline="0" dirty="0" smtClean="0">
                <a:solidFill>
                  <a:schemeClr val="tx2"/>
                </a:solidFill>
              </a:rPr>
              <a:t>  </a:t>
            </a:r>
            <a:r>
              <a:rPr lang="en-US" dirty="0" smtClean="0">
                <a:solidFill>
                  <a:schemeClr val="tx2"/>
                </a:solidFill>
              </a:rPr>
              <a:t>Joe needs to work on better understanding how his behavior affects others work and emotional stress.  Joe can</a:t>
            </a:r>
            <a:r>
              <a:rPr lang="en-US" baseline="0" dirty="0" smtClean="0">
                <a:solidFill>
                  <a:schemeClr val="tx2"/>
                </a:solidFill>
              </a:rPr>
              <a:t> do some reality testing and visualize the consequences before hand. If this behavior is chronic it will cause major issues for the team, such as low productivity, low morale, gossip, not wanting to work with others, etc.</a:t>
            </a:r>
            <a:endParaRPr lang="en-US" dirty="0" smtClean="0">
              <a:solidFill>
                <a:schemeClr val="tx2"/>
              </a:solidFill>
            </a:endParaRPr>
          </a:p>
          <a:p>
            <a:pPr lvl="0"/>
            <a:r>
              <a:rPr lang="en-US" dirty="0" smtClean="0">
                <a:solidFill>
                  <a:schemeClr val="tx2"/>
                </a:solidFill>
              </a:rPr>
              <a:t>Joe’s behavior</a:t>
            </a:r>
            <a:r>
              <a:rPr lang="en-US" baseline="0" dirty="0" smtClean="0">
                <a:solidFill>
                  <a:schemeClr val="tx2"/>
                </a:solidFill>
              </a:rPr>
              <a:t> has a ripple effect which in turn can be a factor in an unhealthy work environment.  </a:t>
            </a:r>
            <a:endParaRPr lang="en-US" dirty="0" smtClean="0">
              <a:solidFill>
                <a:schemeClr val="tx2"/>
              </a:solidFill>
            </a:endParaRPr>
          </a:p>
          <a:p>
            <a:pPr lvl="0"/>
            <a:r>
              <a:rPr lang="en-US" dirty="0" smtClean="0">
                <a:solidFill>
                  <a:schemeClr val="tx2"/>
                </a:solidFill>
              </a:rPr>
              <a:t> </a:t>
            </a:r>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12</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Slow down.  Often naming</a:t>
            </a:r>
            <a:r>
              <a:rPr lang="en-US" baseline="0" dirty="0" smtClean="0"/>
              <a:t> your emotion can be helpful.  If you are someone who is always “on edge” or anger gets in your way, you need to learn to manage this so that you are not always reacting.  It can be harmful to your health and to your career.</a:t>
            </a:r>
          </a:p>
          <a:p>
            <a:endParaRPr lang="en-US" baseline="0" dirty="0" smtClean="0"/>
          </a:p>
          <a:p>
            <a:r>
              <a:rPr lang="en-US" sz="1200" b="0" i="0" kern="1200" dirty="0" smtClean="0">
                <a:solidFill>
                  <a:schemeClr val="tx1"/>
                </a:solidFill>
                <a:effectLst/>
                <a:latin typeface="+mn-lt"/>
                <a:ea typeface="+mn-ea"/>
                <a:cs typeface="+mn-cs"/>
              </a:rPr>
              <a:t>None of us is completely aware of how we come across to others. We have to rely on the feedback of our peers, friends, and mentors. To have your friends play the role of honest mirror, let them know when you are seeking candid, critical, objective perspectives. Make your friend or colleague feel safe to give you an informal, but direct and honest view. This can mean saying something like, “Look, I am actually asking you as a friend, please just be straight with me on this matter. Okay?“</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13</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smtClean="0"/>
              <a:t>Reframe harsh </a:t>
            </a:r>
            <a:r>
              <a:rPr lang="en-US" dirty="0"/>
              <a:t>thoughts with challenging questions. For example, if you made yourself anxious by thinking, "I absolutely </a:t>
            </a:r>
            <a:r>
              <a:rPr lang="en-US" i="1" dirty="0"/>
              <a:t>must</a:t>
            </a:r>
            <a:r>
              <a:rPr lang="en-US" dirty="0"/>
              <a:t> do well in this presentation," you could respond like this, "Why </a:t>
            </a:r>
            <a:r>
              <a:rPr lang="en-US" i="1" dirty="0"/>
              <a:t>must</a:t>
            </a:r>
            <a:r>
              <a:rPr lang="en-US" dirty="0"/>
              <a:t> I do well in the presentation? What is the evidence that I </a:t>
            </a:r>
            <a:r>
              <a:rPr lang="en-US" i="1" dirty="0"/>
              <a:t>must</a:t>
            </a:r>
            <a:r>
              <a:rPr lang="en-US" dirty="0"/>
              <a:t>? I </a:t>
            </a:r>
            <a:r>
              <a:rPr lang="en-US" i="1" dirty="0"/>
              <a:t>want</a:t>
            </a:r>
            <a:r>
              <a:rPr lang="en-US" dirty="0"/>
              <a:t> to do well, of course. But how does it follow that because I want something I </a:t>
            </a:r>
            <a:r>
              <a:rPr lang="en-US" i="1" dirty="0"/>
              <a:t>have</a:t>
            </a:r>
            <a:r>
              <a:rPr lang="en-US" dirty="0"/>
              <a:t> to have it? Who made my wish the Universe's command?" </a:t>
            </a:r>
          </a:p>
          <a:p>
            <a:r>
              <a:rPr lang="en-US" dirty="0"/>
              <a:t> </a:t>
            </a:r>
          </a:p>
          <a:p>
            <a:r>
              <a:rPr lang="en-US" dirty="0"/>
              <a:t>After you have successfully used challenging questions to show yourself that your demands - your </a:t>
            </a:r>
            <a:r>
              <a:rPr lang="en-US" i="1" dirty="0"/>
              <a:t>musts, shoulds, oughts</a:t>
            </a:r>
            <a:r>
              <a:rPr lang="en-US" dirty="0"/>
              <a:t>, and </a:t>
            </a:r>
            <a:r>
              <a:rPr lang="en-US" i="1" dirty="0"/>
              <a:t>have tos</a:t>
            </a:r>
            <a:r>
              <a:rPr lang="en-US" dirty="0"/>
              <a:t> - are unreasonable, restate them as realistic preferences - "I want . . . ," "I wish . . . ," "I would prefer . . . ." In this way you can rewrite the thoughts that script your emotions.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14</a:t>
            </a:fld>
            <a:endParaRPr lang="en-US" dirty="0"/>
          </a:p>
        </p:txBody>
      </p:sp>
    </p:spTree>
    <p:extLst>
      <p:ext uri="{BB962C8B-B14F-4D97-AF65-F5344CB8AC3E}">
        <p14:creationId xmlns:p14="http://schemas.microsoft.com/office/powerpoint/2010/main" val="2285905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Understanding is key to having empathy. </a:t>
            </a: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Understanding is the difference </a:t>
            </a:r>
            <a:r>
              <a:rPr lang="en-US" sz="1200" b="0" i="0" kern="1200" dirty="0" smtClean="0">
                <a:solidFill>
                  <a:schemeClr val="tx1"/>
                </a:solidFill>
                <a:effectLst/>
                <a:latin typeface="+mn-lt"/>
                <a:ea typeface="+mn-ea"/>
                <a:cs typeface="+mn-cs"/>
              </a:rPr>
              <a:t>between knowing something and truly empathizing with it. If you catch yourself saying, “I know, but,” a lot, take that as an indicator that you should pause a bit more. When someone tells you about an experience that’s not your own, take some time to mull over how your life might be different if you experienced that on a daily basis.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5361FC2-BDDB-4F4D-A8F8-F15BC5CD7C56}" type="slidenum">
              <a:rPr lang="en-US" smtClean="0"/>
              <a:t>15</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solidFill>
                  <a:schemeClr val="tx2"/>
                </a:solidFill>
              </a:rPr>
              <a:t> </a:t>
            </a:r>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16</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17</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It can be</a:t>
            </a:r>
            <a:r>
              <a:rPr lang="en-US" sz="1200" b="0" i="0" kern="1200" baseline="0" dirty="0" smtClean="0">
                <a:solidFill>
                  <a:schemeClr val="tx1"/>
                </a:solidFill>
                <a:effectLst/>
                <a:latin typeface="+mn-lt"/>
                <a:ea typeface="+mn-ea"/>
                <a:cs typeface="+mn-cs"/>
              </a:rPr>
              <a:t> particularly difficult to show empathy for someone else, when you don’t agree with them, if they are annoying to you, or if you want them to know that you are in charge.  However, it is still important to acknowledge that you understand their feelings first before moving on. It will make the conversation and situation much easier.</a:t>
            </a:r>
            <a:endParaRPr lang="en-US" dirty="0" smtClean="0"/>
          </a:p>
          <a:p>
            <a:pPr eaLnBrk="1" hangingPunct="1">
              <a:lnSpc>
                <a:spcPct val="90000"/>
              </a:lnSpc>
            </a:pPr>
            <a:endParaRPr lang="en-US" altLang="en-US" sz="1200" dirty="0" smtClean="0"/>
          </a:p>
          <a:p>
            <a:pPr eaLnBrk="1" hangingPunct="1">
              <a:lnSpc>
                <a:spcPct val="90000"/>
              </a:lnSpc>
            </a:pPr>
            <a:r>
              <a:rPr lang="en-US" altLang="en-US" sz="1200" dirty="0" smtClean="0"/>
              <a:t>Put yourself inside of the other person’s “shoes” so you can experience what that might be like. Sense what the other person is worried about</a:t>
            </a:r>
            <a:r>
              <a:rPr lang="en-US" altLang="en-US" sz="1200" baseline="0" dirty="0" smtClean="0"/>
              <a:t> even if s/he can’t express it in words.  </a:t>
            </a:r>
            <a:r>
              <a:rPr lang="en-US" altLang="en-US" sz="1200" dirty="0" smtClean="0"/>
              <a:t>Show that you take them seriously by making eye contact and nodding. Simply recognizing, understanding and verbalizing  the other person’s concerns can significantly improve the situation. Acknowledge their emotions and the difficulty of the situation</a:t>
            </a:r>
            <a:r>
              <a:rPr lang="en-US" altLang="en-US" sz="1200" baseline="0" dirty="0" smtClean="0"/>
              <a:t> even if you don’t have a solution.</a:t>
            </a:r>
            <a:endParaRPr lang="en-US" altLang="en-US" sz="1200" dirty="0" smtClean="0"/>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18</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not about being book smart, it’s about being heart smart.</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19</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Five employees have been assigned to work on a project together.  Michelle is the project leader and has assigned the various tasks.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Maureen is sitting at her desk and is very frustrated because she just cannot understand her assignment.  She’s flustered, is sighing and slamming her pen down.  She asks Michelle for an explanation of the task.</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Michelle comes over and says she can’t understand why Maureen is not getting this, especially since Michelle has explained it to her 3 times.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Phil is sitting next to Maureen and says to both Maureen and Michelle that he’s told them he’d prefer to work on the spreadsheet that Maureen is doing because he is a detail person and that is his background and why they hired him.</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Michelle remains inflexible and tells Phil that’s not the way the tasks were assigned and they can’t be changed halfway through.</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Phil just shakes his head and continues looking down at his laptop.</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Meanwhile, Susan and Patty are chatting away while they are supposed to be working on their pieces of the project.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Susan is having a conversation with Patty about who they will invite out for dinner from the office.</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Susan and Patty begin talking about Maureen saying she doesn’t understand anything and they can’t believe she just sits at her desk for hours but doesn’t get the project done.  Patty says Maureen is so disruptive with her sighing and slamming things around.  </a:t>
            </a:r>
          </a:p>
          <a:p>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solidFill>
                  <a:schemeClr val="tx2"/>
                </a:solidFill>
              </a:rPr>
              <a:t> </a:t>
            </a:r>
          </a:p>
        </p:txBody>
      </p:sp>
      <p:sp>
        <p:nvSpPr>
          <p:cNvPr id="4" name="Slide Number Placeholder 3"/>
          <p:cNvSpPr>
            <a:spLocks noGrp="1"/>
          </p:cNvSpPr>
          <p:nvPr>
            <p:ph type="sldNum" sz="quarter" idx="10"/>
          </p:nvPr>
        </p:nvSpPr>
        <p:spPr/>
        <p:txBody>
          <a:bodyPr/>
          <a:lstStyle/>
          <a:p>
            <a:fld id="{25361FC2-BDDB-4F4D-A8F8-F15BC5CD7C56}" type="slidenum">
              <a:rPr lang="en-US" smtClean="0"/>
              <a:t>20</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rPr>
              <a:t>Answer to question 1: “I’ve noticed that sometimes you are quick to shoot down an idea and you phrase your criticism harshly.  How could you work to soften your approach and offer more suggestions?  Let’s discuss ways in which you could do that.”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206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rgbClr val="002060"/>
                </a:solidFill>
              </a:rPr>
              <a:t>Answer to question 2: Saying good morning, smiling.  For example:  Counting to 10 before he says a negative comment.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2060"/>
              </a:solidFill>
            </a:endParaRPr>
          </a:p>
          <a:p>
            <a:r>
              <a:rPr lang="en-US" sz="1200" dirty="0" smtClean="0">
                <a:solidFill>
                  <a:srgbClr val="002060"/>
                </a:solidFill>
              </a:rPr>
              <a:t>Answers to question 3: Redirecting his negativity and asking for alternate suggestions on the project.</a:t>
            </a:r>
            <a:r>
              <a:rPr lang="en-US" sz="1200" baseline="0" dirty="0" smtClean="0">
                <a:solidFill>
                  <a:srgbClr val="002060"/>
                </a:solidFill>
              </a:rPr>
              <a:t>  </a:t>
            </a:r>
            <a:r>
              <a:rPr lang="en-US" sz="1200" dirty="0" smtClean="0">
                <a:solidFill>
                  <a:srgbClr val="002060"/>
                </a:solidFill>
              </a:rPr>
              <a:t>Call her EAP to discuss strategies in dealing with negative coworkers.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rgbClr val="002060"/>
              </a:solidFill>
            </a:endParaRPr>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21</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  Is this a</a:t>
            </a:r>
            <a:r>
              <a:rPr lang="en-US" baseline="0" dirty="0" smtClean="0"/>
              <a:t> hard and fast rule?….probably not, but h</a:t>
            </a:r>
            <a:r>
              <a:rPr lang="en-US" dirty="0" smtClean="0"/>
              <a:t>aving strong social skills and knowing</a:t>
            </a:r>
            <a:r>
              <a:rPr lang="en-US" baseline="0" dirty="0" smtClean="0"/>
              <a:t> how to talk with and get along with others can be a contributor to success both at work and in your home life.  Are there people out there who do not have good people skills who are successful in business?  Yes, but it most cases, it is a huge advantage in life to have good social skills.  It means you have empathy and can read other’s signals well. </a:t>
            </a:r>
          </a:p>
          <a:p>
            <a:endParaRPr lang="en-US" baseline="0" dirty="0" smtClean="0"/>
          </a:p>
          <a:p>
            <a:r>
              <a:rPr lang="en-US" baseline="0" dirty="0" smtClean="0"/>
              <a:t>If you are more introverted, it doesn’t mean you wont be successful.  You don’t have to be the most talkative and outgoing individual to have good EI social skills.</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22</a:t>
            </a:fld>
            <a:endParaRPr lang="en-US" dirty="0"/>
          </a:p>
        </p:txBody>
      </p:sp>
    </p:spTree>
    <p:extLst>
      <p:ext uri="{BB962C8B-B14F-4D97-AF65-F5344CB8AC3E}">
        <p14:creationId xmlns:p14="http://schemas.microsoft.com/office/powerpoint/2010/main" val="2285905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sng" kern="1200" dirty="0" smtClean="0">
                <a:solidFill>
                  <a:schemeClr val="tx1"/>
                </a:solidFill>
                <a:effectLst/>
                <a:latin typeface="+mn-lt"/>
                <a:ea typeface="+mn-ea"/>
                <a:cs typeface="+mn-cs"/>
              </a:rPr>
              <a:t>These people tend to see the relationship as at least as important as the task in hand: they value people as much or more as the activity.</a:t>
            </a:r>
          </a:p>
          <a:p>
            <a:r>
              <a:rPr lang="en-US" sz="1200" b="0" i="0" kern="1200" dirty="0" smtClean="0">
                <a:solidFill>
                  <a:schemeClr val="tx1"/>
                </a:solidFill>
                <a:effectLst/>
                <a:latin typeface="+mn-lt"/>
                <a:ea typeface="+mn-ea"/>
                <a:cs typeface="+mn-cs"/>
              </a:rPr>
              <a:t>They actively collaborate, sharing plans and ideas, and work together to build a better whole. In doing so, they promote a cooperative climate in which everyone is invited to contribute. They also actively seek out opportunities for collaborative working.</a:t>
            </a:r>
          </a:p>
          <a:p>
            <a:r>
              <a:rPr lang="en-US" sz="1200" b="0" i="0" kern="1200" dirty="0" smtClean="0">
                <a:solidFill>
                  <a:schemeClr val="tx1"/>
                </a:solidFill>
                <a:effectLst/>
                <a:latin typeface="+mn-lt"/>
                <a:ea typeface="+mn-ea"/>
                <a:cs typeface="+mn-cs"/>
              </a:rPr>
              <a:t>When good team-workers are in a team, the team performs better. They draw other members of the team in, and help them to collaborate. They build a team identity and therefore foster commitment. They may do this from a leadership role, or they may be a subordinate, but having people like this in a team is crucial to success.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People who are persuasive, or who have influence, read the emotional currents in a situation, and fine-tune what they are saying to appeal to those involved.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altLang="en-US" sz="1200" dirty="0" smtClean="0"/>
          </a:p>
        </p:txBody>
      </p:sp>
      <p:sp>
        <p:nvSpPr>
          <p:cNvPr id="4" name="Slide Number Placeholder 3"/>
          <p:cNvSpPr>
            <a:spLocks noGrp="1"/>
          </p:cNvSpPr>
          <p:nvPr>
            <p:ph type="sldNum" sz="quarter" idx="10"/>
          </p:nvPr>
        </p:nvSpPr>
        <p:spPr/>
        <p:txBody>
          <a:bodyPr/>
          <a:lstStyle/>
          <a:p>
            <a:fld id="{25361FC2-BDDB-4F4D-A8F8-F15BC5CD7C56}" type="slidenum">
              <a:rPr lang="en-US" smtClean="0"/>
              <a:t>23</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Employees</a:t>
            </a:r>
            <a:r>
              <a:rPr lang="en-US" baseline="0" dirty="0" smtClean="0"/>
              <a:t> with high level of self-regulation, are able to keep themselves in-check, and don’t necessarily respond immediately when they feel strong emotions.</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24</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25</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 is the correct answer.  Helen is</a:t>
            </a:r>
            <a:r>
              <a:rPr lang="en-US" baseline="0" dirty="0" smtClean="0"/>
              <a:t> able to control her emotions and feelings and remain calm and composed.  Instead of becoming overly stressed by this situation, Helen was able to use her wise mind to engage in self-talk to think about how she can make this situation better.</a:t>
            </a:r>
          </a:p>
          <a:p>
            <a:endParaRPr lang="en-US" baseline="0" dirty="0" smtClean="0"/>
          </a:p>
          <a:p>
            <a:r>
              <a:rPr lang="en-US" baseline="0" dirty="0" smtClean="0"/>
              <a:t>The others reacted to this situation instantaneously with emotion (the amygdala hijack).  Amy and Rose responded with more of a “fight or flight” reaction. </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26</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we get very emotional about something, our ability to make wise decisions can fail.</a:t>
            </a:r>
          </a:p>
          <a:p>
            <a:r>
              <a:rPr lang="en-US" sz="1200" b="0" i="0" kern="1200" dirty="0" smtClean="0">
                <a:solidFill>
                  <a:schemeClr val="tx1"/>
                </a:solidFill>
                <a:effectLst/>
                <a:latin typeface="+mn-lt"/>
                <a:ea typeface="+mn-ea"/>
                <a:cs typeface="+mn-cs"/>
              </a:rPr>
              <a:t>A person who is 'hot-headed' is considered to be rather emotional and likely to make rash decisions, while a person with a 'cool head' makes thoughtful, considered decisions. We talk about mental processes being 'clouded' by emotional states.</a:t>
            </a:r>
          </a:p>
          <a:p>
            <a:r>
              <a:rPr lang="en-US" sz="1200" b="0" i="0" kern="1200" dirty="0" smtClean="0">
                <a:solidFill>
                  <a:schemeClr val="tx1"/>
                </a:solidFill>
                <a:effectLst/>
                <a:latin typeface="+mn-lt"/>
                <a:ea typeface="+mn-ea"/>
                <a:cs typeface="+mn-cs"/>
              </a:rPr>
              <a:t>Emotion is a chemical state in our brains which we experience as basic 'feelings'. Those same chemicals inhibit our higher cognitive capabilities and limiting what we call rational thought.  The more you practice mindfulness the</a:t>
            </a:r>
            <a:r>
              <a:rPr lang="en-US" sz="1200" b="0" i="0" kern="1200" baseline="0" dirty="0" smtClean="0">
                <a:solidFill>
                  <a:schemeClr val="tx1"/>
                </a:solidFill>
                <a:effectLst/>
                <a:latin typeface="+mn-lt"/>
                <a:ea typeface="+mn-ea"/>
                <a:cs typeface="+mn-cs"/>
              </a:rPr>
              <a:t> better you will be able to balance between rational and emotional and use your wise mind/sweet spot.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27</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28</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Eduardo is able to motivate himself by feeling good about the long term outcomes he has experienced in the past.  He is very passionate about his career and future advancement within the organization.  Eduardo doesn’t</a:t>
            </a:r>
            <a:r>
              <a:rPr lang="en-US" sz="1200" baseline="0" dirty="0" smtClean="0">
                <a:solidFill>
                  <a:schemeClr val="tx2"/>
                </a:solidFill>
              </a:rPr>
              <a:t> expect to receive outside feedback.</a:t>
            </a:r>
            <a:endParaRPr lang="en-US" sz="1200" dirty="0" smtClean="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solidFill>
                <a:schemeClr val="tx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tx2"/>
                </a:solidFill>
              </a:rPr>
              <a:t>Sometime</a:t>
            </a:r>
            <a:r>
              <a:rPr lang="en-US" sz="1200" baseline="0" dirty="0" smtClean="0">
                <a:solidFill>
                  <a:schemeClr val="tx2"/>
                </a:solidFill>
              </a:rPr>
              <a:t>s you have to </a:t>
            </a:r>
            <a:r>
              <a:rPr lang="en-US" dirty="0" smtClean="0">
                <a:solidFill>
                  <a:schemeClr val="tx2"/>
                </a:solidFill>
              </a:rPr>
              <a:t>block out the noise and do what you need to.  A paycheck isn’t the</a:t>
            </a:r>
            <a:r>
              <a:rPr lang="en-US" baseline="0" dirty="0" smtClean="0">
                <a:solidFill>
                  <a:schemeClr val="tx2"/>
                </a:solidFill>
              </a:rPr>
              <a:t> only motivator. .  You have to practice this type of self-talk, and know that there are days where you need to let yourself off the hook.  Also, know when to get outside help like the EAP.</a:t>
            </a:r>
            <a:endParaRPr lang="en-US" dirty="0" smtClean="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29</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3</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It’s much easier to cope with stress and long hours if you generally enjoy the work,</a:t>
            </a:r>
            <a:r>
              <a:rPr lang="en-US" sz="1200" b="0" i="0" kern="1200" baseline="0" dirty="0" smtClean="0">
                <a:solidFill>
                  <a:schemeClr val="tx1"/>
                </a:solidFill>
                <a:effectLst/>
                <a:latin typeface="+mn-lt"/>
                <a:ea typeface="+mn-ea"/>
                <a:cs typeface="+mn-cs"/>
              </a:rPr>
              <a:t> and find tasks that you gain fulfillment from.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When thinking about what motivates you to perform a certain task, think about both intrinsic and extrinsic motivators – if you have trouble getting motivated to perform specific tasks it may be useful to write them down and list the motivators for each.</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30</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31</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81100" y="696913"/>
            <a:ext cx="46482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xfrm>
            <a:off x="701675" y="4416425"/>
            <a:ext cx="560705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Tree>
    <p:extLst>
      <p:ext uri="{BB962C8B-B14F-4D97-AF65-F5344CB8AC3E}">
        <p14:creationId xmlns:p14="http://schemas.microsoft.com/office/powerpoint/2010/main" val="2882085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5A701C3D-451E-4F96-A02B-FE8C87DFF81F}" type="slidenum">
              <a:rPr lang="en-US" smtClean="0"/>
              <a:pPr>
                <a:defRPr/>
              </a:pPr>
              <a:t>33</a:t>
            </a:fld>
            <a:endParaRPr lang="en-US" dirty="0"/>
          </a:p>
        </p:txBody>
      </p:sp>
    </p:spTree>
    <p:extLst>
      <p:ext uri="{BB962C8B-B14F-4D97-AF65-F5344CB8AC3E}">
        <p14:creationId xmlns:p14="http://schemas.microsoft.com/office/powerpoint/2010/main" val="2556037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4</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5</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6</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framework comes from the book</a:t>
            </a:r>
            <a:r>
              <a:rPr lang="en-US" baseline="0" dirty="0" smtClean="0"/>
              <a:t> “Working with Emotional Intelligence” by Daniel Goleman,</a:t>
            </a:r>
            <a:r>
              <a:rPr lang="en-US" dirty="0" smtClean="0"/>
              <a:t> and it outlines the different internal and external competencies.  It is based on </a:t>
            </a:r>
            <a:r>
              <a:rPr lang="en-US" baseline="0" dirty="0" smtClean="0"/>
              <a:t>how you relate to others, as well as how you regulate/know yourself.</a:t>
            </a:r>
            <a:r>
              <a:rPr lang="en-US" dirty="0" smtClean="0"/>
              <a:t>  We are going to take a closer look at each of these competencies</a:t>
            </a:r>
            <a:r>
              <a:rPr lang="en-US" baseline="0" dirty="0" smtClean="0"/>
              <a:t>.   Daniel Goleman recommends that we have at least one or two strengths in each of these areas, and that we are balanced across the board.  I.e. not being that self-aware but having good social skills.  However, it doesn’t mean you have low emotional intelligence if you are not strong in all 25 skills.</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7</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to the group to respond.  It is important for the organization, for the team and individuals. For success at</a:t>
            </a:r>
            <a:r>
              <a:rPr lang="en-US" baseline="0" dirty="0" smtClean="0"/>
              <a:t> the highest levels, emotional intelligence is twice as important as cognitive abilities.</a:t>
            </a:r>
            <a:endParaRPr lang="en-US" dirty="0"/>
          </a:p>
        </p:txBody>
      </p:sp>
      <p:sp>
        <p:nvSpPr>
          <p:cNvPr id="4" name="Slide Number Placeholder 3"/>
          <p:cNvSpPr>
            <a:spLocks noGrp="1"/>
          </p:cNvSpPr>
          <p:nvPr>
            <p:ph type="sldNum" sz="quarter" idx="10"/>
          </p:nvPr>
        </p:nvSpPr>
        <p:spPr/>
        <p:txBody>
          <a:bodyPr/>
          <a:lstStyle/>
          <a:p>
            <a:fld id="{25361FC2-BDDB-4F4D-A8F8-F15BC5CD7C56}" type="slidenum">
              <a:rPr lang="en-US" smtClean="0"/>
              <a:t>8</a:t>
            </a:fld>
            <a:endParaRPr lang="en-US" dirty="0"/>
          </a:p>
        </p:txBody>
      </p:sp>
    </p:spTree>
    <p:extLst>
      <p:ext uri="{BB962C8B-B14F-4D97-AF65-F5344CB8AC3E}">
        <p14:creationId xmlns:p14="http://schemas.microsoft.com/office/powerpoint/2010/main" val="274052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are being judged not just by how smart we are, but also how well we handle ourselves and others.</a:t>
            </a:r>
            <a:r>
              <a:rPr lang="en-US" sz="1200" b="0" i="0" kern="1200" baseline="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Emotional intelligence is the strongest predictor of performance, explaining a full 58 percent of success in all types of jobs.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Extra statistics:</a:t>
            </a:r>
          </a:p>
          <a:p>
            <a:r>
              <a:rPr lang="en-US" sz="1200" b="0" i="0" kern="1200" dirty="0" smtClean="0">
                <a:solidFill>
                  <a:schemeClr val="tx2"/>
                </a:solidFill>
                <a:effectLst/>
                <a:latin typeface="+mn-lt"/>
                <a:ea typeface="+mn-ea"/>
                <a:cs typeface="+mn-cs"/>
              </a:rPr>
              <a:t>CareerBuilder polled 2,662 private sector U.S. hiring managers about their priorities. The statistics clearly show emotional intelligence (EI) is highly valued:</a:t>
            </a:r>
            <a:r>
              <a:rPr lang="en-US" dirty="0" smtClean="0">
                <a:solidFill>
                  <a:schemeClr val="tx2"/>
                </a:solidFill>
              </a:rPr>
              <a:t/>
            </a:r>
            <a:br>
              <a:rPr lang="en-US" dirty="0" smtClean="0">
                <a:solidFill>
                  <a:schemeClr val="tx2"/>
                </a:solidFill>
              </a:rPr>
            </a:br>
            <a:r>
              <a:rPr lang="en-US" sz="1200" b="0" i="0" kern="1200" dirty="0" smtClean="0">
                <a:solidFill>
                  <a:schemeClr val="tx2"/>
                </a:solidFill>
                <a:effectLst/>
                <a:latin typeface="+mn-lt"/>
                <a:ea typeface="+mn-ea"/>
                <a:cs typeface="+mn-cs"/>
              </a:rPr>
              <a:t>34 percent of hiring managers are placing greater emphasis on emotional intelligence when hiring and promoting employees post-recession</a:t>
            </a:r>
          </a:p>
          <a:p>
            <a:r>
              <a:rPr lang="en-US" sz="1200" b="0" i="0" kern="1200" dirty="0" smtClean="0">
                <a:solidFill>
                  <a:schemeClr val="tx2"/>
                </a:solidFill>
                <a:effectLst/>
                <a:latin typeface="+mn-lt"/>
                <a:ea typeface="+mn-ea"/>
                <a:cs typeface="+mn-cs"/>
              </a:rPr>
              <a:t>71 percent value emotional intelligence in an employee more than IQ</a:t>
            </a:r>
          </a:p>
          <a:p>
            <a:r>
              <a:rPr lang="en-US" sz="1200" b="0" i="0" kern="1200" dirty="0" smtClean="0">
                <a:solidFill>
                  <a:schemeClr val="tx2"/>
                </a:solidFill>
                <a:effectLst/>
                <a:latin typeface="+mn-lt"/>
                <a:ea typeface="+mn-ea"/>
                <a:cs typeface="+mn-cs"/>
              </a:rPr>
              <a:t>59 percent of employers would not hire someone who has a high IQ but low EI</a:t>
            </a:r>
          </a:p>
          <a:p>
            <a:r>
              <a:rPr lang="en-US" sz="1200" b="0" i="0" kern="1200" dirty="0" smtClean="0">
                <a:solidFill>
                  <a:schemeClr val="tx2"/>
                </a:solidFill>
                <a:effectLst/>
                <a:latin typeface="+mn-lt"/>
                <a:ea typeface="+mn-ea"/>
                <a:cs typeface="+mn-cs"/>
              </a:rPr>
              <a:t>For workers being considered for a promotion, the high EI candidate will beat out the high IQ candidate 75 percent of the time</a:t>
            </a:r>
          </a:p>
          <a:p>
            <a:endParaRPr lang="en-US" dirty="0">
              <a:solidFill>
                <a:schemeClr val="tx2"/>
              </a:solidFill>
            </a:endParaRPr>
          </a:p>
        </p:txBody>
      </p:sp>
      <p:sp>
        <p:nvSpPr>
          <p:cNvPr id="4" name="Slide Number Placeholder 3"/>
          <p:cNvSpPr>
            <a:spLocks noGrp="1"/>
          </p:cNvSpPr>
          <p:nvPr>
            <p:ph type="sldNum" sz="quarter" idx="10"/>
          </p:nvPr>
        </p:nvSpPr>
        <p:spPr/>
        <p:txBody>
          <a:bodyPr/>
          <a:lstStyle/>
          <a:p>
            <a:fld id="{25361FC2-BDDB-4F4D-A8F8-F15BC5CD7C56}" type="slidenum">
              <a:rPr lang="en-US" smtClean="0"/>
              <a:t>9</a:t>
            </a:fld>
            <a:endParaRPr lang="en-US" dirty="0"/>
          </a:p>
        </p:txBody>
      </p:sp>
    </p:spTree>
    <p:extLst>
      <p:ext uri="{BB962C8B-B14F-4D97-AF65-F5344CB8AC3E}">
        <p14:creationId xmlns:p14="http://schemas.microsoft.com/office/powerpoint/2010/main" val="2740520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3375939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730387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3819149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266755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49300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39963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3190552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610128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66451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438830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CC1E45-1588-414E-A2B7-A2F78F417479}" type="datetimeFigureOut">
              <a:rPr lang="en-US"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885F70-C2A7-4863-9681-A617191AC7A3}" type="slidenum">
              <a:rPr lang="en-US" smtClean="0"/>
              <a:t>‹#›</a:t>
            </a:fld>
            <a:endParaRPr lang="en-US" dirty="0"/>
          </a:p>
        </p:txBody>
      </p:sp>
    </p:spTree>
    <p:extLst>
      <p:ext uri="{BB962C8B-B14F-4D97-AF65-F5344CB8AC3E}">
        <p14:creationId xmlns:p14="http://schemas.microsoft.com/office/powerpoint/2010/main" val="2226946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667" y="1066800"/>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2438400"/>
            <a:ext cx="8229600" cy="2971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C1E45-1588-414E-A2B7-A2F78F417479}" type="datetimeFigureOut">
              <a:rPr lang="en-US" smtClean="0"/>
              <a:t>11/26/2018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85F70-C2A7-4863-9681-A617191AC7A3}" type="slidenum">
              <a:rPr lang="en-US" smtClean="0"/>
              <a:t>‹#›</a:t>
            </a:fld>
            <a:endParaRPr lang="en-US" dirty="0"/>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29713" cy="914400"/>
          </a:xfrm>
          <a:prstGeom prst="rect">
            <a:avLst/>
          </a:prstGeom>
        </p:spPr>
      </p:pic>
      <p:pic>
        <p:nvPicPr>
          <p:cNvPr id="8" name="Picture 7"/>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57200" y="120650"/>
            <a:ext cx="1524000" cy="737206"/>
          </a:xfrm>
          <a:prstGeom prst="rect">
            <a:avLst/>
          </a:prstGeom>
        </p:spPr>
      </p:pic>
    </p:spTree>
    <p:extLst>
      <p:ext uri="{BB962C8B-B14F-4D97-AF65-F5344CB8AC3E}">
        <p14:creationId xmlns:p14="http://schemas.microsoft.com/office/powerpoint/2010/main" val="298882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381000" y="2590800"/>
            <a:ext cx="3429000" cy="193899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484947" y="4953000"/>
            <a:ext cx="4468053" cy="1219200"/>
          </a:xfrm>
          <a:prstGeom prst="round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84947" y="2590800"/>
            <a:ext cx="3429000" cy="1938992"/>
          </a:xfrm>
          <a:prstGeom prst="rect">
            <a:avLst/>
          </a:prstGeom>
          <a:noFill/>
        </p:spPr>
        <p:txBody>
          <a:bodyPr wrap="square" rtlCol="0">
            <a:spAutoFit/>
          </a:bodyPr>
          <a:lstStyle/>
          <a:p>
            <a:r>
              <a:rPr lang="en-US" sz="4000" b="1" dirty="0" smtClean="0">
                <a:solidFill>
                  <a:srgbClr val="E46F1C"/>
                </a:solidFill>
              </a:rPr>
              <a:t>Emotional </a:t>
            </a:r>
          </a:p>
          <a:p>
            <a:r>
              <a:rPr lang="en-US" sz="4000" b="1" dirty="0" smtClean="0">
                <a:solidFill>
                  <a:srgbClr val="E46F1C"/>
                </a:solidFill>
              </a:rPr>
              <a:t>Intelligence in </a:t>
            </a:r>
          </a:p>
          <a:p>
            <a:r>
              <a:rPr lang="en-US" sz="4000" b="1" dirty="0" smtClean="0">
                <a:solidFill>
                  <a:srgbClr val="E46F1C"/>
                </a:solidFill>
              </a:rPr>
              <a:t>the Workplace</a:t>
            </a:r>
            <a:endParaRPr lang="en-US" sz="4000" b="1" dirty="0">
              <a:solidFill>
                <a:srgbClr val="E46F1C"/>
              </a:solidFill>
            </a:endParaRPr>
          </a:p>
        </p:txBody>
      </p:sp>
      <p:sp>
        <p:nvSpPr>
          <p:cNvPr id="6" name="Rectangle 5"/>
          <p:cNvSpPr/>
          <p:nvPr/>
        </p:nvSpPr>
        <p:spPr>
          <a:xfrm>
            <a:off x="457200" y="4953000"/>
            <a:ext cx="3933645" cy="1107996"/>
          </a:xfrm>
          <a:prstGeom prst="rect">
            <a:avLst/>
          </a:prstGeom>
        </p:spPr>
        <p:txBody>
          <a:bodyPr wrap="square">
            <a:spAutoFit/>
          </a:bodyPr>
          <a:lstStyle/>
          <a:p>
            <a:r>
              <a:rPr lang="en-US" altLang="en-US" sz="2200" b="1" dirty="0"/>
              <a:t>Presenter</a:t>
            </a:r>
            <a:r>
              <a:rPr lang="en-US" altLang="en-US" sz="2200" b="1" dirty="0" smtClean="0"/>
              <a:t>:</a:t>
            </a:r>
          </a:p>
          <a:p>
            <a:r>
              <a:rPr lang="en-US" altLang="en-US" sz="2200" dirty="0" smtClean="0"/>
              <a:t>Vice President, Client Services</a:t>
            </a:r>
            <a:r>
              <a:rPr lang="en-US" altLang="en-US" sz="2200" dirty="0"/>
              <a:t/>
            </a:r>
            <a:br>
              <a:rPr lang="en-US" altLang="en-US" sz="2200" dirty="0"/>
            </a:br>
            <a:r>
              <a:rPr lang="en-US" altLang="en-US" sz="2200" dirty="0"/>
              <a:t>ESI Employee Assistance Group</a:t>
            </a:r>
            <a:endParaRPr lang="en-US" sz="2200"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97" y="609600"/>
            <a:ext cx="2544003" cy="1168399"/>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2504097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52254" y="1066800"/>
            <a:ext cx="5083764" cy="1323439"/>
          </a:xfrm>
          <a:prstGeom prst="rect">
            <a:avLst/>
          </a:prstGeom>
          <a:noFill/>
        </p:spPr>
        <p:txBody>
          <a:bodyPr wrap="none" rtlCol="0">
            <a:spAutoFit/>
          </a:bodyPr>
          <a:lstStyle/>
          <a:p>
            <a:r>
              <a:rPr lang="en-US" sz="4000" b="1" dirty="0" smtClean="0">
                <a:solidFill>
                  <a:srgbClr val="E46F1C"/>
                </a:solidFill>
              </a:rPr>
              <a:t>Misconceptions About </a:t>
            </a:r>
          </a:p>
          <a:p>
            <a:r>
              <a:rPr lang="en-US" sz="4000" b="1" dirty="0" smtClean="0">
                <a:solidFill>
                  <a:srgbClr val="E46F1C"/>
                </a:solidFill>
              </a:rPr>
              <a:t>Emotional Intelligence</a:t>
            </a:r>
            <a:endParaRPr lang="en-US" sz="4000" b="1" dirty="0">
              <a:solidFill>
                <a:srgbClr val="E46F1C"/>
              </a:solidFill>
            </a:endParaRPr>
          </a:p>
        </p:txBody>
      </p:sp>
      <p:sp>
        <p:nvSpPr>
          <p:cNvPr id="4" name="TextBox 3"/>
          <p:cNvSpPr txBox="1"/>
          <p:nvPr/>
        </p:nvSpPr>
        <p:spPr>
          <a:xfrm>
            <a:off x="457200" y="2514600"/>
            <a:ext cx="8473872" cy="4031873"/>
          </a:xfrm>
          <a:prstGeom prst="rect">
            <a:avLst/>
          </a:prstGeom>
          <a:noFill/>
        </p:spPr>
        <p:txBody>
          <a:bodyPr wrap="square" rtlCol="0">
            <a:spAutoFit/>
          </a:bodyPr>
          <a:lstStyle/>
          <a:p>
            <a:pPr>
              <a:buClr>
                <a:srgbClr val="FFC000"/>
              </a:buClr>
            </a:pPr>
            <a:endParaRPr lang="en-US" sz="1100" dirty="0" smtClean="0">
              <a:solidFill>
                <a:schemeClr val="tx2"/>
              </a:solidFill>
            </a:endParaRPr>
          </a:p>
          <a:p>
            <a:pPr marL="685800" lvl="1" indent="-228600">
              <a:buClr>
                <a:srgbClr val="E46F1C"/>
              </a:buClr>
              <a:buFont typeface="Arial" panose="020B0604020202020204" pitchFamily="34" charset="0"/>
              <a:buChar char="•"/>
            </a:pPr>
            <a:r>
              <a:rPr lang="en-US" sz="2400" dirty="0" smtClean="0">
                <a:solidFill>
                  <a:srgbClr val="0B2442"/>
                </a:solidFill>
              </a:rPr>
              <a:t>It’s just about being nice to everyone and thinking positively</a:t>
            </a:r>
          </a:p>
          <a:p>
            <a:pPr marL="685800" lvl="1" indent="-228600">
              <a:buClr>
                <a:srgbClr val="E46F1C"/>
              </a:buClr>
              <a:buFont typeface="Arial" panose="020B0604020202020204" pitchFamily="34" charset="0"/>
              <a:buChar char="•"/>
            </a:pPr>
            <a:endParaRPr lang="en-US" sz="2400" dirty="0" smtClean="0">
              <a:solidFill>
                <a:srgbClr val="0B2442"/>
              </a:solidFill>
            </a:endParaRPr>
          </a:p>
          <a:p>
            <a:pPr marL="685800" lvl="1" indent="-228600">
              <a:buClr>
                <a:srgbClr val="E46F1C"/>
              </a:buClr>
              <a:buFont typeface="Arial" panose="020B0604020202020204" pitchFamily="34" charset="0"/>
              <a:buChar char="•"/>
            </a:pPr>
            <a:r>
              <a:rPr lang="en-US" sz="2400" dirty="0" smtClean="0">
                <a:solidFill>
                  <a:srgbClr val="0B2442"/>
                </a:solidFill>
              </a:rPr>
              <a:t>It means letting emotions run freely, or being completely robotic </a:t>
            </a:r>
          </a:p>
          <a:p>
            <a:pPr marL="685800" lvl="1" indent="-228600">
              <a:buClr>
                <a:srgbClr val="E46F1C"/>
              </a:buClr>
              <a:buFont typeface="Arial" panose="020B0604020202020204" pitchFamily="34" charset="0"/>
              <a:buChar char="•"/>
            </a:pPr>
            <a:endParaRPr lang="en-US" sz="2400" dirty="0" smtClean="0">
              <a:solidFill>
                <a:srgbClr val="0B2442"/>
              </a:solidFill>
            </a:endParaRPr>
          </a:p>
          <a:p>
            <a:pPr marL="685800" lvl="1" indent="-228600">
              <a:buClr>
                <a:srgbClr val="E46F1C"/>
              </a:buClr>
              <a:buFont typeface="Arial" panose="020B0604020202020204" pitchFamily="34" charset="0"/>
              <a:buChar char="•"/>
            </a:pPr>
            <a:r>
              <a:rPr lang="en-US" sz="2400" dirty="0" smtClean="0">
                <a:solidFill>
                  <a:srgbClr val="0B2442"/>
                </a:solidFill>
              </a:rPr>
              <a:t>Women are better at it</a:t>
            </a:r>
          </a:p>
          <a:p>
            <a:pPr marL="685800" lvl="1" indent="-228600">
              <a:buClr>
                <a:srgbClr val="E46F1C"/>
              </a:buClr>
              <a:buFont typeface="Arial" panose="020B0604020202020204" pitchFamily="34" charset="0"/>
              <a:buChar char="•"/>
            </a:pPr>
            <a:endParaRPr lang="en-US" sz="2400" dirty="0" smtClean="0">
              <a:solidFill>
                <a:srgbClr val="0B2442"/>
              </a:solidFill>
            </a:endParaRPr>
          </a:p>
          <a:p>
            <a:pPr marL="685800" lvl="1" indent="-228600">
              <a:buClr>
                <a:srgbClr val="E46F1C"/>
              </a:buClr>
              <a:buFont typeface="Arial" panose="020B0604020202020204" pitchFamily="34" charset="0"/>
              <a:buChar char="•"/>
            </a:pPr>
            <a:r>
              <a:rPr lang="en-US" sz="2400" dirty="0" smtClean="0">
                <a:solidFill>
                  <a:srgbClr val="0B2442"/>
                </a:solidFill>
              </a:rPr>
              <a:t>It’s connected with intellectual or cognitive abilities</a:t>
            </a:r>
          </a:p>
          <a:p>
            <a:pPr marL="685800" lvl="1" indent="-228600">
              <a:buClr>
                <a:srgbClr val="E46F1C"/>
              </a:buClr>
              <a:buFont typeface="Arial" panose="020B0604020202020204" pitchFamily="34" charset="0"/>
              <a:buChar char="•"/>
            </a:pPr>
            <a:endParaRPr lang="en-US" sz="2400" dirty="0" smtClean="0">
              <a:solidFill>
                <a:srgbClr val="0B2442"/>
              </a:solidFill>
            </a:endParaRPr>
          </a:p>
          <a:p>
            <a:pPr marL="685800" lvl="1" indent="-228600">
              <a:buClr>
                <a:srgbClr val="E46F1C"/>
              </a:buClr>
              <a:buFont typeface="Arial" panose="020B0604020202020204" pitchFamily="34" charset="0"/>
              <a:buChar char="•"/>
            </a:pPr>
            <a:r>
              <a:rPr lang="en-US" sz="2400" dirty="0" smtClean="0">
                <a:solidFill>
                  <a:srgbClr val="0B2442"/>
                </a:solidFill>
              </a:rPr>
              <a:t>It’s fixed or genetic</a:t>
            </a:r>
          </a:p>
        </p:txBody>
      </p:sp>
    </p:spTree>
    <p:extLst>
      <p:ext uri="{BB962C8B-B14F-4D97-AF65-F5344CB8AC3E}">
        <p14:creationId xmlns:p14="http://schemas.microsoft.com/office/powerpoint/2010/main" val="28743428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6328595" y="3200400"/>
            <a:ext cx="2096676" cy="209667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0" y="1638772"/>
            <a:ext cx="3770969" cy="769441"/>
          </a:xfrm>
          <a:prstGeom prst="rect">
            <a:avLst/>
          </a:prstGeom>
          <a:noFill/>
        </p:spPr>
        <p:txBody>
          <a:bodyPr wrap="none" rtlCol="0">
            <a:spAutoFit/>
          </a:bodyPr>
          <a:lstStyle/>
          <a:p>
            <a:r>
              <a:rPr lang="en-US" sz="4400" b="1" dirty="0" smtClean="0">
                <a:solidFill>
                  <a:srgbClr val="E46F1C"/>
                </a:solidFill>
              </a:rPr>
              <a:t>Self-Awareness</a:t>
            </a:r>
            <a:endParaRPr lang="en-US" sz="4400" b="1" dirty="0">
              <a:solidFill>
                <a:srgbClr val="E46F1C"/>
              </a:solidFill>
            </a:endParaRPr>
          </a:p>
        </p:txBody>
      </p:sp>
      <p:sp>
        <p:nvSpPr>
          <p:cNvPr id="4" name="TextBox 3"/>
          <p:cNvSpPr txBox="1"/>
          <p:nvPr/>
        </p:nvSpPr>
        <p:spPr>
          <a:xfrm>
            <a:off x="544320" y="2819400"/>
            <a:ext cx="5158614" cy="3046988"/>
          </a:xfrm>
          <a:prstGeom prst="rect">
            <a:avLst/>
          </a:prstGeom>
          <a:noFill/>
        </p:spPr>
        <p:txBody>
          <a:bodyPr wrap="square" rtlCol="0">
            <a:spAutoFit/>
          </a:bodyPr>
          <a:lstStyle/>
          <a:p>
            <a:pPr marL="234950" indent="-234950">
              <a:buClr>
                <a:srgbClr val="E46F1C"/>
              </a:buClr>
              <a:buFont typeface="Arial" panose="020B0604020202020204" pitchFamily="34" charset="0"/>
              <a:buChar char="•"/>
            </a:pPr>
            <a:r>
              <a:rPr lang="en-US" sz="2400" dirty="0" smtClean="0">
                <a:solidFill>
                  <a:srgbClr val="0B2442"/>
                </a:solidFill>
              </a:rPr>
              <a:t>Recognize your emotions early on and their effects</a:t>
            </a:r>
          </a:p>
          <a:p>
            <a:pPr marL="234950" indent="-234950">
              <a:buClr>
                <a:srgbClr val="E46F1C"/>
              </a:buClr>
              <a:buFont typeface="Arial" panose="020B0604020202020204" pitchFamily="34" charset="0"/>
              <a:buChar char="•"/>
            </a:pPr>
            <a:endParaRPr lang="en-US" sz="2400" dirty="0" smtClean="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Know your strengths and limits</a:t>
            </a:r>
          </a:p>
          <a:p>
            <a:pPr marL="234950" indent="-234950">
              <a:buClr>
                <a:srgbClr val="E46F1C"/>
              </a:buClr>
              <a:buFont typeface="Arial" panose="020B0604020202020204" pitchFamily="34" charset="0"/>
              <a:buChar char="•"/>
            </a:pPr>
            <a:endParaRPr lang="en-US" sz="2400" dirty="0" smtClean="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Have a strong sense of self-worth and capabilities</a:t>
            </a:r>
          </a:p>
          <a:p>
            <a:pPr lvl="1">
              <a:buClr>
                <a:srgbClr val="FFC000"/>
              </a:buClr>
            </a:pPr>
            <a:endParaRPr lang="en-US" sz="2400" dirty="0" smtClean="0">
              <a:solidFill>
                <a:srgbClr val="0070C0"/>
              </a:solidFill>
            </a:endParaRPr>
          </a:p>
        </p:txBody>
      </p:sp>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94117" y="3352800"/>
            <a:ext cx="1678755" cy="1678755"/>
          </a:xfrm>
          <a:prstGeom prst="rect">
            <a:avLst/>
          </a:prstGeom>
          <a:ln>
            <a:noFill/>
          </a:ln>
          <a:effectLst>
            <a:outerShdw sx="1000" sy="1000" algn="tl" rotWithShape="0">
              <a:srgbClr val="000000">
                <a:alpha val="0"/>
              </a:srgbClr>
            </a:outerShdw>
          </a:effectLst>
        </p:spPr>
      </p:pic>
    </p:spTree>
    <p:extLst>
      <p:ext uri="{BB962C8B-B14F-4D97-AF65-F5344CB8AC3E}">
        <p14:creationId xmlns:p14="http://schemas.microsoft.com/office/powerpoint/2010/main" val="1541693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6324600" y="1024837"/>
            <a:ext cx="2819401" cy="570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330462" y="986736"/>
            <a:ext cx="1975221" cy="646331"/>
          </a:xfrm>
          <a:prstGeom prst="rect">
            <a:avLst/>
          </a:prstGeom>
          <a:noFill/>
          <a:ln>
            <a:noFill/>
          </a:ln>
        </p:spPr>
        <p:txBody>
          <a:bodyPr wrap="none">
            <a:spAutoFit/>
          </a:bodyPr>
          <a:lstStyle/>
          <a:p>
            <a:r>
              <a:rPr lang="en-US" sz="3600" dirty="0" smtClean="0">
                <a:solidFill>
                  <a:schemeClr val="bg1"/>
                </a:solidFill>
                <a:latin typeface="Freestyle Script" panose="030804020302050B0404" pitchFamily="66" charset="0"/>
              </a:rPr>
              <a:t>Case </a:t>
            </a:r>
            <a:r>
              <a:rPr lang="en-US" sz="3600" dirty="0">
                <a:solidFill>
                  <a:schemeClr val="bg1"/>
                </a:solidFill>
                <a:latin typeface="Freestyle Script" panose="030804020302050B0404" pitchFamily="66" charset="0"/>
              </a:rPr>
              <a:t>Study #1</a:t>
            </a:r>
          </a:p>
        </p:txBody>
      </p:sp>
      <p:sp>
        <p:nvSpPr>
          <p:cNvPr id="3" name="TextBox 2"/>
          <p:cNvSpPr txBox="1"/>
          <p:nvPr/>
        </p:nvSpPr>
        <p:spPr>
          <a:xfrm>
            <a:off x="5181600" y="304800"/>
            <a:ext cx="3770969" cy="769441"/>
          </a:xfrm>
          <a:prstGeom prst="rect">
            <a:avLst/>
          </a:prstGeom>
          <a:noFill/>
        </p:spPr>
        <p:txBody>
          <a:bodyPr wrap="none" rtlCol="0">
            <a:spAutoFit/>
          </a:bodyPr>
          <a:lstStyle/>
          <a:p>
            <a:r>
              <a:rPr lang="en-US" sz="4400" b="1" dirty="0" smtClean="0">
                <a:solidFill>
                  <a:srgbClr val="E46F1C"/>
                </a:solidFill>
              </a:rPr>
              <a:t>Self-Awareness</a:t>
            </a:r>
            <a:endParaRPr lang="en-US" sz="4400" b="1" dirty="0">
              <a:solidFill>
                <a:srgbClr val="E46F1C"/>
              </a:solidFill>
            </a:endParaRPr>
          </a:p>
        </p:txBody>
      </p:sp>
      <p:sp>
        <p:nvSpPr>
          <p:cNvPr id="4" name="TextBox 3"/>
          <p:cNvSpPr txBox="1"/>
          <p:nvPr/>
        </p:nvSpPr>
        <p:spPr>
          <a:xfrm>
            <a:off x="556385" y="1905000"/>
            <a:ext cx="8054214" cy="4339650"/>
          </a:xfrm>
          <a:prstGeom prst="rect">
            <a:avLst/>
          </a:prstGeom>
          <a:noFill/>
        </p:spPr>
        <p:txBody>
          <a:bodyPr wrap="square" rtlCol="0">
            <a:spAutoFit/>
          </a:bodyPr>
          <a:lstStyle/>
          <a:p>
            <a:r>
              <a:rPr lang="en-US" sz="2000" b="1" dirty="0" smtClean="0">
                <a:solidFill>
                  <a:srgbClr val="0B2442"/>
                </a:solidFill>
              </a:rPr>
              <a:t>Joe rushed </a:t>
            </a:r>
            <a:r>
              <a:rPr lang="en-US" sz="2000" b="1" dirty="0">
                <a:solidFill>
                  <a:srgbClr val="0B2442"/>
                </a:solidFill>
              </a:rPr>
              <a:t>in and interrupted </a:t>
            </a:r>
            <a:r>
              <a:rPr lang="en-US" sz="2000" b="1" dirty="0" smtClean="0">
                <a:solidFill>
                  <a:srgbClr val="0B2442"/>
                </a:solidFill>
              </a:rPr>
              <a:t>Tonya during </a:t>
            </a:r>
            <a:r>
              <a:rPr lang="en-US" sz="2000" b="1" dirty="0">
                <a:solidFill>
                  <a:srgbClr val="0B2442"/>
                </a:solidFill>
              </a:rPr>
              <a:t>a </a:t>
            </a:r>
            <a:r>
              <a:rPr lang="en-US" sz="2000" b="1" dirty="0" smtClean="0">
                <a:solidFill>
                  <a:srgbClr val="0B2442"/>
                </a:solidFill>
              </a:rPr>
              <a:t>meeting </a:t>
            </a:r>
            <a:r>
              <a:rPr lang="en-US" sz="2000" b="1" dirty="0">
                <a:solidFill>
                  <a:srgbClr val="0B2442"/>
                </a:solidFill>
              </a:rPr>
              <a:t>to get information he </a:t>
            </a:r>
            <a:r>
              <a:rPr lang="en-US" sz="2000" b="1" dirty="0" smtClean="0">
                <a:solidFill>
                  <a:srgbClr val="0B2442"/>
                </a:solidFill>
              </a:rPr>
              <a:t>had been waiting for. </a:t>
            </a:r>
            <a:r>
              <a:rPr lang="en-US" sz="2000" b="1" dirty="0">
                <a:solidFill>
                  <a:srgbClr val="0B2442"/>
                </a:solidFill>
              </a:rPr>
              <a:t>I</a:t>
            </a:r>
            <a:r>
              <a:rPr lang="en-US" sz="2000" b="1" dirty="0" smtClean="0">
                <a:solidFill>
                  <a:srgbClr val="0B2442"/>
                </a:solidFill>
              </a:rPr>
              <a:t>n </a:t>
            </a:r>
            <a:r>
              <a:rPr lang="en-US" sz="2000" b="1" dirty="0">
                <a:solidFill>
                  <a:srgbClr val="0B2442"/>
                </a:solidFill>
              </a:rPr>
              <a:t>a stressful-demanding </a:t>
            </a:r>
            <a:r>
              <a:rPr lang="en-US" sz="2000" b="1" dirty="0" smtClean="0">
                <a:solidFill>
                  <a:srgbClr val="0B2442"/>
                </a:solidFill>
              </a:rPr>
              <a:t>tone, Joe stated that he hadn’t heard back from Tonya and </a:t>
            </a:r>
            <a:r>
              <a:rPr lang="en-US" sz="2000" b="1" dirty="0">
                <a:solidFill>
                  <a:srgbClr val="0B2442"/>
                </a:solidFill>
              </a:rPr>
              <a:t>he </a:t>
            </a:r>
            <a:r>
              <a:rPr lang="en-US" sz="2000" b="1" dirty="0" smtClean="0">
                <a:solidFill>
                  <a:srgbClr val="0B2442"/>
                </a:solidFill>
              </a:rPr>
              <a:t>must have it </a:t>
            </a:r>
            <a:r>
              <a:rPr lang="en-US" sz="2000" b="1" dirty="0">
                <a:solidFill>
                  <a:srgbClr val="0B2442"/>
                </a:solidFill>
              </a:rPr>
              <a:t>before the end of the day.</a:t>
            </a:r>
          </a:p>
          <a:p>
            <a:r>
              <a:rPr lang="en-US" sz="1400" dirty="0">
                <a:solidFill>
                  <a:srgbClr val="0B2442"/>
                </a:solidFill>
              </a:rPr>
              <a:t> </a:t>
            </a:r>
            <a:endParaRPr lang="en-US" sz="2000" dirty="0">
              <a:solidFill>
                <a:srgbClr val="0B2442"/>
              </a:solidFill>
            </a:endParaRPr>
          </a:p>
          <a:p>
            <a:pPr marL="457200" indent="-342900">
              <a:buClr>
                <a:srgbClr val="E46F1C"/>
              </a:buClr>
              <a:buFont typeface="+mj-lt"/>
              <a:buAutoNum type="arabicPeriod"/>
            </a:pPr>
            <a:r>
              <a:rPr lang="en-US" sz="2000" dirty="0" smtClean="0">
                <a:solidFill>
                  <a:srgbClr val="0B2442"/>
                </a:solidFill>
              </a:rPr>
              <a:t>If you were Joe, how would you handle this differently?</a:t>
            </a:r>
          </a:p>
          <a:p>
            <a:pPr marL="457200" indent="-342900">
              <a:buClr>
                <a:srgbClr val="E46F1C"/>
              </a:buClr>
              <a:buFont typeface="+mj-lt"/>
              <a:buAutoNum type="arabicPeriod"/>
            </a:pPr>
            <a:endParaRPr lang="en-US" sz="1400" dirty="0">
              <a:solidFill>
                <a:srgbClr val="0B2442"/>
              </a:solidFill>
            </a:endParaRPr>
          </a:p>
          <a:p>
            <a:pPr marL="457200" indent="-342900">
              <a:buClr>
                <a:srgbClr val="E46F1C"/>
              </a:buClr>
              <a:buFont typeface="+mj-lt"/>
              <a:buAutoNum type="arabicPeriod"/>
            </a:pPr>
            <a:r>
              <a:rPr lang="en-US" sz="2000" dirty="0">
                <a:solidFill>
                  <a:srgbClr val="0B2442"/>
                </a:solidFill>
              </a:rPr>
              <a:t>S</a:t>
            </a:r>
            <a:r>
              <a:rPr lang="en-US" sz="2000" dirty="0" smtClean="0">
                <a:solidFill>
                  <a:srgbClr val="0B2442"/>
                </a:solidFill>
              </a:rPr>
              <a:t>hould Tonya and/or the meeting members respond or say anything</a:t>
            </a:r>
            <a:r>
              <a:rPr lang="en-US" sz="2000" dirty="0">
                <a:solidFill>
                  <a:srgbClr val="0B2442"/>
                </a:solidFill>
              </a:rPr>
              <a:t>?</a:t>
            </a:r>
            <a:endParaRPr lang="en-US" sz="2000" dirty="0" smtClean="0">
              <a:solidFill>
                <a:srgbClr val="0B2442"/>
              </a:solidFill>
            </a:endParaRPr>
          </a:p>
          <a:p>
            <a:pPr marL="457200" indent="-342900">
              <a:buClr>
                <a:srgbClr val="E46F1C"/>
              </a:buClr>
              <a:buFont typeface="+mj-lt"/>
              <a:buAutoNum type="arabicPeriod"/>
            </a:pPr>
            <a:endParaRPr lang="en-US" sz="1400" dirty="0">
              <a:solidFill>
                <a:srgbClr val="0B2442"/>
              </a:solidFill>
            </a:endParaRPr>
          </a:p>
          <a:p>
            <a:pPr marL="457200" indent="-342900">
              <a:buClr>
                <a:srgbClr val="E46F1C"/>
              </a:buClr>
              <a:buFont typeface="+mj-lt"/>
              <a:buAutoNum type="arabicPeriod"/>
            </a:pPr>
            <a:r>
              <a:rPr lang="en-US" sz="2000" dirty="0" smtClean="0">
                <a:solidFill>
                  <a:srgbClr val="0B2442"/>
                </a:solidFill>
              </a:rPr>
              <a:t>How do you think Tonya views Joe’s behavior?</a:t>
            </a:r>
          </a:p>
          <a:p>
            <a:pPr marL="457200" indent="-342900">
              <a:buClr>
                <a:srgbClr val="E46F1C"/>
              </a:buClr>
              <a:buFont typeface="+mj-lt"/>
              <a:buAutoNum type="arabicPeriod"/>
            </a:pPr>
            <a:endParaRPr lang="en-US" sz="1400" dirty="0">
              <a:solidFill>
                <a:srgbClr val="0B2442"/>
              </a:solidFill>
            </a:endParaRPr>
          </a:p>
          <a:p>
            <a:pPr marL="457200" indent="-342900">
              <a:buClr>
                <a:srgbClr val="E46F1C"/>
              </a:buClr>
              <a:buFont typeface="+mj-lt"/>
              <a:buAutoNum type="arabicPeriod"/>
            </a:pPr>
            <a:r>
              <a:rPr lang="en-US" sz="2000" dirty="0" smtClean="0">
                <a:solidFill>
                  <a:srgbClr val="0B2442"/>
                </a:solidFill>
              </a:rPr>
              <a:t>How do you think Joe’s interruption was perceived by members of the meeting?</a:t>
            </a:r>
          </a:p>
          <a:p>
            <a:pPr marL="457200" indent="-342900">
              <a:buClr>
                <a:srgbClr val="E46F1C"/>
              </a:buClr>
              <a:buFont typeface="+mj-lt"/>
              <a:buAutoNum type="arabicPeriod"/>
            </a:pPr>
            <a:endParaRPr lang="en-US" sz="1400" dirty="0">
              <a:solidFill>
                <a:srgbClr val="0B2442"/>
              </a:solidFill>
            </a:endParaRPr>
          </a:p>
          <a:p>
            <a:pPr marL="457200" indent="-342900">
              <a:buClr>
                <a:srgbClr val="E46F1C"/>
              </a:buClr>
              <a:buFont typeface="+mj-lt"/>
              <a:buAutoNum type="arabicPeriod"/>
            </a:pPr>
            <a:r>
              <a:rPr lang="en-US" sz="2000" dirty="0" smtClean="0">
                <a:solidFill>
                  <a:srgbClr val="0B2442"/>
                </a:solidFill>
              </a:rPr>
              <a:t>How do you think this will effect Tonya and Joe’s working relationship?</a:t>
            </a:r>
            <a:endParaRPr lang="en-US" sz="2000" dirty="0">
              <a:solidFill>
                <a:srgbClr val="0B2442"/>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97530" y="1105938"/>
            <a:ext cx="407925" cy="407925"/>
          </a:xfrm>
          <a:prstGeom prst="rect">
            <a:avLst/>
          </a:prstGeom>
        </p:spPr>
      </p:pic>
    </p:spTree>
    <p:extLst>
      <p:ext uri="{BB962C8B-B14F-4D97-AF65-F5344CB8AC3E}">
        <p14:creationId xmlns:p14="http://schemas.microsoft.com/office/powerpoint/2010/main" val="1465800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76400" y="1041023"/>
            <a:ext cx="5979970" cy="769441"/>
          </a:xfrm>
          <a:prstGeom prst="rect">
            <a:avLst/>
          </a:prstGeom>
          <a:noFill/>
        </p:spPr>
        <p:txBody>
          <a:bodyPr wrap="none" rtlCol="0">
            <a:spAutoFit/>
          </a:bodyPr>
          <a:lstStyle/>
          <a:p>
            <a:r>
              <a:rPr lang="en-US" sz="4400" b="1" dirty="0" smtClean="0">
                <a:solidFill>
                  <a:srgbClr val="E46F1C"/>
                </a:solidFill>
              </a:rPr>
              <a:t>Self-Awareness Checklist</a:t>
            </a:r>
            <a:endParaRPr lang="en-US" sz="4400" b="1" dirty="0">
              <a:solidFill>
                <a:srgbClr val="E46F1C"/>
              </a:solidFill>
            </a:endParaRPr>
          </a:p>
        </p:txBody>
      </p:sp>
      <p:sp>
        <p:nvSpPr>
          <p:cNvPr id="4" name="TextBox 3"/>
          <p:cNvSpPr txBox="1"/>
          <p:nvPr/>
        </p:nvSpPr>
        <p:spPr>
          <a:xfrm>
            <a:off x="838200" y="1810464"/>
            <a:ext cx="7923079" cy="4770537"/>
          </a:xfrm>
          <a:prstGeom prst="rect">
            <a:avLst/>
          </a:prstGeom>
          <a:noFill/>
        </p:spPr>
        <p:txBody>
          <a:bodyPr wrap="square" rtlCol="0">
            <a:spAutoFit/>
          </a:bodyPr>
          <a:lstStyle/>
          <a:p>
            <a:pPr marL="285750" indent="-285750">
              <a:buClr>
                <a:srgbClr val="FFC000"/>
              </a:buClr>
              <a:buFont typeface="Wingdings" panose="05000000000000000000" pitchFamily="2" charset="2"/>
              <a:buChar char="ü"/>
            </a:pPr>
            <a:endParaRPr lang="en-US" sz="1000" dirty="0" smtClean="0">
              <a:solidFill>
                <a:schemeClr val="tx2"/>
              </a:solidFill>
            </a:endParaRPr>
          </a:p>
          <a:p>
            <a:pPr marL="285750" indent="-285750">
              <a:buClr>
                <a:srgbClr val="E46F1C"/>
              </a:buClr>
              <a:buFont typeface="Wingdings" panose="05000000000000000000" pitchFamily="2" charset="2"/>
              <a:buChar char="ü"/>
            </a:pPr>
            <a:r>
              <a:rPr lang="en-US" dirty="0" smtClean="0">
                <a:solidFill>
                  <a:srgbClr val="0B2442"/>
                </a:solidFill>
              </a:rPr>
              <a:t>Take </a:t>
            </a:r>
            <a:r>
              <a:rPr lang="en-US" dirty="0">
                <a:solidFill>
                  <a:srgbClr val="0B2442"/>
                </a:solidFill>
              </a:rPr>
              <a:t>time for mental pauses, introspection, and solitary </a:t>
            </a:r>
            <a:r>
              <a:rPr lang="en-US" dirty="0" smtClean="0">
                <a:solidFill>
                  <a:srgbClr val="0B2442"/>
                </a:solidFill>
              </a:rPr>
              <a:t>reflection regularly</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a:solidFill>
                  <a:srgbClr val="0B2442"/>
                </a:solidFill>
              </a:rPr>
              <a:t>Be attuned to and identify your emotions early on </a:t>
            </a:r>
            <a:endParaRPr lang="en-US" dirty="0" smtClean="0">
              <a:solidFill>
                <a:srgbClr val="0B2442"/>
              </a:solidFill>
            </a:endParaRP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Accept that emotions are normal</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Exclude negative judgements</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Ask why </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Recognize </a:t>
            </a:r>
            <a:r>
              <a:rPr lang="en-US" dirty="0">
                <a:solidFill>
                  <a:srgbClr val="0B2442"/>
                </a:solidFill>
              </a:rPr>
              <a:t>how </a:t>
            </a:r>
            <a:r>
              <a:rPr lang="en-US" dirty="0" smtClean="0">
                <a:solidFill>
                  <a:srgbClr val="0B2442"/>
                </a:solidFill>
              </a:rPr>
              <a:t>your </a:t>
            </a:r>
            <a:r>
              <a:rPr lang="en-US" dirty="0">
                <a:solidFill>
                  <a:srgbClr val="0B2442"/>
                </a:solidFill>
              </a:rPr>
              <a:t>emotions shape what </a:t>
            </a:r>
            <a:r>
              <a:rPr lang="en-US" dirty="0" smtClean="0">
                <a:solidFill>
                  <a:srgbClr val="0B2442"/>
                </a:solidFill>
              </a:rPr>
              <a:t>you </a:t>
            </a:r>
            <a:r>
              <a:rPr lang="en-US" dirty="0">
                <a:solidFill>
                  <a:srgbClr val="0B2442"/>
                </a:solidFill>
              </a:rPr>
              <a:t>PERCEIVE, THINK, and </a:t>
            </a:r>
            <a:r>
              <a:rPr lang="en-US" dirty="0" smtClean="0">
                <a:solidFill>
                  <a:srgbClr val="0B2442"/>
                </a:solidFill>
              </a:rPr>
              <a:t>DO </a:t>
            </a:r>
            <a:endParaRPr lang="en-US" dirty="0">
              <a:solidFill>
                <a:srgbClr val="0B2442"/>
              </a:solidFill>
            </a:endParaRP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Learn from your experiences and mistakes</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Recognize where you need to improve</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Be open to candid feedback and new perspectives</a:t>
            </a:r>
          </a:p>
          <a:p>
            <a:pPr marL="285750" indent="-285750">
              <a:buClr>
                <a:srgbClr val="E46F1C"/>
              </a:buClr>
              <a:buFont typeface="Wingdings" panose="05000000000000000000" pitchFamily="2" charset="2"/>
              <a:buChar char="ü"/>
            </a:pPr>
            <a:endParaRPr lang="en-US" sz="1000" dirty="0">
              <a:solidFill>
                <a:srgbClr val="0B2442"/>
              </a:solidFill>
            </a:endParaRPr>
          </a:p>
          <a:p>
            <a:pPr marL="285750" indent="-285750">
              <a:buClr>
                <a:srgbClr val="E46F1C"/>
              </a:buClr>
              <a:buFont typeface="Wingdings" panose="05000000000000000000" pitchFamily="2" charset="2"/>
              <a:buChar char="ü"/>
            </a:pPr>
            <a:r>
              <a:rPr lang="en-US" dirty="0" smtClean="0">
                <a:solidFill>
                  <a:srgbClr val="0B2442"/>
                </a:solidFill>
              </a:rPr>
              <a:t>Show a sense of humor and perspective about yourself</a:t>
            </a:r>
            <a:endParaRPr lang="en-US" dirty="0">
              <a:solidFill>
                <a:srgbClr val="0B2442"/>
              </a:solidFill>
            </a:endParaRPr>
          </a:p>
          <a:p>
            <a:pPr marL="342900" indent="-342900">
              <a:buClr>
                <a:srgbClr val="FFC000"/>
              </a:buClr>
              <a:buFont typeface="Wingdings" panose="05000000000000000000" pitchFamily="2" charset="2"/>
              <a:buChar char="ü"/>
            </a:pPr>
            <a:endParaRPr lang="en-US" sz="1600" dirty="0" smtClean="0">
              <a:solidFill>
                <a:srgbClr val="0070C0"/>
              </a:solidFill>
            </a:endParaRPr>
          </a:p>
        </p:txBody>
      </p:sp>
    </p:spTree>
    <p:extLst>
      <p:ext uri="{BB962C8B-B14F-4D97-AF65-F5344CB8AC3E}">
        <p14:creationId xmlns:p14="http://schemas.microsoft.com/office/powerpoint/2010/main" val="176848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2" name="Oval 1"/>
          <p:cNvSpPr/>
          <p:nvPr/>
        </p:nvSpPr>
        <p:spPr>
          <a:xfrm>
            <a:off x="3886200" y="3810000"/>
            <a:ext cx="762000" cy="685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420144" y="989534"/>
            <a:ext cx="4258923" cy="769441"/>
          </a:xfrm>
          <a:prstGeom prst="rect">
            <a:avLst/>
          </a:prstGeom>
          <a:noFill/>
        </p:spPr>
        <p:txBody>
          <a:bodyPr wrap="none" rtlCol="0">
            <a:spAutoFit/>
          </a:bodyPr>
          <a:lstStyle/>
          <a:p>
            <a:r>
              <a:rPr lang="en-US" sz="4400" b="1" dirty="0" smtClean="0">
                <a:solidFill>
                  <a:srgbClr val="E46F1C"/>
                </a:solidFill>
              </a:rPr>
              <a:t>Internal Dialogue</a:t>
            </a:r>
          </a:p>
        </p:txBody>
      </p:sp>
      <p:sp>
        <p:nvSpPr>
          <p:cNvPr id="6" name="TextBox 5"/>
          <p:cNvSpPr txBox="1"/>
          <p:nvPr/>
        </p:nvSpPr>
        <p:spPr>
          <a:xfrm>
            <a:off x="304800" y="6096000"/>
            <a:ext cx="8121988" cy="523220"/>
          </a:xfrm>
          <a:prstGeom prst="rect">
            <a:avLst/>
          </a:prstGeom>
          <a:noFill/>
        </p:spPr>
        <p:txBody>
          <a:bodyPr wrap="square" rtlCol="0">
            <a:spAutoFit/>
          </a:bodyPr>
          <a:lstStyle/>
          <a:p>
            <a:pPr algn="ctr"/>
            <a:r>
              <a:rPr lang="en-US" sz="2800" b="1" dirty="0" smtClean="0">
                <a:solidFill>
                  <a:schemeClr val="tx2"/>
                </a:solidFill>
                <a:latin typeface="+mj-lt"/>
              </a:rPr>
              <a:t>       </a:t>
            </a:r>
            <a:r>
              <a:rPr lang="en-US" sz="2800" b="1" dirty="0" smtClean="0">
                <a:solidFill>
                  <a:srgbClr val="0B2442"/>
                </a:solidFill>
                <a:latin typeface="+mj-lt"/>
              </a:rPr>
              <a:t>Rewrite the thoughts that script your emotions </a:t>
            </a:r>
            <a:endParaRPr lang="en-US" sz="2800" b="1" dirty="0">
              <a:solidFill>
                <a:srgbClr val="0B2442"/>
              </a:solidFill>
              <a:latin typeface="+mj-lt"/>
            </a:endParaRPr>
          </a:p>
        </p:txBody>
      </p:sp>
      <p:graphicFrame>
        <p:nvGraphicFramePr>
          <p:cNvPr id="10" name="Table 9"/>
          <p:cNvGraphicFramePr>
            <a:graphicFrameLocks noGrp="1"/>
          </p:cNvGraphicFramePr>
          <p:nvPr>
            <p:extLst>
              <p:ext uri="{D42A27DB-BD31-4B8C-83A1-F6EECF244321}">
                <p14:modId xmlns:p14="http://schemas.microsoft.com/office/powerpoint/2010/main" val="851344199"/>
              </p:ext>
            </p:extLst>
          </p:nvPr>
        </p:nvGraphicFramePr>
        <p:xfrm>
          <a:off x="434805" y="1971675"/>
          <a:ext cx="8229600" cy="3892575"/>
        </p:xfrm>
        <a:graphic>
          <a:graphicData uri="http://schemas.openxmlformats.org/drawingml/2006/table">
            <a:tbl>
              <a:tblPr>
                <a:effectLst>
                  <a:outerShdw blurRad="139700" dist="101600" dir="3360000" algn="ctr" rotWithShape="0">
                    <a:srgbClr val="000000">
                      <a:alpha val="29000"/>
                    </a:srgbClr>
                  </a:outerShdw>
                </a:effectLst>
              </a:tblPr>
              <a:tblGrid>
                <a:gridCol w="3429000">
                  <a:extLst>
                    <a:ext uri="{9D8B030D-6E8A-4147-A177-3AD203B41FA5}">
                      <a16:colId xmlns:a16="http://schemas.microsoft.com/office/drawing/2014/main" xmlns="" val="20000"/>
                    </a:ext>
                  </a:extLst>
                </a:gridCol>
                <a:gridCol w="784394">
                  <a:extLst>
                    <a:ext uri="{9D8B030D-6E8A-4147-A177-3AD203B41FA5}">
                      <a16:colId xmlns:a16="http://schemas.microsoft.com/office/drawing/2014/main" xmlns="" val="20001"/>
                    </a:ext>
                  </a:extLst>
                </a:gridCol>
                <a:gridCol w="4016206">
                  <a:extLst>
                    <a:ext uri="{9D8B030D-6E8A-4147-A177-3AD203B41FA5}">
                      <a16:colId xmlns:a16="http://schemas.microsoft.com/office/drawing/2014/main" xmlns="" val="20002"/>
                    </a:ext>
                  </a:extLst>
                </a:gridCol>
              </a:tblGrid>
              <a:tr h="533400">
                <a:tc>
                  <a:txBody>
                    <a:bodyPr/>
                    <a:lstStyle/>
                    <a:p>
                      <a:pPr algn="ctr" fontAlgn="t"/>
                      <a:r>
                        <a:rPr lang="en-US" sz="2400" b="1" i="1" u="none" strike="noStrike" dirty="0" smtClean="0">
                          <a:solidFill>
                            <a:schemeClr val="bg1"/>
                          </a:solidFill>
                          <a:effectLst/>
                          <a:latin typeface="Calibri"/>
                        </a:rPr>
                        <a:t>Irrational Thinking</a:t>
                      </a:r>
                      <a:endParaRPr lang="en-US" sz="2400" b="1" i="1" u="none" strike="noStrike" dirty="0">
                        <a:solidFill>
                          <a:schemeClr val="bg1"/>
                        </a:solidFill>
                        <a:effectLst/>
                        <a:latin typeface="Calibri"/>
                      </a:endParaRPr>
                    </a:p>
                  </a:txBody>
                  <a:tcPr marL="7555" marR="7555" marT="75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6F1C"/>
                    </a:solidFill>
                  </a:tcPr>
                </a:tc>
                <a:tc>
                  <a:txBody>
                    <a:bodyPr/>
                    <a:lstStyle/>
                    <a:p>
                      <a:pPr algn="ctr" fontAlgn="t"/>
                      <a:endParaRPr lang="en-US" sz="2000" b="1" i="0" u="none" strike="noStrike" dirty="0">
                        <a:solidFill>
                          <a:schemeClr val="tx2"/>
                        </a:solidFill>
                        <a:effectLst/>
                        <a:latin typeface="Calibri"/>
                      </a:endParaRPr>
                    </a:p>
                  </a:txBody>
                  <a:tcPr marL="7555" marR="7555" marT="7555" marB="0"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fontAlgn="t"/>
                      <a:r>
                        <a:rPr lang="en-US" sz="2400" b="1" i="1" u="none" strike="noStrike" dirty="0" smtClean="0">
                          <a:solidFill>
                            <a:schemeClr val="bg1"/>
                          </a:solidFill>
                          <a:effectLst/>
                          <a:latin typeface="Calibri"/>
                        </a:rPr>
                        <a:t>Realistic Thinking</a:t>
                      </a:r>
                      <a:endParaRPr lang="en-US" sz="2400" b="1" i="1" u="none" strike="noStrike" dirty="0">
                        <a:solidFill>
                          <a:schemeClr val="bg1"/>
                        </a:solidFill>
                        <a:effectLst/>
                        <a:latin typeface="Calibri"/>
                      </a:endParaRPr>
                    </a:p>
                  </a:txBody>
                  <a:tcPr marL="7555" marR="7555" marT="7555" marB="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2442"/>
                    </a:solidFill>
                  </a:tcPr>
                </a:tc>
                <a:extLst>
                  <a:ext uri="{0D108BD9-81ED-4DB2-BD59-A6C34878D82A}">
                    <a16:rowId xmlns:a16="http://schemas.microsoft.com/office/drawing/2014/main" xmlns="" val="10000"/>
                  </a:ext>
                </a:extLst>
              </a:tr>
              <a:tr h="152400">
                <a:tc>
                  <a:txBody>
                    <a:bodyPr/>
                    <a:lstStyle/>
                    <a:p>
                      <a:pPr algn="l" fontAlgn="t"/>
                      <a:r>
                        <a:rPr lang="en-US" sz="900" b="0" i="0" u="none" strike="noStrike" dirty="0">
                          <a:solidFill>
                            <a:srgbClr val="0070C0"/>
                          </a:solidFill>
                          <a:effectLst/>
                          <a:latin typeface="Calibri"/>
                        </a:rPr>
                        <a:t> </a:t>
                      </a:r>
                      <a:endParaRPr lang="en-US" sz="700" b="0" i="0" u="none" strike="noStrike" dirty="0">
                        <a:solidFill>
                          <a:srgbClr val="0070C0"/>
                        </a:solidFill>
                        <a:effectLst/>
                        <a:latin typeface="Calibri"/>
                      </a:endParaRPr>
                    </a:p>
                  </a:txBody>
                  <a:tcPr marL="7555" marR="7555" marT="75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t"/>
                      <a:r>
                        <a:rPr lang="en-US" sz="900" b="0" i="0" u="none" strike="noStrike" dirty="0">
                          <a:solidFill>
                            <a:srgbClr val="0070C0"/>
                          </a:solidFill>
                          <a:effectLst/>
                          <a:latin typeface="Calibri"/>
                        </a:rPr>
                        <a:t> </a:t>
                      </a:r>
                    </a:p>
                  </a:txBody>
                  <a:tcPr marL="7555" marR="7555" marT="7555" marB="0"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b="0" i="0" u="none" strike="noStrike" dirty="0">
                          <a:solidFill>
                            <a:srgbClr val="0070C0"/>
                          </a:solidFill>
                          <a:effectLst/>
                          <a:latin typeface="Calibri"/>
                        </a:rPr>
                        <a:t> </a:t>
                      </a:r>
                    </a:p>
                  </a:txBody>
                  <a:tcPr marL="7555" marR="7555" marT="7555" marB="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1"/>
                  </a:ext>
                </a:extLst>
              </a:tr>
              <a:tr h="1120205">
                <a:tc>
                  <a:txBody>
                    <a:bodyPr/>
                    <a:lstStyle/>
                    <a:p>
                      <a:pPr algn="ctr" fontAlgn="t"/>
                      <a:r>
                        <a:rPr lang="en-US" sz="1600" b="0" i="0" u="none" strike="noStrike" dirty="0" smtClean="0">
                          <a:solidFill>
                            <a:srgbClr val="0B2442"/>
                          </a:solidFill>
                          <a:effectLst/>
                          <a:latin typeface="Calibri"/>
                        </a:rPr>
                        <a:t>"</a:t>
                      </a:r>
                      <a:r>
                        <a:rPr lang="en-US" sz="1600" b="0" i="0" u="none" strike="noStrike" dirty="0">
                          <a:solidFill>
                            <a:srgbClr val="0B2442"/>
                          </a:solidFill>
                          <a:effectLst/>
                          <a:latin typeface="Calibri"/>
                        </a:rPr>
                        <a:t>He </a:t>
                      </a:r>
                      <a:r>
                        <a:rPr lang="en-US" sz="1600" b="1" i="1" u="none" strike="noStrike" dirty="0">
                          <a:solidFill>
                            <a:srgbClr val="0B2442"/>
                          </a:solidFill>
                          <a:effectLst/>
                          <a:latin typeface="Calibri"/>
                        </a:rPr>
                        <a:t>can't</a:t>
                      </a:r>
                      <a:r>
                        <a:rPr lang="en-US" sz="1600" b="0" i="1" u="none" strike="noStrike" dirty="0">
                          <a:solidFill>
                            <a:srgbClr val="0B2442"/>
                          </a:solidFill>
                          <a:effectLst/>
                          <a:latin typeface="Calibri"/>
                        </a:rPr>
                        <a:t> </a:t>
                      </a:r>
                      <a:r>
                        <a:rPr lang="en-US" sz="1600" b="0" i="0" u="none" strike="noStrike" dirty="0">
                          <a:solidFill>
                            <a:srgbClr val="0B2442"/>
                          </a:solidFill>
                          <a:effectLst/>
                          <a:latin typeface="Calibri"/>
                        </a:rPr>
                        <a:t>say that </a:t>
                      </a:r>
                      <a:r>
                        <a:rPr lang="en-US" sz="1600" b="0" i="0" u="none" strike="noStrike" dirty="0" smtClean="0">
                          <a:solidFill>
                            <a:srgbClr val="0B2442"/>
                          </a:solidFill>
                          <a:effectLst/>
                          <a:latin typeface="Calibri"/>
                        </a:rPr>
                        <a:t>to </a:t>
                      </a:r>
                      <a:r>
                        <a:rPr lang="en-US" sz="1600" b="0" i="0" u="none" strike="noStrike" dirty="0">
                          <a:solidFill>
                            <a:srgbClr val="0B2442"/>
                          </a:solidFill>
                          <a:effectLst/>
                          <a:latin typeface="Calibri"/>
                        </a:rPr>
                        <a:t>me </a:t>
                      </a:r>
                      <a:r>
                        <a:rPr lang="en-US" sz="1600" b="0" i="0" u="none" strike="noStrike" dirty="0" smtClean="0">
                          <a:solidFill>
                            <a:srgbClr val="0B2442"/>
                          </a:solidFill>
                          <a:effectLst/>
                          <a:latin typeface="Calibri"/>
                        </a:rPr>
                        <a:t>–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he </a:t>
                      </a:r>
                      <a:r>
                        <a:rPr lang="en-US" sz="1600" b="1" i="1" u="none" strike="noStrike" dirty="0" smtClean="0">
                          <a:solidFill>
                            <a:srgbClr val="0B2442"/>
                          </a:solidFill>
                          <a:effectLst/>
                          <a:latin typeface="Calibri"/>
                        </a:rPr>
                        <a:t>has</a:t>
                      </a:r>
                      <a:r>
                        <a:rPr lang="en-US" sz="1600" b="0" i="1" u="none" strike="noStrike" dirty="0" smtClean="0">
                          <a:solidFill>
                            <a:srgbClr val="0B2442"/>
                          </a:solidFill>
                          <a:effectLst/>
                          <a:latin typeface="Calibri"/>
                        </a:rPr>
                        <a:t> </a:t>
                      </a:r>
                      <a:r>
                        <a:rPr lang="en-US" sz="1600" b="0" i="0" u="none" strike="noStrike" dirty="0" smtClean="0">
                          <a:solidFill>
                            <a:srgbClr val="0B2442"/>
                          </a:solidFill>
                          <a:effectLst/>
                          <a:latin typeface="Calibri"/>
                        </a:rPr>
                        <a:t>to </a:t>
                      </a:r>
                      <a:r>
                        <a:rPr lang="en-US" sz="1600" b="0" i="0" u="none" strike="noStrike" dirty="0">
                          <a:solidFill>
                            <a:srgbClr val="0B2442"/>
                          </a:solidFill>
                          <a:effectLst/>
                          <a:latin typeface="Calibri"/>
                        </a:rPr>
                        <a:t>give me more respect!"</a:t>
                      </a:r>
                    </a:p>
                  </a:txBody>
                  <a:tcPr marL="7555" marR="7555" marT="75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t"/>
                      <a:r>
                        <a:rPr lang="en-US" sz="1600" b="1" i="0" u="none" strike="noStrike" dirty="0">
                          <a:solidFill>
                            <a:srgbClr val="0B2442"/>
                          </a:solidFill>
                          <a:effectLst/>
                          <a:latin typeface="Calibri"/>
                        </a:rPr>
                        <a:t> </a:t>
                      </a:r>
                      <a:endParaRPr lang="en-US" sz="3200" b="1" i="0" u="none" strike="noStrike" dirty="0">
                        <a:solidFill>
                          <a:srgbClr val="0B2442"/>
                        </a:solidFill>
                        <a:effectLst/>
                        <a:latin typeface="Calibri"/>
                      </a:endParaRPr>
                    </a:p>
                  </a:txBody>
                  <a:tcPr marL="7555" marR="7555" marT="7555" marB="0"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600" b="0" i="0" u="none" strike="noStrike" dirty="0" smtClean="0">
                          <a:solidFill>
                            <a:srgbClr val="0B2442"/>
                          </a:solidFill>
                          <a:effectLst/>
                          <a:latin typeface="Calibri"/>
                        </a:rPr>
                        <a:t> "</a:t>
                      </a:r>
                      <a:r>
                        <a:rPr lang="en-US" sz="1600" b="0" i="0" u="none" strike="noStrike" dirty="0">
                          <a:solidFill>
                            <a:srgbClr val="0B2442"/>
                          </a:solidFill>
                          <a:effectLst/>
                          <a:latin typeface="Calibri"/>
                        </a:rPr>
                        <a:t>I would</a:t>
                      </a:r>
                      <a:r>
                        <a:rPr lang="en-US" sz="1600" b="0" i="1" u="none" strike="noStrike" dirty="0">
                          <a:solidFill>
                            <a:srgbClr val="0B2442"/>
                          </a:solidFill>
                          <a:effectLst/>
                          <a:latin typeface="Calibri"/>
                        </a:rPr>
                        <a:t> </a:t>
                      </a:r>
                      <a:r>
                        <a:rPr lang="en-US" sz="1600" b="1" i="1" u="none" strike="noStrike" dirty="0">
                          <a:solidFill>
                            <a:srgbClr val="0B2442"/>
                          </a:solidFill>
                          <a:effectLst/>
                          <a:latin typeface="Calibri"/>
                        </a:rPr>
                        <a:t>like</a:t>
                      </a:r>
                      <a:r>
                        <a:rPr lang="en-US" sz="1600" b="0" i="0" u="none" strike="noStrike" dirty="0">
                          <a:solidFill>
                            <a:srgbClr val="0B2442"/>
                          </a:solidFill>
                          <a:effectLst/>
                          <a:latin typeface="Calibri"/>
                        </a:rPr>
                        <a:t> him to treat me more respectfully </a:t>
                      </a:r>
                      <a:r>
                        <a:rPr lang="en-US" sz="1600" b="0" i="0" u="none" strike="noStrike" dirty="0" smtClean="0">
                          <a:solidFill>
                            <a:srgbClr val="0B2442"/>
                          </a:solidFill>
                          <a:effectLst/>
                          <a:latin typeface="Calibri"/>
                        </a:rPr>
                        <a:t>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but </a:t>
                      </a:r>
                      <a:r>
                        <a:rPr lang="en-US" sz="1600" b="0" i="0" u="none" strike="noStrike" dirty="0">
                          <a:solidFill>
                            <a:srgbClr val="0B2442"/>
                          </a:solidFill>
                          <a:effectLst/>
                          <a:latin typeface="Calibri"/>
                        </a:rPr>
                        <a:t>he's not doing </a:t>
                      </a:r>
                      <a:r>
                        <a:rPr lang="en-US" sz="1600" b="0" i="0" u="none" strike="noStrike" dirty="0" smtClean="0">
                          <a:solidFill>
                            <a:srgbClr val="0B2442"/>
                          </a:solidFill>
                          <a:effectLst/>
                          <a:latin typeface="Calibri"/>
                        </a:rPr>
                        <a:t>it.</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So </a:t>
                      </a:r>
                      <a:r>
                        <a:rPr lang="en-US" sz="1600" b="0" i="0" u="none" strike="noStrike" dirty="0">
                          <a:solidFill>
                            <a:srgbClr val="0B2442"/>
                          </a:solidFill>
                          <a:effectLst/>
                          <a:latin typeface="Calibri"/>
                        </a:rPr>
                        <a:t>I'll just have to move </a:t>
                      </a:r>
                      <a:r>
                        <a:rPr lang="en-US" sz="1600" b="0" i="0" u="none" strike="noStrike" dirty="0" smtClean="0">
                          <a:solidFill>
                            <a:srgbClr val="0B2442"/>
                          </a:solidFill>
                          <a:effectLst/>
                          <a:latin typeface="Calibri"/>
                        </a:rPr>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on</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from </a:t>
                      </a:r>
                      <a:r>
                        <a:rPr lang="en-US" sz="1600" b="0" i="0" u="none" strike="noStrike" dirty="0">
                          <a:solidFill>
                            <a:srgbClr val="0B2442"/>
                          </a:solidFill>
                          <a:effectLst/>
                          <a:latin typeface="Calibri"/>
                        </a:rPr>
                        <a:t>this. As there's no law that says he </a:t>
                      </a:r>
                      <a:r>
                        <a:rPr lang="en-US" sz="1600" b="0" i="0" u="none" strike="noStrike" dirty="0" smtClean="0">
                          <a:solidFill>
                            <a:srgbClr val="0B2442"/>
                          </a:solidFill>
                          <a:effectLst/>
                          <a:latin typeface="Calibri"/>
                        </a:rPr>
                        <a:t>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a:t>
                      </a:r>
                      <a:r>
                        <a:rPr lang="en-US" sz="1600" b="1" i="1" u="none" strike="noStrike" dirty="0" smtClean="0">
                          <a:solidFill>
                            <a:srgbClr val="0B2442"/>
                          </a:solidFill>
                          <a:effectLst/>
                          <a:latin typeface="Calibri"/>
                        </a:rPr>
                        <a:t>must</a:t>
                      </a:r>
                      <a:r>
                        <a:rPr lang="en-US" sz="1600" b="0" i="1" u="none" strike="noStrike" dirty="0" smtClean="0">
                          <a:solidFill>
                            <a:srgbClr val="0B2442"/>
                          </a:solidFill>
                          <a:effectLst/>
                          <a:latin typeface="Calibri"/>
                        </a:rPr>
                        <a:t> </a:t>
                      </a:r>
                      <a:r>
                        <a:rPr lang="en-US" sz="1600" b="1" i="0" u="none" strike="noStrike" dirty="0" smtClean="0">
                          <a:solidFill>
                            <a:srgbClr val="0B2442"/>
                          </a:solidFill>
                          <a:effectLst/>
                          <a:latin typeface="Calibri"/>
                        </a:rPr>
                        <a:t>“treat me respectfully.”</a:t>
                      </a:r>
                      <a:endParaRPr lang="en-US" sz="1600" b="1" i="0" u="none" strike="noStrike" dirty="0">
                        <a:solidFill>
                          <a:srgbClr val="0B2442"/>
                        </a:solidFill>
                        <a:effectLst/>
                        <a:latin typeface="Calibri"/>
                      </a:endParaRPr>
                    </a:p>
                  </a:txBody>
                  <a:tcPr marL="7555" marR="7555" marT="7555" marB="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844153">
                <a:tc>
                  <a:txBody>
                    <a:bodyPr/>
                    <a:lstStyle/>
                    <a:p>
                      <a:pPr algn="ctr" fontAlgn="t"/>
                      <a:r>
                        <a:rPr lang="en-US" sz="1600" b="0" i="0" u="none" strike="noStrike" dirty="0" smtClean="0">
                          <a:solidFill>
                            <a:srgbClr val="0B2442"/>
                          </a:solidFill>
                          <a:effectLst/>
                          <a:latin typeface="Calibri"/>
                        </a:rPr>
                        <a:t> "</a:t>
                      </a:r>
                      <a:r>
                        <a:rPr lang="en-US" sz="1600" b="0" i="0" u="none" strike="noStrike" dirty="0">
                          <a:solidFill>
                            <a:srgbClr val="0B2442"/>
                          </a:solidFill>
                          <a:effectLst/>
                          <a:latin typeface="Calibri"/>
                        </a:rPr>
                        <a:t>I absolutely </a:t>
                      </a:r>
                      <a:r>
                        <a:rPr lang="en-US" sz="1600" b="1" i="1" u="none" strike="noStrike" dirty="0">
                          <a:solidFill>
                            <a:srgbClr val="0B2442"/>
                          </a:solidFill>
                          <a:effectLst/>
                          <a:latin typeface="Calibri"/>
                        </a:rPr>
                        <a:t>must</a:t>
                      </a:r>
                      <a:r>
                        <a:rPr lang="en-US" sz="1600" b="0" i="1" u="none" strike="noStrike" dirty="0">
                          <a:solidFill>
                            <a:srgbClr val="0B2442"/>
                          </a:solidFill>
                          <a:effectLst/>
                          <a:latin typeface="Calibri"/>
                        </a:rPr>
                        <a:t> </a:t>
                      </a:r>
                      <a:r>
                        <a:rPr lang="en-US" sz="1600" b="0" i="0" u="none" strike="noStrike" dirty="0">
                          <a:solidFill>
                            <a:srgbClr val="0B2442"/>
                          </a:solidFill>
                          <a:effectLst/>
                          <a:latin typeface="Calibri"/>
                        </a:rPr>
                        <a:t>do well </a:t>
                      </a:r>
                      <a:r>
                        <a:rPr lang="en-US" sz="1600" b="0" i="0" u="none" strike="noStrike" dirty="0" smtClean="0">
                          <a:solidFill>
                            <a:srgbClr val="0B2442"/>
                          </a:solidFill>
                          <a:effectLst/>
                          <a:latin typeface="Calibri"/>
                        </a:rPr>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on this</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presentation</a:t>
                      </a:r>
                      <a:r>
                        <a:rPr lang="en-US" sz="1600" b="0" i="0" u="none" strike="noStrike" dirty="0">
                          <a:solidFill>
                            <a:srgbClr val="0B2442"/>
                          </a:solidFill>
                          <a:effectLst/>
                          <a:latin typeface="Calibri"/>
                        </a:rPr>
                        <a:t>!"</a:t>
                      </a:r>
                    </a:p>
                  </a:txBody>
                  <a:tcPr marL="7555" marR="7555" marT="75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1600" b="1" i="0" u="none" strike="noStrike" dirty="0">
                          <a:solidFill>
                            <a:srgbClr val="0B2442"/>
                          </a:solidFill>
                          <a:effectLst/>
                          <a:latin typeface="Calibri"/>
                        </a:rPr>
                        <a:t> </a:t>
                      </a:r>
                      <a:r>
                        <a:rPr lang="en-US" sz="3600" b="1" i="0" u="none" strike="noStrike" dirty="0" smtClean="0">
                          <a:solidFill>
                            <a:srgbClr val="0B2442"/>
                          </a:solidFill>
                          <a:effectLst/>
                          <a:latin typeface="+mn-lt"/>
                        </a:rPr>
                        <a:t>VS  </a:t>
                      </a:r>
                    </a:p>
                    <a:p>
                      <a:pPr algn="l" fontAlgn="t"/>
                      <a:endParaRPr lang="en-US" sz="1600" b="1" i="0" u="none" strike="noStrike" dirty="0">
                        <a:solidFill>
                          <a:srgbClr val="0B2442"/>
                        </a:solidFill>
                        <a:effectLst/>
                        <a:latin typeface="Calibri"/>
                      </a:endParaRPr>
                    </a:p>
                  </a:txBody>
                  <a:tcPr marL="7555" marR="7555" marT="7555" marB="0">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600" b="0" i="0" u="none" strike="noStrike" dirty="0" smtClean="0">
                          <a:solidFill>
                            <a:srgbClr val="0B2442"/>
                          </a:solidFill>
                          <a:effectLst/>
                          <a:latin typeface="Calibri"/>
                        </a:rPr>
                        <a:t> "</a:t>
                      </a:r>
                      <a:r>
                        <a:rPr lang="en-US" sz="1600" b="0" i="0" u="none" strike="noStrike" dirty="0">
                          <a:solidFill>
                            <a:srgbClr val="0B2442"/>
                          </a:solidFill>
                          <a:effectLst/>
                          <a:latin typeface="Calibri"/>
                        </a:rPr>
                        <a:t>I want to do well, and I'll be well </a:t>
                      </a:r>
                      <a:r>
                        <a:rPr lang="en-US" sz="1600" b="0" i="0" u="none" strike="noStrike" dirty="0" smtClean="0">
                          <a:solidFill>
                            <a:srgbClr val="0B2442"/>
                          </a:solidFill>
                          <a:effectLst/>
                          <a:latin typeface="Calibri"/>
                        </a:rPr>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prepared</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and</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do </a:t>
                      </a:r>
                      <a:r>
                        <a:rPr lang="en-US" sz="1600" b="0" i="0" u="none" strike="noStrike" dirty="0">
                          <a:solidFill>
                            <a:srgbClr val="0B2442"/>
                          </a:solidFill>
                          <a:effectLst/>
                          <a:latin typeface="Calibri"/>
                        </a:rPr>
                        <a:t>my very best on </a:t>
                      </a:r>
                      <a:r>
                        <a:rPr lang="en-US" sz="1600" b="0" i="0" u="none" strike="noStrike" dirty="0" smtClean="0">
                          <a:solidFill>
                            <a:srgbClr val="0B2442"/>
                          </a:solidFill>
                          <a:effectLst/>
                          <a:latin typeface="Calibri"/>
                        </a:rPr>
                        <a:t>it."</a:t>
                      </a:r>
                      <a:endParaRPr lang="en-US" sz="1600" b="0" i="0" u="none" strike="noStrike" dirty="0">
                        <a:solidFill>
                          <a:srgbClr val="0B2442"/>
                        </a:solidFill>
                        <a:effectLst/>
                        <a:latin typeface="Calibri"/>
                      </a:endParaRPr>
                    </a:p>
                  </a:txBody>
                  <a:tcPr marL="7555" marR="7555" marT="7555" marB="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3"/>
                  </a:ext>
                </a:extLst>
              </a:tr>
              <a:tr h="1143422">
                <a:tc>
                  <a:txBody>
                    <a:bodyPr/>
                    <a:lstStyle/>
                    <a:p>
                      <a:pPr algn="ctr" fontAlgn="t"/>
                      <a:r>
                        <a:rPr lang="en-US" sz="1600" b="0" i="0" u="none" strike="noStrike" dirty="0" smtClean="0">
                          <a:solidFill>
                            <a:srgbClr val="0B2442"/>
                          </a:solidFill>
                          <a:effectLst/>
                          <a:latin typeface="Calibri"/>
                        </a:rPr>
                        <a:t> "</a:t>
                      </a:r>
                      <a:r>
                        <a:rPr lang="en-US" sz="1600" b="0" i="0" u="none" strike="noStrike" dirty="0">
                          <a:solidFill>
                            <a:srgbClr val="0B2442"/>
                          </a:solidFill>
                          <a:effectLst/>
                          <a:latin typeface="Calibri"/>
                        </a:rPr>
                        <a:t>I have to give this </a:t>
                      </a:r>
                      <a:r>
                        <a:rPr lang="en-US" sz="1600" b="0" i="0" u="none" strike="noStrike" dirty="0" smtClean="0">
                          <a:solidFill>
                            <a:srgbClr val="0B2442"/>
                          </a:solidFill>
                          <a:effectLst/>
                          <a:latin typeface="Calibri"/>
                        </a:rPr>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presentation </a:t>
                      </a:r>
                      <a:r>
                        <a:rPr lang="en-US" sz="1600" b="1" i="1" u="none" strike="noStrike" dirty="0">
                          <a:solidFill>
                            <a:srgbClr val="0B2442"/>
                          </a:solidFill>
                          <a:effectLst/>
                          <a:latin typeface="Calibri"/>
                        </a:rPr>
                        <a:t>exactly</a:t>
                      </a:r>
                      <a:r>
                        <a:rPr lang="en-US" sz="1600" b="0" i="0" u="none" strike="noStrike" dirty="0">
                          <a:solidFill>
                            <a:srgbClr val="0B2442"/>
                          </a:solidFill>
                          <a:effectLst/>
                          <a:latin typeface="Calibri"/>
                        </a:rPr>
                        <a:t> </a:t>
                      </a:r>
                      <a:r>
                        <a:rPr lang="en-US" sz="1600" b="0" i="0" u="none" strike="noStrike" dirty="0" smtClean="0">
                          <a:solidFill>
                            <a:srgbClr val="0B2442"/>
                          </a:solidFill>
                          <a:effectLst/>
                          <a:latin typeface="Calibri"/>
                        </a:rPr>
                        <a:t>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as </a:t>
                      </a:r>
                      <a:r>
                        <a:rPr lang="en-US" sz="1600" b="0" i="0" u="none" strike="noStrike" dirty="0">
                          <a:solidFill>
                            <a:srgbClr val="0B2442"/>
                          </a:solidFill>
                          <a:effectLst/>
                          <a:latin typeface="Calibri"/>
                        </a:rPr>
                        <a:t>it's written."</a:t>
                      </a:r>
                    </a:p>
                  </a:txBody>
                  <a:tcPr marL="7555" marR="7555" marT="7555" marB="0" anchor="ctr">
                    <a:lnL w="635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t"/>
                      <a:r>
                        <a:rPr lang="en-US" sz="1600" b="1" i="0" u="none" strike="noStrike" dirty="0">
                          <a:solidFill>
                            <a:srgbClr val="0B2442"/>
                          </a:solidFill>
                          <a:effectLst/>
                          <a:latin typeface="Calibri"/>
                        </a:rPr>
                        <a:t> </a:t>
                      </a:r>
                    </a:p>
                  </a:txBody>
                  <a:tcPr marL="7555" marR="7555" marT="7555" marB="0" anchor="ctr">
                    <a:lnL w="12700"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sz="1600" b="0" i="0" u="none" strike="noStrike" dirty="0" smtClean="0">
                          <a:solidFill>
                            <a:srgbClr val="0B2442"/>
                          </a:solidFill>
                          <a:effectLst/>
                          <a:latin typeface="Calibri"/>
                        </a:rPr>
                        <a:t> "</a:t>
                      </a:r>
                      <a:r>
                        <a:rPr lang="en-US" sz="1600" b="0" i="0" u="none" strike="noStrike" dirty="0">
                          <a:solidFill>
                            <a:srgbClr val="0B2442"/>
                          </a:solidFill>
                          <a:effectLst/>
                          <a:latin typeface="Calibri"/>
                        </a:rPr>
                        <a:t>If I miss a line, it won't </a:t>
                      </a:r>
                      <a:r>
                        <a:rPr lang="en-US" sz="1600" b="0" i="0" u="none" strike="noStrike" dirty="0" smtClean="0">
                          <a:solidFill>
                            <a:srgbClr val="0B2442"/>
                          </a:solidFill>
                          <a:effectLst/>
                          <a:latin typeface="Calibri"/>
                        </a:rPr>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be </a:t>
                      </a:r>
                      <a:r>
                        <a:rPr lang="en-US" sz="1600" b="0" i="0" u="none" strike="noStrike" dirty="0">
                          <a:solidFill>
                            <a:srgbClr val="0B2442"/>
                          </a:solidFill>
                          <a:effectLst/>
                          <a:latin typeface="Calibri"/>
                        </a:rPr>
                        <a:t>the end of the world</a:t>
                      </a:r>
                      <a:r>
                        <a:rPr lang="en-US" sz="1600" b="0" i="0" u="none" strike="noStrike" dirty="0" smtClean="0">
                          <a:solidFill>
                            <a:srgbClr val="0B2442"/>
                          </a:solidFill>
                          <a:effectLst/>
                          <a:latin typeface="Calibri"/>
                        </a:rPr>
                        <a:t>.“</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The </a:t>
                      </a:r>
                      <a:r>
                        <a:rPr lang="en-US" sz="1600" b="0" i="0" u="none" strike="noStrike" dirty="0">
                          <a:solidFill>
                            <a:srgbClr val="0B2442"/>
                          </a:solidFill>
                          <a:effectLst/>
                          <a:latin typeface="Calibri"/>
                        </a:rPr>
                        <a:t>concept </a:t>
                      </a:r>
                      <a:r>
                        <a:rPr lang="en-US" sz="1600" b="0" i="0" u="none" strike="noStrike" dirty="0" smtClean="0">
                          <a:solidFill>
                            <a:srgbClr val="0B2442"/>
                          </a:solidFill>
                          <a:effectLst/>
                          <a:latin typeface="Calibri"/>
                        </a:rPr>
                        <a:t/>
                      </a:r>
                      <a:br>
                        <a:rPr lang="en-US" sz="1600" b="0" i="0" u="none" strike="noStrike" dirty="0" smtClean="0">
                          <a:solidFill>
                            <a:srgbClr val="0B2442"/>
                          </a:solidFill>
                          <a:effectLst/>
                          <a:latin typeface="Calibri"/>
                        </a:rPr>
                      </a:br>
                      <a:r>
                        <a:rPr lang="en-US" sz="1600" b="0" i="0" u="none" strike="noStrike" dirty="0" smtClean="0">
                          <a:solidFill>
                            <a:srgbClr val="0B2442"/>
                          </a:solidFill>
                          <a:effectLst/>
                          <a:latin typeface="Calibri"/>
                        </a:rPr>
                        <a:t>      is sound</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and </a:t>
                      </a:r>
                      <a:r>
                        <a:rPr lang="en-US" sz="1600" b="0" i="0" u="none" strike="noStrike" dirty="0">
                          <a:solidFill>
                            <a:srgbClr val="0B2442"/>
                          </a:solidFill>
                          <a:effectLst/>
                          <a:latin typeface="Calibri"/>
                        </a:rPr>
                        <a:t>well </a:t>
                      </a:r>
                      <a:r>
                        <a:rPr lang="en-US" sz="1600" b="0" i="0" u="none" strike="noStrike" dirty="0" smtClean="0">
                          <a:solidFill>
                            <a:srgbClr val="0B2442"/>
                          </a:solidFill>
                          <a:effectLst/>
                          <a:latin typeface="Calibri"/>
                        </a:rPr>
                        <a:t>developed</a:t>
                      </a:r>
                      <a:r>
                        <a:rPr lang="en-US" sz="1600" b="0" i="0" u="none" strike="noStrike" baseline="0" dirty="0" smtClean="0">
                          <a:solidFill>
                            <a:srgbClr val="0B2442"/>
                          </a:solidFill>
                          <a:effectLst/>
                          <a:latin typeface="Calibri"/>
                        </a:rPr>
                        <a:t> </a:t>
                      </a:r>
                      <a:r>
                        <a:rPr lang="en-US" sz="1600" b="0" i="0" u="none" strike="noStrike" dirty="0" smtClean="0">
                          <a:solidFill>
                            <a:srgbClr val="0B2442"/>
                          </a:solidFill>
                          <a:effectLst/>
                          <a:latin typeface="Calibri"/>
                        </a:rPr>
                        <a:t>already</a:t>
                      </a:r>
                      <a:r>
                        <a:rPr lang="en-US" sz="1600" b="0" i="0" u="none" strike="noStrike" dirty="0">
                          <a:solidFill>
                            <a:srgbClr val="0B2442"/>
                          </a:solidFill>
                          <a:effectLst/>
                          <a:latin typeface="Calibri"/>
                        </a:rPr>
                        <a:t>."</a:t>
                      </a:r>
                    </a:p>
                  </a:txBody>
                  <a:tcPr marL="7555" marR="7555" marT="7555" marB="0" anchor="ctr">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50829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5524" y="1371600"/>
            <a:ext cx="2251514" cy="769441"/>
          </a:xfrm>
          <a:prstGeom prst="rect">
            <a:avLst/>
          </a:prstGeom>
          <a:noFill/>
        </p:spPr>
        <p:txBody>
          <a:bodyPr wrap="none" rtlCol="0">
            <a:spAutoFit/>
          </a:bodyPr>
          <a:lstStyle/>
          <a:p>
            <a:r>
              <a:rPr lang="en-US" sz="4400" b="1" dirty="0" smtClean="0">
                <a:solidFill>
                  <a:srgbClr val="E46F1C"/>
                </a:solidFill>
              </a:rPr>
              <a:t>Empathy</a:t>
            </a:r>
            <a:endParaRPr lang="en-US" sz="4400" b="1" dirty="0">
              <a:solidFill>
                <a:srgbClr val="E46F1C"/>
              </a:solidFill>
            </a:endParaRPr>
          </a:p>
        </p:txBody>
      </p:sp>
      <p:sp>
        <p:nvSpPr>
          <p:cNvPr id="4" name="TextBox 3"/>
          <p:cNvSpPr txBox="1"/>
          <p:nvPr/>
        </p:nvSpPr>
        <p:spPr>
          <a:xfrm>
            <a:off x="533400" y="2590800"/>
            <a:ext cx="8075762" cy="3077766"/>
          </a:xfrm>
          <a:prstGeom prst="rect">
            <a:avLst/>
          </a:prstGeom>
          <a:noFill/>
        </p:spPr>
        <p:txBody>
          <a:bodyPr wrap="square" rtlCol="0">
            <a:spAutoFit/>
          </a:bodyPr>
          <a:lstStyle/>
          <a:p>
            <a:pPr marL="234950" indent="-234950">
              <a:buClr>
                <a:srgbClr val="E46F1C"/>
              </a:buClr>
              <a:buFont typeface="Arial" panose="020B0604020202020204" pitchFamily="34" charset="0"/>
              <a:buChar char="•"/>
            </a:pPr>
            <a:r>
              <a:rPr lang="en-US" sz="2400" dirty="0" smtClean="0">
                <a:solidFill>
                  <a:srgbClr val="0B2442"/>
                </a:solidFill>
              </a:rPr>
              <a:t>Genuinely sense and understand people’s feelings and needs </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a:solidFill>
                  <a:srgbClr val="0B2442"/>
                </a:solidFill>
              </a:rPr>
              <a:t>A</a:t>
            </a:r>
            <a:r>
              <a:rPr lang="en-US" sz="2400" dirty="0" smtClean="0">
                <a:solidFill>
                  <a:srgbClr val="0B2442"/>
                </a:solidFill>
              </a:rPr>
              <a:t>ctively listen to others perspectives</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a:solidFill>
                  <a:srgbClr val="0B2442"/>
                </a:solidFill>
              </a:rPr>
              <a:t>S</a:t>
            </a:r>
            <a:r>
              <a:rPr lang="en-US" sz="2400" dirty="0" smtClean="0">
                <a:solidFill>
                  <a:srgbClr val="0B2442"/>
                </a:solidFill>
              </a:rPr>
              <a:t>ensitive to group differences</a:t>
            </a:r>
          </a:p>
          <a:p>
            <a:pPr marL="285750" indent="-285750">
              <a:buClr>
                <a:srgbClr val="FFC000"/>
              </a:buClr>
              <a:buFont typeface="Arial" panose="020B0604020202020204" pitchFamily="34" charset="0"/>
              <a:buChar char="•"/>
            </a:pPr>
            <a:endParaRPr lang="en-US" sz="2400" dirty="0" smtClean="0">
              <a:solidFill>
                <a:srgbClr val="0B2442"/>
              </a:solidFill>
            </a:endParaRPr>
          </a:p>
          <a:p>
            <a:pPr marL="285750" indent="-285750">
              <a:buClr>
                <a:srgbClr val="FFC000"/>
              </a:buClr>
              <a:buFont typeface="Arial" panose="020B0604020202020204" pitchFamily="34" charset="0"/>
              <a:buChar char="•"/>
            </a:pPr>
            <a:endParaRPr lang="en-US" sz="2400" dirty="0">
              <a:solidFill>
                <a:srgbClr val="0B2442"/>
              </a:solidFill>
            </a:endParaRPr>
          </a:p>
          <a:p>
            <a:pPr>
              <a:buClr>
                <a:srgbClr val="FFC000"/>
              </a:buClr>
            </a:pPr>
            <a:r>
              <a:rPr lang="en-US" sz="2600" b="1" i="1" dirty="0" smtClean="0">
                <a:solidFill>
                  <a:srgbClr val="0B2442"/>
                </a:solidFill>
              </a:rPr>
              <a:t>        It is something that you can learn at any age!</a:t>
            </a:r>
            <a:endParaRPr lang="en-US" sz="2600" b="1" i="1" dirty="0">
              <a:solidFill>
                <a:srgbClr val="0B2442"/>
              </a:solidFill>
            </a:endParaRPr>
          </a:p>
        </p:txBody>
      </p:sp>
    </p:spTree>
    <p:extLst>
      <p:ext uri="{BB962C8B-B14F-4D97-AF65-F5344CB8AC3E}">
        <p14:creationId xmlns:p14="http://schemas.microsoft.com/office/powerpoint/2010/main" val="2246966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Rounded Rectangular Callout 12"/>
          <p:cNvSpPr/>
          <p:nvPr/>
        </p:nvSpPr>
        <p:spPr>
          <a:xfrm rot="16200000" flipV="1">
            <a:off x="3743519" y="302107"/>
            <a:ext cx="1663987" cy="5479372"/>
          </a:xfrm>
          <a:prstGeom prst="wedgeRoundRectCallout">
            <a:avLst>
              <a:gd name="adj1" fmla="val -35833"/>
              <a:gd name="adj2" fmla="val 55121"/>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ular Callout 10"/>
          <p:cNvSpPr/>
          <p:nvPr/>
        </p:nvSpPr>
        <p:spPr>
          <a:xfrm rot="16200000" flipH="1">
            <a:off x="3580974" y="2398235"/>
            <a:ext cx="2286000" cy="5719133"/>
          </a:xfrm>
          <a:prstGeom prst="wedgeRoundRectCallout">
            <a:avLst>
              <a:gd name="adj1" fmla="val -33495"/>
              <a:gd name="adj2" fmla="val 55228"/>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533448" y="127573"/>
            <a:ext cx="2251514" cy="769441"/>
          </a:xfrm>
          <a:prstGeom prst="rect">
            <a:avLst/>
          </a:prstGeom>
          <a:noFill/>
        </p:spPr>
        <p:txBody>
          <a:bodyPr wrap="none" rtlCol="0">
            <a:spAutoFit/>
          </a:bodyPr>
          <a:lstStyle/>
          <a:p>
            <a:r>
              <a:rPr lang="en-US" sz="4400" b="1" dirty="0" smtClean="0">
                <a:solidFill>
                  <a:srgbClr val="E46F1C"/>
                </a:solidFill>
              </a:rPr>
              <a:t>Empathy</a:t>
            </a:r>
            <a:endParaRPr lang="en-US" sz="4400" dirty="0">
              <a:solidFill>
                <a:srgbClr val="E46F1C"/>
              </a:solidFill>
            </a:endParaRPr>
          </a:p>
        </p:txBody>
      </p:sp>
      <p:sp>
        <p:nvSpPr>
          <p:cNvPr id="2" name="Rectangle 1"/>
          <p:cNvSpPr/>
          <p:nvPr/>
        </p:nvSpPr>
        <p:spPr>
          <a:xfrm>
            <a:off x="1972999" y="4166812"/>
            <a:ext cx="5610541" cy="2185214"/>
          </a:xfrm>
          <a:prstGeom prst="rect">
            <a:avLst/>
          </a:prstGeom>
        </p:spPr>
        <p:txBody>
          <a:bodyPr wrap="square">
            <a:spAutoFit/>
          </a:bodyPr>
          <a:lstStyle/>
          <a:p>
            <a:pPr>
              <a:buFontTx/>
              <a:buNone/>
            </a:pPr>
            <a:r>
              <a:rPr lang="en-US" altLang="en-US" sz="1700" dirty="0" smtClean="0">
                <a:solidFill>
                  <a:srgbClr val="0B2442"/>
                </a:solidFill>
              </a:rPr>
              <a:t>“</a:t>
            </a:r>
            <a:r>
              <a:rPr lang="en-US" altLang="en-US" sz="1700" dirty="0">
                <a:solidFill>
                  <a:srgbClr val="0B2442"/>
                </a:solidFill>
              </a:rPr>
              <a:t>Joyce, you know that we’re super busy right now and we’ve had these crunch times many times before this. Everyone has to go the extra mile here. I’m super-stretched too but this is how it works here. If I can’t have two days off this weekend, then we all have to grin and bear it. I don’t see any way I can help you right now.  And it might be some time before we get back to normal. By the way… how far along are you on the </a:t>
            </a:r>
            <a:r>
              <a:rPr lang="en-US" altLang="en-US" sz="1700" dirty="0" smtClean="0">
                <a:solidFill>
                  <a:srgbClr val="0B2442"/>
                </a:solidFill>
              </a:rPr>
              <a:t>other </a:t>
            </a:r>
            <a:r>
              <a:rPr lang="en-US" altLang="en-US" sz="1700" dirty="0">
                <a:solidFill>
                  <a:srgbClr val="0B2442"/>
                </a:solidFill>
              </a:rPr>
              <a:t>project? It has to be completed by Monday</a:t>
            </a:r>
            <a:r>
              <a:rPr lang="en-US" altLang="en-US" sz="1700" dirty="0" smtClean="0">
                <a:solidFill>
                  <a:srgbClr val="0B2442"/>
                </a:solidFill>
              </a:rPr>
              <a:t>.</a:t>
            </a:r>
            <a:endParaRPr lang="en-US" altLang="en-US" sz="1700" dirty="0">
              <a:solidFill>
                <a:srgbClr val="0B2442"/>
              </a:solidFill>
            </a:endParaRPr>
          </a:p>
        </p:txBody>
      </p:sp>
      <p:sp>
        <p:nvSpPr>
          <p:cNvPr id="5" name="Rectangle 4"/>
          <p:cNvSpPr/>
          <p:nvPr/>
        </p:nvSpPr>
        <p:spPr>
          <a:xfrm>
            <a:off x="613112" y="846951"/>
            <a:ext cx="7924800" cy="369332"/>
          </a:xfrm>
          <a:prstGeom prst="rect">
            <a:avLst/>
          </a:prstGeom>
        </p:spPr>
        <p:txBody>
          <a:bodyPr wrap="square">
            <a:spAutoFit/>
          </a:bodyPr>
          <a:lstStyle/>
          <a:p>
            <a:pPr algn="ctr">
              <a:buFontTx/>
              <a:buNone/>
            </a:pPr>
            <a:r>
              <a:rPr lang="en-US" altLang="en-US" b="1" dirty="0">
                <a:solidFill>
                  <a:srgbClr val="0B2442"/>
                </a:solidFill>
              </a:rPr>
              <a:t>Mark and Joyce are having a </a:t>
            </a:r>
            <a:r>
              <a:rPr lang="en-US" altLang="en-US" b="1" dirty="0" smtClean="0">
                <a:solidFill>
                  <a:srgbClr val="0B2442"/>
                </a:solidFill>
              </a:rPr>
              <a:t>conversation at </a:t>
            </a:r>
            <a:r>
              <a:rPr lang="en-US" altLang="en-US" b="1" dirty="0">
                <a:solidFill>
                  <a:srgbClr val="0B2442"/>
                </a:solidFill>
              </a:rPr>
              <a:t>work. Joyce reports to Mark.</a:t>
            </a:r>
          </a:p>
        </p:txBody>
      </p:sp>
      <p:sp>
        <p:nvSpPr>
          <p:cNvPr id="7" name="Rectangle 6"/>
          <p:cNvSpPr/>
          <p:nvPr/>
        </p:nvSpPr>
        <p:spPr>
          <a:xfrm>
            <a:off x="152400" y="3298537"/>
            <a:ext cx="1106778" cy="584775"/>
          </a:xfrm>
          <a:prstGeom prst="rect">
            <a:avLst/>
          </a:prstGeom>
        </p:spPr>
        <p:txBody>
          <a:bodyPr wrap="none">
            <a:spAutoFit/>
          </a:bodyPr>
          <a:lstStyle/>
          <a:p>
            <a:r>
              <a:rPr lang="en-US" altLang="en-US" sz="3200" b="1" dirty="0" smtClean="0">
                <a:solidFill>
                  <a:schemeClr val="bg1"/>
                </a:solidFill>
              </a:rPr>
              <a:t>Joyce</a:t>
            </a:r>
            <a:endParaRPr lang="en-US" sz="3200" dirty="0">
              <a:solidFill>
                <a:schemeClr val="bg1"/>
              </a:solidFill>
            </a:endParaRPr>
          </a:p>
        </p:txBody>
      </p:sp>
      <p:sp>
        <p:nvSpPr>
          <p:cNvPr id="8" name="Rectangle 7"/>
          <p:cNvSpPr/>
          <p:nvPr/>
        </p:nvSpPr>
        <p:spPr>
          <a:xfrm>
            <a:off x="7886066" y="3289012"/>
            <a:ext cx="1181734" cy="584775"/>
          </a:xfrm>
          <a:prstGeom prst="rect">
            <a:avLst/>
          </a:prstGeom>
        </p:spPr>
        <p:txBody>
          <a:bodyPr wrap="none">
            <a:spAutoFit/>
          </a:bodyPr>
          <a:lstStyle/>
          <a:p>
            <a:r>
              <a:rPr lang="en-US" altLang="en-US" sz="3200" b="1" dirty="0">
                <a:solidFill>
                  <a:schemeClr val="bg1"/>
                </a:solidFill>
              </a:rPr>
              <a:t>Mark </a:t>
            </a:r>
            <a:endParaRPr lang="en-US" sz="3200" dirty="0">
              <a:solidFill>
                <a:schemeClr val="bg1"/>
              </a:solidFill>
            </a:endParaRPr>
          </a:p>
        </p:txBody>
      </p:sp>
      <p:sp>
        <p:nvSpPr>
          <p:cNvPr id="6" name="Rectangle 5"/>
          <p:cNvSpPr/>
          <p:nvPr/>
        </p:nvSpPr>
        <p:spPr>
          <a:xfrm>
            <a:off x="1892980" y="2300028"/>
            <a:ext cx="5532451" cy="1477328"/>
          </a:xfrm>
          <a:prstGeom prst="rect">
            <a:avLst/>
          </a:prstGeom>
        </p:spPr>
        <p:txBody>
          <a:bodyPr wrap="square">
            <a:spAutoFit/>
          </a:bodyPr>
          <a:lstStyle/>
          <a:p>
            <a:pPr>
              <a:buFontTx/>
              <a:buNone/>
            </a:pPr>
            <a:r>
              <a:rPr lang="en-US" altLang="en-US" dirty="0" smtClean="0">
                <a:solidFill>
                  <a:srgbClr val="0B2442"/>
                </a:solidFill>
              </a:rPr>
              <a:t>“</a:t>
            </a:r>
            <a:r>
              <a:rPr lang="en-US" altLang="en-US" dirty="0">
                <a:solidFill>
                  <a:srgbClr val="0B2442"/>
                </a:solidFill>
              </a:rPr>
              <a:t>This situation I am dealing </a:t>
            </a:r>
            <a:r>
              <a:rPr lang="en-US" altLang="en-US" dirty="0" smtClean="0">
                <a:solidFill>
                  <a:srgbClr val="0B2442"/>
                </a:solidFill>
              </a:rPr>
              <a:t>with has </a:t>
            </a:r>
            <a:r>
              <a:rPr lang="en-US" altLang="en-US" dirty="0">
                <a:solidFill>
                  <a:srgbClr val="0B2442"/>
                </a:solidFill>
              </a:rPr>
              <a:t>proven to </a:t>
            </a:r>
            <a:r>
              <a:rPr lang="en-US" altLang="en-US" dirty="0" smtClean="0">
                <a:solidFill>
                  <a:srgbClr val="0B2442"/>
                </a:solidFill>
              </a:rPr>
              <a:t>be especially difficult</a:t>
            </a:r>
            <a:r>
              <a:rPr lang="en-US" altLang="en-US" dirty="0">
                <a:solidFill>
                  <a:srgbClr val="0B2442"/>
                </a:solidFill>
              </a:rPr>
              <a:t>. </a:t>
            </a:r>
            <a:r>
              <a:rPr lang="en-US" altLang="en-US" dirty="0" smtClean="0">
                <a:solidFill>
                  <a:srgbClr val="0B2442"/>
                </a:solidFill>
              </a:rPr>
              <a:t>It’s involved exceptionally long </a:t>
            </a:r>
            <a:r>
              <a:rPr lang="en-US" altLang="en-US" dirty="0">
                <a:solidFill>
                  <a:srgbClr val="0B2442"/>
                </a:solidFill>
              </a:rPr>
              <a:t>hours and it’s really tested my patience </a:t>
            </a:r>
            <a:r>
              <a:rPr lang="en-US" altLang="en-US" dirty="0" smtClean="0">
                <a:solidFill>
                  <a:srgbClr val="0B2442"/>
                </a:solidFill>
              </a:rPr>
              <a:t>and stamina</a:t>
            </a:r>
            <a:r>
              <a:rPr lang="en-US" altLang="en-US" dirty="0">
                <a:solidFill>
                  <a:srgbClr val="0B2442"/>
                </a:solidFill>
              </a:rPr>
              <a:t>. </a:t>
            </a:r>
            <a:r>
              <a:rPr lang="en-US" altLang="en-US" dirty="0" smtClean="0">
                <a:solidFill>
                  <a:srgbClr val="0B2442"/>
                </a:solidFill>
              </a:rPr>
              <a:t>I </a:t>
            </a:r>
            <a:r>
              <a:rPr lang="en-US" altLang="en-US" dirty="0">
                <a:solidFill>
                  <a:srgbClr val="0B2442"/>
                </a:solidFill>
              </a:rPr>
              <a:t>feel like it’s </a:t>
            </a:r>
            <a:r>
              <a:rPr lang="en-US" altLang="en-US" dirty="0" smtClean="0">
                <a:solidFill>
                  <a:srgbClr val="0B2442"/>
                </a:solidFill>
              </a:rPr>
              <a:t>never going </a:t>
            </a:r>
            <a:r>
              <a:rPr lang="en-US" altLang="en-US" dirty="0">
                <a:solidFill>
                  <a:srgbClr val="0B2442"/>
                </a:solidFill>
              </a:rPr>
              <a:t>to be enough and my </a:t>
            </a:r>
            <a:r>
              <a:rPr lang="en-US" altLang="en-US" dirty="0" smtClean="0">
                <a:solidFill>
                  <a:srgbClr val="0B2442"/>
                </a:solidFill>
              </a:rPr>
              <a:t>main </a:t>
            </a:r>
            <a:r>
              <a:rPr lang="en-US" altLang="en-US" dirty="0">
                <a:solidFill>
                  <a:srgbClr val="0B2442"/>
                </a:solidFill>
              </a:rPr>
              <a:t>workload is starting to </a:t>
            </a:r>
            <a:r>
              <a:rPr lang="en-US" altLang="en-US" dirty="0" smtClean="0">
                <a:solidFill>
                  <a:srgbClr val="0B2442"/>
                </a:solidFill>
              </a:rPr>
              <a:t>suffer</a:t>
            </a:r>
            <a:r>
              <a:rPr lang="en-US" altLang="en-US" dirty="0">
                <a:solidFill>
                  <a:srgbClr val="0B2442"/>
                </a:solidFill>
              </a:rPr>
              <a:t>. </a:t>
            </a:r>
            <a:r>
              <a:rPr lang="en-US" altLang="en-US" dirty="0" smtClean="0">
                <a:solidFill>
                  <a:srgbClr val="0B2442"/>
                </a:solidFill>
              </a:rPr>
              <a:t>Frankly, I’m </a:t>
            </a:r>
            <a:r>
              <a:rPr lang="en-US" altLang="en-US" dirty="0">
                <a:solidFill>
                  <a:srgbClr val="0B2442"/>
                </a:solidFill>
              </a:rPr>
              <a:t>exhausted</a:t>
            </a:r>
            <a:r>
              <a:rPr lang="en-US" altLang="en-US" dirty="0" smtClean="0">
                <a:solidFill>
                  <a:srgbClr val="0B2442"/>
                </a:solidFill>
              </a:rPr>
              <a:t>.”</a:t>
            </a:r>
            <a:endParaRPr lang="en-US" altLang="en-US" dirty="0">
              <a:solidFill>
                <a:srgbClr val="0B2442"/>
              </a:solidFill>
            </a:endParaRPr>
          </a:p>
        </p:txBody>
      </p:sp>
      <p:sp>
        <p:nvSpPr>
          <p:cNvPr id="14" name="Rectangle 13"/>
          <p:cNvSpPr/>
          <p:nvPr/>
        </p:nvSpPr>
        <p:spPr>
          <a:xfrm>
            <a:off x="6400800" y="228600"/>
            <a:ext cx="2743201" cy="570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483560" y="190499"/>
            <a:ext cx="1975221" cy="646331"/>
          </a:xfrm>
          <a:prstGeom prst="rect">
            <a:avLst/>
          </a:prstGeom>
          <a:noFill/>
          <a:ln>
            <a:noFill/>
          </a:ln>
        </p:spPr>
        <p:txBody>
          <a:bodyPr wrap="none">
            <a:spAutoFit/>
          </a:bodyPr>
          <a:lstStyle/>
          <a:p>
            <a:r>
              <a:rPr lang="en-US" sz="3600" dirty="0" smtClean="0">
                <a:solidFill>
                  <a:schemeClr val="bg1"/>
                </a:solidFill>
                <a:latin typeface="Freestyle Script" panose="030804020302050B0404" pitchFamily="66" charset="0"/>
              </a:rPr>
              <a:t>Case </a:t>
            </a:r>
            <a:r>
              <a:rPr lang="en-US" sz="3600" dirty="0">
                <a:solidFill>
                  <a:schemeClr val="bg1"/>
                </a:solidFill>
                <a:latin typeface="Freestyle Script" panose="030804020302050B0404" pitchFamily="66" charset="0"/>
              </a:rPr>
              <a:t>Study </a:t>
            </a:r>
            <a:r>
              <a:rPr lang="en-US" sz="3600" dirty="0" smtClean="0">
                <a:solidFill>
                  <a:schemeClr val="bg1"/>
                </a:solidFill>
                <a:latin typeface="Freestyle Script" panose="030804020302050B0404" pitchFamily="66" charset="0"/>
              </a:rPr>
              <a:t>#2</a:t>
            </a:r>
            <a:endParaRPr lang="en-US" sz="3600" dirty="0">
              <a:solidFill>
                <a:schemeClr val="bg1"/>
              </a:solidFill>
              <a:latin typeface="Freestyle Script" panose="030804020302050B0404" pitchFamily="66" charset="0"/>
            </a:endParaRPr>
          </a:p>
        </p:txBody>
      </p:sp>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1637" y="308330"/>
            <a:ext cx="407925" cy="407925"/>
          </a:xfrm>
          <a:prstGeom prst="rect">
            <a:avLst/>
          </a:prstGeom>
        </p:spPr>
      </p:pic>
    </p:spTree>
    <p:extLst>
      <p:ext uri="{BB962C8B-B14F-4D97-AF65-F5344CB8AC3E}">
        <p14:creationId xmlns:p14="http://schemas.microsoft.com/office/powerpoint/2010/main" val="2903493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14699" y="914400"/>
            <a:ext cx="2514601" cy="769441"/>
          </a:xfrm>
          <a:prstGeom prst="rect">
            <a:avLst/>
          </a:prstGeom>
          <a:noFill/>
        </p:spPr>
        <p:txBody>
          <a:bodyPr wrap="square" rtlCol="0">
            <a:spAutoFit/>
          </a:bodyPr>
          <a:lstStyle/>
          <a:p>
            <a:r>
              <a:rPr lang="en-US" sz="4400" b="1" dirty="0" smtClean="0">
                <a:solidFill>
                  <a:srgbClr val="E46F1C"/>
                </a:solidFill>
              </a:rPr>
              <a:t>Empathy</a:t>
            </a:r>
            <a:endParaRPr lang="en-US" sz="4400" dirty="0">
              <a:solidFill>
                <a:srgbClr val="E46F1C"/>
              </a:solidFill>
            </a:endParaRPr>
          </a:p>
        </p:txBody>
      </p:sp>
      <p:sp>
        <p:nvSpPr>
          <p:cNvPr id="4" name="TextBox 3"/>
          <p:cNvSpPr txBox="1"/>
          <p:nvPr/>
        </p:nvSpPr>
        <p:spPr>
          <a:xfrm>
            <a:off x="556386" y="2095500"/>
            <a:ext cx="7520814" cy="1200329"/>
          </a:xfrm>
          <a:prstGeom prst="rect">
            <a:avLst/>
          </a:prstGeom>
          <a:noFill/>
        </p:spPr>
        <p:txBody>
          <a:bodyPr wrap="square" rtlCol="0">
            <a:spAutoFit/>
          </a:bodyPr>
          <a:lstStyle/>
          <a:p>
            <a:r>
              <a:rPr lang="en-US" dirty="0">
                <a:solidFill>
                  <a:schemeClr val="tx2"/>
                </a:solidFill>
              </a:rPr>
              <a:t> </a:t>
            </a:r>
          </a:p>
          <a:p>
            <a:r>
              <a:rPr lang="en-US" dirty="0">
                <a:solidFill>
                  <a:schemeClr val="tx2"/>
                </a:solidFill>
              </a:rPr>
              <a:t> </a:t>
            </a:r>
          </a:p>
          <a:p>
            <a:pPr lvl="0"/>
            <a:r>
              <a:rPr lang="en-US" dirty="0" smtClean="0">
                <a:solidFill>
                  <a:schemeClr val="tx2"/>
                </a:solidFill>
              </a:rPr>
              <a:t> </a:t>
            </a:r>
          </a:p>
          <a:p>
            <a:pPr marL="285750" indent="-285750">
              <a:buClr>
                <a:srgbClr val="FFC000"/>
              </a:buClr>
              <a:buFont typeface="Arial" panose="020B0604020202020204" pitchFamily="34" charset="0"/>
              <a:buChar char="•"/>
            </a:pPr>
            <a:endParaRPr lang="en-US" dirty="0" smtClean="0">
              <a:solidFill>
                <a:schemeClr val="tx2"/>
              </a:solidFill>
            </a:endParaRPr>
          </a:p>
        </p:txBody>
      </p:sp>
      <p:sp>
        <p:nvSpPr>
          <p:cNvPr id="2" name="Rectangle 1"/>
          <p:cNvSpPr/>
          <p:nvPr/>
        </p:nvSpPr>
        <p:spPr>
          <a:xfrm>
            <a:off x="457200" y="2362200"/>
            <a:ext cx="8229600" cy="4247317"/>
          </a:xfrm>
          <a:prstGeom prst="rect">
            <a:avLst/>
          </a:prstGeom>
        </p:spPr>
        <p:txBody>
          <a:bodyPr wrap="square">
            <a:spAutoFit/>
          </a:bodyPr>
          <a:lstStyle/>
          <a:p>
            <a:pPr marL="234950" indent="-234950">
              <a:buClr>
                <a:srgbClr val="E46F1C"/>
              </a:buClr>
              <a:buFont typeface="+mj-lt"/>
              <a:buAutoNum type="arabicPeriod"/>
            </a:pPr>
            <a:r>
              <a:rPr lang="en-US" altLang="en-US" dirty="0" smtClean="0">
                <a:solidFill>
                  <a:srgbClr val="0B2442"/>
                </a:solidFill>
              </a:rPr>
              <a:t>What was </a:t>
            </a:r>
            <a:r>
              <a:rPr lang="en-US" altLang="en-US" b="1" dirty="0" smtClean="0">
                <a:solidFill>
                  <a:srgbClr val="0B2442"/>
                </a:solidFill>
              </a:rPr>
              <a:t>Joyce</a:t>
            </a:r>
            <a:r>
              <a:rPr lang="en-US" altLang="en-US" dirty="0" smtClean="0">
                <a:solidFill>
                  <a:srgbClr val="0B2442"/>
                </a:solidFill>
              </a:rPr>
              <a:t> trying to communicate to </a:t>
            </a:r>
            <a:r>
              <a:rPr lang="en-US" altLang="en-US" b="1" dirty="0" smtClean="0">
                <a:solidFill>
                  <a:srgbClr val="0B2442"/>
                </a:solidFill>
              </a:rPr>
              <a:t>Mark</a:t>
            </a:r>
            <a:r>
              <a:rPr lang="en-US" altLang="en-US" dirty="0" smtClean="0">
                <a:solidFill>
                  <a:srgbClr val="0B2442"/>
                </a:solidFill>
              </a:rPr>
              <a:t>, and what did she want from him?</a:t>
            </a:r>
          </a:p>
          <a:p>
            <a:pPr marL="234950" indent="-234950">
              <a:buClr>
                <a:srgbClr val="E46F1C"/>
              </a:buClr>
              <a:buFont typeface="+mj-lt"/>
              <a:buAutoNum type="arabicPeriod"/>
            </a:pPr>
            <a:endParaRPr lang="en-US" altLang="en-US" dirty="0">
              <a:solidFill>
                <a:srgbClr val="0B2442"/>
              </a:solidFill>
            </a:endParaRPr>
          </a:p>
          <a:p>
            <a:pPr marL="234950" indent="-234950">
              <a:buClr>
                <a:srgbClr val="E46F1C"/>
              </a:buClr>
              <a:buFont typeface="+mj-lt"/>
              <a:buAutoNum type="arabicPeriod"/>
            </a:pPr>
            <a:r>
              <a:rPr lang="en-US" altLang="en-US" dirty="0" smtClean="0">
                <a:solidFill>
                  <a:srgbClr val="0B2442"/>
                </a:solidFill>
              </a:rPr>
              <a:t>What do you think was going through Mark’s mind?</a:t>
            </a:r>
          </a:p>
          <a:p>
            <a:pPr marL="234950" indent="-234950">
              <a:buClr>
                <a:srgbClr val="E46F1C"/>
              </a:buClr>
              <a:buFont typeface="+mj-lt"/>
              <a:buAutoNum type="arabicPeriod"/>
            </a:pPr>
            <a:endParaRPr lang="en-US" altLang="en-US" dirty="0">
              <a:solidFill>
                <a:srgbClr val="0B2442"/>
              </a:solidFill>
            </a:endParaRPr>
          </a:p>
          <a:p>
            <a:pPr marL="234950" indent="-234950">
              <a:buClr>
                <a:srgbClr val="E46F1C"/>
              </a:buClr>
              <a:buFont typeface="+mj-lt"/>
              <a:buAutoNum type="arabicPeriod"/>
            </a:pPr>
            <a:r>
              <a:rPr lang="en-US" altLang="en-US" dirty="0" smtClean="0">
                <a:solidFill>
                  <a:srgbClr val="0B2442"/>
                </a:solidFill>
              </a:rPr>
              <a:t>How do you think Joyce reacted to Mark’s comments, and what will she think as a result of this conversation?</a:t>
            </a:r>
          </a:p>
          <a:p>
            <a:pPr marL="234950" indent="-234950">
              <a:buClr>
                <a:srgbClr val="E46F1C"/>
              </a:buClr>
              <a:buFont typeface="+mj-lt"/>
              <a:buAutoNum type="arabicPeriod"/>
            </a:pPr>
            <a:endParaRPr lang="en-US" altLang="en-US" dirty="0">
              <a:solidFill>
                <a:srgbClr val="0B2442"/>
              </a:solidFill>
            </a:endParaRPr>
          </a:p>
          <a:p>
            <a:pPr marL="234950" indent="-234950">
              <a:buClr>
                <a:srgbClr val="E46F1C"/>
              </a:buClr>
              <a:buFont typeface="+mj-lt"/>
              <a:buAutoNum type="arabicPeriod"/>
            </a:pPr>
            <a:r>
              <a:rPr lang="en-US" altLang="en-US" dirty="0" smtClean="0">
                <a:solidFill>
                  <a:srgbClr val="0B2442"/>
                </a:solidFill>
              </a:rPr>
              <a:t>How would you handle this differently?  If you were Mark, what would you say instead?</a:t>
            </a:r>
          </a:p>
          <a:p>
            <a:pPr marL="234950" indent="-234950">
              <a:buClr>
                <a:srgbClr val="E46F1C"/>
              </a:buClr>
              <a:buFont typeface="+mj-lt"/>
              <a:buAutoNum type="arabicPeriod"/>
            </a:pPr>
            <a:endParaRPr lang="en-US" altLang="en-US" dirty="0">
              <a:solidFill>
                <a:srgbClr val="0B2442"/>
              </a:solidFill>
            </a:endParaRPr>
          </a:p>
          <a:p>
            <a:pPr marL="234950" indent="-234950">
              <a:buClr>
                <a:srgbClr val="E46F1C"/>
              </a:buClr>
              <a:buFont typeface="+mj-lt"/>
              <a:buAutoNum type="arabicPeriod"/>
            </a:pPr>
            <a:r>
              <a:rPr lang="en-US" altLang="en-US" dirty="0" smtClean="0">
                <a:solidFill>
                  <a:srgbClr val="0B2442"/>
                </a:solidFill>
              </a:rPr>
              <a:t>Do </a:t>
            </a:r>
            <a:r>
              <a:rPr lang="en-US" altLang="en-US" dirty="0">
                <a:solidFill>
                  <a:srgbClr val="0B2442"/>
                </a:solidFill>
              </a:rPr>
              <a:t>you think it’s possible to express too much </a:t>
            </a:r>
            <a:r>
              <a:rPr lang="en-US" altLang="en-US" dirty="0" smtClean="0">
                <a:solidFill>
                  <a:srgbClr val="0B2442"/>
                </a:solidFill>
              </a:rPr>
              <a:t>empathy?</a:t>
            </a:r>
          </a:p>
          <a:p>
            <a:pPr marL="234950" indent="-234950">
              <a:buClr>
                <a:srgbClr val="E46F1C"/>
              </a:buClr>
              <a:buFont typeface="+mj-lt"/>
              <a:buAutoNum type="arabicPeriod"/>
            </a:pPr>
            <a:endParaRPr lang="en-US" altLang="en-US" dirty="0">
              <a:solidFill>
                <a:srgbClr val="0B2442"/>
              </a:solidFill>
            </a:endParaRPr>
          </a:p>
          <a:p>
            <a:pPr marL="234950" indent="-234950">
              <a:buClr>
                <a:srgbClr val="E46F1C"/>
              </a:buClr>
              <a:buFont typeface="+mj-lt"/>
              <a:buAutoNum type="arabicPeriod"/>
            </a:pPr>
            <a:r>
              <a:rPr lang="en-US" altLang="en-US" dirty="0" smtClean="0">
                <a:solidFill>
                  <a:srgbClr val="0B2442"/>
                </a:solidFill>
              </a:rPr>
              <a:t>Is </a:t>
            </a:r>
            <a:r>
              <a:rPr lang="en-US" altLang="en-US" dirty="0">
                <a:solidFill>
                  <a:srgbClr val="0B2442"/>
                </a:solidFill>
              </a:rPr>
              <a:t>it possible to pretend to be </a:t>
            </a:r>
            <a:r>
              <a:rPr lang="en-US" altLang="en-US" dirty="0" smtClean="0">
                <a:solidFill>
                  <a:srgbClr val="0B2442"/>
                </a:solidFill>
              </a:rPr>
              <a:t>empathetic?</a:t>
            </a:r>
          </a:p>
          <a:p>
            <a:pPr marL="234950" indent="-234950">
              <a:buClr>
                <a:srgbClr val="E46F1C"/>
              </a:buClr>
              <a:buFont typeface="+mj-lt"/>
              <a:buAutoNum type="arabicPeriod"/>
            </a:pPr>
            <a:endParaRPr lang="en-US" altLang="en-US" dirty="0">
              <a:solidFill>
                <a:srgbClr val="0B2442"/>
              </a:solidFill>
            </a:endParaRPr>
          </a:p>
          <a:p>
            <a:pPr marL="234950" indent="-234950">
              <a:buClr>
                <a:srgbClr val="E46F1C"/>
              </a:buClr>
              <a:buFont typeface="+mj-lt"/>
              <a:buAutoNum type="arabicPeriod"/>
            </a:pPr>
            <a:r>
              <a:rPr lang="en-US" altLang="en-US" dirty="0" smtClean="0">
                <a:solidFill>
                  <a:srgbClr val="0B2442"/>
                </a:solidFill>
              </a:rPr>
              <a:t>How </a:t>
            </a:r>
            <a:r>
              <a:rPr lang="en-US" altLang="en-US" dirty="0">
                <a:solidFill>
                  <a:srgbClr val="0B2442"/>
                </a:solidFill>
              </a:rPr>
              <a:t>can you learn to be empathic even if it’s not your natural tendency</a:t>
            </a:r>
            <a:r>
              <a:rPr lang="en-US" altLang="en-US" dirty="0" smtClean="0">
                <a:solidFill>
                  <a:srgbClr val="0B2442"/>
                </a:solidFill>
              </a:rPr>
              <a:t>?</a:t>
            </a:r>
            <a:endParaRPr lang="en-US" altLang="en-US" sz="1600" dirty="0" smtClean="0">
              <a:solidFill>
                <a:srgbClr val="0B2442"/>
              </a:solidFill>
            </a:endParaRPr>
          </a:p>
        </p:txBody>
      </p:sp>
      <p:sp>
        <p:nvSpPr>
          <p:cNvPr id="5" name="Rectangle 4"/>
          <p:cNvSpPr/>
          <p:nvPr/>
        </p:nvSpPr>
        <p:spPr>
          <a:xfrm>
            <a:off x="2246530" y="1644075"/>
            <a:ext cx="4498539" cy="584775"/>
          </a:xfrm>
          <a:prstGeom prst="rect">
            <a:avLst/>
          </a:prstGeom>
        </p:spPr>
        <p:txBody>
          <a:bodyPr wrap="none">
            <a:spAutoFit/>
          </a:bodyPr>
          <a:lstStyle/>
          <a:p>
            <a:r>
              <a:rPr lang="en-US" sz="3200" dirty="0">
                <a:solidFill>
                  <a:srgbClr val="E46F1C"/>
                </a:solidFill>
              </a:rPr>
              <a:t>Case Study #2 - Questions</a:t>
            </a:r>
            <a:endParaRPr lang="en-US" sz="3200" dirty="0"/>
          </a:p>
        </p:txBody>
      </p:sp>
    </p:spTree>
    <p:extLst>
      <p:ext uri="{BB962C8B-B14F-4D97-AF65-F5344CB8AC3E}">
        <p14:creationId xmlns:p14="http://schemas.microsoft.com/office/powerpoint/2010/main" val="764861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7501" y="1066800"/>
            <a:ext cx="4182810" cy="707886"/>
          </a:xfrm>
          <a:prstGeom prst="rect">
            <a:avLst/>
          </a:prstGeom>
          <a:noFill/>
        </p:spPr>
        <p:txBody>
          <a:bodyPr wrap="square" rtlCol="0">
            <a:spAutoFit/>
          </a:bodyPr>
          <a:lstStyle/>
          <a:p>
            <a:r>
              <a:rPr lang="en-US" sz="4000" b="1" dirty="0" smtClean="0">
                <a:solidFill>
                  <a:srgbClr val="E46F1C"/>
                </a:solidFill>
              </a:rPr>
              <a:t>Empathy Checklist</a:t>
            </a:r>
            <a:endParaRPr lang="en-US" sz="4000" b="1" dirty="0">
              <a:solidFill>
                <a:srgbClr val="E46F1C"/>
              </a:solidFill>
            </a:endParaRPr>
          </a:p>
        </p:txBody>
      </p:sp>
      <p:sp>
        <p:nvSpPr>
          <p:cNvPr id="4" name="TextBox 3"/>
          <p:cNvSpPr txBox="1"/>
          <p:nvPr/>
        </p:nvSpPr>
        <p:spPr>
          <a:xfrm>
            <a:off x="685800" y="2057400"/>
            <a:ext cx="7772401" cy="4708981"/>
          </a:xfrm>
          <a:prstGeom prst="rect">
            <a:avLst/>
          </a:prstGeom>
          <a:noFill/>
        </p:spPr>
        <p:txBody>
          <a:bodyPr wrap="square" rtlCol="0">
            <a:spAutoFit/>
          </a:bodyPr>
          <a:lstStyle/>
          <a:p>
            <a:pPr marL="342900" indent="-342900">
              <a:buClr>
                <a:srgbClr val="E46F1C"/>
              </a:buClr>
              <a:buFont typeface="Wingdings" panose="05000000000000000000" pitchFamily="2" charset="2"/>
              <a:buChar char="ü"/>
            </a:pPr>
            <a:r>
              <a:rPr lang="en-US" sz="2000" dirty="0" smtClean="0">
                <a:solidFill>
                  <a:srgbClr val="0B2442"/>
                </a:solidFill>
              </a:rPr>
              <a:t>Acknowledge feelings first, and let the other person know they have been heard (even if you can’t change the situation)</a:t>
            </a:r>
          </a:p>
          <a:p>
            <a:pPr marL="342900" indent="-342900">
              <a:buClr>
                <a:srgbClr val="E46F1C"/>
              </a:buClr>
              <a:buFont typeface="Wingdings" panose="05000000000000000000" pitchFamily="2" charset="2"/>
              <a:buChar char="ü"/>
            </a:pPr>
            <a:endParaRPr lang="en-US" sz="20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View the situation from the standpoint of the other person</a:t>
            </a:r>
          </a:p>
          <a:p>
            <a:pPr marL="342900" indent="-342900">
              <a:buClr>
                <a:srgbClr val="E46F1C"/>
              </a:buClr>
              <a:buFont typeface="Wingdings" panose="05000000000000000000" pitchFamily="2" charset="2"/>
              <a:buChar char="ü"/>
            </a:pPr>
            <a:endParaRPr lang="en-US" sz="20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Probe and listen to hear what’s important</a:t>
            </a:r>
          </a:p>
          <a:p>
            <a:pPr marL="342900" indent="-342900">
              <a:buClr>
                <a:srgbClr val="E46F1C"/>
              </a:buClr>
              <a:buFont typeface="Wingdings" panose="05000000000000000000" pitchFamily="2" charset="2"/>
              <a:buChar char="ü"/>
            </a:pPr>
            <a:endParaRPr lang="en-US" sz="20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Verbalize and/or normalize their concerns</a:t>
            </a:r>
          </a:p>
          <a:p>
            <a:pPr marL="342900" indent="-342900">
              <a:buClr>
                <a:srgbClr val="E46F1C"/>
              </a:buClr>
              <a:buFont typeface="Wingdings" panose="05000000000000000000" pitchFamily="2" charset="2"/>
              <a:buChar char="ü"/>
            </a:pPr>
            <a:endParaRPr lang="en-US" sz="20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Show you take the other person seriously by making eye contact or nodding</a:t>
            </a:r>
          </a:p>
          <a:p>
            <a:pPr marL="342900" indent="-342900">
              <a:buClr>
                <a:srgbClr val="E46F1C"/>
              </a:buClr>
              <a:buFont typeface="Wingdings" panose="05000000000000000000" pitchFamily="2" charset="2"/>
              <a:buChar char="ü"/>
            </a:pPr>
            <a:endParaRPr lang="en-US" sz="20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As a supervisor/mentor, give timely coaching, and offer assignments that challenge and foster a person’s skills</a:t>
            </a:r>
            <a:endParaRPr lang="en-US" sz="2000" dirty="0">
              <a:solidFill>
                <a:srgbClr val="0B2442"/>
              </a:solidFill>
            </a:endParaRPr>
          </a:p>
          <a:p>
            <a:pPr marL="342900" indent="-342900">
              <a:buClr>
                <a:srgbClr val="FFC000"/>
              </a:buClr>
              <a:buFont typeface="Wingdings" panose="05000000000000000000" pitchFamily="2" charset="2"/>
              <a:buChar char="ü"/>
            </a:pPr>
            <a:endParaRPr lang="en-US" sz="2000" dirty="0" smtClean="0">
              <a:solidFill>
                <a:srgbClr val="0070C0"/>
              </a:solidFill>
            </a:endParaRPr>
          </a:p>
        </p:txBody>
      </p:sp>
    </p:spTree>
    <p:extLst>
      <p:ext uri="{BB962C8B-B14F-4D97-AF65-F5344CB8AC3E}">
        <p14:creationId xmlns:p14="http://schemas.microsoft.com/office/powerpoint/2010/main" val="271086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4200" y="1219200"/>
            <a:ext cx="2850460" cy="769441"/>
          </a:xfrm>
          <a:prstGeom prst="rect">
            <a:avLst/>
          </a:prstGeom>
          <a:noFill/>
        </p:spPr>
        <p:txBody>
          <a:bodyPr wrap="none" rtlCol="0">
            <a:spAutoFit/>
          </a:bodyPr>
          <a:lstStyle/>
          <a:p>
            <a:r>
              <a:rPr lang="en-US" sz="4400" b="1" dirty="0" smtClean="0">
                <a:solidFill>
                  <a:srgbClr val="E46F1C"/>
                </a:solidFill>
              </a:rPr>
              <a:t>Social Skills</a:t>
            </a:r>
            <a:endParaRPr lang="en-US" sz="4400" b="1" dirty="0">
              <a:solidFill>
                <a:srgbClr val="E46F1C"/>
              </a:solidFill>
            </a:endParaRPr>
          </a:p>
        </p:txBody>
      </p:sp>
      <p:sp>
        <p:nvSpPr>
          <p:cNvPr id="4" name="TextBox 3"/>
          <p:cNvSpPr txBox="1"/>
          <p:nvPr/>
        </p:nvSpPr>
        <p:spPr>
          <a:xfrm>
            <a:off x="1828800" y="2362200"/>
            <a:ext cx="6324600" cy="3416320"/>
          </a:xfrm>
          <a:prstGeom prst="rect">
            <a:avLst/>
          </a:prstGeom>
          <a:noFill/>
        </p:spPr>
        <p:txBody>
          <a:bodyPr wrap="square" rtlCol="0">
            <a:spAutoFit/>
          </a:bodyPr>
          <a:lstStyle/>
          <a:p>
            <a:pPr marL="234950" indent="-234950">
              <a:buClr>
                <a:srgbClr val="E46F1C"/>
              </a:buClr>
              <a:buFont typeface="Arial" panose="020B0604020202020204" pitchFamily="34" charset="0"/>
              <a:buChar char="•"/>
            </a:pPr>
            <a:r>
              <a:rPr lang="en-US" sz="2400" dirty="0" smtClean="0">
                <a:solidFill>
                  <a:srgbClr val="0B2442"/>
                </a:solidFill>
              </a:rPr>
              <a:t>Nurture instrumental relationships</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Build rapport and keep others in the loop</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Work with others towards a shared goal</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Find common </a:t>
            </a:r>
            <a:r>
              <a:rPr lang="en-US" sz="2400" dirty="0">
                <a:solidFill>
                  <a:srgbClr val="0B2442"/>
                </a:solidFill>
              </a:rPr>
              <a:t>ground </a:t>
            </a:r>
            <a:endParaRPr lang="en-US" sz="2400" dirty="0" smtClean="0">
              <a:solidFill>
                <a:srgbClr val="0B2442"/>
              </a:solidFill>
            </a:endParaRP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Be persuasive</a:t>
            </a:r>
            <a:endParaRPr lang="en-US" sz="2400" dirty="0">
              <a:solidFill>
                <a:srgbClr val="0B2442"/>
              </a:solidFill>
            </a:endParaRPr>
          </a:p>
        </p:txBody>
      </p:sp>
    </p:spTree>
    <p:extLst>
      <p:ext uri="{BB962C8B-B14F-4D97-AF65-F5344CB8AC3E}">
        <p14:creationId xmlns:p14="http://schemas.microsoft.com/office/powerpoint/2010/main" val="861450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2220" y="1586935"/>
            <a:ext cx="2335896" cy="769441"/>
          </a:xfrm>
          <a:prstGeom prst="rect">
            <a:avLst/>
          </a:prstGeom>
          <a:noFill/>
        </p:spPr>
        <p:txBody>
          <a:bodyPr wrap="none" rtlCol="0">
            <a:spAutoFit/>
          </a:bodyPr>
          <a:lstStyle/>
          <a:p>
            <a:r>
              <a:rPr lang="en-US" sz="4400" b="1" dirty="0" smtClean="0">
                <a:solidFill>
                  <a:srgbClr val="E46F1C"/>
                </a:solidFill>
              </a:rPr>
              <a:t>Role Play</a:t>
            </a:r>
            <a:endParaRPr lang="en-US" sz="4400" b="1" dirty="0">
              <a:solidFill>
                <a:srgbClr val="E46F1C"/>
              </a:solidFill>
            </a:endParaRPr>
          </a:p>
        </p:txBody>
      </p:sp>
      <p:sp>
        <p:nvSpPr>
          <p:cNvPr id="2" name="Rectangle 1"/>
          <p:cNvSpPr/>
          <p:nvPr/>
        </p:nvSpPr>
        <p:spPr>
          <a:xfrm>
            <a:off x="838200" y="2554676"/>
            <a:ext cx="7772400" cy="1200329"/>
          </a:xfrm>
          <a:prstGeom prst="rect">
            <a:avLst/>
          </a:prstGeom>
        </p:spPr>
        <p:txBody>
          <a:bodyPr wrap="square">
            <a:spAutoFit/>
          </a:bodyPr>
          <a:lstStyle/>
          <a:p>
            <a:pPr marL="234950" indent="-234950">
              <a:buClr>
                <a:srgbClr val="E46F1C"/>
              </a:buClr>
              <a:buFont typeface="Arial" panose="020B0604020202020204" pitchFamily="34" charset="0"/>
              <a:buChar char="•"/>
            </a:pPr>
            <a:r>
              <a:rPr lang="en-US" sz="2400" dirty="0">
                <a:solidFill>
                  <a:srgbClr val="0B2442"/>
                </a:solidFill>
              </a:rPr>
              <a:t>Five employees have been assigned to work on a project </a:t>
            </a:r>
            <a:r>
              <a:rPr lang="en-US" sz="2400" dirty="0" smtClean="0">
                <a:solidFill>
                  <a:srgbClr val="0B2442"/>
                </a:solidFill>
              </a:rPr>
              <a:t>and they are having difficulty working together and completing tasks. </a:t>
            </a:r>
            <a:endParaRPr lang="en-US" sz="2400" dirty="0">
              <a:solidFill>
                <a:srgbClr val="0B244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22022" y="4038600"/>
            <a:ext cx="3296292" cy="2200275"/>
          </a:xfrm>
          <a:prstGeom prst="roundRect">
            <a:avLst>
              <a:gd name="adj" fmla="val 8594"/>
            </a:avLst>
          </a:prstGeom>
          <a:solidFill>
            <a:srgbClr val="FFFFFF">
              <a:shade val="85000"/>
            </a:srgbClr>
          </a:solidFill>
          <a:ln>
            <a:noFill/>
          </a:ln>
          <a:effectLst>
            <a:outerShdw blurRad="50800" dist="50800" dir="5400000" algn="ctr" rotWithShape="0">
              <a:srgbClr val="000000">
                <a:alpha val="15000"/>
              </a:srgbClr>
            </a:outerShdw>
            <a:reflection stA="0" endPos="28000" dist="5000" dir="5400000" sy="-100000" algn="bl" rotWithShape="0"/>
          </a:effectLst>
          <a:extLst/>
        </p:spPr>
      </p:pic>
    </p:spTree>
    <p:extLst>
      <p:ext uri="{BB962C8B-B14F-4D97-AF65-F5344CB8AC3E}">
        <p14:creationId xmlns:p14="http://schemas.microsoft.com/office/powerpoint/2010/main" val="17788860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257800" y="304800"/>
            <a:ext cx="3456395" cy="923330"/>
          </a:xfrm>
          <a:prstGeom prst="rect">
            <a:avLst/>
          </a:prstGeom>
          <a:noFill/>
        </p:spPr>
        <p:txBody>
          <a:bodyPr wrap="none" rtlCol="0">
            <a:spAutoFit/>
          </a:bodyPr>
          <a:lstStyle/>
          <a:p>
            <a:r>
              <a:rPr lang="en-US" sz="5400" b="1" dirty="0" smtClean="0">
                <a:solidFill>
                  <a:srgbClr val="E46F1C"/>
                </a:solidFill>
              </a:rPr>
              <a:t>Social Skills</a:t>
            </a:r>
            <a:endParaRPr lang="en-US" sz="5400" b="1" dirty="0">
              <a:solidFill>
                <a:srgbClr val="E46F1C"/>
              </a:solidFill>
            </a:endParaRPr>
          </a:p>
        </p:txBody>
      </p:sp>
      <p:sp>
        <p:nvSpPr>
          <p:cNvPr id="4" name="TextBox 3"/>
          <p:cNvSpPr txBox="1"/>
          <p:nvPr/>
        </p:nvSpPr>
        <p:spPr>
          <a:xfrm>
            <a:off x="533400" y="1905000"/>
            <a:ext cx="8039100" cy="4401205"/>
          </a:xfrm>
          <a:prstGeom prst="rect">
            <a:avLst/>
          </a:prstGeom>
          <a:noFill/>
        </p:spPr>
        <p:txBody>
          <a:bodyPr wrap="square" rtlCol="0">
            <a:spAutoFit/>
          </a:bodyPr>
          <a:lstStyle/>
          <a:p>
            <a:pPr marL="114300" lvl="1"/>
            <a:r>
              <a:rPr lang="en-US" sz="2400" dirty="0">
                <a:solidFill>
                  <a:srgbClr val="0B2442"/>
                </a:solidFill>
              </a:rPr>
              <a:t>Emily’s boss, Kate, has asked that she </a:t>
            </a:r>
            <a:r>
              <a:rPr lang="en-US" sz="2400" dirty="0" smtClean="0">
                <a:solidFill>
                  <a:srgbClr val="0B2442"/>
                </a:solidFill>
              </a:rPr>
              <a:t>partner with </a:t>
            </a:r>
            <a:r>
              <a:rPr lang="en-US" sz="2400" dirty="0">
                <a:solidFill>
                  <a:srgbClr val="0B2442"/>
                </a:solidFill>
              </a:rPr>
              <a:t>Ron, </a:t>
            </a:r>
            <a:r>
              <a:rPr lang="en-US" sz="2400" dirty="0" smtClean="0">
                <a:solidFill>
                  <a:srgbClr val="0B2442"/>
                </a:solidFill>
              </a:rPr>
              <a:t>the </a:t>
            </a:r>
            <a:r>
              <a:rPr lang="en-US" sz="2400" dirty="0">
                <a:solidFill>
                  <a:srgbClr val="0B2442"/>
                </a:solidFill>
              </a:rPr>
              <a:t>most negative employee in the department.  </a:t>
            </a:r>
            <a:endParaRPr lang="en-US" sz="2400" dirty="0" smtClean="0">
              <a:solidFill>
                <a:srgbClr val="0B2442"/>
              </a:solidFill>
            </a:endParaRPr>
          </a:p>
          <a:p>
            <a:pPr lvl="1"/>
            <a:endParaRPr lang="en-US" sz="1600" dirty="0">
              <a:solidFill>
                <a:srgbClr val="0B2442"/>
              </a:solidFill>
            </a:endParaRPr>
          </a:p>
          <a:p>
            <a:pPr marL="114300" lvl="1"/>
            <a:r>
              <a:rPr lang="en-US" sz="2400" b="1" dirty="0" smtClean="0">
                <a:solidFill>
                  <a:srgbClr val="0B2442"/>
                </a:solidFill>
              </a:rPr>
              <a:t>How </a:t>
            </a:r>
            <a:r>
              <a:rPr lang="en-US" sz="2400" b="1" dirty="0">
                <a:solidFill>
                  <a:srgbClr val="0B2442"/>
                </a:solidFill>
              </a:rPr>
              <a:t>should Emily respond?</a:t>
            </a:r>
          </a:p>
          <a:p>
            <a:pPr lvl="1"/>
            <a:endParaRPr lang="en-US" sz="1200" dirty="0">
              <a:solidFill>
                <a:srgbClr val="0B2442"/>
              </a:solidFill>
            </a:endParaRPr>
          </a:p>
          <a:p>
            <a:pPr marL="571500" lvl="1" indent="-290513">
              <a:buClr>
                <a:srgbClr val="E46F1C"/>
              </a:buClr>
              <a:buFont typeface="+mj-lt"/>
              <a:buAutoNum type="arabicPeriod"/>
            </a:pPr>
            <a:r>
              <a:rPr lang="en-US" sz="2200" dirty="0" smtClean="0">
                <a:solidFill>
                  <a:srgbClr val="0B2442"/>
                </a:solidFill>
              </a:rPr>
              <a:t>Roll </a:t>
            </a:r>
            <a:r>
              <a:rPr lang="en-US" sz="2200" dirty="0">
                <a:solidFill>
                  <a:srgbClr val="0B2442"/>
                </a:solidFill>
              </a:rPr>
              <a:t>her eyes, sigh, and say </a:t>
            </a:r>
            <a:r>
              <a:rPr lang="en-US" sz="2200" b="1" dirty="0">
                <a:solidFill>
                  <a:srgbClr val="0B2442"/>
                </a:solidFill>
              </a:rPr>
              <a:t>“Okay, whatever</a:t>
            </a:r>
            <a:r>
              <a:rPr lang="en-US" sz="2200" b="1" dirty="0" smtClean="0">
                <a:solidFill>
                  <a:srgbClr val="0B2442"/>
                </a:solidFill>
              </a:rPr>
              <a:t>.”</a:t>
            </a:r>
          </a:p>
          <a:p>
            <a:pPr marL="571500" lvl="1" indent="-290513">
              <a:buClr>
                <a:srgbClr val="E46F1C"/>
              </a:buClr>
              <a:buFont typeface="+mj-lt"/>
              <a:buAutoNum type="arabicPeriod"/>
            </a:pPr>
            <a:endParaRPr lang="en-US" sz="1600" dirty="0" smtClean="0">
              <a:solidFill>
                <a:srgbClr val="0B2442"/>
              </a:solidFill>
            </a:endParaRPr>
          </a:p>
          <a:p>
            <a:pPr marL="571500" lvl="1" indent="-290513">
              <a:buClr>
                <a:srgbClr val="E46F1C"/>
              </a:buClr>
              <a:buFont typeface="+mj-lt"/>
              <a:buAutoNum type="arabicPeriod"/>
            </a:pPr>
            <a:r>
              <a:rPr lang="en-US" sz="2200" dirty="0" smtClean="0">
                <a:solidFill>
                  <a:srgbClr val="0B2442"/>
                </a:solidFill>
              </a:rPr>
              <a:t>Ask </a:t>
            </a:r>
            <a:r>
              <a:rPr lang="en-US" sz="2200" dirty="0">
                <a:solidFill>
                  <a:srgbClr val="0B2442"/>
                </a:solidFill>
              </a:rPr>
              <a:t>her boss for strategies on how to collaborate best with Ron based on his working style</a:t>
            </a:r>
            <a:r>
              <a:rPr lang="en-US" sz="2200" dirty="0" smtClean="0">
                <a:solidFill>
                  <a:srgbClr val="0B2442"/>
                </a:solidFill>
              </a:rPr>
              <a:t>.</a:t>
            </a:r>
          </a:p>
          <a:p>
            <a:pPr marL="571500" lvl="1" indent="-290513">
              <a:buClr>
                <a:srgbClr val="E46F1C"/>
              </a:buClr>
              <a:buFont typeface="+mj-lt"/>
              <a:buAutoNum type="arabicPeriod"/>
            </a:pPr>
            <a:endParaRPr lang="en-US" sz="1600" dirty="0">
              <a:solidFill>
                <a:srgbClr val="0B2442"/>
              </a:solidFill>
            </a:endParaRPr>
          </a:p>
          <a:p>
            <a:pPr marL="571500" lvl="1" indent="-290513">
              <a:buClr>
                <a:srgbClr val="E46F1C"/>
              </a:buClr>
              <a:buFont typeface="+mj-lt"/>
              <a:buAutoNum type="arabicPeriod"/>
            </a:pPr>
            <a:r>
              <a:rPr lang="en-US" sz="2200" dirty="0">
                <a:solidFill>
                  <a:srgbClr val="0B2442"/>
                </a:solidFill>
              </a:rPr>
              <a:t>Have a discussion with Ron letting him know she doesn’t want his negativity to affect the project</a:t>
            </a:r>
            <a:r>
              <a:rPr lang="en-US" sz="2200" dirty="0" smtClean="0">
                <a:solidFill>
                  <a:srgbClr val="0B2442"/>
                </a:solidFill>
              </a:rPr>
              <a:t>.</a:t>
            </a:r>
          </a:p>
          <a:p>
            <a:pPr marL="571500" lvl="1" indent="-290513">
              <a:buClr>
                <a:srgbClr val="E46F1C"/>
              </a:buClr>
              <a:buFont typeface="+mj-lt"/>
              <a:buAutoNum type="arabicPeriod"/>
            </a:pPr>
            <a:endParaRPr lang="en-US" sz="1600" dirty="0">
              <a:solidFill>
                <a:srgbClr val="0B2442"/>
              </a:solidFill>
            </a:endParaRPr>
          </a:p>
          <a:p>
            <a:pPr marL="571500" lvl="1" indent="-290513">
              <a:buClr>
                <a:srgbClr val="E46F1C"/>
              </a:buClr>
              <a:buFont typeface="+mj-lt"/>
              <a:buAutoNum type="arabicPeriod"/>
            </a:pPr>
            <a:r>
              <a:rPr lang="en-US" sz="2200" dirty="0">
                <a:solidFill>
                  <a:srgbClr val="0B2442"/>
                </a:solidFill>
              </a:rPr>
              <a:t>All of the above</a:t>
            </a:r>
            <a:r>
              <a:rPr lang="en-US" sz="2200" dirty="0" smtClean="0">
                <a:solidFill>
                  <a:srgbClr val="0B2442"/>
                </a:solidFill>
              </a:rPr>
              <a:t>.</a:t>
            </a:r>
            <a:endParaRPr lang="en-US" sz="2200" dirty="0">
              <a:solidFill>
                <a:srgbClr val="0B2442"/>
              </a:solidFill>
            </a:endParaRPr>
          </a:p>
        </p:txBody>
      </p:sp>
      <p:sp>
        <p:nvSpPr>
          <p:cNvPr id="5" name="Rectangle 4"/>
          <p:cNvSpPr/>
          <p:nvPr/>
        </p:nvSpPr>
        <p:spPr>
          <a:xfrm>
            <a:off x="6477000" y="1143000"/>
            <a:ext cx="2667001" cy="570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82862" y="1104899"/>
            <a:ext cx="1975221" cy="646331"/>
          </a:xfrm>
          <a:prstGeom prst="rect">
            <a:avLst/>
          </a:prstGeom>
          <a:noFill/>
          <a:ln>
            <a:noFill/>
          </a:ln>
        </p:spPr>
        <p:txBody>
          <a:bodyPr wrap="none">
            <a:spAutoFit/>
          </a:bodyPr>
          <a:lstStyle/>
          <a:p>
            <a:r>
              <a:rPr lang="en-US" sz="3600" dirty="0" smtClean="0">
                <a:solidFill>
                  <a:schemeClr val="bg1"/>
                </a:solidFill>
                <a:latin typeface="Freestyle Script" panose="030804020302050B0404" pitchFamily="66" charset="0"/>
              </a:rPr>
              <a:t>Case </a:t>
            </a:r>
            <a:r>
              <a:rPr lang="en-US" sz="3600" dirty="0">
                <a:solidFill>
                  <a:schemeClr val="bg1"/>
                </a:solidFill>
                <a:latin typeface="Freestyle Script" panose="030804020302050B0404" pitchFamily="66" charset="0"/>
              </a:rPr>
              <a:t>Study </a:t>
            </a:r>
            <a:r>
              <a:rPr lang="en-US" sz="3600" dirty="0" smtClean="0">
                <a:solidFill>
                  <a:schemeClr val="bg1"/>
                </a:solidFill>
                <a:latin typeface="Freestyle Script" panose="030804020302050B0404" pitchFamily="66" charset="0"/>
              </a:rPr>
              <a:t>#</a:t>
            </a:r>
            <a:r>
              <a:rPr lang="en-US" sz="3600" dirty="0">
                <a:solidFill>
                  <a:schemeClr val="bg1"/>
                </a:solidFill>
                <a:latin typeface="Freestyle Script" panose="030804020302050B0404" pitchFamily="66" charset="0"/>
              </a:rPr>
              <a:t>3</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10232" y="1225182"/>
            <a:ext cx="407925" cy="407925"/>
          </a:xfrm>
          <a:prstGeom prst="rect">
            <a:avLst/>
          </a:prstGeom>
        </p:spPr>
      </p:pic>
    </p:spTree>
    <p:extLst>
      <p:ext uri="{BB962C8B-B14F-4D97-AF65-F5344CB8AC3E}">
        <p14:creationId xmlns:p14="http://schemas.microsoft.com/office/powerpoint/2010/main" val="30573879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69084" y="1143000"/>
            <a:ext cx="2834430" cy="769441"/>
          </a:xfrm>
          <a:prstGeom prst="rect">
            <a:avLst/>
          </a:prstGeom>
          <a:noFill/>
        </p:spPr>
        <p:txBody>
          <a:bodyPr wrap="none" rtlCol="0">
            <a:spAutoFit/>
          </a:bodyPr>
          <a:lstStyle/>
          <a:p>
            <a:r>
              <a:rPr lang="en-US" sz="4400" b="1" dirty="0">
                <a:solidFill>
                  <a:srgbClr val="E46F1C"/>
                </a:solidFill>
              </a:rPr>
              <a:t>Social</a:t>
            </a:r>
            <a:r>
              <a:rPr lang="en-US" sz="4000" b="1" i="1" dirty="0" smtClean="0">
                <a:solidFill>
                  <a:schemeClr val="tx2"/>
                </a:solidFill>
              </a:rPr>
              <a:t> </a:t>
            </a:r>
            <a:r>
              <a:rPr lang="en-US" sz="4400" b="1" dirty="0" smtClean="0">
                <a:solidFill>
                  <a:srgbClr val="E46F1C"/>
                </a:solidFill>
              </a:rPr>
              <a:t>Skills</a:t>
            </a:r>
            <a:endParaRPr lang="en-US" sz="4400" b="1" dirty="0">
              <a:solidFill>
                <a:srgbClr val="E46F1C"/>
              </a:solidFill>
            </a:endParaRPr>
          </a:p>
        </p:txBody>
      </p:sp>
      <p:sp>
        <p:nvSpPr>
          <p:cNvPr id="2" name="Rectangle 1"/>
          <p:cNvSpPr/>
          <p:nvPr/>
        </p:nvSpPr>
        <p:spPr>
          <a:xfrm>
            <a:off x="609599" y="2487542"/>
            <a:ext cx="8153400" cy="2585323"/>
          </a:xfrm>
          <a:prstGeom prst="rect">
            <a:avLst/>
          </a:prstGeom>
        </p:spPr>
        <p:txBody>
          <a:bodyPr wrap="square">
            <a:spAutoFit/>
          </a:bodyPr>
          <a:lstStyle/>
          <a:p>
            <a:endParaRPr lang="en-US" dirty="0" smtClean="0">
              <a:solidFill>
                <a:schemeClr val="tx2"/>
              </a:solidFill>
            </a:endParaRPr>
          </a:p>
          <a:p>
            <a:pPr marL="346075" indent="-346075">
              <a:buClr>
                <a:srgbClr val="E46F1C"/>
              </a:buClr>
              <a:buFont typeface="+mj-lt"/>
              <a:buAutoNum type="arabicPeriod"/>
            </a:pPr>
            <a:r>
              <a:rPr lang="en-US" sz="2400" dirty="0" smtClean="0">
                <a:solidFill>
                  <a:srgbClr val="0B2442"/>
                </a:solidFill>
              </a:rPr>
              <a:t>How </a:t>
            </a:r>
            <a:r>
              <a:rPr lang="en-US" sz="2400" dirty="0">
                <a:solidFill>
                  <a:srgbClr val="0B2442"/>
                </a:solidFill>
              </a:rPr>
              <a:t>could Kate, Ron’s boss, approach him about his </a:t>
            </a:r>
            <a:r>
              <a:rPr lang="en-US" sz="2400" dirty="0" smtClean="0">
                <a:solidFill>
                  <a:srgbClr val="0B2442"/>
                </a:solidFill>
              </a:rPr>
              <a:t>negativity?</a:t>
            </a:r>
          </a:p>
          <a:p>
            <a:pPr marL="346075" indent="-346075">
              <a:buClr>
                <a:srgbClr val="E46F1C"/>
              </a:buClr>
              <a:buFont typeface="+mj-lt"/>
              <a:buAutoNum type="arabicPeriod"/>
            </a:pPr>
            <a:endParaRPr lang="en-US" sz="2400" dirty="0">
              <a:solidFill>
                <a:srgbClr val="0B2442"/>
              </a:solidFill>
            </a:endParaRPr>
          </a:p>
          <a:p>
            <a:pPr marL="346075" indent="-346075">
              <a:buClr>
                <a:srgbClr val="E46F1C"/>
              </a:buClr>
              <a:buFont typeface="+mj-lt"/>
              <a:buAutoNum type="arabicPeriod"/>
            </a:pPr>
            <a:r>
              <a:rPr lang="en-US" sz="2400" dirty="0" smtClean="0">
                <a:solidFill>
                  <a:srgbClr val="0B2442"/>
                </a:solidFill>
              </a:rPr>
              <a:t>How </a:t>
            </a:r>
            <a:r>
              <a:rPr lang="en-US" sz="2400" dirty="0">
                <a:solidFill>
                  <a:srgbClr val="0B2442"/>
                </a:solidFill>
              </a:rPr>
              <a:t>could Ron help himself to be perceived as less negative</a:t>
            </a:r>
            <a:r>
              <a:rPr lang="en-US" sz="2400" dirty="0" smtClean="0">
                <a:solidFill>
                  <a:srgbClr val="0B2442"/>
                </a:solidFill>
              </a:rPr>
              <a:t>?</a:t>
            </a:r>
          </a:p>
          <a:p>
            <a:pPr marL="346075" indent="-346075">
              <a:buClr>
                <a:srgbClr val="E46F1C"/>
              </a:buClr>
              <a:buFont typeface="+mj-lt"/>
              <a:buAutoNum type="arabicPeriod"/>
            </a:pPr>
            <a:endParaRPr lang="en-US" sz="2400" dirty="0">
              <a:solidFill>
                <a:srgbClr val="0B2442"/>
              </a:solidFill>
            </a:endParaRPr>
          </a:p>
          <a:p>
            <a:pPr marL="346075" indent="-346075">
              <a:buClr>
                <a:srgbClr val="E46F1C"/>
              </a:buClr>
              <a:buFont typeface="+mj-lt"/>
              <a:buAutoNum type="arabicPeriod"/>
            </a:pPr>
            <a:r>
              <a:rPr lang="en-US" sz="2400" dirty="0" smtClean="0">
                <a:solidFill>
                  <a:srgbClr val="0B2442"/>
                </a:solidFill>
              </a:rPr>
              <a:t>How </a:t>
            </a:r>
            <a:r>
              <a:rPr lang="en-US" sz="2400" dirty="0">
                <a:solidFill>
                  <a:srgbClr val="0B2442"/>
                </a:solidFill>
              </a:rPr>
              <a:t>can Emily be more effective in dealing with Ron?  </a:t>
            </a:r>
          </a:p>
        </p:txBody>
      </p:sp>
      <p:sp>
        <p:nvSpPr>
          <p:cNvPr id="4" name="Rectangle 3"/>
          <p:cNvSpPr/>
          <p:nvPr/>
        </p:nvSpPr>
        <p:spPr>
          <a:xfrm>
            <a:off x="2437029" y="1828800"/>
            <a:ext cx="4498539" cy="584775"/>
          </a:xfrm>
          <a:prstGeom prst="rect">
            <a:avLst/>
          </a:prstGeom>
        </p:spPr>
        <p:txBody>
          <a:bodyPr wrap="none">
            <a:spAutoFit/>
          </a:bodyPr>
          <a:lstStyle/>
          <a:p>
            <a:r>
              <a:rPr lang="en-US" sz="3200" dirty="0" smtClean="0">
                <a:solidFill>
                  <a:srgbClr val="E46F1C"/>
                </a:solidFill>
              </a:rPr>
              <a:t>Case </a:t>
            </a:r>
            <a:r>
              <a:rPr lang="en-US" sz="3200" dirty="0">
                <a:solidFill>
                  <a:srgbClr val="E46F1C"/>
                </a:solidFill>
              </a:rPr>
              <a:t>Study #3 - Questions</a:t>
            </a:r>
            <a:endParaRPr lang="en-US" sz="3200" dirty="0"/>
          </a:p>
        </p:txBody>
      </p:sp>
    </p:spTree>
    <p:extLst>
      <p:ext uri="{BB962C8B-B14F-4D97-AF65-F5344CB8AC3E}">
        <p14:creationId xmlns:p14="http://schemas.microsoft.com/office/powerpoint/2010/main" val="22447194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2895600"/>
            <a:ext cx="8610600" cy="2123658"/>
          </a:xfrm>
          <a:prstGeom prst="rect">
            <a:avLst/>
          </a:prstGeom>
          <a:noFill/>
        </p:spPr>
        <p:txBody>
          <a:bodyPr wrap="square" rtlCol="0">
            <a:spAutoFit/>
          </a:bodyPr>
          <a:lstStyle/>
          <a:p>
            <a:r>
              <a:rPr lang="en-US" sz="3200" b="1" dirty="0" smtClean="0">
                <a:solidFill>
                  <a:srgbClr val="0B2442"/>
                </a:solidFill>
              </a:rPr>
              <a:t>True</a:t>
            </a:r>
            <a:r>
              <a:rPr lang="en-US" sz="2800" b="1" dirty="0" smtClean="0">
                <a:solidFill>
                  <a:srgbClr val="0B2442"/>
                </a:solidFill>
              </a:rPr>
              <a:t> </a:t>
            </a:r>
            <a:r>
              <a:rPr lang="en-US" sz="3200" b="1" dirty="0">
                <a:solidFill>
                  <a:srgbClr val="0B2442"/>
                </a:solidFill>
              </a:rPr>
              <a:t>or</a:t>
            </a:r>
            <a:r>
              <a:rPr lang="en-US" sz="2800" b="1" dirty="0">
                <a:solidFill>
                  <a:srgbClr val="0B2442"/>
                </a:solidFill>
              </a:rPr>
              <a:t> </a:t>
            </a:r>
            <a:r>
              <a:rPr lang="en-US" sz="3200" b="1" dirty="0">
                <a:solidFill>
                  <a:srgbClr val="0B2442"/>
                </a:solidFill>
              </a:rPr>
              <a:t>False</a:t>
            </a:r>
            <a:r>
              <a:rPr lang="en-US" sz="3200" b="1" dirty="0" smtClean="0">
                <a:solidFill>
                  <a:srgbClr val="0B2442"/>
                </a:solidFill>
              </a:rPr>
              <a:t>?</a:t>
            </a:r>
          </a:p>
          <a:p>
            <a:endParaRPr lang="en-US" sz="2800" dirty="0">
              <a:solidFill>
                <a:srgbClr val="0B2442"/>
              </a:solidFill>
            </a:endParaRPr>
          </a:p>
          <a:p>
            <a:pPr>
              <a:buClr>
                <a:srgbClr val="E46F1C"/>
              </a:buClr>
            </a:pPr>
            <a:r>
              <a:rPr lang="en-US" sz="2400" dirty="0" smtClean="0">
                <a:solidFill>
                  <a:srgbClr val="0B2442"/>
                </a:solidFill>
              </a:rPr>
              <a:t>Having </a:t>
            </a:r>
            <a:r>
              <a:rPr lang="en-US" sz="2400" dirty="0">
                <a:solidFill>
                  <a:srgbClr val="0B2442"/>
                </a:solidFill>
              </a:rPr>
              <a:t>strong social skills and being easy to </a:t>
            </a:r>
            <a:r>
              <a:rPr lang="en-US" sz="2400" dirty="0" smtClean="0">
                <a:solidFill>
                  <a:srgbClr val="0B2442"/>
                </a:solidFill>
              </a:rPr>
              <a:t>talk with </a:t>
            </a:r>
            <a:br>
              <a:rPr lang="en-US" sz="2400" dirty="0" smtClean="0">
                <a:solidFill>
                  <a:srgbClr val="0B2442"/>
                </a:solidFill>
              </a:rPr>
            </a:br>
            <a:r>
              <a:rPr lang="en-US" sz="2400" dirty="0" smtClean="0">
                <a:solidFill>
                  <a:srgbClr val="0B2442"/>
                </a:solidFill>
              </a:rPr>
              <a:t>are </a:t>
            </a:r>
            <a:r>
              <a:rPr lang="en-US" sz="2400" dirty="0">
                <a:solidFill>
                  <a:srgbClr val="0B2442"/>
                </a:solidFill>
              </a:rPr>
              <a:t>both signs of high emotional </a:t>
            </a:r>
            <a:r>
              <a:rPr lang="en-US" sz="2400" dirty="0" smtClean="0">
                <a:solidFill>
                  <a:srgbClr val="0B2442"/>
                </a:solidFill>
              </a:rPr>
              <a:t>intelligence.</a:t>
            </a:r>
            <a:endParaRPr lang="en-US" sz="2400" dirty="0">
              <a:solidFill>
                <a:srgbClr val="0B2442"/>
              </a:solidFill>
            </a:endParaRPr>
          </a:p>
          <a:p>
            <a:pPr lvl="1"/>
            <a:endParaRPr lang="en-US" sz="2400" dirty="0">
              <a:solidFill>
                <a:schemeClr val="tx2"/>
              </a:solidFill>
            </a:endParaRPr>
          </a:p>
        </p:txBody>
      </p:sp>
      <p:sp>
        <p:nvSpPr>
          <p:cNvPr id="6" name="TextBox 5"/>
          <p:cNvSpPr txBox="1"/>
          <p:nvPr/>
        </p:nvSpPr>
        <p:spPr>
          <a:xfrm>
            <a:off x="197689" y="1905000"/>
            <a:ext cx="8534400" cy="769441"/>
          </a:xfrm>
          <a:prstGeom prst="rect">
            <a:avLst/>
          </a:prstGeom>
          <a:noFill/>
        </p:spPr>
        <p:txBody>
          <a:bodyPr wrap="square" rtlCol="0">
            <a:spAutoFit/>
          </a:bodyPr>
          <a:lstStyle/>
          <a:p>
            <a:pPr lvl="1" algn="ctr"/>
            <a:r>
              <a:rPr lang="en-US" sz="4400" b="1" dirty="0">
                <a:solidFill>
                  <a:srgbClr val="E46F1C"/>
                </a:solidFill>
              </a:rPr>
              <a:t>Social Skills</a:t>
            </a:r>
          </a:p>
        </p:txBody>
      </p:sp>
    </p:spTree>
    <p:extLst>
      <p:ext uri="{BB962C8B-B14F-4D97-AF65-F5344CB8AC3E}">
        <p14:creationId xmlns:p14="http://schemas.microsoft.com/office/powerpoint/2010/main" val="3414019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0" y="1524000"/>
            <a:ext cx="5038367" cy="769441"/>
          </a:xfrm>
          <a:prstGeom prst="rect">
            <a:avLst/>
          </a:prstGeom>
          <a:noFill/>
        </p:spPr>
        <p:txBody>
          <a:bodyPr wrap="none" rtlCol="0">
            <a:spAutoFit/>
          </a:bodyPr>
          <a:lstStyle/>
          <a:p>
            <a:r>
              <a:rPr lang="en-US" sz="4400" b="1" dirty="0" smtClean="0">
                <a:solidFill>
                  <a:srgbClr val="E46F1C"/>
                </a:solidFill>
              </a:rPr>
              <a:t>Social Skills Checklist</a:t>
            </a:r>
            <a:endParaRPr lang="en-US" sz="4400" b="1" dirty="0">
              <a:solidFill>
                <a:srgbClr val="E46F1C"/>
              </a:solidFill>
            </a:endParaRPr>
          </a:p>
        </p:txBody>
      </p:sp>
      <p:sp>
        <p:nvSpPr>
          <p:cNvPr id="4" name="TextBox 3"/>
          <p:cNvSpPr txBox="1"/>
          <p:nvPr/>
        </p:nvSpPr>
        <p:spPr>
          <a:xfrm>
            <a:off x="685800" y="2590800"/>
            <a:ext cx="7923079" cy="3354765"/>
          </a:xfrm>
          <a:prstGeom prst="rect">
            <a:avLst/>
          </a:prstGeom>
          <a:noFill/>
        </p:spPr>
        <p:txBody>
          <a:bodyPr wrap="square" rtlCol="0">
            <a:spAutoFit/>
          </a:bodyPr>
          <a:lstStyle/>
          <a:p>
            <a:pPr marL="285750" indent="-285750">
              <a:buClr>
                <a:srgbClr val="E46F1C"/>
              </a:buClr>
              <a:buFont typeface="Wingdings" panose="05000000000000000000" pitchFamily="2" charset="2"/>
              <a:buChar char="ü"/>
            </a:pPr>
            <a:r>
              <a:rPr lang="en-US" sz="2200" dirty="0" smtClean="0">
                <a:solidFill>
                  <a:srgbClr val="0B2442"/>
                </a:solidFill>
              </a:rPr>
              <a:t>Value others </a:t>
            </a:r>
          </a:p>
          <a:p>
            <a:pPr marL="285750" indent="-285750">
              <a:buClr>
                <a:srgbClr val="E46F1C"/>
              </a:buClr>
              <a:buFont typeface="Wingdings" panose="05000000000000000000" pitchFamily="2" charset="2"/>
              <a:buChar char="ü"/>
            </a:pPr>
            <a:endParaRPr lang="en-US" sz="1600" dirty="0">
              <a:solidFill>
                <a:srgbClr val="0B2442"/>
              </a:solidFill>
            </a:endParaRPr>
          </a:p>
          <a:p>
            <a:pPr marL="285750" indent="-285750">
              <a:buClr>
                <a:srgbClr val="E46F1C"/>
              </a:buClr>
              <a:buFont typeface="Wingdings" panose="05000000000000000000" pitchFamily="2" charset="2"/>
              <a:buChar char="ü"/>
            </a:pPr>
            <a:r>
              <a:rPr lang="en-US" sz="2200" dirty="0" smtClean="0">
                <a:solidFill>
                  <a:srgbClr val="0B2442"/>
                </a:solidFill>
              </a:rPr>
              <a:t>Balance a focus on task with as much attention to relationships</a:t>
            </a:r>
          </a:p>
          <a:p>
            <a:pPr marL="285750" indent="-285750">
              <a:buClr>
                <a:srgbClr val="E46F1C"/>
              </a:buClr>
              <a:buFont typeface="Wingdings" panose="05000000000000000000" pitchFamily="2" charset="2"/>
              <a:buChar char="ü"/>
            </a:pPr>
            <a:endParaRPr lang="en-US" sz="1600" dirty="0">
              <a:solidFill>
                <a:srgbClr val="0B2442"/>
              </a:solidFill>
            </a:endParaRPr>
          </a:p>
          <a:p>
            <a:pPr marL="285750" indent="-285750">
              <a:buClr>
                <a:srgbClr val="E46F1C"/>
              </a:buClr>
              <a:buFont typeface="Wingdings" panose="05000000000000000000" pitchFamily="2" charset="2"/>
              <a:buChar char="ü"/>
            </a:pPr>
            <a:r>
              <a:rPr lang="en-US" sz="2200" dirty="0" smtClean="0">
                <a:solidFill>
                  <a:srgbClr val="0B2442"/>
                </a:solidFill>
              </a:rPr>
              <a:t>Collaborate and openly communicate</a:t>
            </a:r>
          </a:p>
          <a:p>
            <a:pPr marL="285750" indent="-285750">
              <a:buClr>
                <a:srgbClr val="E46F1C"/>
              </a:buClr>
              <a:buFont typeface="Wingdings" panose="05000000000000000000" pitchFamily="2" charset="2"/>
              <a:buChar char="ü"/>
            </a:pPr>
            <a:endParaRPr lang="en-US" sz="1600" dirty="0">
              <a:solidFill>
                <a:srgbClr val="0B2442"/>
              </a:solidFill>
            </a:endParaRPr>
          </a:p>
          <a:p>
            <a:pPr marL="285750" indent="-285750">
              <a:buClr>
                <a:srgbClr val="E46F1C"/>
              </a:buClr>
              <a:buFont typeface="Wingdings" panose="05000000000000000000" pitchFamily="2" charset="2"/>
              <a:buChar char="ü"/>
            </a:pPr>
            <a:r>
              <a:rPr lang="en-US" sz="2200" dirty="0" smtClean="0">
                <a:solidFill>
                  <a:srgbClr val="0B2442"/>
                </a:solidFill>
              </a:rPr>
              <a:t>Promote a friendly, cooperative climate</a:t>
            </a:r>
          </a:p>
          <a:p>
            <a:pPr marL="285750" indent="-285750">
              <a:buClr>
                <a:srgbClr val="E46F1C"/>
              </a:buClr>
              <a:buFont typeface="Wingdings" panose="05000000000000000000" pitchFamily="2" charset="2"/>
              <a:buChar char="ü"/>
            </a:pPr>
            <a:endParaRPr lang="en-US" sz="1600" dirty="0">
              <a:solidFill>
                <a:srgbClr val="0B2442"/>
              </a:solidFill>
            </a:endParaRPr>
          </a:p>
          <a:p>
            <a:pPr marL="285750" indent="-285750">
              <a:buClr>
                <a:srgbClr val="E46F1C"/>
              </a:buClr>
              <a:buFont typeface="Wingdings" panose="05000000000000000000" pitchFamily="2" charset="2"/>
              <a:buChar char="ü"/>
            </a:pPr>
            <a:r>
              <a:rPr lang="en-US" sz="2200" dirty="0" smtClean="0">
                <a:solidFill>
                  <a:srgbClr val="0B2442"/>
                </a:solidFill>
              </a:rPr>
              <a:t>Share credit with team members</a:t>
            </a:r>
          </a:p>
          <a:p>
            <a:pPr marL="285750" indent="-285750">
              <a:buClr>
                <a:srgbClr val="E46F1C"/>
              </a:buClr>
              <a:buFont typeface="Wingdings" panose="05000000000000000000" pitchFamily="2" charset="2"/>
              <a:buChar char="ü"/>
            </a:pPr>
            <a:endParaRPr lang="en-US" sz="1600" dirty="0">
              <a:solidFill>
                <a:srgbClr val="0B2442"/>
              </a:solidFill>
            </a:endParaRPr>
          </a:p>
          <a:p>
            <a:pPr marL="285750" indent="-285750">
              <a:buClr>
                <a:srgbClr val="E46F1C"/>
              </a:buClr>
              <a:buFont typeface="Wingdings" panose="05000000000000000000" pitchFamily="2" charset="2"/>
              <a:buChar char="ü"/>
            </a:pPr>
            <a:r>
              <a:rPr lang="en-US" sz="2200" dirty="0">
                <a:solidFill>
                  <a:srgbClr val="0B2442"/>
                </a:solidFill>
              </a:rPr>
              <a:t>H</a:t>
            </a:r>
            <a:r>
              <a:rPr lang="en-US" sz="2200" dirty="0" smtClean="0">
                <a:solidFill>
                  <a:srgbClr val="0B2442"/>
                </a:solidFill>
              </a:rPr>
              <a:t>andle </a:t>
            </a:r>
            <a:r>
              <a:rPr lang="en-US" sz="2200" dirty="0">
                <a:solidFill>
                  <a:srgbClr val="0B2442"/>
                </a:solidFill>
              </a:rPr>
              <a:t>and influence other people’s emotions </a:t>
            </a:r>
            <a:r>
              <a:rPr lang="en-US" sz="2200" dirty="0" smtClean="0">
                <a:solidFill>
                  <a:srgbClr val="0B2442"/>
                </a:solidFill>
              </a:rPr>
              <a:t>effectively</a:t>
            </a:r>
          </a:p>
        </p:txBody>
      </p:sp>
    </p:spTree>
    <p:extLst>
      <p:ext uri="{BB962C8B-B14F-4D97-AF65-F5344CB8AC3E}">
        <p14:creationId xmlns:p14="http://schemas.microsoft.com/office/powerpoint/2010/main" val="35616450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22559" y="1630025"/>
            <a:ext cx="3762312" cy="769441"/>
          </a:xfrm>
          <a:prstGeom prst="rect">
            <a:avLst/>
          </a:prstGeom>
          <a:noFill/>
        </p:spPr>
        <p:txBody>
          <a:bodyPr wrap="none" rtlCol="0">
            <a:spAutoFit/>
          </a:bodyPr>
          <a:lstStyle/>
          <a:p>
            <a:pPr algn="ctr"/>
            <a:r>
              <a:rPr lang="en-US" sz="4400" b="1" dirty="0" smtClean="0">
                <a:solidFill>
                  <a:srgbClr val="E46F1C"/>
                </a:solidFill>
              </a:rPr>
              <a:t>Self-Regulation</a:t>
            </a:r>
            <a:endParaRPr lang="en-US" sz="4400" b="1" dirty="0">
              <a:solidFill>
                <a:srgbClr val="E46F1C"/>
              </a:solidFill>
            </a:endParaRPr>
          </a:p>
        </p:txBody>
      </p:sp>
      <p:sp>
        <p:nvSpPr>
          <p:cNvPr id="4" name="TextBox 3"/>
          <p:cNvSpPr txBox="1"/>
          <p:nvPr/>
        </p:nvSpPr>
        <p:spPr>
          <a:xfrm>
            <a:off x="484690" y="2531853"/>
            <a:ext cx="5838663" cy="3354765"/>
          </a:xfrm>
          <a:prstGeom prst="rect">
            <a:avLst/>
          </a:prstGeom>
          <a:noFill/>
        </p:spPr>
        <p:txBody>
          <a:bodyPr wrap="square" rtlCol="0">
            <a:spAutoFit/>
          </a:bodyPr>
          <a:lstStyle/>
          <a:p>
            <a:pPr marL="234950" indent="-234950">
              <a:buClr>
                <a:srgbClr val="E46F1C"/>
              </a:buClr>
              <a:buFont typeface="Arial" panose="020B0604020202020204" pitchFamily="34" charset="0"/>
              <a:buChar char="•"/>
            </a:pPr>
            <a:r>
              <a:rPr lang="en-US" sz="2400" dirty="0" smtClean="0">
                <a:solidFill>
                  <a:srgbClr val="0B2442"/>
                </a:solidFill>
              </a:rPr>
              <a:t>Managing disruptive emotions and impulses effectively</a:t>
            </a:r>
          </a:p>
          <a:p>
            <a:pPr marL="234950" indent="-234950">
              <a:buClr>
                <a:srgbClr val="E46F1C"/>
              </a:buClr>
              <a:buFont typeface="Arial" panose="020B0604020202020204" pitchFamily="34" charset="0"/>
              <a:buChar char="•"/>
            </a:pPr>
            <a:endParaRPr lang="en-US" sz="2400" dirty="0" smtClean="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Flexibility in handling change and challenges</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Being open to new information or perspectives</a:t>
            </a:r>
            <a:endParaRPr lang="en-US" sz="2400" dirty="0">
              <a:solidFill>
                <a:srgbClr val="0B2442"/>
              </a:solidFill>
            </a:endParaRPr>
          </a:p>
          <a:p>
            <a:pPr marL="285750" indent="-285750">
              <a:buClr>
                <a:srgbClr val="FFC000"/>
              </a:buClr>
              <a:buFont typeface="Arial" panose="020B0604020202020204" pitchFamily="34" charset="0"/>
              <a:buChar char="•"/>
            </a:pPr>
            <a:endParaRPr lang="en-US" sz="20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867400" y="2971800"/>
            <a:ext cx="2930499" cy="2052876"/>
          </a:xfrm>
          <a:prstGeom prst="roundRect">
            <a:avLst>
              <a:gd name="adj" fmla="val 8594"/>
            </a:avLst>
          </a:prstGeom>
          <a:solidFill>
            <a:srgbClr val="FFFFFF">
              <a:shade val="85000"/>
            </a:srgbClr>
          </a:solidFill>
          <a:ln>
            <a:noFill/>
          </a:ln>
          <a:effectLst>
            <a:outerShdw blurRad="50800" dist="50800" dir="5400000" algn="ctr" rotWithShape="0">
              <a:srgbClr val="000000">
                <a:alpha val="16000"/>
              </a:srgbClr>
            </a:outerShdw>
            <a:reflection stA="0" endPos="28000" dist="5000" dir="5400000" sy="-100000" algn="bl" rotWithShape="0"/>
          </a:effectLst>
          <a:extLst/>
        </p:spPr>
      </p:pic>
    </p:spTree>
    <p:extLst>
      <p:ext uri="{BB962C8B-B14F-4D97-AF65-F5344CB8AC3E}">
        <p14:creationId xmlns:p14="http://schemas.microsoft.com/office/powerpoint/2010/main" val="21527005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0" y="5044100"/>
            <a:ext cx="9144000" cy="319812"/>
          </a:xfrm>
          <a:prstGeom prst="rect">
            <a:avLst/>
          </a:prstGeom>
          <a:solidFill>
            <a:srgbClr val="FFC000">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5363912"/>
            <a:ext cx="9144000" cy="1494088"/>
          </a:xfrm>
          <a:prstGeom prst="rect">
            <a:avLst/>
          </a:prstGeom>
          <a:solidFill>
            <a:srgbClr val="E46F1C">
              <a:alpha val="9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228600" y="2170172"/>
            <a:ext cx="5334000" cy="1714601"/>
          </a:xfrm>
          <a:prstGeom prst="round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57604" y="76200"/>
            <a:ext cx="3399996" cy="707886"/>
          </a:xfrm>
          <a:prstGeom prst="rect">
            <a:avLst/>
          </a:prstGeom>
          <a:noFill/>
        </p:spPr>
        <p:txBody>
          <a:bodyPr wrap="square" rtlCol="0">
            <a:spAutoFit/>
          </a:bodyPr>
          <a:lstStyle/>
          <a:p>
            <a:r>
              <a:rPr lang="en-US" sz="4000" b="1" dirty="0" smtClean="0">
                <a:solidFill>
                  <a:srgbClr val="E46F1C"/>
                </a:solidFill>
              </a:rPr>
              <a:t>Self-Regulation</a:t>
            </a:r>
            <a:r>
              <a:rPr lang="en-US" sz="3600" b="1" dirty="0" smtClean="0">
                <a:solidFill>
                  <a:srgbClr val="E46F1C"/>
                </a:solidFill>
              </a:rPr>
              <a:t> </a:t>
            </a:r>
            <a:endParaRPr lang="en-US" sz="3600" b="1" dirty="0">
              <a:solidFill>
                <a:srgbClr val="E46F1C"/>
              </a:solidFill>
            </a:endParaRPr>
          </a:p>
        </p:txBody>
      </p:sp>
      <p:sp>
        <p:nvSpPr>
          <p:cNvPr id="4" name="TextBox 3"/>
          <p:cNvSpPr txBox="1"/>
          <p:nvPr/>
        </p:nvSpPr>
        <p:spPr>
          <a:xfrm>
            <a:off x="76200" y="5010069"/>
            <a:ext cx="9296400" cy="1723549"/>
          </a:xfrm>
          <a:prstGeom prst="rect">
            <a:avLst/>
          </a:prstGeom>
          <a:noFill/>
        </p:spPr>
        <p:txBody>
          <a:bodyPr wrap="square" rtlCol="0">
            <a:spAutoFit/>
          </a:bodyPr>
          <a:lstStyle/>
          <a:p>
            <a:r>
              <a:rPr lang="en-US" sz="2000" b="1" dirty="0" smtClean="0">
                <a:solidFill>
                  <a:srgbClr val="0B2442"/>
                </a:solidFill>
              </a:rPr>
              <a:t>Questions:</a:t>
            </a:r>
            <a:endParaRPr lang="en-US" sz="2000" b="1" dirty="0">
              <a:solidFill>
                <a:srgbClr val="0B2442"/>
              </a:solidFill>
            </a:endParaRPr>
          </a:p>
          <a:p>
            <a:pPr lvl="0">
              <a:buClr>
                <a:schemeClr val="bg1"/>
              </a:buClr>
            </a:pPr>
            <a:endParaRPr lang="en-US" sz="700" dirty="0" smtClean="0">
              <a:solidFill>
                <a:schemeClr val="bg1"/>
              </a:solidFill>
            </a:endParaRPr>
          </a:p>
          <a:p>
            <a:pPr marL="290513" lvl="0" indent="-234950">
              <a:buClr>
                <a:srgbClr val="FFFF00"/>
              </a:buClr>
              <a:buFont typeface="+mj-lt"/>
              <a:buAutoNum type="arabicPeriod"/>
            </a:pPr>
            <a:r>
              <a:rPr lang="en-US" sz="1700" b="1" dirty="0" smtClean="0">
                <a:solidFill>
                  <a:schemeClr val="bg1"/>
                </a:solidFill>
              </a:rPr>
              <a:t>If you were Amy, how would you handle this?  What about Jason?</a:t>
            </a:r>
          </a:p>
          <a:p>
            <a:pPr marL="290513" lvl="0" indent="-234950">
              <a:buClr>
                <a:srgbClr val="FFFF00"/>
              </a:buClr>
              <a:buFont typeface="+mj-lt"/>
              <a:buAutoNum type="arabicPeriod"/>
            </a:pPr>
            <a:endParaRPr lang="en-US" sz="1400" b="1" dirty="0">
              <a:solidFill>
                <a:schemeClr val="bg1"/>
              </a:solidFill>
            </a:endParaRPr>
          </a:p>
          <a:p>
            <a:pPr marL="290513" lvl="0" indent="-234950">
              <a:buClr>
                <a:srgbClr val="FFFF00"/>
              </a:buClr>
              <a:buFont typeface="+mj-lt"/>
              <a:buAutoNum type="arabicPeriod"/>
            </a:pPr>
            <a:r>
              <a:rPr lang="en-US" sz="1700" b="1" dirty="0" smtClean="0">
                <a:solidFill>
                  <a:schemeClr val="bg1"/>
                </a:solidFill>
              </a:rPr>
              <a:t>How do you think their conversation will effect the rest of the co-workers that can hear them?</a:t>
            </a:r>
            <a:endParaRPr lang="en-US" sz="1700" b="1" dirty="0">
              <a:solidFill>
                <a:schemeClr val="bg1"/>
              </a:solidFill>
            </a:endParaRPr>
          </a:p>
          <a:p>
            <a:pPr marL="290513" lvl="0" indent="-234950">
              <a:buClr>
                <a:srgbClr val="FFFF00"/>
              </a:buClr>
              <a:buFont typeface="+mj-lt"/>
              <a:buAutoNum type="arabicPeriod"/>
            </a:pPr>
            <a:endParaRPr lang="en-US" sz="1400" b="1" dirty="0" smtClean="0">
              <a:solidFill>
                <a:schemeClr val="bg1"/>
              </a:solidFill>
            </a:endParaRPr>
          </a:p>
          <a:p>
            <a:pPr marL="290513" lvl="0" indent="-234950">
              <a:buClr>
                <a:srgbClr val="FFFF00"/>
              </a:buClr>
              <a:buFont typeface="+mj-lt"/>
              <a:buAutoNum type="arabicPeriod"/>
            </a:pPr>
            <a:r>
              <a:rPr lang="en-US" sz="1700" b="1" dirty="0" smtClean="0">
                <a:solidFill>
                  <a:schemeClr val="bg1"/>
                </a:solidFill>
              </a:rPr>
              <a:t>What other consequences do you anticipate this can cause in the short and long term?</a:t>
            </a:r>
            <a:endParaRPr lang="en-US" sz="1700" b="1" dirty="0">
              <a:solidFill>
                <a:schemeClr val="bg1"/>
              </a:solidFill>
            </a:endParaRPr>
          </a:p>
        </p:txBody>
      </p:sp>
      <p:sp>
        <p:nvSpPr>
          <p:cNvPr id="2" name="Rectangle 1"/>
          <p:cNvSpPr/>
          <p:nvPr/>
        </p:nvSpPr>
        <p:spPr>
          <a:xfrm>
            <a:off x="228600" y="688500"/>
            <a:ext cx="5715000" cy="1323439"/>
          </a:xfrm>
          <a:prstGeom prst="rect">
            <a:avLst/>
          </a:prstGeom>
        </p:spPr>
        <p:txBody>
          <a:bodyPr wrap="square">
            <a:spAutoFit/>
          </a:bodyPr>
          <a:lstStyle/>
          <a:p>
            <a:r>
              <a:rPr lang="en-US" sz="2000" dirty="0"/>
              <a:t>Amy receives an email stating that she will not be able to take vacation time when she requested it.  Amy kicks her desk and immediately turns to Jason, her co-worker that sits next to her and says loudly: </a:t>
            </a:r>
          </a:p>
        </p:txBody>
      </p:sp>
      <p:sp>
        <p:nvSpPr>
          <p:cNvPr id="7" name="Rectangle 6"/>
          <p:cNvSpPr/>
          <p:nvPr/>
        </p:nvSpPr>
        <p:spPr>
          <a:xfrm>
            <a:off x="228600" y="3915276"/>
            <a:ext cx="5152596" cy="1015663"/>
          </a:xfrm>
          <a:prstGeom prst="rect">
            <a:avLst/>
          </a:prstGeom>
        </p:spPr>
        <p:txBody>
          <a:bodyPr wrap="square">
            <a:spAutoFit/>
          </a:bodyPr>
          <a:lstStyle/>
          <a:p>
            <a:r>
              <a:rPr lang="en-US" sz="2000" dirty="0"/>
              <a:t>Jason agrees with Amy, and they continue discussing their complaints for a </a:t>
            </a:r>
            <a:r>
              <a:rPr lang="en-US" sz="2000" dirty="0" smtClean="0"/>
              <a:t>while – </a:t>
            </a:r>
            <a:r>
              <a:rPr lang="en-US" sz="2000" dirty="0"/>
              <a:t>getting more and more riled up.</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 y="1946269"/>
            <a:ext cx="476506" cy="476506"/>
          </a:xfrm>
          <a:prstGeom prst="rect">
            <a:avLst/>
          </a:prstGeom>
          <a:effectLst>
            <a:glow rad="76200">
              <a:schemeClr val="bg1"/>
            </a:glow>
          </a:effectLst>
        </p:spPr>
      </p:pic>
      <p:sp>
        <p:nvSpPr>
          <p:cNvPr id="11" name="Rectangle 10"/>
          <p:cNvSpPr/>
          <p:nvPr/>
        </p:nvSpPr>
        <p:spPr>
          <a:xfrm>
            <a:off x="3810000" y="118369"/>
            <a:ext cx="5334001" cy="570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829050" y="80268"/>
            <a:ext cx="2084246" cy="646331"/>
          </a:xfrm>
          <a:prstGeom prst="rect">
            <a:avLst/>
          </a:prstGeom>
          <a:noFill/>
          <a:ln>
            <a:noFill/>
          </a:ln>
        </p:spPr>
        <p:txBody>
          <a:bodyPr wrap="square">
            <a:spAutoFit/>
          </a:bodyPr>
          <a:lstStyle/>
          <a:p>
            <a:r>
              <a:rPr lang="en-US" sz="3600" dirty="0" smtClean="0">
                <a:solidFill>
                  <a:schemeClr val="bg1"/>
                </a:solidFill>
                <a:latin typeface="Freestyle Script" panose="030804020302050B0404" pitchFamily="66" charset="0"/>
              </a:rPr>
              <a:t>Case </a:t>
            </a:r>
            <a:r>
              <a:rPr lang="en-US" sz="3600" dirty="0">
                <a:solidFill>
                  <a:schemeClr val="bg1"/>
                </a:solidFill>
                <a:latin typeface="Freestyle Script" panose="030804020302050B0404" pitchFamily="66" charset="0"/>
              </a:rPr>
              <a:t>Study </a:t>
            </a:r>
            <a:r>
              <a:rPr lang="en-US" sz="3600" dirty="0" smtClean="0">
                <a:solidFill>
                  <a:schemeClr val="bg1"/>
                </a:solidFill>
                <a:latin typeface="Freestyle Script" panose="030804020302050B0404" pitchFamily="66" charset="0"/>
              </a:rPr>
              <a:t>#4</a:t>
            </a:r>
            <a:endParaRPr lang="en-US" sz="3600" dirty="0">
              <a:solidFill>
                <a:schemeClr val="bg1"/>
              </a:solidFill>
              <a:latin typeface="Freestyle Script" panose="030804020302050B0404" pitchFamily="66" charset="0"/>
            </a:endParaRPr>
          </a:p>
        </p:txBody>
      </p:sp>
      <p:sp>
        <p:nvSpPr>
          <p:cNvPr id="5" name="Rectangle 4"/>
          <p:cNvSpPr/>
          <p:nvPr/>
        </p:nvSpPr>
        <p:spPr>
          <a:xfrm>
            <a:off x="506493" y="2250510"/>
            <a:ext cx="5107630" cy="1631216"/>
          </a:xfrm>
          <a:prstGeom prst="rect">
            <a:avLst/>
          </a:prstGeom>
        </p:spPr>
        <p:txBody>
          <a:bodyPr wrap="square">
            <a:spAutoFit/>
          </a:bodyPr>
          <a:lstStyle/>
          <a:p>
            <a:r>
              <a:rPr lang="en-US" sz="2000" b="1" dirty="0">
                <a:solidFill>
                  <a:schemeClr val="accent6">
                    <a:lumMod val="75000"/>
                  </a:schemeClr>
                </a:solidFill>
              </a:rPr>
              <a:t>“I just received a nasty gram from that jerk in benefits saying that I can’t take vacation time. </a:t>
            </a:r>
            <a:r>
              <a:rPr lang="en-US" sz="2000" b="1" dirty="0" smtClean="0">
                <a:solidFill>
                  <a:schemeClr val="accent6">
                    <a:lumMod val="75000"/>
                  </a:schemeClr>
                </a:solidFill>
              </a:rPr>
              <a:t>This is </a:t>
            </a:r>
            <a:r>
              <a:rPr lang="en-US" sz="2000" b="1" dirty="0">
                <a:solidFill>
                  <a:schemeClr val="accent6">
                    <a:lumMod val="75000"/>
                  </a:schemeClr>
                </a:solidFill>
              </a:rPr>
              <a:t>ridiculous! I am a senior employee and should be able to take time off when I want </a:t>
            </a:r>
            <a:r>
              <a:rPr lang="en-US" sz="2000" b="1" dirty="0" smtClean="0">
                <a:solidFill>
                  <a:schemeClr val="accent6">
                    <a:lumMod val="75000"/>
                  </a:schemeClr>
                </a:solidFill>
              </a:rPr>
              <a:t/>
            </a:r>
            <a:br>
              <a:rPr lang="en-US" sz="2000" b="1" dirty="0" smtClean="0">
                <a:solidFill>
                  <a:schemeClr val="accent6">
                    <a:lumMod val="75000"/>
                  </a:schemeClr>
                </a:solidFill>
              </a:rPr>
            </a:br>
            <a:r>
              <a:rPr lang="en-US" sz="2000" b="1" dirty="0" smtClean="0">
                <a:solidFill>
                  <a:schemeClr val="accent6">
                    <a:lumMod val="75000"/>
                  </a:schemeClr>
                </a:solidFill>
              </a:rPr>
              <a:t>too</a:t>
            </a:r>
            <a:r>
              <a:rPr lang="en-US" sz="2000" b="1" dirty="0">
                <a:solidFill>
                  <a:schemeClr val="accent6">
                    <a:lumMod val="75000"/>
                  </a:schemeClr>
                </a:solidFill>
              </a:rPr>
              <a:t>!  This sucks</a:t>
            </a:r>
            <a:r>
              <a:rPr lang="en-US" sz="2000" b="1" dirty="0" smtClean="0">
                <a:solidFill>
                  <a:schemeClr val="accent6">
                    <a:lumMod val="75000"/>
                  </a:schemeClr>
                </a:solidFill>
              </a:rPr>
              <a:t>!!”</a:t>
            </a:r>
            <a:r>
              <a:rPr lang="en-US" sz="2000" dirty="0" smtClean="0">
                <a:solidFill>
                  <a:schemeClr val="accent6">
                    <a:lumMod val="75000"/>
                  </a:schemeClr>
                </a:solidFill>
              </a:rPr>
              <a:t> </a:t>
            </a:r>
            <a:endParaRPr lang="en-US" sz="2000" dirty="0">
              <a:solidFill>
                <a:schemeClr val="accent6">
                  <a:lumMod val="75000"/>
                </a:schemeClr>
              </a:solidFill>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13296" y="199470"/>
            <a:ext cx="407925" cy="407925"/>
          </a:xfrm>
          <a:prstGeom prst="rect">
            <a:avLst/>
          </a:prstGeom>
        </p:spPr>
      </p:pic>
    </p:spTree>
    <p:extLst>
      <p:ext uri="{BB962C8B-B14F-4D97-AF65-F5344CB8AC3E}">
        <p14:creationId xmlns:p14="http://schemas.microsoft.com/office/powerpoint/2010/main" val="28149710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5257800" y="381000"/>
            <a:ext cx="3737818" cy="769441"/>
          </a:xfrm>
          <a:prstGeom prst="rect">
            <a:avLst/>
          </a:prstGeom>
          <a:noFill/>
        </p:spPr>
        <p:txBody>
          <a:bodyPr wrap="none" rtlCol="0">
            <a:spAutoFit/>
          </a:bodyPr>
          <a:lstStyle/>
          <a:p>
            <a:r>
              <a:rPr lang="en-US" sz="4400" b="1" dirty="0" smtClean="0">
                <a:solidFill>
                  <a:srgbClr val="E46F1C"/>
                </a:solidFill>
              </a:rPr>
              <a:t>Self-Regulation</a:t>
            </a:r>
            <a:endParaRPr lang="en-US" sz="4400" b="1" dirty="0">
              <a:solidFill>
                <a:srgbClr val="E46F1C"/>
              </a:solidFill>
            </a:endParaRPr>
          </a:p>
        </p:txBody>
      </p:sp>
      <p:sp>
        <p:nvSpPr>
          <p:cNvPr id="4" name="TextBox 3"/>
          <p:cNvSpPr txBox="1"/>
          <p:nvPr/>
        </p:nvSpPr>
        <p:spPr>
          <a:xfrm>
            <a:off x="381000" y="1912441"/>
            <a:ext cx="8458200" cy="4801314"/>
          </a:xfrm>
          <a:prstGeom prst="rect">
            <a:avLst/>
          </a:prstGeom>
          <a:noFill/>
        </p:spPr>
        <p:txBody>
          <a:bodyPr wrap="square" rtlCol="0">
            <a:spAutoFit/>
          </a:bodyPr>
          <a:lstStyle/>
          <a:p>
            <a:r>
              <a:rPr lang="en-US" dirty="0" smtClean="0">
                <a:solidFill>
                  <a:srgbClr val="0B2442"/>
                </a:solidFill>
              </a:rPr>
              <a:t>Sandra, </a:t>
            </a:r>
            <a:r>
              <a:rPr lang="en-US" dirty="0">
                <a:solidFill>
                  <a:srgbClr val="0B2442"/>
                </a:solidFill>
              </a:rPr>
              <a:t>the director of the department enters the conference room where several employees </a:t>
            </a:r>
            <a:r>
              <a:rPr lang="en-US" dirty="0" smtClean="0">
                <a:solidFill>
                  <a:srgbClr val="0B2442"/>
                </a:solidFill>
              </a:rPr>
              <a:t>are </a:t>
            </a:r>
            <a:r>
              <a:rPr lang="en-US" dirty="0">
                <a:solidFill>
                  <a:srgbClr val="0B2442"/>
                </a:solidFill>
              </a:rPr>
              <a:t>sitting and waiting to discuss </a:t>
            </a:r>
            <a:r>
              <a:rPr lang="en-US" dirty="0" smtClean="0">
                <a:solidFill>
                  <a:srgbClr val="0B2442"/>
                </a:solidFill>
              </a:rPr>
              <a:t>a customer service issue. Sandra </a:t>
            </a:r>
            <a:r>
              <a:rPr lang="en-US" dirty="0">
                <a:solidFill>
                  <a:srgbClr val="0B2442"/>
                </a:solidFill>
              </a:rPr>
              <a:t>is visibly upset with a red splotchy face.  </a:t>
            </a:r>
            <a:r>
              <a:rPr lang="en-US" dirty="0" smtClean="0">
                <a:solidFill>
                  <a:srgbClr val="0B2442"/>
                </a:solidFill>
              </a:rPr>
              <a:t>She </a:t>
            </a:r>
            <a:r>
              <a:rPr lang="en-US" dirty="0">
                <a:solidFill>
                  <a:srgbClr val="0B2442"/>
                </a:solidFill>
              </a:rPr>
              <a:t>begins </a:t>
            </a:r>
            <a:r>
              <a:rPr lang="en-US" dirty="0" smtClean="0">
                <a:solidFill>
                  <a:srgbClr val="0B2442"/>
                </a:solidFill>
              </a:rPr>
              <a:t>with </a:t>
            </a:r>
            <a:r>
              <a:rPr lang="en-US" dirty="0">
                <a:solidFill>
                  <a:srgbClr val="0B2442"/>
                </a:solidFill>
              </a:rPr>
              <a:t>a litany of questions for everyone, and </a:t>
            </a:r>
            <a:r>
              <a:rPr lang="en-US" dirty="0" smtClean="0">
                <a:solidFill>
                  <a:srgbClr val="0B2442"/>
                </a:solidFill>
              </a:rPr>
              <a:t>doesn’t </a:t>
            </a:r>
            <a:r>
              <a:rPr lang="en-US" dirty="0">
                <a:solidFill>
                  <a:srgbClr val="0B2442"/>
                </a:solidFill>
              </a:rPr>
              <a:t>hold back</a:t>
            </a:r>
            <a:r>
              <a:rPr lang="en-US" dirty="0" smtClean="0">
                <a:solidFill>
                  <a:srgbClr val="0B2442"/>
                </a:solidFill>
              </a:rPr>
              <a:t>.</a:t>
            </a:r>
          </a:p>
          <a:p>
            <a:endParaRPr lang="en-US" sz="1100" dirty="0">
              <a:solidFill>
                <a:srgbClr val="0B2442"/>
              </a:solidFill>
            </a:endParaRPr>
          </a:p>
          <a:p>
            <a:r>
              <a:rPr lang="en-US" b="1" dirty="0" smtClean="0">
                <a:solidFill>
                  <a:srgbClr val="0B2442"/>
                </a:solidFill>
              </a:rPr>
              <a:t>What </a:t>
            </a:r>
            <a:r>
              <a:rPr lang="en-US" b="1" dirty="0">
                <a:solidFill>
                  <a:srgbClr val="0B2442"/>
                </a:solidFill>
              </a:rPr>
              <a:t>would be the best response by an employee:</a:t>
            </a:r>
          </a:p>
          <a:p>
            <a:pPr lvl="0"/>
            <a:endParaRPr lang="en-US" sz="800" dirty="0" smtClean="0">
              <a:solidFill>
                <a:srgbClr val="0B2442"/>
              </a:solidFill>
            </a:endParaRPr>
          </a:p>
          <a:p>
            <a:pPr marL="346075" lvl="0" indent="-346075">
              <a:buClr>
                <a:srgbClr val="E46F1C"/>
              </a:buClr>
              <a:buFont typeface="+mj-lt"/>
              <a:buAutoNum type="arabicPeriod"/>
            </a:pPr>
            <a:r>
              <a:rPr lang="en-US" dirty="0" smtClean="0">
                <a:solidFill>
                  <a:srgbClr val="0B2442"/>
                </a:solidFill>
              </a:rPr>
              <a:t>Gary </a:t>
            </a:r>
            <a:r>
              <a:rPr lang="en-US" dirty="0">
                <a:solidFill>
                  <a:srgbClr val="0B2442"/>
                </a:solidFill>
              </a:rPr>
              <a:t>fumbles and stutters while trying to explain the reasons for the mistakes</a:t>
            </a:r>
            <a:r>
              <a:rPr lang="en-US" dirty="0" smtClean="0">
                <a:solidFill>
                  <a:srgbClr val="0B2442"/>
                </a:solidFill>
              </a:rPr>
              <a:t>. </a:t>
            </a:r>
            <a:br>
              <a:rPr lang="en-US" dirty="0" smtClean="0">
                <a:solidFill>
                  <a:srgbClr val="0B2442"/>
                </a:solidFill>
              </a:rPr>
            </a:br>
            <a:r>
              <a:rPr lang="en-US" dirty="0" smtClean="0">
                <a:solidFill>
                  <a:srgbClr val="0B2442"/>
                </a:solidFill>
              </a:rPr>
              <a:t>He blames another department for the issue.</a:t>
            </a:r>
          </a:p>
          <a:p>
            <a:pPr marL="346075" lvl="0" indent="-346075">
              <a:buClr>
                <a:srgbClr val="E46F1C"/>
              </a:buClr>
              <a:buFont typeface="+mj-lt"/>
              <a:buAutoNum type="arabicPeriod"/>
            </a:pPr>
            <a:endParaRPr lang="en-US" sz="1200" dirty="0">
              <a:solidFill>
                <a:srgbClr val="0B2442"/>
              </a:solidFill>
            </a:endParaRPr>
          </a:p>
          <a:p>
            <a:pPr marL="346075" lvl="0" indent="-346075">
              <a:buClr>
                <a:srgbClr val="E46F1C"/>
              </a:buClr>
              <a:buFont typeface="+mj-lt"/>
              <a:buAutoNum type="arabicPeriod"/>
            </a:pPr>
            <a:r>
              <a:rPr lang="en-US" dirty="0">
                <a:solidFill>
                  <a:srgbClr val="0B2442"/>
                </a:solidFill>
              </a:rPr>
              <a:t>Amy keeps quiet and hopes </a:t>
            </a:r>
            <a:r>
              <a:rPr lang="en-US" dirty="0" smtClean="0">
                <a:solidFill>
                  <a:srgbClr val="0B2442"/>
                </a:solidFill>
              </a:rPr>
              <a:t>Sandra </a:t>
            </a:r>
            <a:r>
              <a:rPr lang="en-US" dirty="0">
                <a:solidFill>
                  <a:srgbClr val="0B2442"/>
                </a:solidFill>
              </a:rPr>
              <a:t>calms down soon</a:t>
            </a:r>
            <a:r>
              <a:rPr lang="en-US" dirty="0" smtClean="0">
                <a:solidFill>
                  <a:srgbClr val="0B2442"/>
                </a:solidFill>
              </a:rPr>
              <a:t>.</a:t>
            </a:r>
          </a:p>
          <a:p>
            <a:pPr marL="346075" lvl="0" indent="-346075">
              <a:buClr>
                <a:srgbClr val="E46F1C"/>
              </a:buClr>
              <a:buFont typeface="+mj-lt"/>
              <a:buAutoNum type="arabicPeriod"/>
            </a:pPr>
            <a:endParaRPr lang="en-US" sz="1100" dirty="0">
              <a:solidFill>
                <a:srgbClr val="0B2442"/>
              </a:solidFill>
            </a:endParaRPr>
          </a:p>
          <a:p>
            <a:pPr marL="346075" lvl="0" indent="-346075">
              <a:buClr>
                <a:srgbClr val="E46F1C"/>
              </a:buClr>
              <a:buFont typeface="+mj-lt"/>
              <a:buAutoNum type="arabicPeriod"/>
            </a:pPr>
            <a:r>
              <a:rPr lang="en-US" dirty="0">
                <a:solidFill>
                  <a:srgbClr val="0B2442"/>
                </a:solidFill>
              </a:rPr>
              <a:t>Helen looks </a:t>
            </a:r>
            <a:r>
              <a:rPr lang="en-US" dirty="0" smtClean="0">
                <a:solidFill>
                  <a:srgbClr val="0B2442"/>
                </a:solidFill>
              </a:rPr>
              <a:t> at Sandra and </a:t>
            </a:r>
            <a:r>
              <a:rPr lang="en-US" dirty="0">
                <a:solidFill>
                  <a:srgbClr val="0B2442"/>
                </a:solidFill>
              </a:rPr>
              <a:t>addresses </a:t>
            </a:r>
            <a:r>
              <a:rPr lang="en-US" dirty="0" smtClean="0">
                <a:solidFill>
                  <a:srgbClr val="0B2442"/>
                </a:solidFill>
              </a:rPr>
              <a:t>her </a:t>
            </a:r>
            <a:r>
              <a:rPr lang="en-US" dirty="0">
                <a:solidFill>
                  <a:srgbClr val="0B2442"/>
                </a:solidFill>
              </a:rPr>
              <a:t>clearly </a:t>
            </a:r>
            <a:r>
              <a:rPr lang="en-US" dirty="0" smtClean="0">
                <a:solidFill>
                  <a:srgbClr val="0B2442"/>
                </a:solidFill>
              </a:rPr>
              <a:t>in an even tone, acknowledges the problem, and calmly explains the situation.</a:t>
            </a:r>
          </a:p>
          <a:p>
            <a:pPr marL="346075" lvl="0" indent="-346075">
              <a:buClr>
                <a:srgbClr val="E46F1C"/>
              </a:buClr>
              <a:buFont typeface="+mj-lt"/>
              <a:buAutoNum type="arabicPeriod"/>
            </a:pPr>
            <a:endParaRPr lang="en-US" sz="1100" dirty="0">
              <a:solidFill>
                <a:srgbClr val="0B2442"/>
              </a:solidFill>
            </a:endParaRPr>
          </a:p>
          <a:p>
            <a:pPr marL="346075" lvl="0" indent="-346075">
              <a:buClr>
                <a:srgbClr val="E46F1C"/>
              </a:buClr>
              <a:buFont typeface="+mj-lt"/>
              <a:buAutoNum type="arabicPeriod"/>
            </a:pPr>
            <a:r>
              <a:rPr lang="en-US" dirty="0">
                <a:solidFill>
                  <a:srgbClr val="0B2442"/>
                </a:solidFill>
              </a:rPr>
              <a:t>Dylan silently fumes and thinks of ways to get back at </a:t>
            </a:r>
            <a:r>
              <a:rPr lang="en-US" dirty="0" smtClean="0">
                <a:solidFill>
                  <a:srgbClr val="0B2442"/>
                </a:solidFill>
              </a:rPr>
              <a:t>Sandra.</a:t>
            </a:r>
          </a:p>
          <a:p>
            <a:pPr marL="346075" lvl="0" indent="-346075">
              <a:buClr>
                <a:srgbClr val="E46F1C"/>
              </a:buClr>
              <a:buFont typeface="+mj-lt"/>
              <a:buAutoNum type="arabicPeriod"/>
            </a:pPr>
            <a:endParaRPr lang="en-US" sz="1200" dirty="0">
              <a:solidFill>
                <a:srgbClr val="0B2442"/>
              </a:solidFill>
            </a:endParaRPr>
          </a:p>
          <a:p>
            <a:pPr marL="346075" lvl="0" indent="-346075">
              <a:buClr>
                <a:srgbClr val="E46F1C"/>
              </a:buClr>
              <a:buFont typeface="+mj-lt"/>
              <a:buAutoNum type="arabicPeriod"/>
            </a:pPr>
            <a:r>
              <a:rPr lang="en-US" dirty="0" smtClean="0">
                <a:solidFill>
                  <a:srgbClr val="0B2442"/>
                </a:solidFill>
              </a:rPr>
              <a:t>Rose </a:t>
            </a:r>
            <a:r>
              <a:rPr lang="en-US" dirty="0">
                <a:solidFill>
                  <a:srgbClr val="0B2442"/>
                </a:solidFill>
              </a:rPr>
              <a:t>defensively says </a:t>
            </a:r>
            <a:r>
              <a:rPr lang="en-US" b="1" dirty="0" smtClean="0">
                <a:solidFill>
                  <a:srgbClr val="0B2442"/>
                </a:solidFill>
              </a:rPr>
              <a:t>“Sandra </a:t>
            </a:r>
            <a:r>
              <a:rPr lang="en-US" b="1" dirty="0">
                <a:solidFill>
                  <a:srgbClr val="0B2442"/>
                </a:solidFill>
              </a:rPr>
              <a:t>please calm </a:t>
            </a:r>
            <a:r>
              <a:rPr lang="en-US" b="1" dirty="0" smtClean="0">
                <a:solidFill>
                  <a:srgbClr val="0B2442"/>
                </a:solidFill>
              </a:rPr>
              <a:t>down. This isn’t a big deal. Everyone </a:t>
            </a:r>
            <a:r>
              <a:rPr lang="en-US" b="1" dirty="0">
                <a:solidFill>
                  <a:srgbClr val="0B2442"/>
                </a:solidFill>
              </a:rPr>
              <a:t>here </a:t>
            </a:r>
            <a:r>
              <a:rPr lang="en-US" b="1" dirty="0" smtClean="0">
                <a:solidFill>
                  <a:srgbClr val="0B2442"/>
                </a:solidFill>
              </a:rPr>
              <a:t>works very hard with our customers, </a:t>
            </a:r>
            <a:r>
              <a:rPr lang="en-US" b="1" dirty="0">
                <a:solidFill>
                  <a:srgbClr val="0B2442"/>
                </a:solidFill>
              </a:rPr>
              <a:t>and I don’t understand why you are so angry</a:t>
            </a:r>
            <a:r>
              <a:rPr lang="en-US" b="1" dirty="0" smtClean="0">
                <a:solidFill>
                  <a:srgbClr val="0B2442"/>
                </a:solidFill>
              </a:rPr>
              <a:t>.”</a:t>
            </a:r>
            <a:endParaRPr lang="en-US" b="1" dirty="0">
              <a:solidFill>
                <a:srgbClr val="0B2442"/>
              </a:solidFill>
            </a:endParaRPr>
          </a:p>
        </p:txBody>
      </p:sp>
      <p:sp>
        <p:nvSpPr>
          <p:cNvPr id="5" name="Rectangle 4"/>
          <p:cNvSpPr/>
          <p:nvPr/>
        </p:nvSpPr>
        <p:spPr>
          <a:xfrm>
            <a:off x="5715000" y="1143000"/>
            <a:ext cx="3429001" cy="570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1104899"/>
            <a:ext cx="2823209" cy="646331"/>
          </a:xfrm>
          <a:prstGeom prst="rect">
            <a:avLst/>
          </a:prstGeom>
          <a:noFill/>
          <a:ln>
            <a:noFill/>
          </a:ln>
        </p:spPr>
        <p:txBody>
          <a:bodyPr wrap="none">
            <a:spAutoFit/>
          </a:bodyPr>
          <a:lstStyle/>
          <a:p>
            <a:r>
              <a:rPr lang="en-US" sz="3600" dirty="0">
                <a:solidFill>
                  <a:schemeClr val="bg1"/>
                </a:solidFill>
                <a:latin typeface="Freestyle Script" panose="030804020302050B0404" pitchFamily="66" charset="0"/>
              </a:rPr>
              <a:t>Alternate Case Study</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14409" y="1225182"/>
            <a:ext cx="407925" cy="407925"/>
          </a:xfrm>
          <a:prstGeom prst="rect">
            <a:avLst/>
          </a:prstGeom>
        </p:spPr>
      </p:pic>
    </p:spTree>
    <p:extLst>
      <p:ext uri="{BB962C8B-B14F-4D97-AF65-F5344CB8AC3E}">
        <p14:creationId xmlns:p14="http://schemas.microsoft.com/office/powerpoint/2010/main" val="39512099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13724" y="1539836"/>
            <a:ext cx="3737818" cy="769441"/>
          </a:xfrm>
          <a:prstGeom prst="rect">
            <a:avLst/>
          </a:prstGeom>
          <a:noFill/>
        </p:spPr>
        <p:txBody>
          <a:bodyPr wrap="none" rtlCol="0">
            <a:spAutoFit/>
          </a:bodyPr>
          <a:lstStyle/>
          <a:p>
            <a:r>
              <a:rPr lang="en-US" sz="4400" b="1" dirty="0" smtClean="0">
                <a:solidFill>
                  <a:srgbClr val="E46F1C"/>
                </a:solidFill>
              </a:rPr>
              <a:t>Self-Regulation</a:t>
            </a:r>
            <a:endParaRPr lang="en-US" sz="4400" b="1" dirty="0">
              <a:solidFill>
                <a:srgbClr val="E46F1C"/>
              </a:solidFill>
            </a:endParaRPr>
          </a:p>
        </p:txBody>
      </p:sp>
      <p:sp>
        <p:nvSpPr>
          <p:cNvPr id="4" name="TextBox 3"/>
          <p:cNvSpPr txBox="1"/>
          <p:nvPr/>
        </p:nvSpPr>
        <p:spPr>
          <a:xfrm>
            <a:off x="563009" y="2667000"/>
            <a:ext cx="7285589" cy="830997"/>
          </a:xfrm>
          <a:prstGeom prst="rect">
            <a:avLst/>
          </a:prstGeom>
          <a:noFill/>
        </p:spPr>
        <p:txBody>
          <a:bodyPr wrap="square" rtlCol="0">
            <a:spAutoFit/>
          </a:bodyPr>
          <a:lstStyle/>
          <a:p>
            <a:pPr marL="342900" indent="-285750">
              <a:buClr>
                <a:srgbClr val="E46F1C"/>
              </a:buClr>
              <a:buFont typeface="Arial" panose="020B0604020202020204" pitchFamily="34" charset="0"/>
              <a:buChar char="•"/>
            </a:pPr>
            <a:r>
              <a:rPr lang="en-US" sz="2400" dirty="0" smtClean="0">
                <a:solidFill>
                  <a:srgbClr val="0B2442"/>
                </a:solidFill>
              </a:rPr>
              <a:t>Learn to balance between </a:t>
            </a:r>
            <a:r>
              <a:rPr lang="en-US" sz="2400" dirty="0">
                <a:solidFill>
                  <a:srgbClr val="0B2442"/>
                </a:solidFill>
              </a:rPr>
              <a:t>the rational and emotional centers of the brain</a:t>
            </a:r>
            <a:r>
              <a:rPr lang="en-US" sz="2400" dirty="0" smtClean="0">
                <a:solidFill>
                  <a:schemeClr val="tx2"/>
                </a:solidFill>
              </a:rPr>
              <a:t>.  </a:t>
            </a:r>
            <a:endParaRPr lang="en-US" sz="2200" dirty="0" smtClean="0">
              <a:solidFill>
                <a:schemeClr val="tx2"/>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724" y="3886200"/>
            <a:ext cx="3380325" cy="2014537"/>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114300"/>
          </a:effectLst>
        </p:spPr>
      </p:pic>
    </p:spTree>
    <p:extLst>
      <p:ext uri="{BB962C8B-B14F-4D97-AF65-F5344CB8AC3E}">
        <p14:creationId xmlns:p14="http://schemas.microsoft.com/office/powerpoint/2010/main" val="39279344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24200" y="1524000"/>
            <a:ext cx="2802370" cy="769441"/>
          </a:xfrm>
          <a:prstGeom prst="rect">
            <a:avLst/>
          </a:prstGeom>
          <a:noFill/>
        </p:spPr>
        <p:txBody>
          <a:bodyPr wrap="none" rtlCol="0">
            <a:spAutoFit/>
          </a:bodyPr>
          <a:lstStyle/>
          <a:p>
            <a:r>
              <a:rPr lang="en-US" sz="4400" b="1" dirty="0" smtClean="0">
                <a:solidFill>
                  <a:srgbClr val="E46F1C"/>
                </a:solidFill>
              </a:rPr>
              <a:t>Motivation</a:t>
            </a:r>
            <a:endParaRPr lang="en-US" sz="4400" b="1" dirty="0">
              <a:solidFill>
                <a:srgbClr val="E46F1C"/>
              </a:solidFill>
            </a:endParaRPr>
          </a:p>
        </p:txBody>
      </p:sp>
      <p:sp>
        <p:nvSpPr>
          <p:cNvPr id="4" name="TextBox 3"/>
          <p:cNvSpPr txBox="1"/>
          <p:nvPr/>
        </p:nvSpPr>
        <p:spPr>
          <a:xfrm>
            <a:off x="540571" y="2568918"/>
            <a:ext cx="7079429" cy="1938992"/>
          </a:xfrm>
          <a:prstGeom prst="rect">
            <a:avLst/>
          </a:prstGeom>
          <a:noFill/>
        </p:spPr>
        <p:txBody>
          <a:bodyPr wrap="square" rtlCol="0">
            <a:spAutoFit/>
          </a:bodyPr>
          <a:lstStyle/>
          <a:p>
            <a:pPr marL="234950" indent="-234950">
              <a:buClr>
                <a:srgbClr val="E46F1C"/>
              </a:buClr>
              <a:buFont typeface="Arial" panose="020B0604020202020204" pitchFamily="34" charset="0"/>
              <a:buChar char="•"/>
            </a:pPr>
            <a:r>
              <a:rPr lang="en-US" sz="2400" dirty="0" smtClean="0">
                <a:solidFill>
                  <a:srgbClr val="0B2442"/>
                </a:solidFill>
              </a:rPr>
              <a:t>Strive to improve or meet a standard of excellence</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Personal drive to achieve goals</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Show initiative and optimism</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68945" y="3577841"/>
            <a:ext cx="2672799" cy="2145513"/>
          </a:xfrm>
          <a:prstGeom prst="roundRect">
            <a:avLst>
              <a:gd name="adj" fmla="val 8594"/>
            </a:avLst>
          </a:prstGeom>
          <a:solidFill>
            <a:srgbClr val="FFFFFF">
              <a:shade val="85000"/>
            </a:srgbClr>
          </a:solidFill>
          <a:ln>
            <a:noFill/>
          </a:ln>
          <a:effectLst>
            <a:outerShdw blurRad="50800" dist="50800" dir="5400000" algn="ctr" rotWithShape="0">
              <a:srgbClr val="000000">
                <a:alpha val="13000"/>
              </a:srgbClr>
            </a:outerShdw>
            <a:reflection stA="0" endPos="28000" dist="5000" dir="5400000" sy="-100000" algn="bl" rotWithShape="0"/>
          </a:effectLst>
          <a:extLst/>
        </p:spPr>
      </p:pic>
    </p:spTree>
    <p:extLst>
      <p:ext uri="{BB962C8B-B14F-4D97-AF65-F5344CB8AC3E}">
        <p14:creationId xmlns:p14="http://schemas.microsoft.com/office/powerpoint/2010/main" val="22631010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ounded Rectangle 4"/>
          <p:cNvSpPr/>
          <p:nvPr/>
        </p:nvSpPr>
        <p:spPr>
          <a:xfrm>
            <a:off x="3298371" y="4572000"/>
            <a:ext cx="5693230" cy="1905000"/>
          </a:xfrm>
          <a:prstGeom prst="roundRect">
            <a:avLst/>
          </a:prstGeom>
          <a:solidFill>
            <a:schemeClr val="bg1"/>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181600" y="301852"/>
            <a:ext cx="3378938" cy="923330"/>
          </a:xfrm>
          <a:prstGeom prst="rect">
            <a:avLst/>
          </a:prstGeom>
          <a:noFill/>
        </p:spPr>
        <p:txBody>
          <a:bodyPr wrap="none" rtlCol="0">
            <a:spAutoFit/>
          </a:bodyPr>
          <a:lstStyle/>
          <a:p>
            <a:r>
              <a:rPr lang="en-US" sz="5400" b="1" dirty="0" smtClean="0">
                <a:solidFill>
                  <a:srgbClr val="E46F1C"/>
                </a:solidFill>
              </a:rPr>
              <a:t>Motivation</a:t>
            </a:r>
            <a:endParaRPr lang="en-US" sz="5400" b="1" dirty="0">
              <a:solidFill>
                <a:srgbClr val="E46F1C"/>
              </a:solidFill>
            </a:endParaRPr>
          </a:p>
        </p:txBody>
      </p:sp>
      <p:sp>
        <p:nvSpPr>
          <p:cNvPr id="4" name="TextBox 3"/>
          <p:cNvSpPr txBox="1"/>
          <p:nvPr/>
        </p:nvSpPr>
        <p:spPr>
          <a:xfrm>
            <a:off x="3124200" y="1857107"/>
            <a:ext cx="5791200" cy="2554545"/>
          </a:xfrm>
          <a:prstGeom prst="rect">
            <a:avLst/>
          </a:prstGeom>
          <a:noFill/>
        </p:spPr>
        <p:txBody>
          <a:bodyPr wrap="square" rtlCol="0">
            <a:spAutoFit/>
          </a:bodyPr>
          <a:lstStyle/>
          <a:p>
            <a:r>
              <a:rPr lang="en-US" sz="2000" dirty="0" smtClean="0">
                <a:solidFill>
                  <a:srgbClr val="0B2442"/>
                </a:solidFill>
              </a:rPr>
              <a:t>Lately Eduardo has been dealing with a lot of changes at work, de-moralized co-workers, and some personal problems at home. This past week, Eduardo has noticed that he hasn’t been his usual self, and that it is probably impacting others. Eduardo reminds himself that his role in the organization is really important, and that many people depend upon him. This helps Eduardo to begin to get back on track.</a:t>
            </a:r>
          </a:p>
        </p:txBody>
      </p:sp>
      <p:sp>
        <p:nvSpPr>
          <p:cNvPr id="2" name="Rectangle 1"/>
          <p:cNvSpPr/>
          <p:nvPr/>
        </p:nvSpPr>
        <p:spPr>
          <a:xfrm>
            <a:off x="3352800" y="4647337"/>
            <a:ext cx="5562600" cy="1754326"/>
          </a:xfrm>
          <a:prstGeom prst="rect">
            <a:avLst/>
          </a:prstGeom>
        </p:spPr>
        <p:txBody>
          <a:bodyPr wrap="square">
            <a:spAutoFit/>
          </a:bodyPr>
          <a:lstStyle/>
          <a:p>
            <a:pPr marL="290513" indent="-290513">
              <a:buClr>
                <a:srgbClr val="E46F1C"/>
              </a:buClr>
              <a:buAutoNum type="arabicPeriod"/>
            </a:pPr>
            <a:r>
              <a:rPr lang="en-US" dirty="0">
                <a:solidFill>
                  <a:srgbClr val="0B2442"/>
                </a:solidFill>
              </a:rPr>
              <a:t>What are some other strategies that Eduardo can use?</a:t>
            </a:r>
            <a:br>
              <a:rPr lang="en-US" dirty="0">
                <a:solidFill>
                  <a:srgbClr val="0B2442"/>
                </a:solidFill>
              </a:rPr>
            </a:br>
            <a:endParaRPr lang="en-US" dirty="0">
              <a:solidFill>
                <a:srgbClr val="0B2442"/>
              </a:solidFill>
            </a:endParaRPr>
          </a:p>
          <a:p>
            <a:pPr marL="290513" indent="-290513">
              <a:buClr>
                <a:srgbClr val="E46F1C"/>
              </a:buClr>
              <a:buAutoNum type="arabicPeriod"/>
            </a:pPr>
            <a:r>
              <a:rPr lang="en-US" dirty="0">
                <a:solidFill>
                  <a:srgbClr val="0B2442"/>
                </a:solidFill>
              </a:rPr>
              <a:t>What are the characteristics of a motivated person?</a:t>
            </a:r>
          </a:p>
          <a:p>
            <a:pPr marL="290513" indent="-290513">
              <a:buClr>
                <a:srgbClr val="E46F1C"/>
              </a:buClr>
              <a:buAutoNum type="arabicPeriod"/>
            </a:pPr>
            <a:endParaRPr lang="en-US" dirty="0">
              <a:solidFill>
                <a:srgbClr val="0B2442"/>
              </a:solidFill>
            </a:endParaRPr>
          </a:p>
          <a:p>
            <a:pPr marL="290513" indent="-290513" defTabSz="803275">
              <a:buClr>
                <a:srgbClr val="E46F1C"/>
              </a:buClr>
              <a:buAutoNum type="arabicPeriod"/>
            </a:pPr>
            <a:r>
              <a:rPr lang="en-US" dirty="0">
                <a:solidFill>
                  <a:srgbClr val="0B2442"/>
                </a:solidFill>
              </a:rPr>
              <a:t>What can you do to stay motivated  if there are barriers </a:t>
            </a:r>
            <a:r>
              <a:rPr lang="en-US" dirty="0" smtClean="0">
                <a:solidFill>
                  <a:srgbClr val="0B2442"/>
                </a:solidFill>
              </a:rPr>
              <a:t>like organizational </a:t>
            </a:r>
            <a:r>
              <a:rPr lang="en-US" dirty="0">
                <a:solidFill>
                  <a:srgbClr val="0B2442"/>
                </a:solidFill>
              </a:rPr>
              <a:t>change?</a:t>
            </a:r>
          </a:p>
        </p:txBody>
      </p:sp>
      <p:sp>
        <p:nvSpPr>
          <p:cNvPr id="8" name="Rectangle 7"/>
          <p:cNvSpPr/>
          <p:nvPr/>
        </p:nvSpPr>
        <p:spPr>
          <a:xfrm>
            <a:off x="5715000" y="1143000"/>
            <a:ext cx="3429001" cy="5701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91200" y="1104899"/>
            <a:ext cx="1975221" cy="646331"/>
          </a:xfrm>
          <a:prstGeom prst="rect">
            <a:avLst/>
          </a:prstGeom>
          <a:noFill/>
          <a:ln>
            <a:noFill/>
          </a:ln>
        </p:spPr>
        <p:txBody>
          <a:bodyPr wrap="none">
            <a:spAutoFit/>
          </a:bodyPr>
          <a:lstStyle/>
          <a:p>
            <a:r>
              <a:rPr lang="en-US" sz="3600" dirty="0">
                <a:solidFill>
                  <a:schemeClr val="bg1"/>
                </a:solidFill>
                <a:latin typeface="Freestyle Script" panose="030804020302050B0404" pitchFamily="66" charset="0"/>
              </a:rPr>
              <a:t>Case Study #5</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6810" y="1225182"/>
            <a:ext cx="407925" cy="407925"/>
          </a:xfrm>
          <a:prstGeom prst="rect">
            <a:avLst/>
          </a:prstGeom>
        </p:spPr>
      </p:pic>
    </p:spTree>
    <p:extLst>
      <p:ext uri="{BB962C8B-B14F-4D97-AF65-F5344CB8AC3E}">
        <p14:creationId xmlns:p14="http://schemas.microsoft.com/office/powerpoint/2010/main" val="893426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0" y="2667000"/>
            <a:ext cx="9144000" cy="4191000"/>
          </a:xfrm>
          <a:prstGeom prst="rect">
            <a:avLst/>
          </a:prstGeom>
          <a:solidFill>
            <a:srgbClr val="0B2442">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28600" y="1984903"/>
            <a:ext cx="1129757" cy="1129757"/>
          </a:xfrm>
          <a:prstGeom prst="ellipse">
            <a:avLst/>
          </a:prstGeom>
          <a:solidFill>
            <a:srgbClr val="E46F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86000" y="1300372"/>
            <a:ext cx="4802084" cy="769441"/>
          </a:xfrm>
          <a:prstGeom prst="rect">
            <a:avLst/>
          </a:prstGeom>
          <a:noFill/>
        </p:spPr>
        <p:txBody>
          <a:bodyPr wrap="none" rtlCol="0">
            <a:spAutoFit/>
          </a:bodyPr>
          <a:lstStyle/>
          <a:p>
            <a:r>
              <a:rPr lang="en-US" sz="4400" b="1" dirty="0" smtClean="0">
                <a:solidFill>
                  <a:srgbClr val="E46F1C"/>
                </a:solidFill>
              </a:rPr>
              <a:t>Role Play Questions</a:t>
            </a:r>
            <a:endParaRPr lang="en-US" sz="4400" b="1" dirty="0">
              <a:solidFill>
                <a:srgbClr val="E46F1C"/>
              </a:solidFill>
            </a:endParaRPr>
          </a:p>
        </p:txBody>
      </p:sp>
      <p:sp>
        <p:nvSpPr>
          <p:cNvPr id="2" name="Rectangle 1"/>
          <p:cNvSpPr/>
          <p:nvPr/>
        </p:nvSpPr>
        <p:spPr>
          <a:xfrm>
            <a:off x="990600" y="3114660"/>
            <a:ext cx="7804476" cy="3416320"/>
          </a:xfrm>
          <a:prstGeom prst="rect">
            <a:avLst/>
          </a:prstGeom>
        </p:spPr>
        <p:txBody>
          <a:bodyPr wrap="square">
            <a:spAutoFit/>
          </a:bodyPr>
          <a:lstStyle/>
          <a:p>
            <a:pPr marL="346075" lvl="0" indent="-346075">
              <a:buClr>
                <a:schemeClr val="bg1"/>
              </a:buClr>
              <a:buFont typeface="+mj-lt"/>
              <a:buAutoNum type="arabicPeriod"/>
            </a:pPr>
            <a:r>
              <a:rPr lang="en-US" sz="2400" b="1" dirty="0">
                <a:solidFill>
                  <a:schemeClr val="bg1"/>
                </a:solidFill>
              </a:rPr>
              <a:t>Can you see this scenario happening </a:t>
            </a:r>
            <a:r>
              <a:rPr lang="en-US" sz="2400" b="1" dirty="0" smtClean="0">
                <a:solidFill>
                  <a:schemeClr val="bg1"/>
                </a:solidFill>
              </a:rPr>
              <a:t>in the workplace?</a:t>
            </a:r>
          </a:p>
          <a:p>
            <a:pPr marL="346075" lvl="0" indent="-346075">
              <a:buClr>
                <a:schemeClr val="bg1"/>
              </a:buClr>
              <a:buFont typeface="+mj-lt"/>
              <a:buAutoNum type="arabicPeriod"/>
            </a:pPr>
            <a:endParaRPr lang="en-US" sz="2400" b="1" dirty="0">
              <a:solidFill>
                <a:schemeClr val="bg1"/>
              </a:solidFill>
            </a:endParaRPr>
          </a:p>
          <a:p>
            <a:pPr marL="346075" lvl="0" indent="-346075">
              <a:buClr>
                <a:schemeClr val="bg1"/>
              </a:buClr>
              <a:buFont typeface="+mj-lt"/>
              <a:buAutoNum type="arabicPeriod"/>
            </a:pPr>
            <a:r>
              <a:rPr lang="en-US" sz="2400" b="1" dirty="0">
                <a:solidFill>
                  <a:schemeClr val="bg1"/>
                </a:solidFill>
              </a:rPr>
              <a:t>What could </a:t>
            </a:r>
            <a:r>
              <a:rPr lang="en-US" sz="2400" b="1" dirty="0" smtClean="0">
                <a:solidFill>
                  <a:schemeClr val="bg1"/>
                </a:solidFill>
              </a:rPr>
              <a:t>Maureen </a:t>
            </a:r>
            <a:r>
              <a:rPr lang="en-US" sz="2400" b="1" dirty="0">
                <a:solidFill>
                  <a:schemeClr val="bg1"/>
                </a:solidFill>
              </a:rPr>
              <a:t>have done differently</a:t>
            </a:r>
            <a:r>
              <a:rPr lang="en-US" sz="2400" b="1" dirty="0" smtClean="0">
                <a:solidFill>
                  <a:schemeClr val="bg1"/>
                </a:solidFill>
              </a:rPr>
              <a:t>?</a:t>
            </a:r>
          </a:p>
          <a:p>
            <a:pPr marL="346075" lvl="0" indent="-346075">
              <a:buClr>
                <a:schemeClr val="bg1"/>
              </a:buClr>
              <a:buFont typeface="+mj-lt"/>
              <a:buAutoNum type="arabicPeriod"/>
            </a:pPr>
            <a:endParaRPr lang="en-US" sz="2400" b="1" dirty="0">
              <a:solidFill>
                <a:schemeClr val="bg1"/>
              </a:solidFill>
            </a:endParaRPr>
          </a:p>
          <a:p>
            <a:pPr marL="346075" lvl="0" indent="-346075">
              <a:buClr>
                <a:schemeClr val="bg1"/>
              </a:buClr>
              <a:buFont typeface="+mj-lt"/>
              <a:buAutoNum type="arabicPeriod"/>
            </a:pPr>
            <a:r>
              <a:rPr lang="en-US" sz="2400" b="1" dirty="0">
                <a:solidFill>
                  <a:schemeClr val="bg1"/>
                </a:solidFill>
              </a:rPr>
              <a:t>Did </a:t>
            </a:r>
            <a:r>
              <a:rPr lang="en-US" sz="2400" b="1" dirty="0" smtClean="0">
                <a:solidFill>
                  <a:schemeClr val="bg1"/>
                </a:solidFill>
              </a:rPr>
              <a:t>Michelle </a:t>
            </a:r>
            <a:r>
              <a:rPr lang="en-US" sz="2400" b="1" dirty="0">
                <a:solidFill>
                  <a:schemeClr val="bg1"/>
                </a:solidFill>
              </a:rPr>
              <a:t>and </a:t>
            </a:r>
            <a:r>
              <a:rPr lang="en-US" sz="2400" b="1" dirty="0" smtClean="0">
                <a:solidFill>
                  <a:schemeClr val="bg1"/>
                </a:solidFill>
              </a:rPr>
              <a:t>Phil express </a:t>
            </a:r>
            <a:r>
              <a:rPr lang="en-US" sz="2400" b="1" dirty="0">
                <a:solidFill>
                  <a:schemeClr val="bg1"/>
                </a:solidFill>
              </a:rPr>
              <a:t>themselves in a professional </a:t>
            </a:r>
            <a:r>
              <a:rPr lang="en-US" sz="2400" b="1" dirty="0" smtClean="0">
                <a:solidFill>
                  <a:schemeClr val="bg1"/>
                </a:solidFill>
              </a:rPr>
              <a:t>manner? What would you say or do that would be more effective?</a:t>
            </a:r>
          </a:p>
          <a:p>
            <a:pPr marL="346075" lvl="0" indent="-346075">
              <a:buClr>
                <a:schemeClr val="bg1"/>
              </a:buClr>
              <a:buFont typeface="+mj-lt"/>
              <a:buAutoNum type="arabicPeriod"/>
            </a:pPr>
            <a:endParaRPr lang="en-US" sz="2400" b="1" dirty="0">
              <a:solidFill>
                <a:schemeClr val="bg1"/>
              </a:solidFill>
            </a:endParaRPr>
          </a:p>
          <a:p>
            <a:pPr marL="346075" lvl="0" indent="-346075">
              <a:buClr>
                <a:schemeClr val="bg1"/>
              </a:buClr>
              <a:buFont typeface="+mj-lt"/>
              <a:buAutoNum type="arabicPeriod"/>
            </a:pPr>
            <a:r>
              <a:rPr lang="en-US" sz="2400" b="1" dirty="0">
                <a:solidFill>
                  <a:schemeClr val="bg1"/>
                </a:solidFill>
              </a:rPr>
              <a:t>What can be done about </a:t>
            </a:r>
            <a:r>
              <a:rPr lang="en-US" sz="2400" b="1" dirty="0" smtClean="0">
                <a:solidFill>
                  <a:schemeClr val="bg1"/>
                </a:solidFill>
              </a:rPr>
              <a:t>Susan </a:t>
            </a:r>
            <a:r>
              <a:rPr lang="en-US" sz="2400" b="1" dirty="0">
                <a:solidFill>
                  <a:schemeClr val="bg1"/>
                </a:solidFill>
              </a:rPr>
              <a:t>and </a:t>
            </a:r>
            <a:r>
              <a:rPr lang="en-US" sz="2400" b="1" dirty="0" smtClean="0">
                <a:solidFill>
                  <a:schemeClr val="bg1"/>
                </a:solidFill>
              </a:rPr>
              <a:t>Patty’s behavior?</a:t>
            </a:r>
            <a:endParaRPr lang="en-US" sz="2400" b="1" dirty="0">
              <a:solidFill>
                <a:schemeClr val="bg1"/>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664" y="2190867"/>
            <a:ext cx="843627" cy="717827"/>
          </a:xfrm>
          <a:prstGeom prst="rect">
            <a:avLst/>
          </a:prstGeom>
        </p:spPr>
      </p:pic>
    </p:spTree>
    <p:extLst>
      <p:ext uri="{BB962C8B-B14F-4D97-AF65-F5344CB8AC3E}">
        <p14:creationId xmlns:p14="http://schemas.microsoft.com/office/powerpoint/2010/main" val="42019157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62200" y="1143000"/>
            <a:ext cx="4996240" cy="769441"/>
          </a:xfrm>
          <a:prstGeom prst="rect">
            <a:avLst/>
          </a:prstGeom>
          <a:noFill/>
        </p:spPr>
        <p:txBody>
          <a:bodyPr wrap="none" rtlCol="0">
            <a:spAutoFit/>
          </a:bodyPr>
          <a:lstStyle/>
          <a:p>
            <a:r>
              <a:rPr lang="en-US" sz="4400" b="1" dirty="0" smtClean="0">
                <a:solidFill>
                  <a:srgbClr val="E46F1C"/>
                </a:solidFill>
              </a:rPr>
              <a:t>Motivation Checklist</a:t>
            </a:r>
            <a:endParaRPr lang="en-US" sz="4400" b="1" dirty="0">
              <a:solidFill>
                <a:srgbClr val="E46F1C"/>
              </a:solidFill>
            </a:endParaRPr>
          </a:p>
        </p:txBody>
      </p:sp>
      <p:sp>
        <p:nvSpPr>
          <p:cNvPr id="4" name="TextBox 3"/>
          <p:cNvSpPr txBox="1"/>
          <p:nvPr/>
        </p:nvSpPr>
        <p:spPr>
          <a:xfrm>
            <a:off x="533400" y="2209800"/>
            <a:ext cx="8258354" cy="4339650"/>
          </a:xfrm>
          <a:prstGeom prst="rect">
            <a:avLst/>
          </a:prstGeom>
          <a:noFill/>
        </p:spPr>
        <p:txBody>
          <a:bodyPr wrap="square" rtlCol="0">
            <a:spAutoFit/>
          </a:bodyPr>
          <a:lstStyle/>
          <a:p>
            <a:pPr marL="342900" indent="-342900">
              <a:buClr>
                <a:srgbClr val="E46F1C"/>
              </a:buClr>
              <a:buFont typeface="Wingdings" panose="05000000000000000000" pitchFamily="2" charset="2"/>
              <a:buChar char="ü"/>
            </a:pPr>
            <a:r>
              <a:rPr lang="en-US" sz="2000" dirty="0" smtClean="0">
                <a:solidFill>
                  <a:srgbClr val="0B2442"/>
                </a:solidFill>
              </a:rPr>
              <a:t>Develop a sense of personal satisfaction/fulfillment from being interested in what you are doing</a:t>
            </a:r>
          </a:p>
          <a:p>
            <a:pPr marL="342900" indent="-342900">
              <a:buClr>
                <a:srgbClr val="E46F1C"/>
              </a:buClr>
              <a:buFont typeface="Wingdings" panose="05000000000000000000" pitchFamily="2" charset="2"/>
              <a:buChar char="ü"/>
            </a:pPr>
            <a:endParaRPr lang="en-US" sz="16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Seek out other motivated individuals</a:t>
            </a:r>
          </a:p>
          <a:p>
            <a:pPr marL="342900" indent="-342900">
              <a:buClr>
                <a:srgbClr val="E46F1C"/>
              </a:buClr>
              <a:buFont typeface="Wingdings" panose="05000000000000000000" pitchFamily="2" charset="2"/>
              <a:buChar char="ü"/>
            </a:pPr>
            <a:endParaRPr lang="en-US" sz="16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Use realistic self talk and remind yourself of previous positive experiences</a:t>
            </a:r>
            <a:endParaRPr lang="en-US" sz="2000" dirty="0">
              <a:solidFill>
                <a:srgbClr val="0B2442"/>
              </a:solidFill>
            </a:endParaRPr>
          </a:p>
          <a:p>
            <a:pPr marL="342900" indent="-342900">
              <a:buClr>
                <a:srgbClr val="E46F1C"/>
              </a:buClr>
              <a:buFont typeface="Wingdings" panose="05000000000000000000" pitchFamily="2" charset="2"/>
              <a:buChar char="ü"/>
            </a:pPr>
            <a:endParaRPr lang="en-US" sz="1600" dirty="0" smtClean="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Set challenging goals and take calculated risks</a:t>
            </a:r>
          </a:p>
          <a:p>
            <a:pPr marL="342900" indent="-342900">
              <a:buClr>
                <a:srgbClr val="E46F1C"/>
              </a:buClr>
              <a:buFont typeface="Wingdings" panose="05000000000000000000" pitchFamily="2" charset="2"/>
              <a:buChar char="ü"/>
            </a:pPr>
            <a:endParaRPr lang="en-US" sz="14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Persist despite setbacks  -- which are viewed as a manageable circumstance</a:t>
            </a:r>
          </a:p>
          <a:p>
            <a:pPr marL="342900" indent="-342900">
              <a:buClr>
                <a:srgbClr val="E46F1C"/>
              </a:buClr>
              <a:buFont typeface="Wingdings" panose="05000000000000000000" pitchFamily="2" charset="2"/>
              <a:buChar char="ü"/>
            </a:pPr>
            <a:endParaRPr lang="en-US" sz="1400" dirty="0">
              <a:solidFill>
                <a:srgbClr val="0B2442"/>
              </a:solidFill>
            </a:endParaRPr>
          </a:p>
          <a:p>
            <a:pPr marL="342900" indent="-342900">
              <a:buClr>
                <a:srgbClr val="E46F1C"/>
              </a:buClr>
              <a:buFont typeface="Wingdings" panose="05000000000000000000" pitchFamily="2" charset="2"/>
              <a:buChar char="ü"/>
            </a:pPr>
            <a:r>
              <a:rPr lang="en-US" sz="2000" dirty="0" smtClean="0">
                <a:solidFill>
                  <a:srgbClr val="0B2442"/>
                </a:solidFill>
              </a:rPr>
              <a:t>Operate from hope of success</a:t>
            </a:r>
          </a:p>
          <a:p>
            <a:pPr marL="342900" indent="-342900">
              <a:buClr>
                <a:srgbClr val="E46F1C"/>
              </a:buClr>
              <a:buFont typeface="Wingdings" panose="05000000000000000000" pitchFamily="2" charset="2"/>
              <a:buChar char="ü"/>
            </a:pPr>
            <a:endParaRPr lang="en-US" sz="1600" dirty="0">
              <a:solidFill>
                <a:srgbClr val="0B2442"/>
              </a:solidFill>
            </a:endParaRPr>
          </a:p>
          <a:p>
            <a:pPr marL="342900" indent="-342900">
              <a:buClr>
                <a:srgbClr val="E46F1C"/>
              </a:buClr>
              <a:buFont typeface="Wingdings" panose="05000000000000000000" pitchFamily="2" charset="2"/>
              <a:buChar char="ü"/>
            </a:pPr>
            <a:r>
              <a:rPr lang="en-US" sz="2000" dirty="0">
                <a:solidFill>
                  <a:srgbClr val="0B2442"/>
                </a:solidFill>
              </a:rPr>
              <a:t>Know when </a:t>
            </a:r>
            <a:r>
              <a:rPr lang="en-US" sz="2000" dirty="0" smtClean="0">
                <a:solidFill>
                  <a:srgbClr val="0B2442"/>
                </a:solidFill>
              </a:rPr>
              <a:t>to access outside </a:t>
            </a:r>
            <a:r>
              <a:rPr lang="en-US" sz="2000" dirty="0">
                <a:solidFill>
                  <a:srgbClr val="0B2442"/>
                </a:solidFill>
              </a:rPr>
              <a:t>resources or help to get back on </a:t>
            </a:r>
            <a:r>
              <a:rPr lang="en-US" sz="2000" dirty="0" smtClean="0">
                <a:solidFill>
                  <a:srgbClr val="0B2442"/>
                </a:solidFill>
              </a:rPr>
              <a:t>track</a:t>
            </a:r>
            <a:endParaRPr lang="en-US" sz="2000" dirty="0">
              <a:solidFill>
                <a:srgbClr val="0B2442"/>
              </a:solidFill>
            </a:endParaRPr>
          </a:p>
        </p:txBody>
      </p:sp>
    </p:spTree>
    <p:extLst>
      <p:ext uri="{BB962C8B-B14F-4D97-AF65-F5344CB8AC3E}">
        <p14:creationId xmlns:p14="http://schemas.microsoft.com/office/powerpoint/2010/main" val="12002365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5000"/>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681866" y="1066800"/>
            <a:ext cx="5956759" cy="769441"/>
          </a:xfrm>
          <a:prstGeom prst="rect">
            <a:avLst/>
          </a:prstGeom>
          <a:noFill/>
        </p:spPr>
        <p:txBody>
          <a:bodyPr wrap="none" rtlCol="0">
            <a:spAutoFit/>
          </a:bodyPr>
          <a:lstStyle/>
          <a:p>
            <a:r>
              <a:rPr lang="en-US" sz="4400" b="1" dirty="0" smtClean="0">
                <a:solidFill>
                  <a:srgbClr val="E46F1C"/>
                </a:solidFill>
              </a:rPr>
              <a:t>Emotional Competencies</a:t>
            </a:r>
            <a:endParaRPr lang="en-US" sz="4400" b="1" dirty="0">
              <a:solidFill>
                <a:srgbClr val="E46F1C"/>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50446439"/>
              </p:ext>
            </p:extLst>
          </p:nvPr>
        </p:nvGraphicFramePr>
        <p:xfrm>
          <a:off x="1040746" y="2046686"/>
          <a:ext cx="7239000" cy="4541520"/>
        </p:xfrm>
        <a:graphic>
          <a:graphicData uri="http://schemas.openxmlformats.org/drawingml/2006/table">
            <a:tbl>
              <a:tblPr firstRow="1" bandRow="1">
                <a:effectLst>
                  <a:outerShdw blurRad="266700" dist="25400" dir="5400000" algn="ctr" rotWithShape="0">
                    <a:srgbClr val="000000">
                      <a:alpha val="40000"/>
                    </a:srgbClr>
                  </a:outerShdw>
                </a:effectLst>
                <a:tableStyleId>{5C22544A-7EE6-4342-B048-85BDC9FD1C3A}</a:tableStyleId>
              </a:tblPr>
              <a:tblGrid>
                <a:gridCol w="1996965">
                  <a:extLst>
                    <a:ext uri="{9D8B030D-6E8A-4147-A177-3AD203B41FA5}">
                      <a16:colId xmlns:a16="http://schemas.microsoft.com/office/drawing/2014/main" xmlns="" val="20000"/>
                    </a:ext>
                  </a:extLst>
                </a:gridCol>
                <a:gridCol w="2346435">
                  <a:extLst>
                    <a:ext uri="{9D8B030D-6E8A-4147-A177-3AD203B41FA5}">
                      <a16:colId xmlns:a16="http://schemas.microsoft.com/office/drawing/2014/main" xmlns="" val="20001"/>
                    </a:ext>
                  </a:extLst>
                </a:gridCol>
                <a:gridCol w="2895600">
                  <a:extLst>
                    <a:ext uri="{9D8B030D-6E8A-4147-A177-3AD203B41FA5}">
                      <a16:colId xmlns:a16="http://schemas.microsoft.com/office/drawing/2014/main" xmlns="" val="20002"/>
                    </a:ext>
                  </a:extLst>
                </a:gridCol>
              </a:tblGrid>
              <a:tr h="660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p>
                  </a:txBody>
                  <a:tcPr anchor="ctr">
                    <a:solidFill>
                      <a:srgbClr val="0B2442"/>
                    </a:solidFill>
                  </a:tcPr>
                </a:tc>
                <a:tc>
                  <a:txBody>
                    <a:bodyPr/>
                    <a:lstStyle/>
                    <a:p>
                      <a:pPr algn="ctr"/>
                      <a:r>
                        <a:rPr lang="en-US" sz="2800" i="1" dirty="0" smtClean="0"/>
                        <a:t>Successful</a:t>
                      </a:r>
                      <a:endParaRPr lang="en-US" sz="2800" i="1" dirty="0"/>
                    </a:p>
                  </a:txBody>
                  <a:tcPr anchor="ctr">
                    <a:solidFill>
                      <a:srgbClr val="E46F1C"/>
                    </a:solidFill>
                  </a:tcPr>
                </a:tc>
                <a:tc>
                  <a:txBody>
                    <a:bodyPr/>
                    <a:lstStyle/>
                    <a:p>
                      <a:pPr algn="ctr"/>
                      <a:r>
                        <a:rPr lang="en-US" sz="2800" i="1" dirty="0" smtClean="0"/>
                        <a:t>Failure</a:t>
                      </a:r>
                      <a:endParaRPr lang="en-US" sz="2800" i="1" dirty="0"/>
                    </a:p>
                  </a:txBody>
                  <a:tcPr anchor="ctr">
                    <a:solidFill>
                      <a:srgbClr val="E46F1C"/>
                    </a:solidFill>
                  </a:tcPr>
                </a:tc>
                <a:extLst>
                  <a:ext uri="{0D108BD9-81ED-4DB2-BD59-A6C34878D82A}">
                    <a16:rowId xmlns:a16="http://schemas.microsoft.com/office/drawing/2014/main" xmlns="" val="10000"/>
                  </a:ext>
                </a:extLst>
              </a:tr>
              <a:tr h="634957">
                <a:tc>
                  <a:txBody>
                    <a:bodyPr/>
                    <a:lstStyle/>
                    <a:p>
                      <a:r>
                        <a:rPr lang="en-US" sz="1800" b="1" dirty="0" smtClean="0">
                          <a:solidFill>
                            <a:schemeClr val="bg1"/>
                          </a:solidFill>
                        </a:rPr>
                        <a:t>Self-Control</a:t>
                      </a:r>
                      <a:endParaRPr lang="en-US" sz="1800" b="1" dirty="0">
                        <a:solidFill>
                          <a:schemeClr val="bg1"/>
                        </a:solidFill>
                      </a:endParaRPr>
                    </a:p>
                  </a:txBody>
                  <a:tcPr anchor="ctr">
                    <a:solidFill>
                      <a:srgbClr val="0B2442"/>
                    </a:solidFill>
                  </a:tcPr>
                </a:tc>
                <a:tc>
                  <a:txBody>
                    <a:bodyPr/>
                    <a:lstStyle/>
                    <a:p>
                      <a:r>
                        <a:rPr lang="en-US" sz="1400" dirty="0" smtClean="0">
                          <a:solidFill>
                            <a:schemeClr val="tx1"/>
                          </a:solidFill>
                        </a:rPr>
                        <a:t>Composed</a:t>
                      </a:r>
                      <a:r>
                        <a:rPr lang="en-US" sz="1400" baseline="0" dirty="0" smtClean="0">
                          <a:solidFill>
                            <a:schemeClr val="tx1"/>
                          </a:solidFill>
                        </a:rPr>
                        <a:t> and </a:t>
                      </a:r>
                      <a:r>
                        <a:rPr lang="en-US" sz="1400" dirty="0" smtClean="0">
                          <a:solidFill>
                            <a:schemeClr val="tx1"/>
                          </a:solidFill>
                        </a:rPr>
                        <a:t>calm under pressure</a:t>
                      </a:r>
                    </a:p>
                  </a:txBody>
                  <a:tcPr anchor="ctr"/>
                </a:tc>
                <a:tc>
                  <a:txBody>
                    <a:bodyPr/>
                    <a:lstStyle/>
                    <a:p>
                      <a:r>
                        <a:rPr lang="en-US" sz="1400" dirty="0" smtClean="0">
                          <a:solidFill>
                            <a:schemeClr val="tx1"/>
                          </a:solidFill>
                        </a:rPr>
                        <a:t>Moodiness</a:t>
                      </a:r>
                      <a:r>
                        <a:rPr lang="en-US" sz="1400" baseline="0" dirty="0" smtClean="0">
                          <a:solidFill>
                            <a:schemeClr val="tx1"/>
                          </a:solidFill>
                        </a:rPr>
                        <a:t> and angry outbursts</a:t>
                      </a:r>
                      <a:endParaRPr lang="en-US" sz="1400" dirty="0">
                        <a:solidFill>
                          <a:schemeClr val="tx1"/>
                        </a:solidFill>
                      </a:endParaRPr>
                    </a:p>
                  </a:txBody>
                  <a:tcPr anchor="ctr"/>
                </a:tc>
                <a:extLst>
                  <a:ext uri="{0D108BD9-81ED-4DB2-BD59-A6C34878D82A}">
                    <a16:rowId xmlns:a16="http://schemas.microsoft.com/office/drawing/2014/main" xmlns="" val="10001"/>
                  </a:ext>
                </a:extLst>
              </a:tr>
              <a:tr h="928816">
                <a:tc>
                  <a:txBody>
                    <a:bodyPr/>
                    <a:lstStyle/>
                    <a:p>
                      <a:r>
                        <a:rPr lang="en-US" sz="1800" b="1" dirty="0" smtClean="0">
                          <a:solidFill>
                            <a:schemeClr val="bg1"/>
                          </a:solidFill>
                        </a:rPr>
                        <a:t>Conscientiousness</a:t>
                      </a:r>
                      <a:endParaRPr lang="en-US" sz="1800" b="1" dirty="0">
                        <a:solidFill>
                          <a:schemeClr val="bg1"/>
                        </a:solidFill>
                      </a:endParaRPr>
                    </a:p>
                  </a:txBody>
                  <a:tcPr anchor="ctr">
                    <a:solidFill>
                      <a:srgbClr val="0B2442"/>
                    </a:solidFill>
                  </a:tcPr>
                </a:tc>
                <a:tc>
                  <a:txBody>
                    <a:bodyPr/>
                    <a:lstStyle/>
                    <a:p>
                      <a:r>
                        <a:rPr lang="en-US" sz="1400" dirty="0" smtClean="0">
                          <a:solidFill>
                            <a:schemeClr val="tx1"/>
                          </a:solidFill>
                        </a:rPr>
                        <a:t>Taking responsibility,</a:t>
                      </a:r>
                      <a:r>
                        <a:rPr lang="en-US" sz="1400" baseline="0" dirty="0" smtClean="0">
                          <a:solidFill>
                            <a:schemeClr val="tx1"/>
                          </a:solidFill>
                        </a:rPr>
                        <a:t> </a:t>
                      </a:r>
                      <a:r>
                        <a:rPr lang="en-US" sz="1400" dirty="0" smtClean="0">
                          <a:solidFill>
                            <a:schemeClr val="tx1"/>
                          </a:solidFill>
                        </a:rPr>
                        <a:t>fixing</a:t>
                      </a:r>
                      <a:r>
                        <a:rPr lang="en-US" sz="1400" baseline="0" dirty="0" smtClean="0">
                          <a:solidFill>
                            <a:schemeClr val="tx1"/>
                          </a:solidFill>
                        </a:rPr>
                        <a:t> the problem and quickly moving forward</a:t>
                      </a:r>
                    </a:p>
                  </a:txBody>
                  <a:tcPr anchor="ctr"/>
                </a:tc>
                <a:tc>
                  <a:txBody>
                    <a:bodyPr/>
                    <a:lstStyle/>
                    <a:p>
                      <a:r>
                        <a:rPr lang="en-US" sz="1400" dirty="0" smtClean="0">
                          <a:solidFill>
                            <a:schemeClr val="tx1"/>
                          </a:solidFill>
                        </a:rPr>
                        <a:t>Acting defensive,</a:t>
                      </a:r>
                      <a:r>
                        <a:rPr lang="en-US" sz="1400" baseline="0" dirty="0" smtClean="0">
                          <a:solidFill>
                            <a:schemeClr val="tx1"/>
                          </a:solidFill>
                        </a:rPr>
                        <a:t> covering up and assigning blame</a:t>
                      </a:r>
                    </a:p>
                    <a:p>
                      <a:endParaRPr lang="en-US" sz="1400" dirty="0">
                        <a:solidFill>
                          <a:schemeClr val="tx1"/>
                        </a:solidFill>
                      </a:endParaRPr>
                    </a:p>
                  </a:txBody>
                  <a:tcPr anchor="ctr"/>
                </a:tc>
                <a:extLst>
                  <a:ext uri="{0D108BD9-81ED-4DB2-BD59-A6C34878D82A}">
                    <a16:rowId xmlns:a16="http://schemas.microsoft.com/office/drawing/2014/main" xmlns="" val="10002"/>
                  </a:ext>
                </a:extLst>
              </a:tr>
              <a:tr h="823784">
                <a:tc>
                  <a:txBody>
                    <a:bodyPr/>
                    <a:lstStyle/>
                    <a:p>
                      <a:r>
                        <a:rPr lang="en-US" sz="1800" b="1" dirty="0" smtClean="0">
                          <a:solidFill>
                            <a:schemeClr val="bg1"/>
                          </a:solidFill>
                        </a:rPr>
                        <a:t>Trustworthiness</a:t>
                      </a:r>
                      <a:endParaRPr lang="en-US" sz="1800" b="1" dirty="0">
                        <a:solidFill>
                          <a:schemeClr val="bg1"/>
                        </a:solidFill>
                      </a:endParaRPr>
                    </a:p>
                  </a:txBody>
                  <a:tcPr anchor="ctr">
                    <a:solidFill>
                      <a:srgbClr val="0B2442"/>
                    </a:solidFill>
                  </a:tcPr>
                </a:tc>
                <a:tc>
                  <a:txBody>
                    <a:bodyPr/>
                    <a:lstStyle/>
                    <a:p>
                      <a:r>
                        <a:rPr lang="en-US" sz="1400" dirty="0" smtClean="0">
                          <a:solidFill>
                            <a:schemeClr val="tx1"/>
                          </a:solidFill>
                        </a:rPr>
                        <a:t>High integrity</a:t>
                      </a:r>
                      <a:r>
                        <a:rPr lang="en-US" sz="1400" baseline="0" dirty="0" smtClean="0">
                          <a:solidFill>
                            <a:schemeClr val="tx1"/>
                          </a:solidFill>
                        </a:rPr>
                        <a:t> and </a:t>
                      </a:r>
                      <a:r>
                        <a:rPr lang="en-US" sz="1400" dirty="0" smtClean="0">
                          <a:solidFill>
                            <a:schemeClr val="tx1"/>
                          </a:solidFill>
                        </a:rPr>
                        <a:t>concern</a:t>
                      </a:r>
                      <a:r>
                        <a:rPr lang="en-US" sz="1400" baseline="0" dirty="0" smtClean="0">
                          <a:solidFill>
                            <a:schemeClr val="tx1"/>
                          </a:solidFill>
                        </a:rPr>
                        <a:t> for others</a:t>
                      </a:r>
                      <a:endParaRPr lang="en-US" sz="1400" dirty="0">
                        <a:solidFill>
                          <a:schemeClr val="tx1"/>
                        </a:solidFill>
                      </a:endParaRPr>
                    </a:p>
                  </a:txBody>
                  <a:tcPr anchor="ctr"/>
                </a:tc>
                <a:tc>
                  <a:txBody>
                    <a:bodyPr/>
                    <a:lstStyle/>
                    <a:p>
                      <a:r>
                        <a:rPr lang="en-US" sz="1400" dirty="0" smtClean="0">
                          <a:solidFill>
                            <a:schemeClr val="tx1"/>
                          </a:solidFill>
                        </a:rPr>
                        <a:t>Undermining the process</a:t>
                      </a:r>
                      <a:r>
                        <a:rPr lang="en-US" sz="1400" baseline="0" dirty="0" smtClean="0">
                          <a:solidFill>
                            <a:schemeClr val="tx1"/>
                          </a:solidFill>
                        </a:rPr>
                        <a:t> and </a:t>
                      </a:r>
                      <a:r>
                        <a:rPr lang="en-US" sz="1400" dirty="0" smtClean="0">
                          <a:solidFill>
                            <a:schemeClr val="tx1"/>
                          </a:solidFill>
                        </a:rPr>
                        <a:t> trying to get ahead</a:t>
                      </a:r>
                      <a:r>
                        <a:rPr lang="en-US" sz="1400" baseline="0" dirty="0" smtClean="0">
                          <a:solidFill>
                            <a:schemeClr val="tx1"/>
                          </a:solidFill>
                        </a:rPr>
                        <a:t> at any cost</a:t>
                      </a:r>
                    </a:p>
                    <a:p>
                      <a:endParaRPr lang="en-US" sz="1400" dirty="0">
                        <a:solidFill>
                          <a:schemeClr val="tx1"/>
                        </a:solidFill>
                      </a:endParaRPr>
                    </a:p>
                  </a:txBody>
                  <a:tcPr anchor="ctr"/>
                </a:tc>
                <a:extLst>
                  <a:ext uri="{0D108BD9-81ED-4DB2-BD59-A6C34878D82A}">
                    <a16:rowId xmlns:a16="http://schemas.microsoft.com/office/drawing/2014/main" xmlns="" val="10003"/>
                  </a:ext>
                </a:extLst>
              </a:tr>
              <a:tr h="762000">
                <a:tc>
                  <a:txBody>
                    <a:bodyPr/>
                    <a:lstStyle/>
                    <a:p>
                      <a:r>
                        <a:rPr lang="en-US" sz="1800" b="1" dirty="0" smtClean="0">
                          <a:solidFill>
                            <a:schemeClr val="bg1"/>
                          </a:solidFill>
                        </a:rPr>
                        <a:t>Social Skills</a:t>
                      </a:r>
                      <a:endParaRPr lang="en-US" sz="1800" b="1" dirty="0">
                        <a:solidFill>
                          <a:schemeClr val="bg1"/>
                        </a:solidFill>
                      </a:endParaRPr>
                    </a:p>
                  </a:txBody>
                  <a:tcPr anchor="ctr">
                    <a:solidFill>
                      <a:srgbClr val="0B2442"/>
                    </a:solidFill>
                  </a:tcPr>
                </a:tc>
                <a:tc>
                  <a:txBody>
                    <a:bodyPr/>
                    <a:lstStyle/>
                    <a:p>
                      <a:r>
                        <a:rPr lang="en-US" sz="1400" dirty="0" smtClean="0">
                          <a:solidFill>
                            <a:schemeClr val="tx1"/>
                          </a:solidFill>
                        </a:rPr>
                        <a:t>Empathic, tactful</a:t>
                      </a:r>
                      <a:r>
                        <a:rPr lang="en-US" sz="1400" baseline="0" dirty="0" smtClean="0">
                          <a:solidFill>
                            <a:schemeClr val="tx1"/>
                          </a:solidFill>
                        </a:rPr>
                        <a:t> and show consideration</a:t>
                      </a:r>
                      <a:endParaRPr lang="en-US" sz="1400" dirty="0">
                        <a:solidFill>
                          <a:schemeClr val="tx1"/>
                        </a:solidFill>
                      </a:endParaRPr>
                    </a:p>
                  </a:txBody>
                  <a:tcPr anchor="ctr"/>
                </a:tc>
                <a:tc>
                  <a:txBody>
                    <a:bodyPr/>
                    <a:lstStyle/>
                    <a:p>
                      <a:r>
                        <a:rPr lang="en-US" sz="1400" dirty="0" smtClean="0">
                          <a:solidFill>
                            <a:schemeClr val="tx1"/>
                          </a:solidFill>
                        </a:rPr>
                        <a:t>Lack empathy, abrasive, arrogant, and/or intimidating</a:t>
                      </a:r>
                    </a:p>
                  </a:txBody>
                  <a:tcPr anchor="ctr"/>
                </a:tc>
                <a:extLst>
                  <a:ext uri="{0D108BD9-81ED-4DB2-BD59-A6C34878D82A}">
                    <a16:rowId xmlns:a16="http://schemas.microsoft.com/office/drawing/2014/main" xmlns="" val="10004"/>
                  </a:ext>
                </a:extLst>
              </a:tr>
              <a:tr h="382638">
                <a:tc>
                  <a:txBody>
                    <a:bodyPr/>
                    <a:lstStyle/>
                    <a:p>
                      <a:r>
                        <a:rPr lang="en-US" sz="1800" b="1" dirty="0" smtClean="0">
                          <a:solidFill>
                            <a:schemeClr val="bg1"/>
                          </a:solidFill>
                        </a:rPr>
                        <a:t>Building Bonds </a:t>
                      </a:r>
                      <a:endParaRPr lang="en-US" sz="1800" b="1" dirty="0">
                        <a:solidFill>
                          <a:schemeClr val="bg1"/>
                        </a:solidFill>
                      </a:endParaRPr>
                    </a:p>
                  </a:txBody>
                  <a:tcPr anchor="ctr">
                    <a:solidFill>
                      <a:srgbClr val="0B2442"/>
                    </a:solidFill>
                  </a:tcPr>
                </a:tc>
                <a:tc>
                  <a:txBody>
                    <a:bodyPr/>
                    <a:lstStyle/>
                    <a:p>
                      <a:r>
                        <a:rPr lang="en-US" sz="1400" dirty="0" smtClean="0">
                          <a:solidFill>
                            <a:schemeClr val="tx1"/>
                          </a:solidFill>
                        </a:rPr>
                        <a:t>Cooperative</a:t>
                      </a:r>
                      <a:r>
                        <a:rPr lang="en-US" sz="1400" baseline="0" dirty="0" smtClean="0">
                          <a:solidFill>
                            <a:schemeClr val="tx1"/>
                          </a:solidFill>
                        </a:rPr>
                        <a:t> and appreciate diversity</a:t>
                      </a:r>
                      <a:endParaRPr lang="en-US" sz="1400" dirty="0">
                        <a:solidFill>
                          <a:schemeClr val="tx1"/>
                        </a:solidFill>
                      </a:endParaRPr>
                    </a:p>
                  </a:txBody>
                  <a:tcPr anchor="ctr"/>
                </a:tc>
                <a:tc>
                  <a:txBody>
                    <a:bodyPr/>
                    <a:lstStyle/>
                    <a:p>
                      <a:r>
                        <a:rPr lang="en-US" sz="1400" dirty="0" smtClean="0">
                          <a:solidFill>
                            <a:schemeClr val="tx1"/>
                          </a:solidFill>
                        </a:rPr>
                        <a:t>Insensitive and manipulative</a:t>
                      </a:r>
                    </a:p>
                    <a:p>
                      <a:endParaRPr lang="en-US" sz="1400" dirty="0" smtClean="0">
                        <a:solidFill>
                          <a:schemeClr val="tx1"/>
                        </a:solidFill>
                      </a:endParaRPr>
                    </a:p>
                    <a:p>
                      <a:endParaRPr lang="en-US" sz="1400" dirty="0">
                        <a:solidFill>
                          <a:schemeClr val="tx1"/>
                        </a:solidFill>
                      </a:endParaRPr>
                    </a:p>
                  </a:txBody>
                  <a:tcPr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007847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
          <p:cNvPicPr>
            <a:picLocks noChangeAspect="1"/>
          </p:cNvPicPr>
          <p:nvPr/>
        </p:nvPicPr>
        <p:blipFill rotWithShape="1">
          <a:blip r:embed="rId3">
            <a:extLst>
              <a:ext uri="{28A0092B-C50C-407E-A947-70E740481C1C}">
                <a14:useLocalDpi xmlns:a14="http://schemas.microsoft.com/office/drawing/2010/main" val="0"/>
              </a:ext>
            </a:extLst>
          </a:blip>
          <a:srcRect l="3838" t="20383" r="-3838" b="2799"/>
          <a:stretch/>
        </p:blipFill>
        <p:spPr bwMode="auto">
          <a:xfrm>
            <a:off x="1143000" y="1752600"/>
            <a:ext cx="7543800" cy="4480560"/>
          </a:xfrm>
          <a:prstGeom prst="rect">
            <a:avLst/>
          </a:prstGeom>
          <a:ln>
            <a:noFill/>
          </a:ln>
          <a:effectLst>
            <a:outerShdw blurRad="190500" algn="tl" rotWithShape="0">
              <a:srgbClr val="000000">
                <a:alpha val="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7721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0963" name="Rectangle 3"/>
          <p:cNvSpPr txBox="1">
            <a:spLocks noChangeArrowheads="1"/>
          </p:cNvSpPr>
          <p:nvPr/>
        </p:nvSpPr>
        <p:spPr bwMode="auto">
          <a:xfrm>
            <a:off x="1459500" y="3657600"/>
            <a:ext cx="6477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algn="ctr" eaLnBrk="1" hangingPunct="1">
              <a:spcBef>
                <a:spcPct val="0"/>
              </a:spcBef>
              <a:buFontTx/>
              <a:buNone/>
            </a:pPr>
            <a:r>
              <a:rPr lang="en-US" altLang="en-US" sz="4800" b="1" i="1" dirty="0">
                <a:solidFill>
                  <a:srgbClr val="E46F1C"/>
                </a:solidFill>
                <a:latin typeface="+mj-lt"/>
              </a:rPr>
              <a:t>Questions &amp; Discussion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28599" y="2057400"/>
            <a:ext cx="2338802" cy="1074155"/>
          </a:xfrm>
          <a:prstGeom prst="rect">
            <a:avLst/>
          </a:prstGeom>
          <a:effectLst>
            <a:outerShdw blurRad="50800" dist="50800" dir="5400000" algn="ctr" rotWithShape="0">
              <a:srgbClr val="000000">
                <a:alpha val="0"/>
              </a:srgbClr>
            </a:outerShdw>
          </a:effectLst>
        </p:spPr>
      </p:pic>
    </p:spTree>
    <p:extLst>
      <p:ext uri="{BB962C8B-B14F-4D97-AF65-F5344CB8AC3E}">
        <p14:creationId xmlns:p14="http://schemas.microsoft.com/office/powerpoint/2010/main" val="1285750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0" y="1143000"/>
            <a:ext cx="4418710" cy="769441"/>
          </a:xfrm>
          <a:prstGeom prst="rect">
            <a:avLst/>
          </a:prstGeom>
          <a:noFill/>
        </p:spPr>
        <p:txBody>
          <a:bodyPr wrap="none" rtlCol="0">
            <a:spAutoFit/>
          </a:bodyPr>
          <a:lstStyle/>
          <a:p>
            <a:r>
              <a:rPr lang="en-US" sz="4400" b="1" dirty="0" smtClean="0">
                <a:solidFill>
                  <a:srgbClr val="E46F1C"/>
                </a:solidFill>
              </a:rPr>
              <a:t>Training Overview</a:t>
            </a:r>
            <a:endParaRPr lang="en-US" sz="4400" b="1" dirty="0">
              <a:solidFill>
                <a:srgbClr val="E46F1C"/>
              </a:solidFill>
            </a:endParaRPr>
          </a:p>
        </p:txBody>
      </p:sp>
      <p:sp>
        <p:nvSpPr>
          <p:cNvPr id="7" name="Rectangle 6"/>
          <p:cNvSpPr/>
          <p:nvPr/>
        </p:nvSpPr>
        <p:spPr>
          <a:xfrm>
            <a:off x="761999" y="2286000"/>
            <a:ext cx="8185475" cy="3785652"/>
          </a:xfrm>
          <a:prstGeom prst="rect">
            <a:avLst/>
          </a:prstGeom>
        </p:spPr>
        <p:txBody>
          <a:bodyPr wrap="square">
            <a:spAutoFit/>
          </a:bodyPr>
          <a:lstStyle/>
          <a:p>
            <a:pPr marL="234950" lvl="0" indent="-234950">
              <a:buClr>
                <a:srgbClr val="E46F1C"/>
              </a:buClr>
              <a:buFont typeface="Arial" panose="020B0604020202020204" pitchFamily="34" charset="0"/>
              <a:buChar char="•"/>
            </a:pPr>
            <a:r>
              <a:rPr lang="en-US" sz="2400" dirty="0" smtClean="0">
                <a:solidFill>
                  <a:srgbClr val="0B2442"/>
                </a:solidFill>
              </a:rPr>
              <a:t>Definition of Emotional Intelligence</a:t>
            </a:r>
          </a:p>
          <a:p>
            <a:pPr marL="234950" lvl="0" indent="-234950">
              <a:buClr>
                <a:srgbClr val="E46F1C"/>
              </a:buClr>
              <a:buFont typeface="Arial" panose="020B0604020202020204" pitchFamily="34" charset="0"/>
              <a:buChar char="•"/>
            </a:pPr>
            <a:endParaRPr lang="en-US" sz="1400" dirty="0">
              <a:solidFill>
                <a:srgbClr val="0B2442"/>
              </a:solidFill>
            </a:endParaRPr>
          </a:p>
          <a:p>
            <a:pPr marL="234950" lvl="0" indent="-234950">
              <a:buClr>
                <a:srgbClr val="E46F1C"/>
              </a:buClr>
              <a:buFont typeface="Arial" panose="020B0604020202020204" pitchFamily="34" charset="0"/>
              <a:buChar char="•"/>
            </a:pPr>
            <a:r>
              <a:rPr lang="en-US" sz="2400" dirty="0" smtClean="0">
                <a:solidFill>
                  <a:srgbClr val="0B2442"/>
                </a:solidFill>
              </a:rPr>
              <a:t>Why it’s Important</a:t>
            </a:r>
          </a:p>
          <a:p>
            <a:pPr marL="234950" lvl="0" indent="-234950">
              <a:buClr>
                <a:srgbClr val="E46F1C"/>
              </a:buClr>
              <a:buFont typeface="Arial" panose="020B0604020202020204" pitchFamily="34" charset="0"/>
              <a:buChar char="•"/>
            </a:pPr>
            <a:endParaRPr lang="en-US" sz="1400" dirty="0">
              <a:solidFill>
                <a:srgbClr val="0B2442"/>
              </a:solidFill>
            </a:endParaRPr>
          </a:p>
          <a:p>
            <a:pPr marL="234950" lvl="0" indent="-234950">
              <a:buClr>
                <a:srgbClr val="E46F1C"/>
              </a:buClr>
              <a:buFont typeface="Arial" panose="020B0604020202020204" pitchFamily="34" charset="0"/>
              <a:buChar char="•"/>
            </a:pPr>
            <a:r>
              <a:rPr lang="en-US" sz="2400" dirty="0" smtClean="0">
                <a:solidFill>
                  <a:srgbClr val="0B2442"/>
                </a:solidFill>
              </a:rPr>
              <a:t>Misconceptions</a:t>
            </a:r>
          </a:p>
          <a:p>
            <a:pPr marL="234950" lvl="0" indent="-234950">
              <a:buClr>
                <a:srgbClr val="E46F1C"/>
              </a:buClr>
              <a:buFont typeface="Arial" panose="020B0604020202020204" pitchFamily="34" charset="0"/>
              <a:buChar char="•"/>
            </a:pPr>
            <a:endParaRPr lang="en-US" sz="1600" dirty="0">
              <a:solidFill>
                <a:srgbClr val="0B2442"/>
              </a:solidFill>
            </a:endParaRPr>
          </a:p>
          <a:p>
            <a:pPr marL="234950" lvl="0" indent="-234950">
              <a:buClr>
                <a:srgbClr val="E46F1C"/>
              </a:buClr>
              <a:buFont typeface="Arial" panose="020B0604020202020204" pitchFamily="34" charset="0"/>
              <a:buChar char="•"/>
            </a:pPr>
            <a:r>
              <a:rPr lang="en-US" sz="2400" dirty="0" smtClean="0">
                <a:solidFill>
                  <a:srgbClr val="0B2442"/>
                </a:solidFill>
              </a:rPr>
              <a:t>The Five Competencies: Self Awareness, Empathy, </a:t>
            </a:r>
            <a:br>
              <a:rPr lang="en-US" sz="2400" dirty="0" smtClean="0">
                <a:solidFill>
                  <a:srgbClr val="0B2442"/>
                </a:solidFill>
              </a:rPr>
            </a:br>
            <a:r>
              <a:rPr lang="en-US" sz="2400" dirty="0" smtClean="0">
                <a:solidFill>
                  <a:srgbClr val="0B2442"/>
                </a:solidFill>
              </a:rPr>
              <a:t>Social Skills, Self-Regulation and Motivation </a:t>
            </a:r>
          </a:p>
          <a:p>
            <a:pPr marL="234950" lvl="0" indent="-234950">
              <a:buClr>
                <a:srgbClr val="E46F1C"/>
              </a:buClr>
              <a:buFont typeface="Arial" panose="020B0604020202020204" pitchFamily="34" charset="0"/>
              <a:buChar char="•"/>
            </a:pPr>
            <a:endParaRPr lang="en-US" sz="1400" dirty="0">
              <a:solidFill>
                <a:srgbClr val="0B2442"/>
              </a:solidFill>
            </a:endParaRPr>
          </a:p>
          <a:p>
            <a:pPr marL="234950" lvl="0" indent="-234950">
              <a:buClr>
                <a:srgbClr val="E46F1C"/>
              </a:buClr>
              <a:buFont typeface="Arial" panose="020B0604020202020204" pitchFamily="34" charset="0"/>
              <a:buChar char="•"/>
            </a:pPr>
            <a:r>
              <a:rPr lang="en-US" sz="2400" dirty="0" smtClean="0">
                <a:solidFill>
                  <a:srgbClr val="0B2442"/>
                </a:solidFill>
              </a:rPr>
              <a:t>Case Studies</a:t>
            </a:r>
          </a:p>
          <a:p>
            <a:pPr marL="234950" lvl="0" indent="-234950">
              <a:buClr>
                <a:srgbClr val="E46F1C"/>
              </a:buClr>
              <a:buFont typeface="Arial" panose="020B0604020202020204" pitchFamily="34" charset="0"/>
              <a:buChar char="•"/>
            </a:pPr>
            <a:endParaRPr lang="en-US" sz="1400" dirty="0">
              <a:solidFill>
                <a:srgbClr val="0B2442"/>
              </a:solidFill>
            </a:endParaRPr>
          </a:p>
          <a:p>
            <a:pPr marL="234950" lvl="0" indent="-234950">
              <a:buClr>
                <a:srgbClr val="E46F1C"/>
              </a:buClr>
              <a:buFont typeface="Arial" panose="020B0604020202020204" pitchFamily="34" charset="0"/>
              <a:buChar char="•"/>
            </a:pPr>
            <a:r>
              <a:rPr lang="en-US" sz="2400" dirty="0" smtClean="0">
                <a:solidFill>
                  <a:srgbClr val="0B2442"/>
                </a:solidFill>
              </a:rPr>
              <a:t>Strategies to Increase Skills</a:t>
            </a:r>
          </a:p>
        </p:txBody>
      </p:sp>
    </p:spTree>
    <p:extLst>
      <p:ext uri="{BB962C8B-B14F-4D97-AF65-F5344CB8AC3E}">
        <p14:creationId xmlns:p14="http://schemas.microsoft.com/office/powerpoint/2010/main" val="3530550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578699" y="2209800"/>
            <a:ext cx="6169318" cy="1569660"/>
          </a:xfrm>
          <a:prstGeom prst="rect">
            <a:avLst/>
          </a:prstGeom>
          <a:noFill/>
        </p:spPr>
        <p:txBody>
          <a:bodyPr wrap="none" rtlCol="0">
            <a:spAutoFit/>
          </a:bodyPr>
          <a:lstStyle/>
          <a:p>
            <a:pPr algn="ctr"/>
            <a:r>
              <a:rPr lang="en-US" sz="4800" b="1" i="1" dirty="0" smtClean="0">
                <a:solidFill>
                  <a:srgbClr val="0B2442"/>
                </a:solidFill>
              </a:rPr>
              <a:t>How Would You Define </a:t>
            </a:r>
          </a:p>
          <a:p>
            <a:pPr algn="ctr"/>
            <a:r>
              <a:rPr lang="en-US" sz="4800" b="1" i="1" dirty="0" smtClean="0">
                <a:solidFill>
                  <a:srgbClr val="0B2442"/>
                </a:solidFill>
              </a:rPr>
              <a:t>Emotional Intelligence?</a:t>
            </a:r>
            <a:endParaRPr lang="en-US" sz="4800" b="1" i="1" dirty="0">
              <a:solidFill>
                <a:srgbClr val="0B2442"/>
              </a:solidFill>
            </a:endParaRPr>
          </a:p>
        </p:txBody>
      </p:sp>
      <p:pic>
        <p:nvPicPr>
          <p:cNvPr id="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1148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343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4480" y="1295400"/>
            <a:ext cx="7733720" cy="707886"/>
          </a:xfrm>
          <a:prstGeom prst="rect">
            <a:avLst/>
          </a:prstGeom>
          <a:noFill/>
        </p:spPr>
        <p:txBody>
          <a:bodyPr wrap="none" rtlCol="0">
            <a:spAutoFit/>
          </a:bodyPr>
          <a:lstStyle/>
          <a:p>
            <a:r>
              <a:rPr lang="en-US" sz="4000" b="1" dirty="0" smtClean="0">
                <a:solidFill>
                  <a:srgbClr val="E46F1C"/>
                </a:solidFill>
              </a:rPr>
              <a:t>Definition of Emotional Intelligence</a:t>
            </a:r>
            <a:endParaRPr lang="en-US" sz="4000" b="1" dirty="0">
              <a:solidFill>
                <a:srgbClr val="E46F1C"/>
              </a:solidFill>
            </a:endParaRPr>
          </a:p>
        </p:txBody>
      </p:sp>
      <p:sp>
        <p:nvSpPr>
          <p:cNvPr id="4" name="TextBox 3"/>
          <p:cNvSpPr txBox="1"/>
          <p:nvPr/>
        </p:nvSpPr>
        <p:spPr>
          <a:xfrm>
            <a:off x="540002" y="2209800"/>
            <a:ext cx="7918198" cy="3970318"/>
          </a:xfrm>
          <a:prstGeom prst="rect">
            <a:avLst/>
          </a:prstGeom>
          <a:noFill/>
        </p:spPr>
        <p:txBody>
          <a:bodyPr wrap="square" rtlCol="0">
            <a:spAutoFit/>
          </a:bodyPr>
          <a:lstStyle/>
          <a:p>
            <a:pPr marL="234950" indent="-234950">
              <a:buClr>
                <a:srgbClr val="E46F1C"/>
              </a:buClr>
              <a:buFont typeface="Arial" panose="020B0604020202020204" pitchFamily="34" charset="0"/>
              <a:buChar char="•"/>
            </a:pPr>
            <a:r>
              <a:rPr lang="en-US" sz="2400" dirty="0" smtClean="0">
                <a:solidFill>
                  <a:srgbClr val="0B2442"/>
                </a:solidFill>
              </a:rPr>
              <a:t>The capacity for recognizing our own feelings and those of others, for motivating ourselves and for managing emotions well in ourselves and in our relationships.</a:t>
            </a:r>
          </a:p>
          <a:p>
            <a:pPr marL="234950" indent="-234950">
              <a:buClr>
                <a:srgbClr val="E46F1C"/>
              </a:buClr>
              <a:buFont typeface="Arial" panose="020B0604020202020204" pitchFamily="34" charset="0"/>
              <a:buChar char="•"/>
            </a:pPr>
            <a:endParaRPr lang="en-US" sz="2400" dirty="0">
              <a:solidFill>
                <a:srgbClr val="0B2442"/>
              </a:solidFill>
            </a:endParaRPr>
          </a:p>
          <a:p>
            <a:pPr marL="234950" indent="-234950">
              <a:buClr>
                <a:srgbClr val="E46F1C"/>
              </a:buClr>
              <a:buFont typeface="Arial" panose="020B0604020202020204" pitchFamily="34" charset="0"/>
              <a:buChar char="•"/>
            </a:pPr>
            <a:r>
              <a:rPr lang="en-US" sz="2400" dirty="0" smtClean="0">
                <a:solidFill>
                  <a:srgbClr val="0B2442"/>
                </a:solidFill>
              </a:rPr>
              <a:t>Includes </a:t>
            </a:r>
            <a:r>
              <a:rPr lang="en-US" sz="2400" b="1" i="1" dirty="0" smtClean="0">
                <a:solidFill>
                  <a:srgbClr val="0B2442"/>
                </a:solidFill>
              </a:rPr>
              <a:t>five</a:t>
            </a:r>
            <a:r>
              <a:rPr lang="en-US" sz="2400" dirty="0" smtClean="0">
                <a:solidFill>
                  <a:srgbClr val="0B2442"/>
                </a:solidFill>
              </a:rPr>
              <a:t> emotional and social competencies:</a:t>
            </a:r>
            <a:br>
              <a:rPr lang="en-US" sz="2400" dirty="0" smtClean="0">
                <a:solidFill>
                  <a:srgbClr val="0B2442"/>
                </a:solidFill>
              </a:rPr>
            </a:br>
            <a:endParaRPr lang="en-US" sz="800" dirty="0" smtClean="0">
              <a:solidFill>
                <a:srgbClr val="0B2442"/>
              </a:solidFill>
            </a:endParaRPr>
          </a:p>
          <a:p>
            <a:pPr marL="685800" lvl="1" indent="-342900">
              <a:buClr>
                <a:srgbClr val="E46F1C"/>
              </a:buClr>
              <a:buFont typeface="Wingdings" panose="05000000000000000000" pitchFamily="2" charset="2"/>
              <a:buChar char="ü"/>
            </a:pPr>
            <a:r>
              <a:rPr lang="en-US" sz="2400" dirty="0" smtClean="0">
                <a:solidFill>
                  <a:srgbClr val="0B2442"/>
                </a:solidFill>
              </a:rPr>
              <a:t>Self-awareness</a:t>
            </a:r>
          </a:p>
          <a:p>
            <a:pPr marL="685800" lvl="1" indent="-342900">
              <a:buClr>
                <a:srgbClr val="E46F1C"/>
              </a:buClr>
              <a:buFont typeface="Wingdings" panose="05000000000000000000" pitchFamily="2" charset="2"/>
              <a:buChar char="ü"/>
            </a:pPr>
            <a:r>
              <a:rPr lang="en-US" sz="2400" dirty="0">
                <a:solidFill>
                  <a:srgbClr val="0B2442"/>
                </a:solidFill>
              </a:rPr>
              <a:t>Empathy</a:t>
            </a:r>
          </a:p>
          <a:p>
            <a:pPr marL="685800" lvl="1" indent="-342900">
              <a:buClr>
                <a:srgbClr val="E46F1C"/>
              </a:buClr>
              <a:buFont typeface="Wingdings" panose="05000000000000000000" pitchFamily="2" charset="2"/>
              <a:buChar char="ü"/>
            </a:pPr>
            <a:r>
              <a:rPr lang="en-US" sz="2400" dirty="0">
                <a:solidFill>
                  <a:srgbClr val="0B2442"/>
                </a:solidFill>
              </a:rPr>
              <a:t>Social </a:t>
            </a:r>
            <a:r>
              <a:rPr lang="en-US" sz="2400" dirty="0" smtClean="0">
                <a:solidFill>
                  <a:srgbClr val="0B2442"/>
                </a:solidFill>
              </a:rPr>
              <a:t>skills</a:t>
            </a:r>
          </a:p>
          <a:p>
            <a:pPr marL="685800" lvl="1" indent="-342900">
              <a:buClr>
                <a:srgbClr val="E46F1C"/>
              </a:buClr>
              <a:buFont typeface="Wingdings" panose="05000000000000000000" pitchFamily="2" charset="2"/>
              <a:buChar char="ü"/>
            </a:pPr>
            <a:r>
              <a:rPr lang="en-US" sz="2400" dirty="0" smtClean="0">
                <a:solidFill>
                  <a:srgbClr val="0B2442"/>
                </a:solidFill>
              </a:rPr>
              <a:t>Self-regulation</a:t>
            </a:r>
          </a:p>
          <a:p>
            <a:pPr marL="685800" lvl="1" indent="-342900">
              <a:buClr>
                <a:srgbClr val="E46F1C"/>
              </a:buClr>
              <a:buFont typeface="Wingdings" panose="05000000000000000000" pitchFamily="2" charset="2"/>
              <a:buChar char="ü"/>
            </a:pPr>
            <a:r>
              <a:rPr lang="en-US" sz="2400" dirty="0" smtClean="0">
                <a:solidFill>
                  <a:srgbClr val="0B2442"/>
                </a:solidFill>
              </a:rPr>
              <a:t>Motivation</a:t>
            </a:r>
          </a:p>
        </p:txBody>
      </p:sp>
      <p:sp>
        <p:nvSpPr>
          <p:cNvPr id="2" name="Rectangle 1"/>
          <p:cNvSpPr/>
          <p:nvPr/>
        </p:nvSpPr>
        <p:spPr>
          <a:xfrm>
            <a:off x="4510498" y="6041617"/>
            <a:ext cx="4572000" cy="553998"/>
          </a:xfrm>
          <a:prstGeom prst="rect">
            <a:avLst/>
          </a:prstGeom>
        </p:spPr>
        <p:txBody>
          <a:bodyPr>
            <a:spAutoFit/>
          </a:bodyPr>
          <a:lstStyle/>
          <a:p>
            <a:pPr algn="ctr"/>
            <a:r>
              <a:rPr lang="en-US" sz="1500" dirty="0" smtClean="0"/>
              <a:t>*Daniel Goleman - author </a:t>
            </a:r>
            <a:r>
              <a:rPr lang="en-US" sz="1500" dirty="0"/>
              <a:t>of </a:t>
            </a:r>
            <a:endParaRPr lang="en-US" sz="1500" dirty="0" smtClean="0"/>
          </a:p>
          <a:p>
            <a:pPr algn="ctr"/>
            <a:r>
              <a:rPr lang="en-US" sz="1500" dirty="0" smtClean="0"/>
              <a:t>“</a:t>
            </a:r>
            <a:r>
              <a:rPr lang="en-US" sz="1500" i="1" dirty="0" smtClean="0"/>
              <a:t>Working with Emotional Intelligence”</a:t>
            </a:r>
            <a:endParaRPr lang="en-US" sz="1500" dirty="0"/>
          </a:p>
        </p:txBody>
      </p:sp>
    </p:spTree>
    <p:extLst>
      <p:ext uri="{BB962C8B-B14F-4D97-AF65-F5344CB8AC3E}">
        <p14:creationId xmlns:p14="http://schemas.microsoft.com/office/powerpoint/2010/main" val="1228568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AutoShape 4" descr="Image result for emotional competence framewor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AutoShape 6" descr="Image result for emotional competence framewor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32" name="Picture 8" descr="https://blogdaformacao.files.wordpress.com/2011/02/emocion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371600"/>
            <a:ext cx="6745302" cy="5051581"/>
          </a:xfrm>
          <a:prstGeom prst="rect">
            <a:avLst/>
          </a:prstGeom>
          <a:ln w="41275" cap="sq" cmpd="thickThin">
            <a:solidFill>
              <a:srgbClr val="0B2442"/>
            </a:solidFill>
            <a:prstDash val="solid"/>
            <a:miter lim="800000"/>
          </a:ln>
          <a:effectLst>
            <a:outerShdw blurRad="381000" dist="38100" dir="5400000" sx="103000" sy="103000" algn="t" rotWithShape="0">
              <a:schemeClr val="tx1">
                <a:alpha val="43000"/>
              </a:scheme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8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54279" y="2209800"/>
            <a:ext cx="7693196" cy="1569660"/>
          </a:xfrm>
          <a:prstGeom prst="rect">
            <a:avLst/>
          </a:prstGeom>
          <a:noFill/>
        </p:spPr>
        <p:txBody>
          <a:bodyPr wrap="none" rtlCol="0">
            <a:spAutoFit/>
          </a:bodyPr>
          <a:lstStyle/>
          <a:p>
            <a:pPr algn="ctr"/>
            <a:r>
              <a:rPr lang="en-US" sz="4800" b="1" i="1" dirty="0" smtClean="0">
                <a:solidFill>
                  <a:srgbClr val="0B2442"/>
                </a:solidFill>
              </a:rPr>
              <a:t>Why Do You Think Emotional </a:t>
            </a:r>
          </a:p>
          <a:p>
            <a:pPr algn="ctr"/>
            <a:r>
              <a:rPr lang="en-US" sz="4800" b="1" i="1" dirty="0" smtClean="0">
                <a:solidFill>
                  <a:srgbClr val="0B2442"/>
                </a:solidFill>
              </a:rPr>
              <a:t>Intelligence Is Important?</a:t>
            </a:r>
            <a:endParaRPr lang="en-US" sz="4800" b="1" i="1" dirty="0">
              <a:solidFill>
                <a:srgbClr val="0B2442"/>
              </a:solidFill>
            </a:endParaRPr>
          </a:p>
        </p:txBody>
      </p:sp>
      <p:pic>
        <p:nvPicPr>
          <p:cNvPr id="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1148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3476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1219200" y="-5481131"/>
            <a:ext cx="10363200" cy="276999"/>
          </a:xfrm>
          <a:prstGeom prst="rect">
            <a:avLst/>
          </a:prstGeom>
        </p:spPr>
        <p:txBody>
          <a:bodyPr wrap="square">
            <a:spAutoFit/>
          </a:bodyPr>
          <a:lstStyle/>
          <a:p>
            <a:r>
              <a:rPr lang="en-US" sz="1200" dirty="0"/>
              <a:t> </a:t>
            </a:r>
          </a:p>
        </p:txBody>
      </p:sp>
      <p:pic>
        <p:nvPicPr>
          <p:cNvPr id="1026" name="Picture 2" descr="High emotional intelligence equals top performance. People who work to increase their emotional intelligence, or EQ, get results both on the job and in their personal lives. Everything we say and do each day is driven by our emotions. Those that understand their emotions are able to respond to them effectively and are able to keep their emotions from hijacking their behavior and derailing otherwise good intentions. Once you begin to understand the power of emotional intelligence and how you can use this skill to your advantage, you will realize potential in yourself that you never even knew you possess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362200"/>
            <a:ext cx="7295895" cy="3320724"/>
          </a:xfrm>
          <a:prstGeom prst="rect">
            <a:avLst/>
          </a:prstGeom>
          <a:ln w="44450">
            <a:solidFill>
              <a:schemeClr val="bg1"/>
            </a:solidFill>
          </a:ln>
          <a:effectLst>
            <a:outerShdw blurRad="292100" dist="25400" dir="2700000" algn="tl" rotWithShape="0">
              <a:srgbClr val="333333">
                <a:alpha val="81000"/>
              </a:srgbClr>
            </a:outerShdw>
          </a:effectLst>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6603" y="6172200"/>
            <a:ext cx="4267200" cy="461665"/>
          </a:xfrm>
          <a:prstGeom prst="rect">
            <a:avLst/>
          </a:prstGeom>
          <a:noFill/>
        </p:spPr>
        <p:txBody>
          <a:bodyPr wrap="square" rtlCol="0">
            <a:spAutoFit/>
          </a:bodyPr>
          <a:lstStyle/>
          <a:p>
            <a:r>
              <a:rPr lang="en-US" sz="1200" i="1" dirty="0" smtClean="0"/>
              <a:t>Schmidt, M. 2012</a:t>
            </a:r>
          </a:p>
          <a:p>
            <a:r>
              <a:rPr lang="en-US" sz="1200" i="1" dirty="0" smtClean="0"/>
              <a:t>Image from talentsmart.com</a:t>
            </a:r>
            <a:endParaRPr lang="en-US" sz="1200" i="1" dirty="0"/>
          </a:p>
        </p:txBody>
      </p:sp>
      <p:sp>
        <p:nvSpPr>
          <p:cNvPr id="8" name="TextBox 7"/>
          <p:cNvSpPr txBox="1"/>
          <p:nvPr/>
        </p:nvSpPr>
        <p:spPr>
          <a:xfrm>
            <a:off x="877927" y="1364998"/>
            <a:ext cx="7673639" cy="707886"/>
          </a:xfrm>
          <a:prstGeom prst="rect">
            <a:avLst/>
          </a:prstGeom>
          <a:noFill/>
        </p:spPr>
        <p:txBody>
          <a:bodyPr wrap="none" rtlCol="0">
            <a:spAutoFit/>
          </a:bodyPr>
          <a:lstStyle/>
          <a:p>
            <a:r>
              <a:rPr lang="en-US" sz="4000" b="1" dirty="0" smtClean="0">
                <a:solidFill>
                  <a:srgbClr val="E46F1C"/>
                </a:solidFill>
              </a:rPr>
              <a:t>The Case for Emotional Intelligence</a:t>
            </a:r>
            <a:endParaRPr lang="en-US" sz="4000" b="1" dirty="0">
              <a:solidFill>
                <a:srgbClr val="E46F1C"/>
              </a:solidFill>
            </a:endParaRPr>
          </a:p>
        </p:txBody>
      </p:sp>
    </p:spTree>
    <p:extLst>
      <p:ext uri="{BB962C8B-B14F-4D97-AF65-F5344CB8AC3E}">
        <p14:creationId xmlns:p14="http://schemas.microsoft.com/office/powerpoint/2010/main" val="1580824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3685</TotalTime>
  <Words>3338</Words>
  <Application>Microsoft Office PowerPoint</Application>
  <PresentationFormat>On-screen Show (4:3)</PresentationFormat>
  <Paragraphs>388</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Freestyle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Maureen Reding</dc:creator>
  <cp:lastModifiedBy>Nate Jacobs</cp:lastModifiedBy>
  <cp:revision>296</cp:revision>
  <cp:lastPrinted>2015-05-21T13:36:33Z</cp:lastPrinted>
  <dcterms:created xsi:type="dcterms:W3CDTF">2015-05-18T15:23:40Z</dcterms:created>
  <dcterms:modified xsi:type="dcterms:W3CDTF">2018-11-26T19:17:39Z</dcterms:modified>
</cp:coreProperties>
</file>