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64" r:id="rId3"/>
    <p:sldId id="265" r:id="rId4"/>
    <p:sldId id="273" r:id="rId5"/>
    <p:sldId id="266" r:id="rId6"/>
    <p:sldId id="267" r:id="rId7"/>
    <p:sldId id="268" r:id="rId8"/>
    <p:sldId id="269" r:id="rId9"/>
    <p:sldId id="282" r:id="rId10"/>
    <p:sldId id="276" r:id="rId11"/>
    <p:sldId id="277" r:id="rId12"/>
    <p:sldId id="278" r:id="rId13"/>
    <p:sldId id="274" r:id="rId14"/>
    <p:sldId id="280" r:id="rId15"/>
    <p:sldId id="262" r:id="rId16"/>
  </p:sldIdLst>
  <p:sldSz cx="9144000" cy="6858000" type="screen4x3"/>
  <p:notesSz cx="68199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08C"/>
    <a:srgbClr val="F79646"/>
    <a:srgbClr val="4BACC6"/>
    <a:srgbClr val="8064A2"/>
    <a:srgbClr val="C0504D"/>
    <a:srgbClr val="9BBB59"/>
    <a:srgbClr val="594774"/>
    <a:srgbClr val="77664E"/>
    <a:srgbClr val="017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7" autoAdjust="0"/>
    <p:restoredTop sz="94660"/>
  </p:normalViewPr>
  <p:slideViewPr>
    <p:cSldViewPr>
      <p:cViewPr varScale="1">
        <p:scale>
          <a:sx n="99" d="100"/>
          <a:sy n="99" d="100"/>
        </p:scale>
        <p:origin x="-10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3128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84F56-B76C-4E64-AB24-76C9FA38E204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BBB8DE9C-6716-4E65-B6D2-E21BE4B2AD0D}">
      <dgm:prSet phldrT="[Text]"/>
      <dgm:spPr/>
      <dgm:t>
        <a:bodyPr/>
        <a:lstStyle/>
        <a:p>
          <a:r>
            <a:rPr lang="en-GB" dirty="0" smtClean="0"/>
            <a:t>Self Awareness</a:t>
          </a:r>
          <a:endParaRPr lang="en-GB" dirty="0"/>
        </a:p>
      </dgm:t>
    </dgm:pt>
    <dgm:pt modelId="{342A09C0-BCFE-4AFC-9F51-334E0F98889D}" type="parTrans" cxnId="{371D5E78-63E3-48AA-9C6C-4688AB6EC12A}">
      <dgm:prSet/>
      <dgm:spPr/>
      <dgm:t>
        <a:bodyPr/>
        <a:lstStyle/>
        <a:p>
          <a:endParaRPr lang="en-GB"/>
        </a:p>
      </dgm:t>
    </dgm:pt>
    <dgm:pt modelId="{3A05FD56-3DFF-4DA7-A4FD-C8622D87BCB4}" type="sibTrans" cxnId="{371D5E78-63E3-48AA-9C6C-4688AB6EC12A}">
      <dgm:prSet/>
      <dgm:spPr/>
      <dgm:t>
        <a:bodyPr/>
        <a:lstStyle/>
        <a:p>
          <a:endParaRPr lang="en-GB"/>
        </a:p>
      </dgm:t>
    </dgm:pt>
    <dgm:pt modelId="{B4F96A23-9742-4649-B691-D46EAA8457A6}">
      <dgm:prSet phldrT="[Text]"/>
      <dgm:spPr/>
      <dgm:t>
        <a:bodyPr/>
        <a:lstStyle/>
        <a:p>
          <a:r>
            <a:rPr lang="en-GB" dirty="0" smtClean="0"/>
            <a:t>Self Regulation</a:t>
          </a:r>
          <a:endParaRPr lang="en-GB" dirty="0"/>
        </a:p>
      </dgm:t>
    </dgm:pt>
    <dgm:pt modelId="{74CF6DD7-07E3-4C90-AA94-8232A2559840}" type="parTrans" cxnId="{758013B8-B7EF-4F2C-9A0C-94FB0DFA3C93}">
      <dgm:prSet/>
      <dgm:spPr/>
      <dgm:t>
        <a:bodyPr/>
        <a:lstStyle/>
        <a:p>
          <a:endParaRPr lang="en-GB"/>
        </a:p>
      </dgm:t>
    </dgm:pt>
    <dgm:pt modelId="{59CF7AB5-64BF-409C-BA9A-6F754E0C540F}" type="sibTrans" cxnId="{758013B8-B7EF-4F2C-9A0C-94FB0DFA3C93}">
      <dgm:prSet/>
      <dgm:spPr/>
      <dgm:t>
        <a:bodyPr/>
        <a:lstStyle/>
        <a:p>
          <a:endParaRPr lang="en-GB"/>
        </a:p>
      </dgm:t>
    </dgm:pt>
    <dgm:pt modelId="{6A327F24-FCE1-401A-9227-3D39F4AC4345}">
      <dgm:prSet phldrT="[Text]"/>
      <dgm:spPr/>
      <dgm:t>
        <a:bodyPr/>
        <a:lstStyle/>
        <a:p>
          <a:r>
            <a:rPr lang="en-GB" dirty="0" smtClean="0"/>
            <a:t>Motivation</a:t>
          </a:r>
          <a:endParaRPr lang="en-GB" dirty="0"/>
        </a:p>
      </dgm:t>
    </dgm:pt>
    <dgm:pt modelId="{39F0DBB2-4DA4-4824-B452-716CEFE710DA}" type="parTrans" cxnId="{E3B07967-CE72-4572-84A4-44734CE2D066}">
      <dgm:prSet/>
      <dgm:spPr/>
      <dgm:t>
        <a:bodyPr/>
        <a:lstStyle/>
        <a:p>
          <a:endParaRPr lang="en-GB"/>
        </a:p>
      </dgm:t>
    </dgm:pt>
    <dgm:pt modelId="{5F3C304E-B3FE-4F38-A213-20C54416D8CD}" type="sibTrans" cxnId="{E3B07967-CE72-4572-84A4-44734CE2D066}">
      <dgm:prSet/>
      <dgm:spPr/>
      <dgm:t>
        <a:bodyPr/>
        <a:lstStyle/>
        <a:p>
          <a:endParaRPr lang="en-GB"/>
        </a:p>
      </dgm:t>
    </dgm:pt>
    <dgm:pt modelId="{E09CA72A-2D25-442E-A150-E3CFF2584430}">
      <dgm:prSet phldrT="[Text]"/>
      <dgm:spPr/>
      <dgm:t>
        <a:bodyPr/>
        <a:lstStyle/>
        <a:p>
          <a:r>
            <a:rPr lang="en-GB" dirty="0" smtClean="0"/>
            <a:t>Empathy</a:t>
          </a:r>
          <a:endParaRPr lang="en-GB" dirty="0"/>
        </a:p>
      </dgm:t>
    </dgm:pt>
    <dgm:pt modelId="{BD56B0FD-6A9B-4B33-91F8-8CCEADE110FD}" type="parTrans" cxnId="{C269DF85-A973-4DC9-9937-2122A7E31483}">
      <dgm:prSet/>
      <dgm:spPr/>
      <dgm:t>
        <a:bodyPr/>
        <a:lstStyle/>
        <a:p>
          <a:endParaRPr lang="en-GB"/>
        </a:p>
      </dgm:t>
    </dgm:pt>
    <dgm:pt modelId="{72B703C4-BEB0-43BA-8E36-D09E07C767AF}" type="sibTrans" cxnId="{C269DF85-A973-4DC9-9937-2122A7E31483}">
      <dgm:prSet/>
      <dgm:spPr/>
      <dgm:t>
        <a:bodyPr/>
        <a:lstStyle/>
        <a:p>
          <a:endParaRPr lang="en-GB"/>
        </a:p>
      </dgm:t>
    </dgm:pt>
    <dgm:pt modelId="{1466865A-021E-4720-B120-C3D04B4CE14C}">
      <dgm:prSet phldrT="[Text]"/>
      <dgm:spPr/>
      <dgm:t>
        <a:bodyPr/>
        <a:lstStyle/>
        <a:p>
          <a:r>
            <a:rPr lang="en-GB" dirty="0" smtClean="0"/>
            <a:t>Social Skills</a:t>
          </a:r>
          <a:endParaRPr lang="en-GB" dirty="0"/>
        </a:p>
      </dgm:t>
    </dgm:pt>
    <dgm:pt modelId="{0500A518-A767-49DA-843E-1983F07D795E}" type="sibTrans" cxnId="{CF82AC14-8882-4AFA-AAC0-E8F1ED4CDFDF}">
      <dgm:prSet/>
      <dgm:spPr/>
      <dgm:t>
        <a:bodyPr/>
        <a:lstStyle/>
        <a:p>
          <a:endParaRPr lang="en-GB"/>
        </a:p>
      </dgm:t>
    </dgm:pt>
    <dgm:pt modelId="{E34EC3E7-8588-4B19-B939-60E2179D8AAC}" type="parTrans" cxnId="{CF82AC14-8882-4AFA-AAC0-E8F1ED4CDFDF}">
      <dgm:prSet/>
      <dgm:spPr/>
      <dgm:t>
        <a:bodyPr/>
        <a:lstStyle/>
        <a:p>
          <a:endParaRPr lang="en-GB"/>
        </a:p>
      </dgm:t>
    </dgm:pt>
    <dgm:pt modelId="{D30DC8FC-CD09-4028-947B-27D8C09F9BBF}" type="pres">
      <dgm:prSet presAssocID="{FE584F56-B76C-4E64-AB24-76C9FA38E20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C201A2B-E59B-462E-834E-A28771FFD9A5}" type="pres">
      <dgm:prSet presAssocID="{BBB8DE9C-6716-4E65-B6D2-E21BE4B2AD0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15ECE02-69D4-4A00-BD99-E817620DDDB7}" type="pres">
      <dgm:prSet presAssocID="{BBB8DE9C-6716-4E65-B6D2-E21BE4B2AD0D}" presName="spNode" presStyleCnt="0"/>
      <dgm:spPr/>
    </dgm:pt>
    <dgm:pt modelId="{FD81B8C7-0DB0-4BF1-915E-B9269E771F4B}" type="pres">
      <dgm:prSet presAssocID="{3A05FD56-3DFF-4DA7-A4FD-C8622D87BCB4}" presName="sibTrans" presStyleLbl="sibTrans1D1" presStyleIdx="0" presStyleCnt="5"/>
      <dgm:spPr/>
      <dgm:t>
        <a:bodyPr/>
        <a:lstStyle/>
        <a:p>
          <a:endParaRPr lang="en-GB"/>
        </a:p>
      </dgm:t>
    </dgm:pt>
    <dgm:pt modelId="{5ADBE12E-959C-401B-B5C9-52130C4B1F21}" type="pres">
      <dgm:prSet presAssocID="{B4F96A23-9742-4649-B691-D46EAA8457A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12998D7-FE90-4F52-9B1B-D9EA72494C83}" type="pres">
      <dgm:prSet presAssocID="{B4F96A23-9742-4649-B691-D46EAA8457A6}" presName="spNode" presStyleCnt="0"/>
      <dgm:spPr/>
    </dgm:pt>
    <dgm:pt modelId="{9AC9FA4A-30B2-42D8-8109-5495CD27C76E}" type="pres">
      <dgm:prSet presAssocID="{59CF7AB5-64BF-409C-BA9A-6F754E0C540F}" presName="sibTrans" presStyleLbl="sibTrans1D1" presStyleIdx="1" presStyleCnt="5"/>
      <dgm:spPr/>
      <dgm:t>
        <a:bodyPr/>
        <a:lstStyle/>
        <a:p>
          <a:endParaRPr lang="en-GB"/>
        </a:p>
      </dgm:t>
    </dgm:pt>
    <dgm:pt modelId="{63EE16AF-2815-473D-8476-E34DA678D675}" type="pres">
      <dgm:prSet presAssocID="{6A327F24-FCE1-401A-9227-3D39F4AC43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A7C760D-5902-4EA7-B395-90B8D67AC10C}" type="pres">
      <dgm:prSet presAssocID="{6A327F24-FCE1-401A-9227-3D39F4AC4345}" presName="spNode" presStyleCnt="0"/>
      <dgm:spPr/>
    </dgm:pt>
    <dgm:pt modelId="{2585473A-B5C4-4B93-A991-7EDA24AF7694}" type="pres">
      <dgm:prSet presAssocID="{5F3C304E-B3FE-4F38-A213-20C54416D8CD}" presName="sibTrans" presStyleLbl="sibTrans1D1" presStyleIdx="2" presStyleCnt="5"/>
      <dgm:spPr/>
      <dgm:t>
        <a:bodyPr/>
        <a:lstStyle/>
        <a:p>
          <a:endParaRPr lang="en-GB"/>
        </a:p>
      </dgm:t>
    </dgm:pt>
    <dgm:pt modelId="{4559DCE2-7042-4051-A78D-05436BFB5564}" type="pres">
      <dgm:prSet presAssocID="{E09CA72A-2D25-442E-A150-E3CFF25844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3CC600-B102-417C-8DF2-2B5F5D6AEA63}" type="pres">
      <dgm:prSet presAssocID="{E09CA72A-2D25-442E-A150-E3CFF2584430}" presName="spNode" presStyleCnt="0"/>
      <dgm:spPr/>
    </dgm:pt>
    <dgm:pt modelId="{B34799A4-93D0-4750-83AA-515DC6EBBBF6}" type="pres">
      <dgm:prSet presAssocID="{72B703C4-BEB0-43BA-8E36-D09E07C767AF}" presName="sibTrans" presStyleLbl="sibTrans1D1" presStyleIdx="3" presStyleCnt="5"/>
      <dgm:spPr/>
      <dgm:t>
        <a:bodyPr/>
        <a:lstStyle/>
        <a:p>
          <a:endParaRPr lang="en-GB"/>
        </a:p>
      </dgm:t>
    </dgm:pt>
    <dgm:pt modelId="{97154EF2-A96D-4589-816A-6C5E10397748}" type="pres">
      <dgm:prSet presAssocID="{1466865A-021E-4720-B120-C3D04B4CE1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7412E2-A25A-4231-BE6D-CA1DC5AC7F39}" type="pres">
      <dgm:prSet presAssocID="{1466865A-021E-4720-B120-C3D04B4CE14C}" presName="spNode" presStyleCnt="0"/>
      <dgm:spPr/>
    </dgm:pt>
    <dgm:pt modelId="{F18FE456-30F7-4187-A3E8-929BEB1512A8}" type="pres">
      <dgm:prSet presAssocID="{0500A518-A767-49DA-843E-1983F07D795E}" presName="sibTrans" presStyleLbl="sibTrans1D1" presStyleIdx="4" presStyleCnt="5"/>
      <dgm:spPr/>
      <dgm:t>
        <a:bodyPr/>
        <a:lstStyle/>
        <a:p>
          <a:endParaRPr lang="en-GB"/>
        </a:p>
      </dgm:t>
    </dgm:pt>
  </dgm:ptLst>
  <dgm:cxnLst>
    <dgm:cxn modelId="{BEB9F038-D73A-4988-A2FE-8D75CC87D6FE}" type="presOf" srcId="{3A05FD56-3DFF-4DA7-A4FD-C8622D87BCB4}" destId="{FD81B8C7-0DB0-4BF1-915E-B9269E771F4B}" srcOrd="0" destOrd="0" presId="urn:microsoft.com/office/officeart/2005/8/layout/cycle6"/>
    <dgm:cxn modelId="{D94AB379-D48E-4B0D-8E0F-F9ED85785CD3}" type="presOf" srcId="{B4F96A23-9742-4649-B691-D46EAA8457A6}" destId="{5ADBE12E-959C-401B-B5C9-52130C4B1F21}" srcOrd="0" destOrd="0" presId="urn:microsoft.com/office/officeart/2005/8/layout/cycle6"/>
    <dgm:cxn modelId="{CF82AC14-8882-4AFA-AAC0-E8F1ED4CDFDF}" srcId="{FE584F56-B76C-4E64-AB24-76C9FA38E204}" destId="{1466865A-021E-4720-B120-C3D04B4CE14C}" srcOrd="4" destOrd="0" parTransId="{E34EC3E7-8588-4B19-B939-60E2179D8AAC}" sibTransId="{0500A518-A767-49DA-843E-1983F07D795E}"/>
    <dgm:cxn modelId="{31E1BBD5-9BCC-4EC8-AA07-5C6772530BDC}" type="presOf" srcId="{FE584F56-B76C-4E64-AB24-76C9FA38E204}" destId="{D30DC8FC-CD09-4028-947B-27D8C09F9BBF}" srcOrd="0" destOrd="0" presId="urn:microsoft.com/office/officeart/2005/8/layout/cycle6"/>
    <dgm:cxn modelId="{2469C48B-E516-4D68-99CF-F2B9A16A40C5}" type="presOf" srcId="{0500A518-A767-49DA-843E-1983F07D795E}" destId="{F18FE456-30F7-4187-A3E8-929BEB1512A8}" srcOrd="0" destOrd="0" presId="urn:microsoft.com/office/officeart/2005/8/layout/cycle6"/>
    <dgm:cxn modelId="{F4BBBDD7-D6C2-4E2F-B324-BDD79A34A314}" type="presOf" srcId="{6A327F24-FCE1-401A-9227-3D39F4AC4345}" destId="{63EE16AF-2815-473D-8476-E34DA678D675}" srcOrd="0" destOrd="0" presId="urn:microsoft.com/office/officeart/2005/8/layout/cycle6"/>
    <dgm:cxn modelId="{65EA0C29-BEEF-496D-96E1-C574FBD2315F}" type="presOf" srcId="{BBB8DE9C-6716-4E65-B6D2-E21BE4B2AD0D}" destId="{3C201A2B-E59B-462E-834E-A28771FFD9A5}" srcOrd="0" destOrd="0" presId="urn:microsoft.com/office/officeart/2005/8/layout/cycle6"/>
    <dgm:cxn modelId="{C269DF85-A973-4DC9-9937-2122A7E31483}" srcId="{FE584F56-B76C-4E64-AB24-76C9FA38E204}" destId="{E09CA72A-2D25-442E-A150-E3CFF2584430}" srcOrd="3" destOrd="0" parTransId="{BD56B0FD-6A9B-4B33-91F8-8CCEADE110FD}" sibTransId="{72B703C4-BEB0-43BA-8E36-D09E07C767AF}"/>
    <dgm:cxn modelId="{3A113605-C5AF-495F-A18B-8B088E91D43D}" type="presOf" srcId="{59CF7AB5-64BF-409C-BA9A-6F754E0C540F}" destId="{9AC9FA4A-30B2-42D8-8109-5495CD27C76E}" srcOrd="0" destOrd="0" presId="urn:microsoft.com/office/officeart/2005/8/layout/cycle6"/>
    <dgm:cxn modelId="{758013B8-B7EF-4F2C-9A0C-94FB0DFA3C93}" srcId="{FE584F56-B76C-4E64-AB24-76C9FA38E204}" destId="{B4F96A23-9742-4649-B691-D46EAA8457A6}" srcOrd="1" destOrd="0" parTransId="{74CF6DD7-07E3-4C90-AA94-8232A2559840}" sibTransId="{59CF7AB5-64BF-409C-BA9A-6F754E0C540F}"/>
    <dgm:cxn modelId="{6B429745-96B7-4F0E-9639-173625661DAC}" type="presOf" srcId="{1466865A-021E-4720-B120-C3D04B4CE14C}" destId="{97154EF2-A96D-4589-816A-6C5E10397748}" srcOrd="0" destOrd="0" presId="urn:microsoft.com/office/officeart/2005/8/layout/cycle6"/>
    <dgm:cxn modelId="{19F8D73F-63BA-441F-9CB4-FDB34067AC95}" type="presOf" srcId="{5F3C304E-B3FE-4F38-A213-20C54416D8CD}" destId="{2585473A-B5C4-4B93-A991-7EDA24AF7694}" srcOrd="0" destOrd="0" presId="urn:microsoft.com/office/officeart/2005/8/layout/cycle6"/>
    <dgm:cxn modelId="{371D5E78-63E3-48AA-9C6C-4688AB6EC12A}" srcId="{FE584F56-B76C-4E64-AB24-76C9FA38E204}" destId="{BBB8DE9C-6716-4E65-B6D2-E21BE4B2AD0D}" srcOrd="0" destOrd="0" parTransId="{342A09C0-BCFE-4AFC-9F51-334E0F98889D}" sibTransId="{3A05FD56-3DFF-4DA7-A4FD-C8622D87BCB4}"/>
    <dgm:cxn modelId="{15B871AA-5C5A-488A-9BBE-89DC4C37E3DF}" type="presOf" srcId="{E09CA72A-2D25-442E-A150-E3CFF2584430}" destId="{4559DCE2-7042-4051-A78D-05436BFB5564}" srcOrd="0" destOrd="0" presId="urn:microsoft.com/office/officeart/2005/8/layout/cycle6"/>
    <dgm:cxn modelId="{E3B07967-CE72-4572-84A4-44734CE2D066}" srcId="{FE584F56-B76C-4E64-AB24-76C9FA38E204}" destId="{6A327F24-FCE1-401A-9227-3D39F4AC4345}" srcOrd="2" destOrd="0" parTransId="{39F0DBB2-4DA4-4824-B452-716CEFE710DA}" sibTransId="{5F3C304E-B3FE-4F38-A213-20C54416D8CD}"/>
    <dgm:cxn modelId="{68A2D42E-E6F0-4795-939C-6955FEA12887}" type="presOf" srcId="{72B703C4-BEB0-43BA-8E36-D09E07C767AF}" destId="{B34799A4-93D0-4750-83AA-515DC6EBBBF6}" srcOrd="0" destOrd="0" presId="urn:microsoft.com/office/officeart/2005/8/layout/cycle6"/>
    <dgm:cxn modelId="{B4CDEA5C-1CC6-469A-A660-57B61963ED4A}" type="presParOf" srcId="{D30DC8FC-CD09-4028-947B-27D8C09F9BBF}" destId="{3C201A2B-E59B-462E-834E-A28771FFD9A5}" srcOrd="0" destOrd="0" presId="urn:microsoft.com/office/officeart/2005/8/layout/cycle6"/>
    <dgm:cxn modelId="{AD61F76C-CE07-42C6-A69B-A2D91FA43D6E}" type="presParOf" srcId="{D30DC8FC-CD09-4028-947B-27D8C09F9BBF}" destId="{115ECE02-69D4-4A00-BD99-E817620DDDB7}" srcOrd="1" destOrd="0" presId="urn:microsoft.com/office/officeart/2005/8/layout/cycle6"/>
    <dgm:cxn modelId="{443CD593-CCE7-425C-8435-4934E5C48915}" type="presParOf" srcId="{D30DC8FC-CD09-4028-947B-27D8C09F9BBF}" destId="{FD81B8C7-0DB0-4BF1-915E-B9269E771F4B}" srcOrd="2" destOrd="0" presId="urn:microsoft.com/office/officeart/2005/8/layout/cycle6"/>
    <dgm:cxn modelId="{9101C976-570E-4056-9BC7-7F0DC9F5D31D}" type="presParOf" srcId="{D30DC8FC-CD09-4028-947B-27D8C09F9BBF}" destId="{5ADBE12E-959C-401B-B5C9-52130C4B1F21}" srcOrd="3" destOrd="0" presId="urn:microsoft.com/office/officeart/2005/8/layout/cycle6"/>
    <dgm:cxn modelId="{EDDA6203-47C9-4A22-9550-1F8D63A8AED9}" type="presParOf" srcId="{D30DC8FC-CD09-4028-947B-27D8C09F9BBF}" destId="{712998D7-FE90-4F52-9B1B-D9EA72494C83}" srcOrd="4" destOrd="0" presId="urn:microsoft.com/office/officeart/2005/8/layout/cycle6"/>
    <dgm:cxn modelId="{DC26F383-4296-43B0-9B91-73DC4ADD8194}" type="presParOf" srcId="{D30DC8FC-CD09-4028-947B-27D8C09F9BBF}" destId="{9AC9FA4A-30B2-42D8-8109-5495CD27C76E}" srcOrd="5" destOrd="0" presId="urn:microsoft.com/office/officeart/2005/8/layout/cycle6"/>
    <dgm:cxn modelId="{A308CF27-1DC3-4D4C-B9ED-32091E07DF66}" type="presParOf" srcId="{D30DC8FC-CD09-4028-947B-27D8C09F9BBF}" destId="{63EE16AF-2815-473D-8476-E34DA678D675}" srcOrd="6" destOrd="0" presId="urn:microsoft.com/office/officeart/2005/8/layout/cycle6"/>
    <dgm:cxn modelId="{F4B0BE83-FDCB-471C-91B4-EB68410C8F37}" type="presParOf" srcId="{D30DC8FC-CD09-4028-947B-27D8C09F9BBF}" destId="{DA7C760D-5902-4EA7-B395-90B8D67AC10C}" srcOrd="7" destOrd="0" presId="urn:microsoft.com/office/officeart/2005/8/layout/cycle6"/>
    <dgm:cxn modelId="{C9009ECE-F2B3-4AD6-A04D-86499701104B}" type="presParOf" srcId="{D30DC8FC-CD09-4028-947B-27D8C09F9BBF}" destId="{2585473A-B5C4-4B93-A991-7EDA24AF7694}" srcOrd="8" destOrd="0" presId="urn:microsoft.com/office/officeart/2005/8/layout/cycle6"/>
    <dgm:cxn modelId="{DED69534-8006-4952-9CF1-E9A6C87C6E8F}" type="presParOf" srcId="{D30DC8FC-CD09-4028-947B-27D8C09F9BBF}" destId="{4559DCE2-7042-4051-A78D-05436BFB5564}" srcOrd="9" destOrd="0" presId="urn:microsoft.com/office/officeart/2005/8/layout/cycle6"/>
    <dgm:cxn modelId="{A17576AC-5F8F-47D8-8656-0B78899FC793}" type="presParOf" srcId="{D30DC8FC-CD09-4028-947B-27D8C09F9BBF}" destId="{093CC600-B102-417C-8DF2-2B5F5D6AEA63}" srcOrd="10" destOrd="0" presId="urn:microsoft.com/office/officeart/2005/8/layout/cycle6"/>
    <dgm:cxn modelId="{DD78CFCB-01AC-4F4A-A7D6-E79FA575FFED}" type="presParOf" srcId="{D30DC8FC-CD09-4028-947B-27D8C09F9BBF}" destId="{B34799A4-93D0-4750-83AA-515DC6EBBBF6}" srcOrd="11" destOrd="0" presId="urn:microsoft.com/office/officeart/2005/8/layout/cycle6"/>
    <dgm:cxn modelId="{D69E642F-F2E8-4E22-BF93-23146D7269F7}" type="presParOf" srcId="{D30DC8FC-CD09-4028-947B-27D8C09F9BBF}" destId="{97154EF2-A96D-4589-816A-6C5E10397748}" srcOrd="12" destOrd="0" presId="urn:microsoft.com/office/officeart/2005/8/layout/cycle6"/>
    <dgm:cxn modelId="{AB79D6A5-54A3-4F30-A230-99D44EBF8A5B}" type="presParOf" srcId="{D30DC8FC-CD09-4028-947B-27D8C09F9BBF}" destId="{557412E2-A25A-4231-BE6D-CA1DC5AC7F39}" srcOrd="13" destOrd="0" presId="urn:microsoft.com/office/officeart/2005/8/layout/cycle6"/>
    <dgm:cxn modelId="{ADE6CD8B-B499-4F1B-91B4-F0BA3C0E6797}" type="presParOf" srcId="{D30DC8FC-CD09-4028-947B-27D8C09F9BBF}" destId="{F18FE456-30F7-4187-A3E8-929BEB1512A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01A2B-E59B-462E-834E-A28771FFD9A5}">
      <dsp:nvSpPr>
        <dsp:cNvPr id="0" name=""/>
        <dsp:cNvSpPr/>
      </dsp:nvSpPr>
      <dsp:spPr>
        <a:xfrm>
          <a:off x="2745056" y="186"/>
          <a:ext cx="1590334" cy="10337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Self Awareness</a:t>
          </a:r>
          <a:endParaRPr lang="en-GB" sz="2300" kern="1200" dirty="0"/>
        </a:p>
      </dsp:txBody>
      <dsp:txXfrm>
        <a:off x="2795518" y="50648"/>
        <a:ext cx="1489410" cy="932793"/>
      </dsp:txXfrm>
    </dsp:sp>
    <dsp:sp modelId="{FD81B8C7-0DB0-4BF1-915E-B9269E771F4B}">
      <dsp:nvSpPr>
        <dsp:cNvPr id="0" name=""/>
        <dsp:cNvSpPr/>
      </dsp:nvSpPr>
      <dsp:spPr>
        <a:xfrm>
          <a:off x="1474104" y="517045"/>
          <a:ext cx="4132239" cy="4132239"/>
        </a:xfrm>
        <a:custGeom>
          <a:avLst/>
          <a:gdLst/>
          <a:ahLst/>
          <a:cxnLst/>
          <a:rect l="0" t="0" r="0" b="0"/>
          <a:pathLst>
            <a:path>
              <a:moveTo>
                <a:pt x="2872223" y="163740"/>
              </a:moveTo>
              <a:arcTo wR="2066119" hR="2066119" stAng="17577842" swAng="196248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BE12E-959C-401B-B5C9-52130C4B1F21}">
      <dsp:nvSpPr>
        <dsp:cNvPr id="0" name=""/>
        <dsp:cNvSpPr/>
      </dsp:nvSpPr>
      <dsp:spPr>
        <a:xfrm>
          <a:off x="4710053" y="1427840"/>
          <a:ext cx="1590334" cy="10337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Self Regulation</a:t>
          </a:r>
          <a:endParaRPr lang="en-GB" sz="2300" kern="1200" dirty="0"/>
        </a:p>
      </dsp:txBody>
      <dsp:txXfrm>
        <a:off x="4760515" y="1478302"/>
        <a:ext cx="1489410" cy="932793"/>
      </dsp:txXfrm>
    </dsp:sp>
    <dsp:sp modelId="{9AC9FA4A-30B2-42D8-8109-5495CD27C76E}">
      <dsp:nvSpPr>
        <dsp:cNvPr id="0" name=""/>
        <dsp:cNvSpPr/>
      </dsp:nvSpPr>
      <dsp:spPr>
        <a:xfrm>
          <a:off x="1474104" y="517045"/>
          <a:ext cx="4132239" cy="4132239"/>
        </a:xfrm>
        <a:custGeom>
          <a:avLst/>
          <a:gdLst/>
          <a:ahLst/>
          <a:cxnLst/>
          <a:rect l="0" t="0" r="0" b="0"/>
          <a:pathLst>
            <a:path>
              <a:moveTo>
                <a:pt x="4129394" y="1957723"/>
              </a:moveTo>
              <a:arcTo wR="2066119" hR="2066119" stAng="21419561" swAng="219703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E16AF-2815-473D-8476-E34DA678D675}">
      <dsp:nvSpPr>
        <dsp:cNvPr id="0" name=""/>
        <dsp:cNvSpPr/>
      </dsp:nvSpPr>
      <dsp:spPr>
        <a:xfrm>
          <a:off x="3959491" y="3737832"/>
          <a:ext cx="1590334" cy="10337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Motivation</a:t>
          </a:r>
          <a:endParaRPr lang="en-GB" sz="2300" kern="1200" dirty="0"/>
        </a:p>
      </dsp:txBody>
      <dsp:txXfrm>
        <a:off x="4009953" y="3788294"/>
        <a:ext cx="1489410" cy="932793"/>
      </dsp:txXfrm>
    </dsp:sp>
    <dsp:sp modelId="{2585473A-B5C4-4B93-A991-7EDA24AF7694}">
      <dsp:nvSpPr>
        <dsp:cNvPr id="0" name=""/>
        <dsp:cNvSpPr/>
      </dsp:nvSpPr>
      <dsp:spPr>
        <a:xfrm>
          <a:off x="1474104" y="517045"/>
          <a:ext cx="4132239" cy="4132239"/>
        </a:xfrm>
        <a:custGeom>
          <a:avLst/>
          <a:gdLst/>
          <a:ahLst/>
          <a:cxnLst/>
          <a:rect l="0" t="0" r="0" b="0"/>
          <a:pathLst>
            <a:path>
              <a:moveTo>
                <a:pt x="2477172" y="4090937"/>
              </a:moveTo>
              <a:arcTo wR="2066119" hR="2066119" stAng="4711469" swAng="1377062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9DCE2-7042-4051-A78D-05436BFB5564}">
      <dsp:nvSpPr>
        <dsp:cNvPr id="0" name=""/>
        <dsp:cNvSpPr/>
      </dsp:nvSpPr>
      <dsp:spPr>
        <a:xfrm>
          <a:off x="1530621" y="3737832"/>
          <a:ext cx="1590334" cy="10337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Empathy</a:t>
          </a:r>
          <a:endParaRPr lang="en-GB" sz="2300" kern="1200" dirty="0"/>
        </a:p>
      </dsp:txBody>
      <dsp:txXfrm>
        <a:off x="1581083" y="3788294"/>
        <a:ext cx="1489410" cy="932793"/>
      </dsp:txXfrm>
    </dsp:sp>
    <dsp:sp modelId="{B34799A4-93D0-4750-83AA-515DC6EBBBF6}">
      <dsp:nvSpPr>
        <dsp:cNvPr id="0" name=""/>
        <dsp:cNvSpPr/>
      </dsp:nvSpPr>
      <dsp:spPr>
        <a:xfrm>
          <a:off x="1474104" y="517045"/>
          <a:ext cx="4132239" cy="4132239"/>
        </a:xfrm>
        <a:custGeom>
          <a:avLst/>
          <a:gdLst/>
          <a:ahLst/>
          <a:cxnLst/>
          <a:rect l="0" t="0" r="0" b="0"/>
          <a:pathLst>
            <a:path>
              <a:moveTo>
                <a:pt x="345402" y="3209790"/>
              </a:moveTo>
              <a:arcTo wR="2066119" hR="2066119" stAng="8783405" swAng="2197034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54EF2-A96D-4589-816A-6C5E10397748}">
      <dsp:nvSpPr>
        <dsp:cNvPr id="0" name=""/>
        <dsp:cNvSpPr/>
      </dsp:nvSpPr>
      <dsp:spPr>
        <a:xfrm>
          <a:off x="780059" y="1427840"/>
          <a:ext cx="1590334" cy="103371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Social Skills</a:t>
          </a:r>
          <a:endParaRPr lang="en-GB" sz="2300" kern="1200" dirty="0"/>
        </a:p>
      </dsp:txBody>
      <dsp:txXfrm>
        <a:off x="830521" y="1478302"/>
        <a:ext cx="1489410" cy="932793"/>
      </dsp:txXfrm>
    </dsp:sp>
    <dsp:sp modelId="{F18FE456-30F7-4187-A3E8-929BEB1512A8}">
      <dsp:nvSpPr>
        <dsp:cNvPr id="0" name=""/>
        <dsp:cNvSpPr/>
      </dsp:nvSpPr>
      <dsp:spPr>
        <a:xfrm>
          <a:off x="1474104" y="517045"/>
          <a:ext cx="4132239" cy="4132239"/>
        </a:xfrm>
        <a:custGeom>
          <a:avLst/>
          <a:gdLst/>
          <a:ahLst/>
          <a:cxnLst/>
          <a:rect l="0" t="0" r="0" b="0"/>
          <a:pathLst>
            <a:path>
              <a:moveTo>
                <a:pt x="359867" y="900979"/>
              </a:moveTo>
              <a:arcTo wR="2066119" hR="2066119" stAng="12859669" swAng="1962489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5290" cy="496570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r>
              <a:rPr lang="en-GB" smtClean="0"/>
              <a:t>Emotional Intelligence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3032" y="1"/>
            <a:ext cx="2955290" cy="496570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2DC882F9-ABDA-4D09-9A60-A3B1558B2146}" type="datetimeFigureOut">
              <a:rPr lang="en-GB" smtClean="0"/>
              <a:t>05/12/2018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55290" cy="496570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r>
              <a:rPr lang="en-GB" smtClean="0"/>
              <a:t>(c) radius360.co.uk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3032" y="9433107"/>
            <a:ext cx="2955290" cy="496570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55091924-E345-422E-A09A-CB3EF394878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12820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5925" cy="49688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r>
              <a:rPr lang="en-GB" smtClean="0"/>
              <a:t>Emotional Intelligence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2388" y="0"/>
            <a:ext cx="2955925" cy="496888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9B197A9A-4E5A-49B1-88F2-EA107CDCB269}" type="datetimeFigureOut">
              <a:rPr lang="en-GB" smtClean="0"/>
              <a:t>05/12/2018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2625" y="4718051"/>
            <a:ext cx="5454650" cy="4468813"/>
          </a:xfrm>
          <a:prstGeom prst="rect">
            <a:avLst/>
          </a:prstGeom>
        </p:spPr>
        <p:txBody>
          <a:bodyPr vert="horz" lIns="91425" tIns="45712" rIns="91425" bIns="4571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2925"/>
            <a:ext cx="2955925" cy="49688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r>
              <a:rPr lang="en-GB" smtClean="0"/>
              <a:t>(c) radius360.co.uk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2388" y="9432925"/>
            <a:ext cx="2955925" cy="496888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26666540-C134-4FE2-AC4D-F862B20CFC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9638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24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4048" y="1484784"/>
            <a:ext cx="3888432" cy="374441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6096" y="5661248"/>
            <a:ext cx="3456384" cy="910952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12530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9456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560" y="1268761"/>
            <a:ext cx="38842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560" y="1268761"/>
            <a:ext cx="388424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84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1268761"/>
            <a:ext cx="3885828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46" y="1268761"/>
            <a:ext cx="3887354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86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439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8666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2483768" y="2420888"/>
            <a:ext cx="5616624" cy="2952328"/>
          </a:xfrm>
        </p:spPr>
        <p:txBody>
          <a:bodyPr>
            <a:normAutofit/>
          </a:bodyPr>
          <a:lstStyle>
            <a:lvl1pPr>
              <a:spcAft>
                <a:spcPts val="2400"/>
              </a:spcAft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28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20" y="4800600"/>
            <a:ext cx="5486400" cy="566739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65920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5920" y="5367338"/>
            <a:ext cx="5486400" cy="80486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7769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74637"/>
            <a:ext cx="8075240" cy="850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235893"/>
            <a:ext cx="807524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60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" y="6351300"/>
            <a:ext cx="723730" cy="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57" r:id="rId9"/>
  </p:sldLayoutIdLst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 introduction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Emotional Intelligence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789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 Mixed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259" y="2780928"/>
            <a:ext cx="8084541" cy="3384376"/>
          </a:xfrm>
        </p:spPr>
        <p:txBody>
          <a:bodyPr/>
          <a:lstStyle/>
          <a:p>
            <a:r>
              <a:rPr lang="en-GB" sz="2400" b="1" dirty="0" smtClean="0">
                <a:solidFill>
                  <a:srgbClr val="8064A2"/>
                </a:solidFill>
              </a:rPr>
              <a:t>achievement </a:t>
            </a:r>
            <a:r>
              <a:rPr lang="en-GB" sz="2400" b="1" dirty="0">
                <a:solidFill>
                  <a:srgbClr val="8064A2"/>
                </a:solidFill>
              </a:rPr>
              <a:t>drive </a:t>
            </a:r>
            <a:r>
              <a:rPr lang="en-GB" sz="2400" dirty="0"/>
              <a:t>– constant striving to improve or meet a standard of excellence</a:t>
            </a:r>
          </a:p>
          <a:p>
            <a:r>
              <a:rPr lang="en-GB" sz="2400" b="1" dirty="0" smtClean="0">
                <a:solidFill>
                  <a:srgbClr val="8064A2"/>
                </a:solidFill>
              </a:rPr>
              <a:t>commitment</a:t>
            </a:r>
            <a:r>
              <a:rPr lang="en-GB" sz="2400" dirty="0" smtClean="0"/>
              <a:t> </a:t>
            </a:r>
            <a:r>
              <a:rPr lang="en-GB" sz="2400" dirty="0"/>
              <a:t>– aligning with the goals of your group or organisation</a:t>
            </a:r>
          </a:p>
          <a:p>
            <a:r>
              <a:rPr lang="en-GB" sz="2400" b="1" dirty="0" smtClean="0">
                <a:solidFill>
                  <a:srgbClr val="8064A2"/>
                </a:solidFill>
              </a:rPr>
              <a:t>initiative</a:t>
            </a:r>
            <a:r>
              <a:rPr lang="en-GB" sz="2400" dirty="0" smtClean="0"/>
              <a:t> </a:t>
            </a:r>
            <a:r>
              <a:rPr lang="en-GB" sz="2400" dirty="0"/>
              <a:t>– readying yourself to act on opportunities</a:t>
            </a:r>
          </a:p>
          <a:p>
            <a:r>
              <a:rPr lang="en-GB" sz="2400" b="1" dirty="0" smtClean="0">
                <a:solidFill>
                  <a:srgbClr val="8064A2"/>
                </a:solidFill>
              </a:rPr>
              <a:t>optimism</a:t>
            </a:r>
            <a:r>
              <a:rPr lang="en-GB" sz="2400" dirty="0" smtClean="0"/>
              <a:t> </a:t>
            </a:r>
            <a:r>
              <a:rPr lang="en-GB" sz="2400" dirty="0"/>
              <a:t>– pursuing goals persistently despite obstacles or setbacks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620000" cy="105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8201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 Mixed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259" y="2780928"/>
            <a:ext cx="8146205" cy="3744416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4BACC6"/>
                </a:solidFill>
              </a:rPr>
              <a:t>service </a:t>
            </a:r>
            <a:r>
              <a:rPr lang="en-GB" sz="2400" b="1" dirty="0">
                <a:solidFill>
                  <a:srgbClr val="4BACC6"/>
                </a:solidFill>
              </a:rPr>
              <a:t>orientation </a:t>
            </a:r>
            <a:r>
              <a:rPr lang="en-GB" sz="2400" dirty="0"/>
              <a:t>– anticipating, recognising and meeting </a:t>
            </a:r>
            <a:r>
              <a:rPr lang="en-GB" sz="2400" dirty="0" smtClean="0"/>
              <a:t>clients’ </a:t>
            </a:r>
            <a:r>
              <a:rPr lang="en-GB" sz="2400" dirty="0"/>
              <a:t>needs</a:t>
            </a:r>
          </a:p>
          <a:p>
            <a:r>
              <a:rPr lang="en-GB" sz="2400" b="1" dirty="0" smtClean="0">
                <a:solidFill>
                  <a:srgbClr val="4BACC6"/>
                </a:solidFill>
              </a:rPr>
              <a:t>developing </a:t>
            </a:r>
            <a:r>
              <a:rPr lang="en-GB" sz="2400" b="1" dirty="0">
                <a:solidFill>
                  <a:srgbClr val="4BACC6"/>
                </a:solidFill>
              </a:rPr>
              <a:t>others </a:t>
            </a:r>
            <a:r>
              <a:rPr lang="en-GB" sz="2400" dirty="0"/>
              <a:t>– sensing what others need to progress and strengthening their abilities</a:t>
            </a:r>
          </a:p>
          <a:p>
            <a:r>
              <a:rPr lang="en-GB" sz="2400" b="1" dirty="0" smtClean="0">
                <a:solidFill>
                  <a:srgbClr val="4BACC6"/>
                </a:solidFill>
              </a:rPr>
              <a:t>diversity</a:t>
            </a:r>
            <a:r>
              <a:rPr lang="en-GB" sz="2400" dirty="0" smtClean="0"/>
              <a:t> </a:t>
            </a:r>
            <a:r>
              <a:rPr lang="en-GB" sz="2400" dirty="0"/>
              <a:t>– cultivating opportunities through diverse people</a:t>
            </a:r>
          </a:p>
          <a:p>
            <a:r>
              <a:rPr lang="en-GB" sz="2400" b="1" dirty="0" smtClean="0">
                <a:solidFill>
                  <a:srgbClr val="4BACC6"/>
                </a:solidFill>
              </a:rPr>
              <a:t>political </a:t>
            </a:r>
            <a:r>
              <a:rPr lang="en-GB" sz="2400" b="1" dirty="0">
                <a:solidFill>
                  <a:srgbClr val="4BACC6"/>
                </a:solidFill>
              </a:rPr>
              <a:t>awareness </a:t>
            </a:r>
            <a:r>
              <a:rPr lang="en-GB" sz="2400" dirty="0"/>
              <a:t>– reading your </a:t>
            </a:r>
            <a:r>
              <a:rPr lang="en-GB" sz="2400" dirty="0" smtClean="0"/>
              <a:t>group’s </a:t>
            </a:r>
            <a:r>
              <a:rPr lang="en-GB" sz="2400" dirty="0"/>
              <a:t>emotional currents</a:t>
            </a:r>
          </a:p>
          <a:p>
            <a:r>
              <a:rPr lang="en-GB" sz="2400" b="1" dirty="0" smtClean="0">
                <a:solidFill>
                  <a:srgbClr val="4BACC6"/>
                </a:solidFill>
              </a:rPr>
              <a:t>understanding </a:t>
            </a:r>
            <a:r>
              <a:rPr lang="en-GB" sz="2400" b="1" dirty="0">
                <a:solidFill>
                  <a:srgbClr val="4BACC6"/>
                </a:solidFill>
              </a:rPr>
              <a:t>others </a:t>
            </a:r>
            <a:r>
              <a:rPr lang="en-GB" sz="2400" dirty="0"/>
              <a:t>– discerning the feelings behind the needs and wants of others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68760"/>
            <a:ext cx="1620000" cy="105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51010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8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6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 Mixed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259" y="2780928"/>
            <a:ext cx="8084541" cy="3384376"/>
          </a:xfrm>
        </p:spPr>
        <p:txBody>
          <a:bodyPr/>
          <a:lstStyle/>
          <a:p>
            <a:r>
              <a:rPr lang="en-GB" sz="2400" b="1" dirty="0" smtClean="0">
                <a:solidFill>
                  <a:srgbClr val="F79646"/>
                </a:solidFill>
              </a:rPr>
              <a:t>connection</a:t>
            </a:r>
            <a:r>
              <a:rPr lang="en-GB" sz="2400" dirty="0" smtClean="0"/>
              <a:t> </a:t>
            </a:r>
            <a:r>
              <a:rPr lang="en-GB" sz="2400" dirty="0"/>
              <a:t>– building effective relationships 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influence</a:t>
            </a:r>
            <a:r>
              <a:rPr lang="en-GB" sz="2400" dirty="0" smtClean="0"/>
              <a:t> </a:t>
            </a:r>
            <a:r>
              <a:rPr lang="en-GB" sz="2400" dirty="0"/>
              <a:t>– effective persuasion tactics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communication</a:t>
            </a:r>
            <a:r>
              <a:rPr lang="en-GB" sz="2400" dirty="0" smtClean="0"/>
              <a:t> </a:t>
            </a:r>
            <a:r>
              <a:rPr lang="en-GB" sz="2400" dirty="0"/>
              <a:t>– clear messages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leadership</a:t>
            </a:r>
            <a:r>
              <a:rPr lang="en-GB" sz="2400" dirty="0" smtClean="0"/>
              <a:t> </a:t>
            </a:r>
            <a:r>
              <a:rPr lang="en-GB" sz="2400" dirty="0"/>
              <a:t>– inspiring and guiding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catalyse</a:t>
            </a:r>
            <a:r>
              <a:rPr lang="en-GB" sz="2400" dirty="0" smtClean="0"/>
              <a:t> </a:t>
            </a:r>
            <a:r>
              <a:rPr lang="en-GB" sz="2400" dirty="0"/>
              <a:t>– initiating and managing change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partnership</a:t>
            </a:r>
            <a:r>
              <a:rPr lang="en-GB" sz="2400" dirty="0" smtClean="0"/>
              <a:t> </a:t>
            </a:r>
            <a:r>
              <a:rPr lang="en-GB" sz="2400" dirty="0"/>
              <a:t>– realising shared goals</a:t>
            </a:r>
          </a:p>
          <a:p>
            <a:r>
              <a:rPr lang="en-GB" sz="2400" b="1" dirty="0" smtClean="0">
                <a:solidFill>
                  <a:srgbClr val="F79646"/>
                </a:solidFill>
              </a:rPr>
              <a:t>conflict </a:t>
            </a:r>
            <a:r>
              <a:rPr lang="en-GB" sz="2400" dirty="0"/>
              <a:t>– understanding and resolving problems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1620000" cy="105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5506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 Quick win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06" y="4869160"/>
            <a:ext cx="1988840" cy="198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35893"/>
            <a:ext cx="7704856" cy="5217443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2400" dirty="0" smtClean="0"/>
              <a:t>Lets challenge ourselves </a:t>
            </a:r>
            <a:r>
              <a:rPr lang="en-GB" sz="2400" dirty="0"/>
              <a:t>to make </a:t>
            </a:r>
            <a:r>
              <a:rPr lang="en-GB" sz="2400" dirty="0" smtClean="0"/>
              <a:t>a positive </a:t>
            </a:r>
            <a:r>
              <a:rPr lang="en-GB" sz="2400" dirty="0"/>
              <a:t>EI </a:t>
            </a:r>
            <a:r>
              <a:rPr lang="en-GB" sz="2400" dirty="0" smtClean="0"/>
              <a:t>change by starting to do, or by doing more of: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making others comfortable in social situations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differentiating between having an emotion and doing something about 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replacing selective listening with attentive listening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focusing on body language and translating its meaning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helping someone through the change curve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altering your response to setbacks and obstacles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noticing!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59314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6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Emotional Intelligence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AIM</a:t>
            </a:r>
          </a:p>
          <a:p>
            <a:r>
              <a:rPr lang="en-GB" sz="2400" dirty="0" smtClean="0"/>
              <a:t>To </a:t>
            </a:r>
            <a:r>
              <a:rPr lang="en-GB" sz="2400" smtClean="0"/>
              <a:t>introduce and </a:t>
            </a:r>
            <a:r>
              <a:rPr lang="en-GB" sz="2400" dirty="0" smtClean="0"/>
              <a:t>establish the importance of emotional intelligence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OBJECTIVES</a:t>
            </a:r>
          </a:p>
          <a:p>
            <a:r>
              <a:rPr lang="en-GB" sz="2400" dirty="0" smtClean="0"/>
              <a:t>To be aware of the different models of EI</a:t>
            </a:r>
          </a:p>
          <a:p>
            <a:r>
              <a:rPr lang="en-GB" sz="2400" dirty="0" smtClean="0"/>
              <a:t>To take away a quick win; a simple action point</a:t>
            </a:r>
          </a:p>
          <a:p>
            <a:r>
              <a:rPr lang="en-GB" sz="2400" dirty="0" smtClean="0"/>
              <a:t>To recognise how five EI components function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"/>
            <a:ext cx="2622702" cy="17484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483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5E08C"/>
                </a:solidFill>
              </a:rPr>
              <a:t>Adrian Nash </a:t>
            </a:r>
            <a:br>
              <a:rPr lang="en-GB" dirty="0" smtClean="0">
                <a:solidFill>
                  <a:srgbClr val="F5E08C"/>
                </a:solidFill>
              </a:rPr>
            </a:br>
            <a:r>
              <a:rPr lang="en-GB" dirty="0" smtClean="0">
                <a:solidFill>
                  <a:srgbClr val="F5E08C"/>
                </a:solidFill>
              </a:rPr>
              <a:t>01376 337063</a:t>
            </a:r>
            <a:br>
              <a:rPr lang="en-GB" dirty="0" smtClean="0">
                <a:solidFill>
                  <a:srgbClr val="F5E08C"/>
                </a:solidFill>
              </a:rPr>
            </a:br>
            <a:r>
              <a:rPr lang="en-GB" dirty="0" smtClean="0">
                <a:solidFill>
                  <a:srgbClr val="F5E08C"/>
                </a:solidFill>
              </a:rPr>
              <a:t>www.radius360.co.uk</a:t>
            </a:r>
            <a:endParaRPr lang="en-GB" dirty="0">
              <a:solidFill>
                <a:srgbClr val="F5E0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>
      <p:transition spd="slow">
        <p:wipe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Emotional Intelligence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AIM</a:t>
            </a:r>
          </a:p>
          <a:p>
            <a:r>
              <a:rPr lang="en-GB" sz="2400" dirty="0" smtClean="0"/>
              <a:t>To introduce and establish the importance of emotional intelligence</a:t>
            </a:r>
            <a:endParaRPr lang="en-GB" sz="2400" dirty="0"/>
          </a:p>
          <a:p>
            <a:pPr marL="0" indent="0">
              <a:buNone/>
            </a:pP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OBJECTIVES</a:t>
            </a:r>
          </a:p>
          <a:p>
            <a:r>
              <a:rPr lang="en-GB" sz="2400" dirty="0" smtClean="0"/>
              <a:t>To be aware of the different models of EI</a:t>
            </a:r>
          </a:p>
          <a:p>
            <a:r>
              <a:rPr lang="en-GB" sz="2400" dirty="0" smtClean="0"/>
              <a:t>To take away a quick win; a simple action point</a:t>
            </a:r>
          </a:p>
          <a:p>
            <a:r>
              <a:rPr lang="en-GB" sz="2400" dirty="0" smtClean="0"/>
              <a:t>To recognise how five EI components function</a:t>
            </a:r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 smtClean="0"/>
          </a:p>
          <a:p>
            <a:pPr marL="0" indent="0">
              <a:buNone/>
            </a:pPr>
            <a:endParaRPr lang="en-GB" sz="2400" dirty="0" smtClean="0"/>
          </a:p>
          <a:p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"/>
            <a:ext cx="2622702" cy="17484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2795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29" y="1504335"/>
            <a:ext cx="8037871" cy="523703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EI has always been here, we’ve just got better at defining it</a:t>
            </a:r>
          </a:p>
          <a:p>
            <a:r>
              <a:rPr lang="en-GB" sz="2400" dirty="0" smtClean="0"/>
              <a:t>scholarly articles show EI was known about 3,000 years ago</a:t>
            </a:r>
          </a:p>
          <a:p>
            <a:r>
              <a:rPr lang="en-GB" sz="2400" dirty="0"/>
              <a:t>t</a:t>
            </a:r>
            <a:r>
              <a:rPr lang="en-GB" sz="2400" dirty="0" smtClean="0"/>
              <a:t>he phrase ‘emotional intelligence’ was coined by John Mayer and Peter Salovey in 1990</a:t>
            </a:r>
          </a:p>
          <a:p>
            <a:r>
              <a:rPr lang="en-GB" sz="2400" dirty="0" smtClean="0"/>
              <a:t>Daniel Goleman: ‘go to’ author and specialist in the field</a:t>
            </a:r>
          </a:p>
          <a:p>
            <a:r>
              <a:rPr lang="en-GB" sz="2400" dirty="0" smtClean="0"/>
              <a:t>EI (sometimes referred to as EQ) is about abilities that are distinct from - but complementary to - academic intelligence (IQ)</a:t>
            </a:r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	 	     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(1995) </a:t>
            </a:r>
            <a:r>
              <a:rPr lang="en-GB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Emotional Intelligence: Why It Can Matter More Than </a:t>
            </a:r>
            <a:r>
              <a:rPr lang="en-GB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IQ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3" name="Picture 9" descr="http://josseybasseducation.com/wp-content/uploads/2012/07/Goleman_Daniel-265x3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87" y="4371974"/>
            <a:ext cx="16478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87958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3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8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Myths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971600" y="1120692"/>
            <a:ext cx="1728192" cy="5094422"/>
            <a:chOff x="1043608" y="1120692"/>
            <a:chExt cx="1728192" cy="5094422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43608" y="1120692"/>
              <a:ext cx="1728192" cy="4604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248223" y="5753449"/>
              <a:ext cx="1318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Sheldon</a:t>
              </a:r>
              <a:endParaRPr lang="en-GB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7691" y="1340768"/>
            <a:ext cx="3568765" cy="4874346"/>
            <a:chOff x="5107691" y="1340768"/>
            <a:chExt cx="3568765" cy="4874346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07691" y="1340768"/>
              <a:ext cx="3568765" cy="446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232592" y="5753449"/>
              <a:ext cx="1318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Rachel</a:t>
              </a:r>
              <a:endParaRPr lang="en-GB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16537" y="1107677"/>
            <a:ext cx="1371487" cy="5107437"/>
            <a:chOff x="3886256" y="1107677"/>
            <a:chExt cx="1371487" cy="5107437"/>
          </a:xfrm>
        </p:grpSpPr>
        <p:sp>
          <p:nvSpPr>
            <p:cNvPr id="9" name="TextBox 8"/>
            <p:cNvSpPr txBox="1"/>
            <p:nvPr/>
          </p:nvSpPr>
          <p:spPr>
            <a:xfrm>
              <a:off x="3912518" y="5753449"/>
              <a:ext cx="13189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/>
                <a:t>Penny</a:t>
              </a:r>
              <a:endParaRPr lang="en-GB" sz="24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4F3"/>
                </a:clrFrom>
                <a:clrTo>
                  <a:srgbClr val="F8F4F3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56" y="1107677"/>
              <a:ext cx="1371487" cy="4642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70436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smtClean="0">
                <a:solidFill>
                  <a:srgbClr val="594774"/>
                </a:solidFill>
              </a:rPr>
              <a:t>Ability</a:t>
            </a:r>
            <a:r>
              <a:rPr lang="en-GB" sz="2400" b="1" dirty="0" smtClean="0"/>
              <a:t> </a:t>
            </a:r>
            <a:r>
              <a:rPr lang="en-GB" sz="2400" dirty="0" smtClean="0"/>
              <a:t>– emotional perception, use of emotion, understanding emotion and managing emotion</a:t>
            </a:r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rgbClr val="594774"/>
                </a:solidFill>
              </a:rPr>
              <a:t>Trait</a:t>
            </a:r>
            <a:r>
              <a:rPr lang="en-GB" sz="2400" dirty="0" smtClean="0"/>
              <a:t> – how you perceive your emotional abilities, is deeply subjective and is resistant to measurement</a:t>
            </a:r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rgbClr val="594774"/>
                </a:solidFill>
              </a:rPr>
              <a:t>Bar-on</a:t>
            </a:r>
            <a:r>
              <a:rPr lang="en-GB" sz="2400" dirty="0" smtClean="0"/>
              <a:t> – differentiating between the ability to affect others, regulating own emotions and an ability to cope  </a:t>
            </a:r>
            <a:endParaRPr lang="en-GB" sz="2400" dirty="0"/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rgbClr val="594774"/>
                </a:solidFill>
              </a:rPr>
              <a:t>Genos</a:t>
            </a:r>
            <a:r>
              <a:rPr lang="en-GB" sz="2400" dirty="0" smtClean="0"/>
              <a:t> - transforming negative into productive characteristics and comprises seven dimensions </a:t>
            </a:r>
          </a:p>
          <a:p>
            <a:pPr>
              <a:spcAft>
                <a:spcPts val="600"/>
              </a:spcAft>
            </a:pPr>
            <a:r>
              <a:rPr lang="en-GB" sz="2400" b="1" dirty="0">
                <a:solidFill>
                  <a:srgbClr val="594774"/>
                </a:solidFill>
              </a:rPr>
              <a:t>Mixed</a:t>
            </a:r>
            <a:r>
              <a:rPr lang="en-GB" sz="2400" dirty="0" smtClean="0"/>
              <a:t> – self-awareness, self regulation, motivation, empathy and social skills…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21273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1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4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 Mixed model</a:t>
            </a:r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17870838"/>
              </p:ext>
            </p:extLst>
          </p:nvPr>
        </p:nvGraphicFramePr>
        <p:xfrm>
          <a:off x="1259632" y="1239676"/>
          <a:ext cx="7080448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79912" y="3284984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/>
              <a:t>Five categories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042279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201A2B-E59B-462E-834E-A28771FFD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3C201A2B-E59B-462E-834E-A28771FFD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3C201A2B-E59B-462E-834E-A28771FFD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3C201A2B-E59B-462E-834E-A28771FFD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>
                                            <p:graphicEl>
                                              <a:dgm id="{3C201A2B-E59B-462E-834E-A28771FFD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D81B8C7-0DB0-4BF1-915E-B9269E77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FD81B8C7-0DB0-4BF1-915E-B9269E77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FD81B8C7-0DB0-4BF1-915E-B9269E77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FD81B8C7-0DB0-4BF1-915E-B9269E771F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>
                                            <p:graphicEl>
                                              <a:dgm id="{FD81B8C7-0DB0-4BF1-915E-B9269E771F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DBE12E-959C-401B-B5C9-52130C4B1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5ADBE12E-959C-401B-B5C9-52130C4B1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5ADBE12E-959C-401B-B5C9-52130C4B1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5ADBE12E-959C-401B-B5C9-52130C4B1F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graphicEl>
                                              <a:dgm id="{5ADBE12E-959C-401B-B5C9-52130C4B1F2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50"/>
                            </p:stCondLst>
                            <p:childTnLst>
                              <p:par>
                                <p:cTn id="3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AC9FA4A-30B2-42D8-8109-5495CD27C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9AC9FA4A-30B2-42D8-8109-5495CD27C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9AC9FA4A-30B2-42D8-8109-5495CD27C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graphicEl>
                                              <a:dgm id="{9AC9FA4A-30B2-42D8-8109-5495CD27C7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graphicEl>
                                              <a:dgm id="{9AC9FA4A-30B2-42D8-8109-5495CD27C7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25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EE16AF-2815-473D-8476-E34DA678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63EE16AF-2815-473D-8476-E34DA678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63EE16AF-2815-473D-8476-E34DA678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graphicEl>
                                              <a:dgm id="{63EE16AF-2815-473D-8476-E34DA678D6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graphicEl>
                                              <a:dgm id="{63EE16AF-2815-473D-8476-E34DA678D6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25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85473A-B5C4-4B93-A991-7EDA24AF7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2585473A-B5C4-4B93-A991-7EDA24AF7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graphicEl>
                                              <a:dgm id="{2585473A-B5C4-4B93-A991-7EDA24AF7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graphicEl>
                                              <a:dgm id="{2585473A-B5C4-4B93-A991-7EDA24AF76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graphicEl>
                                              <a:dgm id="{2585473A-B5C4-4B93-A991-7EDA24AF76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250"/>
                            </p:stCondLst>
                            <p:childTnLst>
                              <p:par>
                                <p:cTn id="5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59DCE2-7042-4051-A78D-05436BF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4559DCE2-7042-4051-A78D-05436BF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4559DCE2-7042-4051-A78D-05436BF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4559DCE2-7042-4051-A78D-05436BFB55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graphicEl>
                                              <a:dgm id="{4559DCE2-7042-4051-A78D-05436BFB55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34799A4-93D0-4750-83AA-515DC6EBB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B34799A4-93D0-4750-83AA-515DC6EBB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graphicEl>
                                              <a:dgm id="{B34799A4-93D0-4750-83AA-515DC6EBB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graphicEl>
                                              <a:dgm id="{B34799A4-93D0-4750-83AA-515DC6EBB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">
                                            <p:graphicEl>
                                              <a:dgm id="{B34799A4-93D0-4750-83AA-515DC6EBB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250"/>
                            </p:stCondLst>
                            <p:childTnLst>
                              <p:par>
                                <p:cTn id="6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154EF2-A96D-4589-816A-6C5E10397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graphicEl>
                                              <a:dgm id="{97154EF2-A96D-4589-816A-6C5E10397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graphicEl>
                                              <a:dgm id="{97154EF2-A96D-4589-816A-6C5E10397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graphicEl>
                                              <a:dgm id="{97154EF2-A96D-4589-816A-6C5E103977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97154EF2-A96D-4589-816A-6C5E103977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250"/>
                            </p:stCondLst>
                            <p:childTnLst>
                              <p:par>
                                <p:cTn id="7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8FE456-30F7-4187-A3E8-929BEB151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graphicEl>
                                              <a:dgm id="{F18FE456-30F7-4187-A3E8-929BEB151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graphicEl>
                                              <a:dgm id="{F18FE456-30F7-4187-A3E8-929BEB151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F18FE456-30F7-4187-A3E8-929BEB151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graphicEl>
                                              <a:dgm id="{F18FE456-30F7-4187-A3E8-929BEB1512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 Mixed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sz="2400" b="1" dirty="0">
                <a:solidFill>
                  <a:srgbClr val="C0504D"/>
                </a:solidFill>
              </a:rPr>
              <a:t>e</a:t>
            </a:r>
            <a:r>
              <a:rPr lang="en-GB" sz="2400" b="1" dirty="0" smtClean="0">
                <a:solidFill>
                  <a:srgbClr val="C0504D"/>
                </a:solidFill>
              </a:rPr>
              <a:t>motional awareness </a:t>
            </a:r>
            <a:r>
              <a:rPr lang="en-GB" sz="2400" dirty="0" smtClean="0"/>
              <a:t>– an ability to recognise your own emotions and their effects</a:t>
            </a:r>
          </a:p>
          <a:p>
            <a:r>
              <a:rPr lang="en-GB" sz="2400" b="1" dirty="0">
                <a:solidFill>
                  <a:srgbClr val="C0504D"/>
                </a:solidFill>
              </a:rPr>
              <a:t>s</a:t>
            </a:r>
            <a:r>
              <a:rPr lang="en-GB" sz="2400" b="1" dirty="0" smtClean="0">
                <a:solidFill>
                  <a:srgbClr val="C0504D"/>
                </a:solidFill>
              </a:rPr>
              <a:t>elf-confidence</a:t>
            </a:r>
            <a:r>
              <a:rPr lang="en-GB" sz="2400" dirty="0" smtClean="0"/>
              <a:t> – sureness about your self worth and capabilities</a:t>
            </a:r>
            <a:endParaRPr lang="en-GB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56"/>
            <a:ext cx="1620000" cy="105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9770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 Mixed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2259" y="2780928"/>
            <a:ext cx="8084541" cy="3384376"/>
          </a:xfrm>
        </p:spPr>
        <p:txBody>
          <a:bodyPr/>
          <a:lstStyle/>
          <a:p>
            <a:r>
              <a:rPr lang="en-GB" sz="2400" b="1" dirty="0">
                <a:solidFill>
                  <a:srgbClr val="9BBB59"/>
                </a:solidFill>
              </a:rPr>
              <a:t>s</a:t>
            </a:r>
            <a:r>
              <a:rPr lang="en-GB" sz="2400" b="1" dirty="0" smtClean="0">
                <a:solidFill>
                  <a:srgbClr val="9BBB59"/>
                </a:solidFill>
              </a:rPr>
              <a:t>elf control </a:t>
            </a:r>
            <a:r>
              <a:rPr lang="en-GB" sz="2400" dirty="0" smtClean="0"/>
              <a:t>– managing disruptive impulses</a:t>
            </a:r>
          </a:p>
          <a:p>
            <a:r>
              <a:rPr lang="en-GB" sz="2400" b="1" dirty="0">
                <a:solidFill>
                  <a:srgbClr val="9BBB59"/>
                </a:solidFill>
              </a:rPr>
              <a:t>t</a:t>
            </a:r>
            <a:r>
              <a:rPr lang="en-GB" sz="2400" b="1" dirty="0" smtClean="0">
                <a:solidFill>
                  <a:srgbClr val="9BBB59"/>
                </a:solidFill>
              </a:rPr>
              <a:t>rustworthiness</a:t>
            </a:r>
            <a:r>
              <a:rPr lang="en-GB" sz="2400" dirty="0" smtClean="0"/>
              <a:t> – maintaining standards of integrity</a:t>
            </a:r>
          </a:p>
          <a:p>
            <a:r>
              <a:rPr lang="en-GB" sz="2400" b="1" dirty="0">
                <a:solidFill>
                  <a:srgbClr val="9BBB59"/>
                </a:solidFill>
              </a:rPr>
              <a:t>c</a:t>
            </a:r>
            <a:r>
              <a:rPr lang="en-GB" sz="2400" b="1" dirty="0" smtClean="0">
                <a:solidFill>
                  <a:srgbClr val="9BBB59"/>
                </a:solidFill>
              </a:rPr>
              <a:t>onscientiousness</a:t>
            </a:r>
            <a:r>
              <a:rPr lang="en-GB" sz="2400" dirty="0" smtClean="0"/>
              <a:t> – responsibility for your own performance</a:t>
            </a:r>
          </a:p>
          <a:p>
            <a:r>
              <a:rPr lang="en-GB" sz="2400" b="1" dirty="0">
                <a:solidFill>
                  <a:srgbClr val="9BBB59"/>
                </a:solidFill>
              </a:rPr>
              <a:t>a</a:t>
            </a:r>
            <a:r>
              <a:rPr lang="en-GB" sz="2400" b="1" dirty="0" smtClean="0">
                <a:solidFill>
                  <a:srgbClr val="9BBB59"/>
                </a:solidFill>
              </a:rPr>
              <a:t>daptability</a:t>
            </a:r>
            <a:r>
              <a:rPr lang="en-GB" sz="2400" dirty="0" smtClean="0"/>
              <a:t> – handling change with flexibility</a:t>
            </a:r>
          </a:p>
          <a:p>
            <a:r>
              <a:rPr lang="en-GB" sz="2400" b="1" dirty="0">
                <a:solidFill>
                  <a:srgbClr val="9BBB59"/>
                </a:solidFill>
              </a:rPr>
              <a:t>i</a:t>
            </a:r>
            <a:r>
              <a:rPr lang="en-GB" sz="2400" b="1" dirty="0" smtClean="0">
                <a:solidFill>
                  <a:srgbClr val="9BBB59"/>
                </a:solidFill>
              </a:rPr>
              <a:t>nnovation</a:t>
            </a:r>
            <a:r>
              <a:rPr lang="en-GB" sz="2400" dirty="0" smtClean="0"/>
              <a:t> – being open to new ideas  </a:t>
            </a:r>
            <a:endParaRPr lang="en-GB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59" y="1268760"/>
            <a:ext cx="1620000" cy="105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675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8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9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Kübler-Ross Change Curve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2" y="1096161"/>
            <a:ext cx="5256583" cy="5696023"/>
          </a:xfrm>
        </p:spPr>
      </p:pic>
    </p:spTree>
    <p:extLst>
      <p:ext uri="{BB962C8B-B14F-4D97-AF65-F5344CB8AC3E}">
        <p14:creationId xmlns:p14="http://schemas.microsoft.com/office/powerpoint/2010/main" val="97641004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527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Emotional Intelligence</vt:lpstr>
      <vt:lpstr>Emotional Intelligence</vt:lpstr>
      <vt:lpstr>Background</vt:lpstr>
      <vt:lpstr>Myths</vt:lpstr>
      <vt:lpstr>EI Models</vt:lpstr>
      <vt:lpstr>EI Mixed model</vt:lpstr>
      <vt:lpstr>EI Mixed model</vt:lpstr>
      <vt:lpstr>EI Mixed model</vt:lpstr>
      <vt:lpstr>The Kübler-Ross Change Curve</vt:lpstr>
      <vt:lpstr>EI Mixed model</vt:lpstr>
      <vt:lpstr>EI Mixed model</vt:lpstr>
      <vt:lpstr>EI Mixed model</vt:lpstr>
      <vt:lpstr>EI Quick win</vt:lpstr>
      <vt:lpstr>Emotional Intelligence</vt:lpstr>
      <vt:lpstr>Adrian Nash  01376 337063 www.radius360.co.uk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Shaw</dc:creator>
  <cp:lastModifiedBy>Adrian</cp:lastModifiedBy>
  <cp:revision>92</cp:revision>
  <cp:lastPrinted>2018-09-10T10:23:13Z</cp:lastPrinted>
  <dcterms:created xsi:type="dcterms:W3CDTF">2015-03-02T14:25:42Z</dcterms:created>
  <dcterms:modified xsi:type="dcterms:W3CDTF">2018-12-05T17:48:41Z</dcterms:modified>
</cp:coreProperties>
</file>