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1" r:id="rId3"/>
    <p:sldId id="258" r:id="rId4"/>
    <p:sldId id="257" r:id="rId5"/>
    <p:sldId id="260" r:id="rId6"/>
    <p:sldId id="262" r:id="rId7"/>
    <p:sldId id="263" r:id="rId8"/>
    <p:sldId id="281" r:id="rId9"/>
    <p:sldId id="264" r:id="rId10"/>
  </p:sldIdLst>
  <p:sldSz cx="9144000" cy="5143500" type="screen16x9"/>
  <p:notesSz cx="6858000" cy="9144000"/>
  <p:embeddedFontLst>
    <p:embeddedFont>
      <p:font typeface=".VnVogue" panose="020B7200000000000000" pitchFamily="34" charset="0"/>
      <p:regular r:id="rId12"/>
    </p:embeddedFont>
    <p:embeddedFont>
      <p:font typeface="Barlow Light" panose="00000400000000000000" pitchFamily="2" charset="0"/>
      <p:regular r:id="rId13"/>
      <p:bold r:id="rId14"/>
      <p:italic r:id="rId15"/>
      <p:boldItalic r:id="rId16"/>
    </p:embeddedFont>
    <p:embeddedFont>
      <p:font typeface="Barlow Medium" panose="00000600000000000000" pitchFamily="2" charset="0"/>
      <p:regular r:id="rId17"/>
      <p:bold r:id="rId18"/>
      <p:italic r:id="rId19"/>
      <p:boldItalic r:id="rId20"/>
    </p:embeddedFont>
    <p:embeddedFont>
      <p:font typeface="Bebas Neu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07700" y="971525"/>
            <a:ext cx="6117300" cy="3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▸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▹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▹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●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○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■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●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○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Barlow Medium"/>
              <a:buChar char="■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531375" y="607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“</a:t>
            </a:r>
            <a:endParaRPr sz="96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55275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15599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14200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73099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1"/>
          <p:cNvGrpSpPr/>
          <p:nvPr/>
        </p:nvGrpSpPr>
        <p:grpSpPr>
          <a:xfrm>
            <a:off x="7224968" y="2399173"/>
            <a:ext cx="1309477" cy="2134696"/>
            <a:chOff x="6730350" y="2315900"/>
            <a:chExt cx="257700" cy="420100"/>
          </a:xfrm>
        </p:grpSpPr>
        <p:sp>
          <p:nvSpPr>
            <p:cNvPr id="68" name="Google Shape;68;p1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FF0E0D3-0D84-431E-8233-26135C90E145}"/>
              </a:ext>
            </a:extLst>
          </p:cNvPr>
          <p:cNvSpPr txBox="1"/>
          <p:nvPr/>
        </p:nvSpPr>
        <p:spPr>
          <a:xfrm>
            <a:off x="233916" y="284786"/>
            <a:ext cx="6105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n w="38100">
                  <a:solidFill>
                    <a:schemeClr val="bg1"/>
                  </a:solidFill>
                </a:ln>
                <a:noFill/>
                <a:effectLst>
                  <a:glow rad="292100">
                    <a:srgbClr val="00B0F0"/>
                  </a:glow>
                </a:effectLst>
                <a:latin typeface=".VnVogue" panose="020B7200000000000000" pitchFamily="34" charset="0"/>
              </a:rPr>
              <a:t>MACHINE LEARNING</a:t>
            </a:r>
          </a:p>
          <a:p>
            <a:pPr algn="ctr"/>
            <a:r>
              <a:rPr lang="en-US" sz="4800">
                <a:ln w="38100">
                  <a:solidFill>
                    <a:schemeClr val="bg1"/>
                  </a:solidFill>
                </a:ln>
                <a:noFill/>
                <a:effectLst>
                  <a:glow rad="292100">
                    <a:srgbClr val="FF7C80"/>
                  </a:glow>
                </a:effectLst>
                <a:latin typeface=".VnVogue" panose="020B7200000000000000" pitchFamily="34" charset="0"/>
              </a:rPr>
              <a:t>LOGITIS REGRESSION</a:t>
            </a:r>
          </a:p>
          <a:p>
            <a:pPr algn="ctr"/>
            <a:r>
              <a:rPr lang="en-US" sz="4800">
                <a:ln w="38100">
                  <a:solidFill>
                    <a:schemeClr val="bg1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glow rad="292100">
                    <a:srgbClr val="00B0F0"/>
                  </a:glow>
                </a:effectLst>
                <a:latin typeface=".VnVogue" panose="020B7200000000000000" pitchFamily="34" charset="0"/>
              </a:rPr>
              <a:t>(LR)</a:t>
            </a:r>
            <a:endParaRPr lang="en-US" sz="4800">
              <a:ln w="38100">
                <a:solidFill>
                  <a:schemeClr val="bg1"/>
                </a:solidFill>
              </a:ln>
              <a:solidFill>
                <a:schemeClr val="accent5">
                  <a:lumMod val="75000"/>
                </a:schemeClr>
              </a:solidFill>
              <a:effectLst>
                <a:glow rad="292100">
                  <a:srgbClr val="FF7C80"/>
                </a:glow>
              </a:effectLst>
              <a:latin typeface=".VnVogue" panose="020B7200000000000000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538300"/>
            <a:ext cx="7440300" cy="69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Khái Niêm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 một thuật toán thuộc nhóm các thuật toán phân lớp.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1 hàm để trả về một giá trị có thể được ánh xạ tới hai hoặc nhiều lớp rời rạc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Liên quan đến một cái nhìn xác suất hơn về phân loại.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VD: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AF67D-2DF5-499B-A697-631E7D66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62" y="1343525"/>
            <a:ext cx="8154538" cy="33913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855300" y="735375"/>
            <a:ext cx="7440300" cy="4969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-US"/>
              <a:t>u</a:t>
            </a:r>
            <a:r>
              <a:rPr lang="en"/>
              <a:t>c Tiêu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855300" y="1709381"/>
            <a:ext cx="7044125" cy="14856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0000"/>
                </a:solidFill>
              </a:rPr>
              <a:t>- Mô tả  mối liên quan giữa outcome và biến tiên lượng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0000"/>
                </a:solidFill>
              </a:rPr>
              <a:t>- Kiếm soát ảnh hưởng của biến nhiễu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0000"/>
                </a:solidFill>
              </a:rPr>
              <a:t>- Phát triến mô hình tiên lượng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2"/>
          </p:nvPr>
        </p:nvSpPr>
        <p:spPr>
          <a:xfrm>
            <a:off x="848374" y="3409275"/>
            <a:ext cx="7433400" cy="8756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1">
                <a:solidFill>
                  <a:srgbClr val="FF0000"/>
                </a:solidFill>
              </a:rPr>
              <a:t>Outcome là biến phân loại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1">
                <a:solidFill>
                  <a:srgbClr val="FF0000"/>
                </a:solidFill>
              </a:rPr>
              <a:t>Biến tiên lượng có thể phân loại hoặc liên tục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2" name="Google Shape;82;p12"/>
          <p:cNvGrpSpPr/>
          <p:nvPr/>
        </p:nvGrpSpPr>
        <p:grpSpPr>
          <a:xfrm>
            <a:off x="193381" y="737163"/>
            <a:ext cx="509279" cy="423676"/>
            <a:chOff x="1926350" y="995225"/>
            <a:chExt cx="428650" cy="356600"/>
          </a:xfrm>
        </p:grpSpPr>
        <p:sp>
          <p:nvSpPr>
            <p:cNvPr id="83" name="Google Shape;83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06EB7-7F51-47FE-B802-96DBAAB6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11" y="1002063"/>
            <a:ext cx="2350000" cy="922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80;p12">
            <a:extLst>
              <a:ext uri="{FF2B5EF4-FFF2-40B4-BE49-F238E27FC236}">
                <a16:creationId xmlns:a16="http://schemas.microsoft.com/office/drawing/2014/main" id="{ED231411-DAAE-437C-805A-D1B6411AB01D}"/>
              </a:ext>
            </a:extLst>
          </p:cNvPr>
          <p:cNvSpPr txBox="1">
            <a:spLocks/>
          </p:cNvSpPr>
          <p:nvPr/>
        </p:nvSpPr>
        <p:spPr>
          <a:xfrm>
            <a:off x="625678" y="2571750"/>
            <a:ext cx="3627933" cy="8756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>
                <a:solidFill>
                  <a:schemeClr val="bg1"/>
                </a:solidFill>
              </a:rPr>
              <a:t>S(z) có đầu ra từ 0 đến 1</a:t>
            </a:r>
            <a:endParaRPr lang="vi-VN" sz="2000" b="1" i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A2A51-F402-4548-9AA0-F0E8D543F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527" y="1262695"/>
            <a:ext cx="3543795" cy="32294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ctrTitle" idx="4294967295"/>
          </p:nvPr>
        </p:nvSpPr>
        <p:spPr>
          <a:xfrm>
            <a:off x="1732489" y="89661"/>
            <a:ext cx="5062200" cy="4650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Ranh giới quyết định</a:t>
            </a:r>
            <a:endParaRPr sz="28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4294967295"/>
          </p:nvPr>
        </p:nvSpPr>
        <p:spPr>
          <a:xfrm>
            <a:off x="402260" y="1008163"/>
            <a:ext cx="50622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b="1" i="1">
                <a:solidFill>
                  <a:schemeClr val="tx1"/>
                </a:solidFill>
              </a:rPr>
              <a:t>- Hàm dự toán trả về kết quả , chúng ta cần 1 ngưỡng để nó thành giá trị true – false</a:t>
            </a:r>
            <a:endParaRPr sz="1800" b="1" i="1">
              <a:solidFill>
                <a:schemeClr val="tx1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59228" y="4250686"/>
            <a:ext cx="352704" cy="33677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6421522" y="2359381"/>
            <a:ext cx="1511011" cy="1511390"/>
            <a:chOff x="6654650" y="3665275"/>
            <a:chExt cx="409100" cy="409125"/>
          </a:xfrm>
        </p:grpSpPr>
        <p:sp>
          <p:nvSpPr>
            <p:cNvPr id="129" name="Google Shape;12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1056951">
            <a:off x="4965327" y="3547600"/>
            <a:ext cx="998267" cy="998380"/>
            <a:chOff x="570875" y="4322250"/>
            <a:chExt cx="443300" cy="443325"/>
          </a:xfrm>
        </p:grpSpPr>
        <p:sp>
          <p:nvSpPr>
            <p:cNvPr id="132" name="Google Shape;132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 rot="2466558">
            <a:off x="5077297" y="2652461"/>
            <a:ext cx="490022" cy="4678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 rot="-1609419">
            <a:off x="5793928" y="2946866"/>
            <a:ext cx="352636" cy="3367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 rot="2925970">
            <a:off x="7932137" y="3213621"/>
            <a:ext cx="264105" cy="2521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 rot="-1609560">
            <a:off x="6833148" y="1524323"/>
            <a:ext cx="237924" cy="22717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2C92C-E733-4E85-B6AE-FE03A197874D}"/>
              </a:ext>
            </a:extLst>
          </p:cNvPr>
          <p:cNvSpPr txBox="1"/>
          <p:nvPr/>
        </p:nvSpPr>
        <p:spPr>
          <a:xfrm>
            <a:off x="1097137" y="3391320"/>
            <a:ext cx="548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highlight>
                  <a:srgbClr val="FFFF00"/>
                </a:highlight>
              </a:rPr>
              <a:t>0,5</a:t>
            </a:r>
            <a:endParaRPr 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77998" y="1576451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 như chỉ có hai output là ‘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hoặc ‘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điểm trên đồ thị của hàm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igmoid tương ứng với xác suất 0.5 được chọn làm </a:t>
            </a:r>
            <a:r>
              <a:rPr lang="vi-VN" sz="2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threshold</a:t>
            </a:r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(ngưỡng cứng)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1907923" y="576877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Mảng 1 Chiều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77998" y="366017"/>
            <a:ext cx="367686" cy="599441"/>
            <a:chOff x="6730350" y="2315900"/>
            <a:chExt cx="257700" cy="420100"/>
          </a:xfrm>
        </p:grpSpPr>
        <p:sp>
          <p:nvSpPr>
            <p:cNvPr id="150" name="Google Shape;150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497EF434-0131-4819-95C0-17303DE136F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11" y="1201479"/>
            <a:ext cx="4769289" cy="2921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>
            <a:spLocks noGrp="1"/>
          </p:cNvSpPr>
          <p:nvPr>
            <p:ph type="ctrTitle"/>
          </p:nvPr>
        </p:nvSpPr>
        <p:spPr>
          <a:xfrm>
            <a:off x="1796280" y="733668"/>
            <a:ext cx="527437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Ví dụ với dữ liệu hai chiều</a:t>
            </a:r>
            <a:endParaRPr sz="3600" b="1" i="1"/>
          </a:p>
        </p:txBody>
      </p:sp>
      <p:sp>
        <p:nvSpPr>
          <p:cNvPr id="434" name="Google Shape;434;p36"/>
          <p:cNvSpPr/>
          <p:nvPr/>
        </p:nvSpPr>
        <p:spPr>
          <a:xfrm>
            <a:off x="441544" y="289305"/>
            <a:ext cx="1057647" cy="16120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Bebas Neue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D87B2-05A1-4B97-BA93-7668566B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29" y="1688680"/>
            <a:ext cx="3953427" cy="263879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FE7208E-20D8-4D9A-ACE3-A38B9B106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507" y="2751848"/>
            <a:ext cx="2985872" cy="93468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Với sơ đồ dữ liệu có 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lớp xanh và đỏ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body" idx="3"/>
          </p:nvPr>
        </p:nvSpPr>
        <p:spPr>
          <a:xfrm>
            <a:off x="720614" y="1970051"/>
            <a:ext cx="3255961" cy="15812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Kết quả tìm được khi áp dụng mô hình 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thấy được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</a:t>
            </a: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ỏ hơn tức gần 1 hơn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vi-V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anh hơn tức gần 0 hơn.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4" name="Google Shape;164;p19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65" name="Google Shape;165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CBD354E-DD97-4629-A1DB-5838967B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74" y="1123742"/>
            <a:ext cx="4678326" cy="3017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235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Wingdings</vt:lpstr>
      <vt:lpstr>Barlow Light</vt:lpstr>
      <vt:lpstr>Bebas Neue</vt:lpstr>
      <vt:lpstr>Arial</vt:lpstr>
      <vt:lpstr>Barlow Medium</vt:lpstr>
      <vt:lpstr>Times New Roman</vt:lpstr>
      <vt:lpstr>.VnVogue</vt:lpstr>
      <vt:lpstr>Fitzwalter template</vt:lpstr>
      <vt:lpstr>PowerPoint Presentation</vt:lpstr>
      <vt:lpstr>Khái Niêm</vt:lpstr>
      <vt:lpstr>VD:</vt:lpstr>
      <vt:lpstr>Muc Tiêu</vt:lpstr>
      <vt:lpstr>PowerPoint Presentation</vt:lpstr>
      <vt:lpstr>Ranh giới quyết định</vt:lpstr>
      <vt:lpstr>Mảng 1 Chiều</vt:lpstr>
      <vt:lpstr>Ví dụ với dữ liệu hai chiều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CNTT1405 292 Đỗ Trọng Hiếu</cp:lastModifiedBy>
  <cp:revision>7</cp:revision>
  <dcterms:modified xsi:type="dcterms:W3CDTF">2021-11-27T15:29:54Z</dcterms:modified>
</cp:coreProperties>
</file>