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BCC925-AF90-4B42-A492-E9122C5CD66F}" type="datetimeFigureOut">
              <a:rPr lang="en-US" smtClean="0"/>
              <a:t>2/1/2021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128606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BCC925-AF90-4B42-A492-E9122C5CD66F}"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243038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CC925-AF90-4B42-A492-E9122C5CD66F}"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94886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CC925-AF90-4B42-A492-E9122C5CD66F}"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22128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CC925-AF90-4B42-A492-E9122C5CD66F}"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4152559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CC925-AF90-4B42-A492-E9122C5CD66F}"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273699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CC925-AF90-4B42-A492-E9122C5CD66F}"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2133238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CC925-AF90-4B42-A492-E9122C5CD66F}"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3895555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CC925-AF90-4B42-A492-E9122C5CD66F}"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220036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CC925-AF90-4B42-A492-E9122C5CD66F}"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396229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CC925-AF90-4B42-A492-E9122C5CD66F}"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128533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CC925-AF90-4B42-A492-E9122C5CD66F}"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297522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CC925-AF90-4B42-A492-E9122C5CD66F}"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132800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CC925-AF90-4B42-A492-E9122C5CD66F}"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70063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CC925-AF90-4B42-A492-E9122C5CD66F}"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4087806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BCC925-AF90-4B42-A492-E9122C5CD66F}"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61344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BCC925-AF90-4B42-A492-E9122C5CD66F}"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E1687-510E-40F0-A1B9-19BAEABFBA93}" type="slidenum">
              <a:rPr lang="en-US" smtClean="0"/>
              <a:t>‹#›</a:t>
            </a:fld>
            <a:endParaRPr lang="en-US"/>
          </a:p>
        </p:txBody>
      </p:sp>
    </p:spTree>
    <p:extLst>
      <p:ext uri="{BB962C8B-B14F-4D97-AF65-F5344CB8AC3E}">
        <p14:creationId xmlns:p14="http://schemas.microsoft.com/office/powerpoint/2010/main" val="47050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BCC925-AF90-4B42-A492-E9122C5CD66F}" type="datetimeFigureOut">
              <a:rPr lang="en-US" smtClean="0"/>
              <a:t>2/1/2021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1E1687-510E-40F0-A1B9-19BAEABFBA93}" type="slidenum">
              <a:rPr lang="en-US" smtClean="0"/>
              <a:t>‹#›</a:t>
            </a:fld>
            <a:endParaRPr lang="en-US"/>
          </a:p>
        </p:txBody>
      </p:sp>
    </p:spTree>
    <p:extLst>
      <p:ext uri="{BB962C8B-B14F-4D97-AF65-F5344CB8AC3E}">
        <p14:creationId xmlns:p14="http://schemas.microsoft.com/office/powerpoint/2010/main" val="18963981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97;p29"/>
          <p:cNvSpPr txBox="1">
            <a:spLocks noGrp="1"/>
          </p:cNvSpPr>
          <p:nvPr>
            <p:ph type="subTitle" idx="1"/>
          </p:nvPr>
        </p:nvSpPr>
        <p:spPr>
          <a:xfrm>
            <a:off x="3166008" y="148281"/>
            <a:ext cx="6048014" cy="7304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a:t>
            </a:r>
            <a:r>
              <a:rPr lang="vi-VN" sz="1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Ư</a:t>
            </a:r>
            <a:r>
              <a:rPr lang="en-US" sz="1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ỜNG ĐẠI HỌC S</a:t>
            </a:r>
            <a:r>
              <a:rPr lang="vi-VN" sz="1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Ư</a:t>
            </a:r>
            <a:r>
              <a:rPr lang="en-US" sz="1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PHẠM – ĐẠI HỌC ĐÀ NẴNG</a:t>
            </a:r>
          </a:p>
          <a:p>
            <a:pPr marL="0" lvl="0" indent="0" algn="ctr" rtl="0">
              <a:spcBef>
                <a:spcPts val="0"/>
              </a:spcBef>
              <a:spcAft>
                <a:spcPts val="0"/>
              </a:spcAft>
              <a:buNone/>
            </a:pPr>
            <a:r>
              <a:rPr lang="en-US" sz="1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KHOA TIN HỌC</a:t>
            </a:r>
            <a:endParaRPr sz="1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Google Shape;596;p29"/>
          <p:cNvSpPr txBox="1">
            <a:spLocks noGrp="1"/>
          </p:cNvSpPr>
          <p:nvPr>
            <p:ph type="ctrTitle"/>
          </p:nvPr>
        </p:nvSpPr>
        <p:spPr>
          <a:xfrm>
            <a:off x="2047214" y="1254915"/>
            <a:ext cx="8285601" cy="1880944"/>
          </a:xfrm>
          <a:prstGeom prst="rect">
            <a:avLst/>
          </a:prstGeom>
        </p:spPr>
        <p:txBody>
          <a:bodyPr spcFirstLastPara="1" wrap="square" lIns="91425" tIns="91425" rIns="91425" bIns="91425" anchor="b" anchorCtr="0">
            <a:noAutofit/>
          </a:bodyPr>
          <a:lstStyle/>
          <a:p>
            <a:pPr lvl="0" algn="ctr">
              <a:lnSpc>
                <a:spcPct val="100000"/>
              </a:lnSpc>
            </a:pPr>
            <a:r>
              <a:rPr lang="en-US" sz="5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BÁO CÁO THỰC TẬP </a:t>
            </a:r>
            <a:br>
              <a:rPr lang="en-US" sz="5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br>
            <a:r>
              <a:rPr lang="en-US" sz="5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TỐT NGHIỆP</a:t>
            </a:r>
            <a:endParaRPr sz="5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 name="Google Shape;596;p29">
            <a:extLst>
              <a:ext uri="{FF2B5EF4-FFF2-40B4-BE49-F238E27FC236}">
                <a16:creationId xmlns:a16="http://schemas.microsoft.com/office/drawing/2014/main" id="{A8DFD842-5D95-49CD-91A9-DA8C6559954E}"/>
              </a:ext>
            </a:extLst>
          </p:cNvPr>
          <p:cNvSpPr txBox="1">
            <a:spLocks/>
          </p:cNvSpPr>
          <p:nvPr/>
        </p:nvSpPr>
        <p:spPr>
          <a:xfrm>
            <a:off x="3166008" y="3512035"/>
            <a:ext cx="8353353" cy="9858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000000"/>
              </a:buClr>
              <a:buSzPts val="5200"/>
              <a:buFont typeface="Share"/>
              <a:buNone/>
              <a:defRPr sz="5000" b="1" i="0" u="none" strike="noStrike" cap="none">
                <a:solidFill>
                  <a:schemeClr val="accent3"/>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rgbClr val="000000"/>
              </a:buClr>
              <a:buSzPts val="5200"/>
              <a:buFont typeface="Montserrat"/>
              <a:buNone/>
              <a:defRPr sz="5200" b="1" i="0" u="none" strike="noStrike" cap="none">
                <a:solidFill>
                  <a:srgbClr val="000000"/>
                </a:solidFill>
                <a:latin typeface="Montserrat"/>
                <a:ea typeface="Montserrat"/>
                <a:cs typeface="Montserrat"/>
                <a:sym typeface="Montserrat"/>
              </a:defRPr>
            </a:lvl2pPr>
            <a:lvl3pPr marR="0" lvl="2" algn="ctr" rtl="0">
              <a:lnSpc>
                <a:spcPct val="100000"/>
              </a:lnSpc>
              <a:spcBef>
                <a:spcPts val="0"/>
              </a:spcBef>
              <a:spcAft>
                <a:spcPts val="0"/>
              </a:spcAft>
              <a:buClr>
                <a:srgbClr val="000000"/>
              </a:buClr>
              <a:buSzPts val="5200"/>
              <a:buFont typeface="Montserrat"/>
              <a:buNone/>
              <a:defRPr sz="5200" b="1" i="0" u="none" strike="noStrike" cap="none">
                <a:solidFill>
                  <a:srgbClr val="000000"/>
                </a:solidFill>
                <a:latin typeface="Montserrat"/>
                <a:ea typeface="Montserrat"/>
                <a:cs typeface="Montserrat"/>
                <a:sym typeface="Montserrat"/>
              </a:defRPr>
            </a:lvl3pPr>
            <a:lvl4pPr marR="0" lvl="3" algn="ctr" rtl="0">
              <a:lnSpc>
                <a:spcPct val="100000"/>
              </a:lnSpc>
              <a:spcBef>
                <a:spcPts val="0"/>
              </a:spcBef>
              <a:spcAft>
                <a:spcPts val="0"/>
              </a:spcAft>
              <a:buClr>
                <a:srgbClr val="000000"/>
              </a:buClr>
              <a:buSzPts val="5200"/>
              <a:buFont typeface="Montserrat"/>
              <a:buNone/>
              <a:defRPr sz="5200" b="1" i="0" u="none" strike="noStrike" cap="none">
                <a:solidFill>
                  <a:srgbClr val="000000"/>
                </a:solidFill>
                <a:latin typeface="Montserrat"/>
                <a:ea typeface="Montserrat"/>
                <a:cs typeface="Montserrat"/>
                <a:sym typeface="Montserrat"/>
              </a:defRPr>
            </a:lvl4pPr>
            <a:lvl5pPr marR="0" lvl="4" algn="ctr" rtl="0">
              <a:lnSpc>
                <a:spcPct val="100000"/>
              </a:lnSpc>
              <a:spcBef>
                <a:spcPts val="0"/>
              </a:spcBef>
              <a:spcAft>
                <a:spcPts val="0"/>
              </a:spcAft>
              <a:buClr>
                <a:srgbClr val="000000"/>
              </a:buClr>
              <a:buSzPts val="5200"/>
              <a:buFont typeface="Montserrat"/>
              <a:buNone/>
              <a:defRPr sz="5200" b="1" i="0" u="none" strike="noStrike" cap="none">
                <a:solidFill>
                  <a:srgbClr val="000000"/>
                </a:solidFill>
                <a:latin typeface="Montserrat"/>
                <a:ea typeface="Montserrat"/>
                <a:cs typeface="Montserrat"/>
                <a:sym typeface="Montserrat"/>
              </a:defRPr>
            </a:lvl5pPr>
            <a:lvl6pPr marR="0" lvl="5" algn="ctr" rtl="0">
              <a:lnSpc>
                <a:spcPct val="100000"/>
              </a:lnSpc>
              <a:spcBef>
                <a:spcPts val="0"/>
              </a:spcBef>
              <a:spcAft>
                <a:spcPts val="0"/>
              </a:spcAft>
              <a:buClr>
                <a:srgbClr val="000000"/>
              </a:buClr>
              <a:buSzPts val="5200"/>
              <a:buFont typeface="Montserrat"/>
              <a:buNone/>
              <a:defRPr sz="5200" b="1" i="0" u="none" strike="noStrike" cap="none">
                <a:solidFill>
                  <a:srgbClr val="000000"/>
                </a:solidFill>
                <a:latin typeface="Montserrat"/>
                <a:ea typeface="Montserrat"/>
                <a:cs typeface="Montserrat"/>
                <a:sym typeface="Montserrat"/>
              </a:defRPr>
            </a:lvl6pPr>
            <a:lvl7pPr marR="0" lvl="6" algn="ctr" rtl="0">
              <a:lnSpc>
                <a:spcPct val="100000"/>
              </a:lnSpc>
              <a:spcBef>
                <a:spcPts val="0"/>
              </a:spcBef>
              <a:spcAft>
                <a:spcPts val="0"/>
              </a:spcAft>
              <a:buClr>
                <a:srgbClr val="000000"/>
              </a:buClr>
              <a:buSzPts val="5200"/>
              <a:buFont typeface="Montserrat"/>
              <a:buNone/>
              <a:defRPr sz="5200" b="1" i="0" u="none" strike="noStrike" cap="none">
                <a:solidFill>
                  <a:srgbClr val="000000"/>
                </a:solidFill>
                <a:latin typeface="Montserrat"/>
                <a:ea typeface="Montserrat"/>
                <a:cs typeface="Montserrat"/>
                <a:sym typeface="Montserrat"/>
              </a:defRPr>
            </a:lvl7pPr>
            <a:lvl8pPr marR="0" lvl="7" algn="ctr" rtl="0">
              <a:lnSpc>
                <a:spcPct val="100000"/>
              </a:lnSpc>
              <a:spcBef>
                <a:spcPts val="0"/>
              </a:spcBef>
              <a:spcAft>
                <a:spcPts val="0"/>
              </a:spcAft>
              <a:buClr>
                <a:srgbClr val="000000"/>
              </a:buClr>
              <a:buSzPts val="5200"/>
              <a:buFont typeface="Montserrat"/>
              <a:buNone/>
              <a:defRPr sz="5200" b="1" i="0" u="none" strike="noStrike" cap="none">
                <a:solidFill>
                  <a:srgbClr val="000000"/>
                </a:solidFill>
                <a:latin typeface="Montserrat"/>
                <a:ea typeface="Montserrat"/>
                <a:cs typeface="Montserrat"/>
                <a:sym typeface="Montserrat"/>
              </a:defRPr>
            </a:lvl8pPr>
            <a:lvl9pPr marR="0" lvl="8" algn="ctr" rtl="0">
              <a:lnSpc>
                <a:spcPct val="100000"/>
              </a:lnSpc>
              <a:spcBef>
                <a:spcPts val="0"/>
              </a:spcBef>
              <a:spcAft>
                <a:spcPts val="0"/>
              </a:spcAft>
              <a:buClr>
                <a:srgbClr val="000000"/>
              </a:buClr>
              <a:buSzPts val="5200"/>
              <a:buFont typeface="Montserrat"/>
              <a:buNone/>
              <a:defRPr sz="5200" b="1" i="0" u="none" strike="noStrike" cap="none">
                <a:solidFill>
                  <a:srgbClr val="000000"/>
                </a:solidFill>
                <a:latin typeface="Montserrat"/>
                <a:ea typeface="Montserrat"/>
                <a:cs typeface="Montserrat"/>
                <a:sym typeface="Montserrat"/>
              </a:defRPr>
            </a:lvl9pPr>
          </a:lstStyle>
          <a:p>
            <a:pPr>
              <a:lnSpc>
                <a:spcPct val="100000"/>
              </a:lnSpc>
            </a:pPr>
            <a:r>
              <a:rPr lang="en-US" sz="240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ĐỀ TÀI: Nghiên cứu và xây dựng hệ thống website bán cà phê trực tuyến</a:t>
            </a:r>
            <a:endParaRPr lang="en-US" sz="2400"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7" name="Google Shape;597;p29">
            <a:extLst>
              <a:ext uri="{FF2B5EF4-FFF2-40B4-BE49-F238E27FC236}">
                <a16:creationId xmlns:a16="http://schemas.microsoft.com/office/drawing/2014/main" id="{4AA38484-F0DB-47AE-B8FC-DB68AE80EB8D}"/>
              </a:ext>
            </a:extLst>
          </p:cNvPr>
          <p:cNvSpPr txBox="1">
            <a:spLocks/>
          </p:cNvSpPr>
          <p:nvPr/>
        </p:nvSpPr>
        <p:spPr>
          <a:xfrm>
            <a:off x="4777663" y="4963103"/>
            <a:ext cx="6741698" cy="1141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000000"/>
              </a:buClr>
              <a:buSzPts val="2800"/>
              <a:buFont typeface="Arimo"/>
              <a:buNone/>
              <a:defRPr sz="1400" b="0" i="0" u="none" strike="noStrike" cap="none">
                <a:solidFill>
                  <a:schemeClr val="accent3"/>
                </a:solidFill>
                <a:latin typeface="Arimo"/>
                <a:ea typeface="Arimo"/>
                <a:cs typeface="Arimo"/>
                <a:sym typeface="Arimo"/>
              </a:defRPr>
            </a:lvl1pPr>
            <a:lvl2pPr marL="914400" marR="0" lvl="1" indent="-317500" algn="ctr" rtl="0">
              <a:lnSpc>
                <a:spcPct val="100000"/>
              </a:lnSpc>
              <a:spcBef>
                <a:spcPts val="0"/>
              </a:spcBef>
              <a:spcAft>
                <a:spcPts val="0"/>
              </a:spcAft>
              <a:buClr>
                <a:srgbClr val="000000"/>
              </a:buClr>
              <a:buSzPts val="2800"/>
              <a:buFont typeface="Arimo"/>
              <a:buNone/>
              <a:defRPr sz="2800" b="0" i="0" u="none" strike="noStrike" cap="none">
                <a:solidFill>
                  <a:srgbClr val="000000"/>
                </a:solidFill>
                <a:latin typeface="Arimo"/>
                <a:ea typeface="Arimo"/>
                <a:cs typeface="Arimo"/>
                <a:sym typeface="Arimo"/>
              </a:defRPr>
            </a:lvl2pPr>
            <a:lvl3pPr marL="1371600" marR="0" lvl="2" indent="-317500" algn="ctr" rtl="0">
              <a:lnSpc>
                <a:spcPct val="100000"/>
              </a:lnSpc>
              <a:spcBef>
                <a:spcPts val="0"/>
              </a:spcBef>
              <a:spcAft>
                <a:spcPts val="0"/>
              </a:spcAft>
              <a:buClr>
                <a:srgbClr val="000000"/>
              </a:buClr>
              <a:buSzPts val="2800"/>
              <a:buFont typeface="Arimo"/>
              <a:buNone/>
              <a:defRPr sz="2800" b="0" i="0" u="none" strike="noStrike" cap="none">
                <a:solidFill>
                  <a:srgbClr val="000000"/>
                </a:solidFill>
                <a:latin typeface="Arimo"/>
                <a:ea typeface="Arimo"/>
                <a:cs typeface="Arimo"/>
                <a:sym typeface="Arimo"/>
              </a:defRPr>
            </a:lvl3pPr>
            <a:lvl4pPr marL="1828800" marR="0" lvl="3" indent="-317500" algn="ctr" rtl="0">
              <a:lnSpc>
                <a:spcPct val="100000"/>
              </a:lnSpc>
              <a:spcBef>
                <a:spcPts val="0"/>
              </a:spcBef>
              <a:spcAft>
                <a:spcPts val="0"/>
              </a:spcAft>
              <a:buClr>
                <a:srgbClr val="000000"/>
              </a:buClr>
              <a:buSzPts val="2800"/>
              <a:buFont typeface="Arimo"/>
              <a:buNone/>
              <a:defRPr sz="2800" b="0" i="0" u="none" strike="noStrike" cap="none">
                <a:solidFill>
                  <a:srgbClr val="000000"/>
                </a:solidFill>
                <a:latin typeface="Arimo"/>
                <a:ea typeface="Arimo"/>
                <a:cs typeface="Arimo"/>
                <a:sym typeface="Arimo"/>
              </a:defRPr>
            </a:lvl4pPr>
            <a:lvl5pPr marL="2286000" marR="0" lvl="4" indent="-317500" algn="ctr" rtl="0">
              <a:lnSpc>
                <a:spcPct val="100000"/>
              </a:lnSpc>
              <a:spcBef>
                <a:spcPts val="0"/>
              </a:spcBef>
              <a:spcAft>
                <a:spcPts val="0"/>
              </a:spcAft>
              <a:buClr>
                <a:srgbClr val="000000"/>
              </a:buClr>
              <a:buSzPts val="2800"/>
              <a:buFont typeface="Arimo"/>
              <a:buNone/>
              <a:defRPr sz="2800" b="0" i="0" u="none" strike="noStrike" cap="none">
                <a:solidFill>
                  <a:srgbClr val="000000"/>
                </a:solidFill>
                <a:latin typeface="Arimo"/>
                <a:ea typeface="Arimo"/>
                <a:cs typeface="Arimo"/>
                <a:sym typeface="Arimo"/>
              </a:defRPr>
            </a:lvl5pPr>
            <a:lvl6pPr marL="2743200" marR="0" lvl="5" indent="-317500" algn="ctr" rtl="0">
              <a:lnSpc>
                <a:spcPct val="100000"/>
              </a:lnSpc>
              <a:spcBef>
                <a:spcPts val="0"/>
              </a:spcBef>
              <a:spcAft>
                <a:spcPts val="0"/>
              </a:spcAft>
              <a:buClr>
                <a:srgbClr val="000000"/>
              </a:buClr>
              <a:buSzPts val="2800"/>
              <a:buFont typeface="Arimo"/>
              <a:buNone/>
              <a:defRPr sz="2800" b="0" i="0" u="none" strike="noStrike" cap="none">
                <a:solidFill>
                  <a:srgbClr val="000000"/>
                </a:solidFill>
                <a:latin typeface="Arimo"/>
                <a:ea typeface="Arimo"/>
                <a:cs typeface="Arimo"/>
                <a:sym typeface="Arimo"/>
              </a:defRPr>
            </a:lvl6pPr>
            <a:lvl7pPr marL="3200400" marR="0" lvl="6" indent="-317500" algn="ctr" rtl="0">
              <a:lnSpc>
                <a:spcPct val="100000"/>
              </a:lnSpc>
              <a:spcBef>
                <a:spcPts val="0"/>
              </a:spcBef>
              <a:spcAft>
                <a:spcPts val="0"/>
              </a:spcAft>
              <a:buClr>
                <a:srgbClr val="000000"/>
              </a:buClr>
              <a:buSzPts val="2800"/>
              <a:buFont typeface="Arimo"/>
              <a:buNone/>
              <a:defRPr sz="2800" b="0" i="0" u="none" strike="noStrike" cap="none">
                <a:solidFill>
                  <a:srgbClr val="000000"/>
                </a:solidFill>
                <a:latin typeface="Arimo"/>
                <a:ea typeface="Arimo"/>
                <a:cs typeface="Arimo"/>
                <a:sym typeface="Arimo"/>
              </a:defRPr>
            </a:lvl7pPr>
            <a:lvl8pPr marL="3657600" marR="0" lvl="7" indent="-317500" algn="ctr" rtl="0">
              <a:lnSpc>
                <a:spcPct val="100000"/>
              </a:lnSpc>
              <a:spcBef>
                <a:spcPts val="0"/>
              </a:spcBef>
              <a:spcAft>
                <a:spcPts val="0"/>
              </a:spcAft>
              <a:buClr>
                <a:srgbClr val="000000"/>
              </a:buClr>
              <a:buSzPts val="2800"/>
              <a:buFont typeface="Arimo"/>
              <a:buNone/>
              <a:defRPr sz="2800" b="0" i="0" u="none" strike="noStrike" cap="none">
                <a:solidFill>
                  <a:srgbClr val="000000"/>
                </a:solidFill>
                <a:latin typeface="Arimo"/>
                <a:ea typeface="Arimo"/>
                <a:cs typeface="Arimo"/>
                <a:sym typeface="Arimo"/>
              </a:defRPr>
            </a:lvl8pPr>
            <a:lvl9pPr marL="4114800" marR="0" lvl="8" indent="-317500" algn="ctr" rtl="0">
              <a:lnSpc>
                <a:spcPct val="100000"/>
              </a:lnSpc>
              <a:spcBef>
                <a:spcPts val="0"/>
              </a:spcBef>
              <a:spcAft>
                <a:spcPts val="0"/>
              </a:spcAft>
              <a:buClr>
                <a:srgbClr val="000000"/>
              </a:buClr>
              <a:buSzPts val="2800"/>
              <a:buFont typeface="Arimo"/>
              <a:buNone/>
              <a:defRPr sz="2800" b="0" i="0" u="none" strike="noStrike" cap="none">
                <a:solidFill>
                  <a:srgbClr val="000000"/>
                </a:solidFill>
                <a:latin typeface="Arimo"/>
                <a:ea typeface="Arimo"/>
                <a:cs typeface="Arimo"/>
                <a:sym typeface="Arimo"/>
              </a:defRPr>
            </a:lvl9pPr>
          </a:lstStyle>
          <a:p>
            <a:pPr marL="0" indent="0" algn="l"/>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Sinh</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viên</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thực</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hiện</a:t>
            </a:r>
            <a:r>
              <a:rPr lang="en-US" sz="1800" b="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Phan Duy Hiếu</a:t>
            </a:r>
            <a:endPar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lgn="l"/>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Lớp</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16CNTT1</a:t>
            </a:r>
          </a:p>
          <a:p>
            <a:pPr marL="0" indent="0" algn="l"/>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Giảng</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viên</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h</a:t>
            </a:r>
            <a:r>
              <a:rPr lang="vi-VN"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ư</a:t>
            </a:r>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ớng</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dẫn</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TS.Nguyễn</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Trần</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Quốc</a:t>
            </a:r>
            <a:r>
              <a:rPr lang="en-US"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Vinh</a:t>
            </a:r>
            <a:endParaRPr lang="vi-VN" sz="18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563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2" presetClass="entr" presetSubtype="1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6395" y="2466474"/>
            <a:ext cx="10018713" cy="1752599"/>
          </a:xfrm>
        </p:spPr>
        <p:txBody>
          <a:bodyPr>
            <a:normAutofit/>
          </a:bodyPr>
          <a:lstStyle/>
          <a:p>
            <a:r>
              <a:rPr lang="en-US" sz="4800"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DEMO SẢN PHẨM</a:t>
            </a:r>
          </a:p>
        </p:txBody>
      </p:sp>
    </p:spTree>
    <p:extLst>
      <p:ext uri="{BB962C8B-B14F-4D97-AF65-F5344CB8AC3E}">
        <p14:creationId xmlns:p14="http://schemas.microsoft.com/office/powerpoint/2010/main" val="91172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789" y="772026"/>
            <a:ext cx="6256421" cy="5313947"/>
          </a:xfrm>
        </p:spPr>
        <p:txBody>
          <a:bodyPr>
            <a:normAutofit/>
          </a:bodyPr>
          <a:lstStyle/>
          <a:p>
            <a:r>
              <a:rPr lang="en-US" sz="4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CẢM ƠN THẦY CÔ ĐÃ LẮNG NGHE PHẦN THUYẾT TRÌNH</a:t>
            </a:r>
          </a:p>
        </p:txBody>
      </p:sp>
    </p:spTree>
    <p:extLst>
      <p:ext uri="{BB962C8B-B14F-4D97-AF65-F5344CB8AC3E}">
        <p14:creationId xmlns:p14="http://schemas.microsoft.com/office/powerpoint/2010/main" val="408280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622;p32"/>
          <p:cNvSpPr txBox="1">
            <a:spLocks/>
          </p:cNvSpPr>
          <p:nvPr/>
        </p:nvSpPr>
        <p:spPr>
          <a:xfrm>
            <a:off x="3930298" y="4419667"/>
            <a:ext cx="1877700" cy="360000"/>
          </a:xfrm>
          <a:prstGeom prst="rect">
            <a:avLst/>
          </a:prstGeom>
        </p:spPr>
        <p:txBody>
          <a:bodyPr spcFirstLastPara="1" wrap="square" lIns="91425" tIns="91425" rIns="91425" bIns="91425" anchor="t" anchorCtr="0">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spcBef>
                <a:spcPts val="0"/>
              </a:spcBef>
              <a:spcAft>
                <a:spcPts val="0"/>
              </a:spcAft>
              <a:buFont typeface="Arial"/>
              <a:buNone/>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MỤC TIÊU ĐỀ TÀI</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5" name="Google Shape;624;p32"/>
          <p:cNvSpPr txBox="1">
            <a:spLocks/>
          </p:cNvSpPr>
          <p:nvPr/>
        </p:nvSpPr>
        <p:spPr>
          <a:xfrm>
            <a:off x="6257048" y="4386819"/>
            <a:ext cx="2366682" cy="360000"/>
          </a:xfrm>
          <a:prstGeom prst="rect">
            <a:avLst/>
          </a:prstGeom>
        </p:spPr>
        <p:txBody>
          <a:bodyPr spcFirstLastPara="1" wrap="square" lIns="91425" tIns="91425" rIns="91425" bIns="91425" anchor="t" anchorCtr="0">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spcBef>
                <a:spcPts val="0"/>
              </a:spcBef>
              <a:spcAft>
                <a:spcPts val="0"/>
              </a:spcAft>
              <a:buFont typeface="Arial"/>
              <a:buNone/>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 DỰNG HỆ THỐNG</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6" name="Google Shape;626;p32"/>
          <p:cNvSpPr txBox="1">
            <a:spLocks/>
          </p:cNvSpPr>
          <p:nvPr/>
        </p:nvSpPr>
        <p:spPr>
          <a:xfrm>
            <a:off x="2032938" y="3257385"/>
            <a:ext cx="1889400" cy="360000"/>
          </a:xfrm>
          <a:prstGeom prst="rect">
            <a:avLst/>
          </a:prstGeom>
        </p:spPr>
        <p:txBody>
          <a:bodyPr spcFirstLastPara="1" wrap="square" lIns="91425" tIns="91425" rIns="91425" bIns="91425" anchor="t" anchorCtr="0">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spcBef>
                <a:spcPts val="0"/>
              </a:spcBef>
              <a:spcAft>
                <a:spcPts val="0"/>
              </a:spcAft>
              <a:buFont typeface="Arial"/>
              <a:buNone/>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ĐẶT VẤN ĐỀ</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7" name="Google Shape;627;p32"/>
          <p:cNvSpPr txBox="1">
            <a:spLocks/>
          </p:cNvSpPr>
          <p:nvPr/>
        </p:nvSpPr>
        <p:spPr>
          <a:xfrm>
            <a:off x="8416269" y="3172708"/>
            <a:ext cx="2501677" cy="360000"/>
          </a:xfrm>
          <a:prstGeom prst="rect">
            <a:avLst/>
          </a:prstGeom>
        </p:spPr>
        <p:txBody>
          <a:bodyPr spcFirstLastPara="1" wrap="square" lIns="91425" tIns="91425" rIns="91425" bIns="91425" anchor="t" anchorCtr="0">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spcBef>
                <a:spcPts val="0"/>
              </a:spcBef>
              <a:spcAft>
                <a:spcPts val="0"/>
              </a:spcAft>
              <a:buFont typeface="Arial"/>
              <a:buNone/>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KẾT LUẬN HƯỚNG PHÁT TRIỂN</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8" name="Google Shape;635;p32"/>
          <p:cNvSpPr/>
          <p:nvPr/>
        </p:nvSpPr>
        <p:spPr>
          <a:xfrm>
            <a:off x="4302643" y="3788870"/>
            <a:ext cx="1118700" cy="5655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9" name="Google Shape;636;p32"/>
          <p:cNvSpPr/>
          <p:nvPr/>
        </p:nvSpPr>
        <p:spPr>
          <a:xfrm>
            <a:off x="2412863" y="2626588"/>
            <a:ext cx="1118700" cy="5655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0" name="Google Shape;637;p32"/>
          <p:cNvSpPr/>
          <p:nvPr/>
        </p:nvSpPr>
        <p:spPr>
          <a:xfrm>
            <a:off x="9048689" y="2626588"/>
            <a:ext cx="1118700" cy="5655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1" name="Google Shape;638;p32"/>
          <p:cNvSpPr/>
          <p:nvPr/>
        </p:nvSpPr>
        <p:spPr>
          <a:xfrm>
            <a:off x="6884519" y="3796498"/>
            <a:ext cx="1118700" cy="5655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2" name="Google Shape;639;p32"/>
          <p:cNvSpPr txBox="1">
            <a:spLocks noGrp="1"/>
          </p:cNvSpPr>
          <p:nvPr>
            <p:ph type="title"/>
          </p:nvPr>
        </p:nvSpPr>
        <p:spPr>
          <a:xfrm>
            <a:off x="2202613" y="2261819"/>
            <a:ext cx="1549800" cy="7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01</a:t>
            </a:r>
            <a:endParaRPr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3" name="Google Shape;640;p32"/>
          <p:cNvSpPr txBox="1">
            <a:spLocks/>
          </p:cNvSpPr>
          <p:nvPr/>
        </p:nvSpPr>
        <p:spPr>
          <a:xfrm>
            <a:off x="4088031" y="3424101"/>
            <a:ext cx="1549800" cy="744000"/>
          </a:xfrm>
          <a:prstGeom prst="rect">
            <a:avLst/>
          </a:prstGeom>
        </p:spPr>
        <p:txBody>
          <a:bodyPr spcFirstLastPara="1" wrap="square" lIns="91425" tIns="91425" rIns="91425" bIns="91425" anchor="ctr"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02</a:t>
            </a:r>
          </a:p>
        </p:txBody>
      </p:sp>
      <p:sp>
        <p:nvSpPr>
          <p:cNvPr id="34" name="Google Shape;641;p32"/>
          <p:cNvSpPr txBox="1">
            <a:spLocks/>
          </p:cNvSpPr>
          <p:nvPr/>
        </p:nvSpPr>
        <p:spPr>
          <a:xfrm>
            <a:off x="6665489" y="3431729"/>
            <a:ext cx="1549800" cy="744000"/>
          </a:xfrm>
          <a:prstGeom prst="rect">
            <a:avLst/>
          </a:prstGeom>
        </p:spPr>
        <p:txBody>
          <a:bodyPr spcFirstLastPara="1" wrap="square" lIns="91425" tIns="91425" rIns="91425" bIns="91425" anchor="ctr"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03</a:t>
            </a:r>
          </a:p>
        </p:txBody>
      </p:sp>
      <p:sp>
        <p:nvSpPr>
          <p:cNvPr id="35" name="Google Shape;642;p32"/>
          <p:cNvSpPr txBox="1">
            <a:spLocks/>
          </p:cNvSpPr>
          <p:nvPr/>
        </p:nvSpPr>
        <p:spPr>
          <a:xfrm>
            <a:off x="8831814" y="2261819"/>
            <a:ext cx="1549800" cy="744000"/>
          </a:xfrm>
          <a:prstGeom prst="rect">
            <a:avLst/>
          </a:prstGeom>
        </p:spPr>
        <p:txBody>
          <a:bodyPr spcFirstLastPara="1" wrap="square" lIns="91425" tIns="91425" rIns="91425" bIns="91425" anchor="ctr"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04</a:t>
            </a:r>
            <a:endParaRPr lang="en"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0" name="Google Shape;620;p32"/>
          <p:cNvSpPr txBox="1">
            <a:spLocks/>
          </p:cNvSpPr>
          <p:nvPr/>
        </p:nvSpPr>
        <p:spPr>
          <a:xfrm>
            <a:off x="2300948" y="574030"/>
            <a:ext cx="7912200" cy="833678"/>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NỘI DUNG BÁO CÁO</a:t>
            </a:r>
          </a:p>
        </p:txBody>
      </p:sp>
    </p:spTree>
    <p:extLst>
      <p:ext uri="{BB962C8B-B14F-4D97-AF65-F5344CB8AC3E}">
        <p14:creationId xmlns:p14="http://schemas.microsoft.com/office/powerpoint/2010/main" val="275332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1+#ppt_w/2"/>
                                          </p:val>
                                        </p:tav>
                                        <p:tav tm="100000">
                                          <p:val>
                                            <p:strVal val="#ppt_x"/>
                                          </p:val>
                                        </p:tav>
                                      </p:tavLst>
                                    </p:anim>
                                    <p:anim calcmode="lin" valueType="num">
                                      <p:cBhvr additive="base">
                                        <p:cTn id="44" dur="500" fill="hold"/>
                                        <p:tgtEl>
                                          <p:spTgt spid="3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7">
                                            <p:txEl>
                                              <p:pRg st="0" end="0"/>
                                            </p:txEl>
                                          </p:spTgt>
                                        </p:tgtEl>
                                        <p:attrNameLst>
                                          <p:attrName>style.visibility</p:attrName>
                                        </p:attrNameLst>
                                      </p:cBhvr>
                                      <p:to>
                                        <p:strVal val="visible"/>
                                      </p:to>
                                    </p:set>
                                    <p:anim calcmode="lin" valueType="num">
                                      <p:cBhvr additive="base">
                                        <p:cTn id="51"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7">
                                            <p:txEl>
                                              <p:pRg st="0" end="0"/>
                                            </p:txEl>
                                          </p:spTgt>
                                        </p:tgtEl>
                                        <p:attrNameLst>
                                          <p:attrName>ppt_y</p:attrName>
                                        </p:attrNameLst>
                                      </p:cBhvr>
                                      <p:tavLst>
                                        <p:tav tm="0">
                                          <p:val>
                                            <p:strVal val="#ppt_y"/>
                                          </p:val>
                                        </p:tav>
                                        <p:tav tm="100000">
                                          <p:val>
                                            <p:strVal val="#ppt_y"/>
                                          </p:val>
                                        </p:tav>
                                      </p:tavLst>
                                    </p:anim>
                                  </p:childTnLst>
                                </p:cTn>
                              </p:par>
                              <p:par>
                                <p:cTn id="53" presetID="10"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5" grpId="0" build="p"/>
      <p:bldP spid="26" grpId="0" build="p"/>
      <p:bldP spid="27" grpId="0" build="p"/>
      <p:bldP spid="28" grpId="0" animBg="1"/>
      <p:bldP spid="29" grpId="0" animBg="1"/>
      <p:bldP spid="30" grpId="0" animBg="1"/>
      <p:bldP spid="31" grpId="0" animBg="1"/>
      <p:bldP spid="32" grpId="0"/>
      <p:bldP spid="33" grpId="0"/>
      <p:bldP spid="34" grpId="0"/>
      <p:bldP spid="35"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0;p32"/>
          <p:cNvSpPr txBox="1">
            <a:spLocks/>
          </p:cNvSpPr>
          <p:nvPr/>
        </p:nvSpPr>
        <p:spPr>
          <a:xfrm>
            <a:off x="2300948" y="574030"/>
            <a:ext cx="7912200" cy="833678"/>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Đặt vấn đề</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2050868" y="1853513"/>
            <a:ext cx="8412360" cy="2677656"/>
          </a:xfrm>
          <a:prstGeom prst="rect">
            <a:avLst/>
          </a:prstGeom>
          <a:noFill/>
        </p:spPr>
        <p:txBody>
          <a:bodyPr wrap="square" rtlCol="0">
            <a:spAutoFit/>
          </a:bodyPr>
          <a:lstStyle/>
          <a:p>
            <a:pPr algn="just"/>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Ngày nay với xu thế toàn cầu hoá nền kinh tế thế giới, nhu cầu trao đổi hàng hoá của con người ngày càng tăng, nhu cầu sử dụng internet ngày càng nhiều và các hình thức kinh doanh trên mạng ngày càng đa dạng và phổ biến. Dựa vào xu hướng như vậy website quản lý và bán hàng trực tuyến sẽ giúp người dùng và cá nhân doanh nghiệp có thể mua, bán và quản lý hang hoá một cách tiện lợi và nhanh chóng.</a:t>
            </a:r>
          </a:p>
        </p:txBody>
      </p:sp>
    </p:spTree>
    <p:extLst>
      <p:ext uri="{BB962C8B-B14F-4D97-AF65-F5344CB8AC3E}">
        <p14:creationId xmlns:p14="http://schemas.microsoft.com/office/powerpoint/2010/main" val="403695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0;p32"/>
          <p:cNvSpPr txBox="1">
            <a:spLocks/>
          </p:cNvSpPr>
          <p:nvPr/>
        </p:nvSpPr>
        <p:spPr>
          <a:xfrm>
            <a:off x="2300948" y="574030"/>
            <a:ext cx="7912200" cy="833678"/>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Mục tiêu đề tài</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2050868" y="1853513"/>
            <a:ext cx="8412360" cy="2677656"/>
          </a:xfrm>
          <a:prstGeom prst="rect">
            <a:avLst/>
          </a:prstGeom>
          <a:noFill/>
        </p:spPr>
        <p:txBody>
          <a:bodyPr wrap="square" rtlCol="0">
            <a:spAutoFit/>
          </a:bodyPr>
          <a:lstStyle/>
          <a:p>
            <a:pPr marL="342900" indent="-342900">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 dựng website giúp lưu trữ thông tin của người dùng, sản phẩm một cách hiệu quả nhất.</a:t>
            </a:r>
          </a:p>
          <a:p>
            <a:pPr marL="342900" indent="-342900">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Cung cấp cho người dung một giao diện bắt mắt, ngay cả không biết nhiều về tin học cũng có thể dễ dàng sử dụng.</a:t>
            </a:r>
          </a:p>
          <a:p>
            <a:pPr marL="342900" indent="-342900">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Mọi tính năng trên website sẽ giúp người dùng chọn lọc được sản phẩm mình cần chỉ với một vài thao tác đơn giản.</a:t>
            </a:r>
          </a:p>
        </p:txBody>
      </p:sp>
    </p:spTree>
    <p:extLst>
      <p:ext uri="{BB962C8B-B14F-4D97-AF65-F5344CB8AC3E}">
        <p14:creationId xmlns:p14="http://schemas.microsoft.com/office/powerpoint/2010/main" val="65349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0;p32"/>
          <p:cNvSpPr txBox="1">
            <a:spLocks/>
          </p:cNvSpPr>
          <p:nvPr/>
        </p:nvSpPr>
        <p:spPr>
          <a:xfrm>
            <a:off x="2300948" y="574030"/>
            <a:ext cx="7912200" cy="833678"/>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 dựng hệ thống</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2050868" y="1853513"/>
            <a:ext cx="4157427" cy="3539430"/>
          </a:xfrm>
          <a:prstGeom prst="rect">
            <a:avLst/>
          </a:prstGeom>
          <a:noFill/>
        </p:spPr>
        <p:txBody>
          <a:bodyPr wrap="square" rtlCol="0">
            <a:spAutoFit/>
          </a:bodyPr>
          <a:lstStyle/>
          <a:p>
            <a:pPr algn="just"/>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Người dùng: </a:t>
            </a:r>
          </a:p>
          <a:p>
            <a:pPr algn="just"/>
            <a:endParaRPr lang="en-US" sz="28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Đăng nhập</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Đăng kí</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Mua hàng</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Xem chi tiết sản phẩm</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Tìm kiếm sản phẩm</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Lọc giá sản phẩm</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lí giỏ hàng</a:t>
            </a:r>
          </a:p>
        </p:txBody>
      </p:sp>
      <p:sp>
        <p:nvSpPr>
          <p:cNvPr id="6" name="TextBox 5"/>
          <p:cNvSpPr txBox="1"/>
          <p:nvPr/>
        </p:nvSpPr>
        <p:spPr>
          <a:xfrm>
            <a:off x="6743184" y="1853513"/>
            <a:ext cx="4694837" cy="2369880"/>
          </a:xfrm>
          <a:prstGeom prst="rect">
            <a:avLst/>
          </a:prstGeom>
          <a:noFill/>
        </p:spPr>
        <p:txBody>
          <a:bodyPr wrap="square" rtlCol="0">
            <a:spAutoFit/>
          </a:bodyPr>
          <a:lstStyle/>
          <a:p>
            <a:pPr algn="just"/>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Thành viên:</a:t>
            </a:r>
          </a:p>
          <a:p>
            <a:pPr algn="just"/>
            <a:endParaRPr lang="en-US" sz="28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Bình luận sản phẩm</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lí thông tin cá nhân</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Xem lịch sử mua hàng</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Đăng xuất</a:t>
            </a:r>
          </a:p>
        </p:txBody>
      </p:sp>
    </p:spTree>
    <p:extLst>
      <p:ext uri="{BB962C8B-B14F-4D97-AF65-F5344CB8AC3E}">
        <p14:creationId xmlns:p14="http://schemas.microsoft.com/office/powerpoint/2010/main" val="213882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0;p32"/>
          <p:cNvSpPr txBox="1">
            <a:spLocks/>
          </p:cNvSpPr>
          <p:nvPr/>
        </p:nvSpPr>
        <p:spPr>
          <a:xfrm>
            <a:off x="2300948" y="574030"/>
            <a:ext cx="7912200" cy="833678"/>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 dựng hệ thống</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2050868" y="1853513"/>
            <a:ext cx="4157427" cy="2000548"/>
          </a:xfrm>
          <a:prstGeom prst="rect">
            <a:avLst/>
          </a:prstGeom>
          <a:noFill/>
        </p:spPr>
        <p:txBody>
          <a:bodyPr wrap="square" rtlCol="0">
            <a:spAutoFit/>
          </a:bodyPr>
          <a:lstStyle/>
          <a:p>
            <a:pPr algn="just"/>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Nhân viên: </a:t>
            </a:r>
          </a:p>
          <a:p>
            <a:pPr algn="just"/>
            <a:endParaRPr lang="en-US" sz="28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lý sản phẩm</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lý bài viết</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lý đơn hàng</a:t>
            </a:r>
          </a:p>
        </p:txBody>
      </p:sp>
      <p:sp>
        <p:nvSpPr>
          <p:cNvPr id="6" name="TextBox 5"/>
          <p:cNvSpPr txBox="1"/>
          <p:nvPr/>
        </p:nvSpPr>
        <p:spPr>
          <a:xfrm>
            <a:off x="6208295" y="1830100"/>
            <a:ext cx="5176100" cy="3108543"/>
          </a:xfrm>
          <a:prstGeom prst="rect">
            <a:avLst/>
          </a:prstGeom>
          <a:noFill/>
        </p:spPr>
        <p:txBody>
          <a:bodyPr wrap="square" rtlCol="0">
            <a:spAutoFit/>
          </a:bodyPr>
          <a:lstStyle/>
          <a:p>
            <a:pPr algn="just"/>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trị viên:</a:t>
            </a:r>
          </a:p>
          <a:p>
            <a:pPr algn="just"/>
            <a:endParaRPr lang="en-US" sz="28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lý loại sản phẩm</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lý loại bài viết</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lý phân quyền hệ thống</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lý tài khoản</a:t>
            </a:r>
          </a:p>
          <a:p>
            <a:pPr marL="914400" lvl="1" indent="-457200" algn="just">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Quản lý bình luận</a:t>
            </a:r>
          </a:p>
          <a:p>
            <a:pPr marL="914400" lvl="1" indent="-457200" algn="just">
              <a:buFont typeface="Wingdings" panose="05000000000000000000" pitchFamily="2" charset="2"/>
              <a:buChar char="v"/>
            </a:pPr>
            <a:endPar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881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0;p32"/>
          <p:cNvSpPr txBox="1">
            <a:spLocks/>
          </p:cNvSpPr>
          <p:nvPr/>
        </p:nvSpPr>
        <p:spPr>
          <a:xfrm>
            <a:off x="2300948" y="574030"/>
            <a:ext cx="7912200" cy="833678"/>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Công nghệ sử dụng</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67" y="2176713"/>
            <a:ext cx="5064960" cy="21706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7366" y="2176713"/>
            <a:ext cx="4341393" cy="2170697"/>
          </a:xfrm>
          <a:prstGeom prst="rect">
            <a:avLst/>
          </a:prstGeom>
        </p:spPr>
      </p:pic>
    </p:spTree>
    <p:extLst>
      <p:ext uri="{BB962C8B-B14F-4D97-AF65-F5344CB8AC3E}">
        <p14:creationId xmlns:p14="http://schemas.microsoft.com/office/powerpoint/2010/main" val="390689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0;p32"/>
          <p:cNvSpPr txBox="1">
            <a:spLocks/>
          </p:cNvSpPr>
          <p:nvPr/>
        </p:nvSpPr>
        <p:spPr>
          <a:xfrm>
            <a:off x="2300948" y="574030"/>
            <a:ext cx="7912200" cy="833678"/>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Kết quả và hướng phát triển</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2050868" y="1853513"/>
            <a:ext cx="8412360" cy="1938992"/>
          </a:xfrm>
          <a:prstGeom prst="rect">
            <a:avLst/>
          </a:prstGeom>
          <a:noFill/>
        </p:spPr>
        <p:txBody>
          <a:bodyPr wrap="square" rtlCol="0">
            <a:spAutoFit/>
          </a:bodyPr>
          <a:lstStyle/>
          <a:p>
            <a:pPr marL="342900" indent="-342900">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Nắm được kiến thức về thiết kế và xấy dựng website bằng Laravel và MySQL.</a:t>
            </a:r>
          </a:p>
          <a:p>
            <a:pPr marL="342900" indent="-342900">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 dựng được hệ thống cung cấp gần đầy đủ các chức năng cơ bản của một website bán hàng.</a:t>
            </a:r>
          </a:p>
          <a:p>
            <a:pPr marL="342900" indent="-342900">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Giao diện thân thiện, dễ nhìn.</a:t>
            </a:r>
          </a:p>
        </p:txBody>
      </p:sp>
    </p:spTree>
    <p:extLst>
      <p:ext uri="{BB962C8B-B14F-4D97-AF65-F5344CB8AC3E}">
        <p14:creationId xmlns:p14="http://schemas.microsoft.com/office/powerpoint/2010/main" val="416108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0;p32"/>
          <p:cNvSpPr txBox="1">
            <a:spLocks/>
          </p:cNvSpPr>
          <p:nvPr/>
        </p:nvSpPr>
        <p:spPr>
          <a:xfrm>
            <a:off x="2300948" y="574030"/>
            <a:ext cx="7912200" cy="833678"/>
          </a:xfrm>
          <a:prstGeom prst="rect">
            <a:avLst/>
          </a:prstGeom>
        </p:spPr>
        <p:txBody>
          <a:bodyPr spcFirstLastPara="1" wrap="square" lIns="91425" tIns="91425" rIns="91425" bIns="91425" anchor="b"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b="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Kết quả và hướng phát triển</a:t>
            </a:r>
            <a:endParaRPr lang="en-US"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2050868" y="1853513"/>
            <a:ext cx="8412360" cy="1200329"/>
          </a:xfrm>
          <a:prstGeom prst="rect">
            <a:avLst/>
          </a:prstGeom>
          <a:noFill/>
        </p:spPr>
        <p:txBody>
          <a:bodyPr wrap="square" rtlCol="0">
            <a:spAutoFit/>
          </a:bodyPr>
          <a:lstStyle/>
          <a:p>
            <a:pPr marL="342900" indent="-342900">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 dựng chức năng hổ trợ đa ngôn ngữ</a:t>
            </a:r>
          </a:p>
          <a:p>
            <a:pPr marL="342900" indent="-342900">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 dựng được chức năng thống kê, in ấn báo cáo.</a:t>
            </a:r>
          </a:p>
          <a:p>
            <a:pPr marL="342900" indent="-342900">
              <a:buFont typeface="Wingdings" panose="05000000000000000000" pitchFamily="2" charset="2"/>
              <a:buChar char="v"/>
            </a:pPr>
            <a:r>
              <a:rPr lang="en-US" sz="240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 dựng được hệ thống có tính bảo mật tốt hơn.</a:t>
            </a:r>
          </a:p>
        </p:txBody>
      </p:sp>
    </p:spTree>
    <p:extLst>
      <p:ext uri="{BB962C8B-B14F-4D97-AF65-F5344CB8AC3E}">
        <p14:creationId xmlns:p14="http://schemas.microsoft.com/office/powerpoint/2010/main" val="151062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54</TotalTime>
  <Words>463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Arimo</vt:lpstr>
      <vt:lpstr>Corbel</vt:lpstr>
      <vt:lpstr>Share</vt:lpstr>
      <vt:lpstr>Tahoma</vt:lpstr>
      <vt:lpstr>Wingdings</vt:lpstr>
      <vt:lpstr>Parallax</vt:lpstr>
      <vt:lpstr>BÁO CÁO THỰC TẬP  TỐT NGHIỆP</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SẢN PHẨM</vt:lpstr>
      <vt:lpstr>CẢM ƠN THẦY CÔ ĐÃ LẮNG NGHE PHẦN THUYẾT TRÌNH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Hiếu Phan Duy</dc:creator>
  <cp:lastModifiedBy>Hiếu Phan Duy</cp:lastModifiedBy>
  <cp:revision>6</cp:revision>
  <dcterms:created xsi:type="dcterms:W3CDTF">2021-01-19T14:40:46Z</dcterms:created>
  <dcterms:modified xsi:type="dcterms:W3CDTF">2021-02-01T01:07:01Z</dcterms:modified>
</cp:coreProperties>
</file>