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B37D-6D2A-4AF2-BA81-97905FAB9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FEA1A-C148-42EE-8A0A-2478E25D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0D2B-4289-499A-9E99-73D9B941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BCF0-1B5B-4725-91EE-4E3663E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F14E-4F31-4BBC-9FE7-E817D090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571-2EBF-459F-B97A-18EE89BB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058B9-1019-4233-92AA-67F27F71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840B-B10F-4BCF-BBE1-3FC61A78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411A-50BA-452F-B006-DFC5858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4C9F-496A-4D3B-AAFF-31316942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B4139-D94B-4CA6-B190-652BA90C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CC713-CC14-4784-8A2A-BDF54B1F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9B9-B9CF-42B3-8432-030EA39B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3565-49D0-48B1-8597-C0BC73FA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1F7D-20E2-4523-AF27-9ACF054B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4589-73E3-4B20-8789-152AA12A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5CA9-D953-4D1A-941B-1F4900B0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33A5-AE96-49BF-86B4-570C53DE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D4A9-E738-45D5-A52E-E86849D6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A5AB-40F0-4E8F-BDF7-FC240720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D50C-92E1-4B14-8E71-E5A3C52E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0261-3F0A-4C37-8994-A27F9C6D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9306-C2E7-4B18-A9D7-5FE9AB24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766C-00EA-4E36-80B8-673375EB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8816-CDE3-4B33-860B-BC610CF5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E08C-3052-4414-AF04-5B38A91F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89AA-F195-4363-B914-D38435FA5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171A1-85B8-45CA-B2FC-673730174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0262D-25AE-4BB5-A858-9F805A94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6314-9308-470B-A206-1133B57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39BF-B878-4D84-9F68-266BC1F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BCEF-6B5B-4309-8EEA-41FB144E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C946-14F8-4341-A322-291FF3E0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FD116-ADCB-43FA-B544-7B15488A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171A8-35BC-4F01-9848-D546B4E6A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DCE8-4A72-4182-80AD-760535668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8B6B7-1367-4635-B0DC-1E3D0343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DA02F-2264-47F2-9AFC-0FC4C5FD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13354-1C80-4D1C-A0FE-5454B3FE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B60E-FBE1-498C-8D80-464D977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8EBF7-DFEC-4B33-8905-12B1BE4D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BB2B-CBFF-4320-9341-3841993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8A9BF-BCCC-45B2-A57E-89DFEB90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2FA79-6593-40BD-B24F-B22EA378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180E3-1B1D-48CE-9090-17D63F58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BA109-AA88-48D9-AD6A-80D388B2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F410-877D-4E55-ADDE-2A52698F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0A0B-A28F-45AC-A4FD-CEA7F17A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606FB-F662-481C-B2B1-0EA10383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96DA3-9893-4721-A336-A384ECD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7BF8-3B0F-4921-940B-6833921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F369C-5050-45BD-86D5-9AA45159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DB74-EF59-488A-8A03-20B7A8E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CD5CE-0FAD-42B6-8C04-6155E5D4E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5F49B-578D-4F4F-B82B-A6619A84F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1293-FF5C-498D-8C0D-BB813A65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4C004-F14A-4FD9-A0EF-C727CDA1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E72C-6BB7-42C6-8208-A4E9F144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F904B-AF83-48E0-A755-C344A3C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100F-B28B-4E44-B344-3CA95813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DDD3-A47D-4FDD-A120-289283CA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D346-D7E5-4CFB-84F3-282FA30AD1C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42DC-60C5-46CB-B31D-FFB1B67C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BAEA-D656-49A0-87BB-88D719E1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A411-AB61-4615-8C6A-EC5A7B3A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5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7EA-41DE-4EE9-995F-33DA52A4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2155"/>
            <a:ext cx="9144000" cy="93202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pace Mono" panose="02000509040000020004" pitchFamily="49" charset="0"/>
              </a:rPr>
              <a:t>Approximating Pi</a:t>
            </a:r>
            <a:endParaRPr lang="en-US" dirty="0"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1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6774942" y="1193292"/>
            <a:ext cx="4471416" cy="44714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945642" y="1211580"/>
            <a:ext cx="4471416" cy="4453128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pace Mono" panose="0200050904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F77E1-5F01-4706-BA26-C8E1815AD5BD}"/>
              </a:ext>
            </a:extLst>
          </p:cNvPr>
          <p:cNvSpPr txBox="1"/>
          <p:nvPr/>
        </p:nvSpPr>
        <p:spPr>
          <a:xfrm>
            <a:off x="2394115" y="2875002"/>
            <a:ext cx="1574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b="0" i="0" dirty="0">
                <a:solidFill>
                  <a:schemeClr val="bg1"/>
                </a:solidFill>
                <a:effectLst/>
                <a:latin typeface="-webkit-pictograph"/>
              </a:rPr>
              <a:t>Π</a:t>
            </a:r>
            <a:r>
              <a:rPr lang="en-US" sz="6600" dirty="0">
                <a:solidFill>
                  <a:schemeClr val="bg1"/>
                </a:solidFill>
                <a:latin typeface="Space Mono" panose="02000509040000020004" pitchFamily="49" charset="0"/>
              </a:rPr>
              <a:t>r</a:t>
            </a:r>
            <a:r>
              <a:rPr lang="en-US" sz="6600" baseline="30000" dirty="0">
                <a:solidFill>
                  <a:schemeClr val="bg1"/>
                </a:solidFill>
                <a:latin typeface="Space Mono" panose="02000509040000020004" pitchFamily="49" charset="0"/>
              </a:rPr>
              <a:t>2</a:t>
            </a:r>
            <a:endParaRPr lang="en-US" sz="6600" dirty="0">
              <a:solidFill>
                <a:schemeClr val="bg1"/>
              </a:solidFill>
              <a:latin typeface="Space Mono" panose="0200050904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42AE-5204-4FCA-8618-07774E0B8773}"/>
              </a:ext>
            </a:extLst>
          </p:cNvPr>
          <p:cNvSpPr txBox="1"/>
          <p:nvPr/>
        </p:nvSpPr>
        <p:spPr>
          <a:xfrm>
            <a:off x="8272307" y="2875002"/>
            <a:ext cx="1476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-webkit-pictograph"/>
              </a:rPr>
              <a:t>4</a:t>
            </a:r>
            <a:r>
              <a:rPr lang="en-US" sz="6600" dirty="0">
                <a:solidFill>
                  <a:schemeClr val="bg1"/>
                </a:solidFill>
                <a:latin typeface="Space Mono" panose="02000509040000020004" pitchFamily="49" charset="0"/>
              </a:rPr>
              <a:t>r</a:t>
            </a:r>
            <a:r>
              <a:rPr lang="en-US" sz="6600" baseline="30000" dirty="0">
                <a:solidFill>
                  <a:schemeClr val="bg1"/>
                </a:solidFill>
                <a:latin typeface="Space Mono" panose="02000509040000020004" pitchFamily="49" charset="0"/>
              </a:rPr>
              <a:t>2</a:t>
            </a:r>
            <a:endParaRPr lang="en-US" sz="6600" dirty="0">
              <a:solidFill>
                <a:schemeClr val="bg1"/>
              </a:solidFill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1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F77E1-5F01-4706-BA26-C8E1815AD5BD}"/>
              </a:ext>
            </a:extLst>
          </p:cNvPr>
          <p:cNvSpPr txBox="1"/>
          <p:nvPr/>
        </p:nvSpPr>
        <p:spPr>
          <a:xfrm>
            <a:off x="5308765" y="2189202"/>
            <a:ext cx="1574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b="0" i="0" dirty="0">
                <a:effectLst/>
                <a:latin typeface="-webkit-pictograph"/>
              </a:rPr>
              <a:t>Π</a:t>
            </a:r>
            <a:r>
              <a:rPr lang="en-US" sz="6600" dirty="0">
                <a:latin typeface="Space Mono" panose="02000509040000020004" pitchFamily="49" charset="0"/>
              </a:rPr>
              <a:t>r</a:t>
            </a:r>
            <a:r>
              <a:rPr lang="en-US" sz="6600" baseline="30000" dirty="0">
                <a:latin typeface="Space Mono" panose="02000509040000020004" pitchFamily="49" charset="0"/>
              </a:rPr>
              <a:t>2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42AE-5204-4FCA-8618-07774E0B8773}"/>
              </a:ext>
            </a:extLst>
          </p:cNvPr>
          <p:cNvSpPr txBox="1"/>
          <p:nvPr/>
        </p:nvSpPr>
        <p:spPr>
          <a:xfrm>
            <a:off x="5406549" y="3119557"/>
            <a:ext cx="1476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-webkit-pictograph"/>
              </a:rPr>
              <a:t>4</a:t>
            </a:r>
            <a:r>
              <a:rPr lang="en-US" sz="6600" dirty="0">
                <a:latin typeface="Space Mono" panose="02000509040000020004" pitchFamily="49" charset="0"/>
              </a:rPr>
              <a:t>r</a:t>
            </a:r>
            <a:r>
              <a:rPr lang="en-US" sz="6600" baseline="30000" dirty="0">
                <a:latin typeface="Space Mono" panose="02000509040000020004" pitchFamily="49" charset="0"/>
              </a:rPr>
              <a:t>2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9EC38-8E2A-486A-B170-3322F8867DD7}"/>
              </a:ext>
            </a:extLst>
          </p:cNvPr>
          <p:cNvCxnSpPr/>
          <p:nvPr/>
        </p:nvCxnSpPr>
        <p:spPr>
          <a:xfrm>
            <a:off x="5406549" y="3119557"/>
            <a:ext cx="13847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1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F77E1-5F01-4706-BA26-C8E1815AD5BD}"/>
              </a:ext>
            </a:extLst>
          </p:cNvPr>
          <p:cNvSpPr txBox="1"/>
          <p:nvPr/>
        </p:nvSpPr>
        <p:spPr>
          <a:xfrm>
            <a:off x="3752846" y="2189202"/>
            <a:ext cx="1574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b="0" i="0" dirty="0">
                <a:effectLst/>
                <a:latin typeface="-webkit-pictograph"/>
              </a:rPr>
              <a:t>Π</a:t>
            </a:r>
            <a:r>
              <a:rPr lang="en-US" sz="6600" dirty="0">
                <a:latin typeface="Space Mono" panose="02000509040000020004" pitchFamily="49" charset="0"/>
              </a:rPr>
              <a:t>r</a:t>
            </a:r>
            <a:r>
              <a:rPr lang="en-US" sz="6600" baseline="30000" dirty="0">
                <a:latin typeface="Space Mono" panose="02000509040000020004" pitchFamily="49" charset="0"/>
              </a:rPr>
              <a:t>2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42AE-5204-4FCA-8618-07774E0B8773}"/>
              </a:ext>
            </a:extLst>
          </p:cNvPr>
          <p:cNvSpPr txBox="1"/>
          <p:nvPr/>
        </p:nvSpPr>
        <p:spPr>
          <a:xfrm>
            <a:off x="3850630" y="3119557"/>
            <a:ext cx="1476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-webkit-pictograph"/>
              </a:rPr>
              <a:t>4</a:t>
            </a:r>
            <a:r>
              <a:rPr lang="en-US" sz="6600" dirty="0">
                <a:latin typeface="Space Mono" panose="02000509040000020004" pitchFamily="49" charset="0"/>
              </a:rPr>
              <a:t>r</a:t>
            </a:r>
            <a:r>
              <a:rPr lang="en-US" sz="6600" baseline="30000" dirty="0">
                <a:latin typeface="Space Mono" panose="02000509040000020004" pitchFamily="49" charset="0"/>
              </a:rPr>
              <a:t>2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9EC38-8E2A-486A-B170-3322F8867DD7}"/>
              </a:ext>
            </a:extLst>
          </p:cNvPr>
          <p:cNvCxnSpPr/>
          <p:nvPr/>
        </p:nvCxnSpPr>
        <p:spPr>
          <a:xfrm>
            <a:off x="3850630" y="3119557"/>
            <a:ext cx="13847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816A6-C4D7-4F50-97C6-4BE5692D3970}"/>
              </a:ext>
            </a:extLst>
          </p:cNvPr>
          <p:cNvSpPr txBox="1"/>
          <p:nvPr/>
        </p:nvSpPr>
        <p:spPr>
          <a:xfrm>
            <a:off x="5336395" y="2562046"/>
            <a:ext cx="750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Space Mono" panose="02000509040000020004" pitchFamily="49" charset="0"/>
              </a:rPr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47311-BE1D-4808-A088-B2E578561907}"/>
              </a:ext>
            </a:extLst>
          </p:cNvPr>
          <p:cNvSpPr txBox="1"/>
          <p:nvPr/>
        </p:nvSpPr>
        <p:spPr>
          <a:xfrm>
            <a:off x="6096000" y="265789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pace Mono" panose="02000509040000020004" pitchFamily="49" charset="0"/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232354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F77E1-5F01-4706-BA26-C8E1815AD5BD}"/>
              </a:ext>
            </a:extLst>
          </p:cNvPr>
          <p:cNvSpPr txBox="1"/>
          <p:nvPr/>
        </p:nvSpPr>
        <p:spPr>
          <a:xfrm>
            <a:off x="4448171" y="2189202"/>
            <a:ext cx="712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b="0" i="0" dirty="0">
                <a:effectLst/>
                <a:latin typeface="-webkit-pictograph"/>
              </a:rPr>
              <a:t>Π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42AE-5204-4FCA-8618-07774E0B8773}"/>
              </a:ext>
            </a:extLst>
          </p:cNvPr>
          <p:cNvSpPr txBox="1"/>
          <p:nvPr/>
        </p:nvSpPr>
        <p:spPr>
          <a:xfrm>
            <a:off x="4497062" y="3119557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-webkit-pictograph"/>
              </a:rPr>
              <a:t>4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9EC38-8E2A-486A-B170-3322F8867DD7}"/>
              </a:ext>
            </a:extLst>
          </p:cNvPr>
          <p:cNvCxnSpPr>
            <a:cxnSpLocks/>
          </p:cNvCxnSpPr>
          <p:nvPr/>
        </p:nvCxnSpPr>
        <p:spPr>
          <a:xfrm>
            <a:off x="4497062" y="3119557"/>
            <a:ext cx="6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816A6-C4D7-4F50-97C6-4BE5692D3970}"/>
              </a:ext>
            </a:extLst>
          </p:cNvPr>
          <p:cNvSpPr txBox="1"/>
          <p:nvPr/>
        </p:nvSpPr>
        <p:spPr>
          <a:xfrm>
            <a:off x="5336395" y="2562046"/>
            <a:ext cx="750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Space Mono" panose="02000509040000020004" pitchFamily="49" charset="0"/>
              </a:rPr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47311-BE1D-4808-A088-B2E578561907}"/>
              </a:ext>
            </a:extLst>
          </p:cNvPr>
          <p:cNvSpPr txBox="1"/>
          <p:nvPr/>
        </p:nvSpPr>
        <p:spPr>
          <a:xfrm>
            <a:off x="6096000" y="265789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pace Mono" panose="02000509040000020004" pitchFamily="49" charset="0"/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247678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F77E1-5F01-4706-BA26-C8E1815AD5BD}"/>
              </a:ext>
            </a:extLst>
          </p:cNvPr>
          <p:cNvSpPr txBox="1"/>
          <p:nvPr/>
        </p:nvSpPr>
        <p:spPr>
          <a:xfrm>
            <a:off x="4448171" y="2189202"/>
            <a:ext cx="712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b="0" i="0" dirty="0">
                <a:effectLst/>
                <a:latin typeface="-webkit-pictograph"/>
              </a:rPr>
              <a:t>Π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42AE-5204-4FCA-8618-07774E0B8773}"/>
              </a:ext>
            </a:extLst>
          </p:cNvPr>
          <p:cNvSpPr txBox="1"/>
          <p:nvPr/>
        </p:nvSpPr>
        <p:spPr>
          <a:xfrm>
            <a:off x="4497062" y="3119557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-webkit-pictograph"/>
              </a:rPr>
              <a:t>4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9EC38-8E2A-486A-B170-3322F8867DD7}"/>
              </a:ext>
            </a:extLst>
          </p:cNvPr>
          <p:cNvCxnSpPr>
            <a:cxnSpLocks/>
          </p:cNvCxnSpPr>
          <p:nvPr/>
        </p:nvCxnSpPr>
        <p:spPr>
          <a:xfrm>
            <a:off x="4497062" y="3119557"/>
            <a:ext cx="6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816A6-C4D7-4F50-97C6-4BE5692D3970}"/>
              </a:ext>
            </a:extLst>
          </p:cNvPr>
          <p:cNvSpPr txBox="1"/>
          <p:nvPr/>
        </p:nvSpPr>
        <p:spPr>
          <a:xfrm>
            <a:off x="5336395" y="2562046"/>
            <a:ext cx="750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Space Mono" panose="02000509040000020004" pitchFamily="49" charset="0"/>
              </a:rPr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47311-BE1D-4808-A088-B2E578561907}"/>
              </a:ext>
            </a:extLst>
          </p:cNvPr>
          <p:cNvSpPr txBox="1"/>
          <p:nvPr/>
        </p:nvSpPr>
        <p:spPr>
          <a:xfrm>
            <a:off x="6096000" y="265789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pace Mono" panose="02000509040000020004" pitchFamily="49" charset="0"/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396495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F77E1-5F01-4706-BA26-C8E1815AD5BD}"/>
              </a:ext>
            </a:extLst>
          </p:cNvPr>
          <p:cNvSpPr txBox="1"/>
          <p:nvPr/>
        </p:nvSpPr>
        <p:spPr>
          <a:xfrm>
            <a:off x="4446271" y="2542996"/>
            <a:ext cx="712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b="0" i="0" dirty="0">
                <a:effectLst/>
                <a:latin typeface="-webkit-pictograph"/>
              </a:rPr>
              <a:t>Π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42AE-5204-4FCA-8618-07774E0B8773}"/>
              </a:ext>
            </a:extLst>
          </p:cNvPr>
          <p:cNvSpPr txBox="1"/>
          <p:nvPr/>
        </p:nvSpPr>
        <p:spPr>
          <a:xfrm>
            <a:off x="5691591" y="2542996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-webkit-pictograph"/>
              </a:rPr>
              <a:t>4</a:t>
            </a:r>
            <a:endParaRPr lang="en-US" sz="6600" dirty="0">
              <a:latin typeface="Space Mono" panose="0200050904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816A6-C4D7-4F50-97C6-4BE5692D3970}"/>
              </a:ext>
            </a:extLst>
          </p:cNvPr>
          <p:cNvSpPr txBox="1"/>
          <p:nvPr/>
        </p:nvSpPr>
        <p:spPr>
          <a:xfrm>
            <a:off x="5022070" y="2562046"/>
            <a:ext cx="750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Space Mono" panose="02000509040000020004" pitchFamily="49" charset="0"/>
              </a:rPr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47311-BE1D-4808-A088-B2E578561907}"/>
              </a:ext>
            </a:extLst>
          </p:cNvPr>
          <p:cNvSpPr txBox="1"/>
          <p:nvPr/>
        </p:nvSpPr>
        <p:spPr>
          <a:xfrm>
            <a:off x="6238875" y="265789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pace Mono" panose="02000509040000020004" pitchFamily="49" charset="0"/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67445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547311-BE1D-4808-A088-B2E578561907}"/>
              </a:ext>
            </a:extLst>
          </p:cNvPr>
          <p:cNvSpPr txBox="1"/>
          <p:nvPr/>
        </p:nvSpPr>
        <p:spPr>
          <a:xfrm>
            <a:off x="813027" y="2551837"/>
            <a:ext cx="10565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pace Mono" panose="02000509040000020004" pitchFamily="49" charset="0"/>
              </a:rPr>
              <a:t>Vậy</a:t>
            </a:r>
            <a:r>
              <a:rPr lang="en-US" sz="3600" dirty="0">
                <a:latin typeface="Space Mono" panose="02000509040000020004" pitchFamily="49" charset="0"/>
              </a:rPr>
              <a:t> ta </a:t>
            </a:r>
            <a:r>
              <a:rPr lang="en-US" sz="3600" dirty="0" err="1">
                <a:latin typeface="Space Mono" panose="02000509040000020004" pitchFamily="49" charset="0"/>
              </a:rPr>
              <a:t>chỉ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cần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tính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được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tỉ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lệ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giữa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diện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tích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hình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tròn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và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hình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vuông</a:t>
            </a:r>
            <a:r>
              <a:rPr lang="en-US" sz="3600" dirty="0">
                <a:latin typeface="Space Mono" panose="02000509040000020004" pitchFamily="49" charset="0"/>
              </a:rPr>
              <a:t>, </a:t>
            </a:r>
            <a:r>
              <a:rPr lang="en-US" sz="3600" dirty="0" err="1">
                <a:latin typeface="Space Mono" panose="02000509040000020004" pitchFamily="49" charset="0"/>
              </a:rPr>
              <a:t>rồi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nhân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lên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với</a:t>
            </a:r>
            <a:r>
              <a:rPr lang="en-US" sz="3600" dirty="0">
                <a:latin typeface="Space Mono" panose="02000509040000020004" pitchFamily="49" charset="0"/>
              </a:rPr>
              <a:t> 4 </a:t>
            </a:r>
            <a:r>
              <a:rPr lang="en-US" sz="3600" dirty="0" err="1">
                <a:latin typeface="Space Mono" panose="02000509040000020004" pitchFamily="49" charset="0"/>
              </a:rPr>
              <a:t>thì</a:t>
            </a:r>
            <a:r>
              <a:rPr lang="en-US" sz="3600" dirty="0">
                <a:latin typeface="Space Mono" panose="02000509040000020004" pitchFamily="49" charset="0"/>
              </a:rPr>
              <a:t> ta </a:t>
            </a:r>
            <a:r>
              <a:rPr lang="en-US" sz="3600" dirty="0" err="1">
                <a:latin typeface="Space Mono" panose="02000509040000020004" pitchFamily="49" charset="0"/>
              </a:rPr>
              <a:t>sẽ</a:t>
            </a:r>
            <a:r>
              <a:rPr lang="en-US" sz="3600" dirty="0">
                <a:latin typeface="Space Mono" panose="02000509040000020004" pitchFamily="49" charset="0"/>
              </a:rPr>
              <a:t> </a:t>
            </a:r>
            <a:r>
              <a:rPr lang="en-US" sz="3600" dirty="0" err="1">
                <a:latin typeface="Space Mono" panose="02000509040000020004" pitchFamily="49" charset="0"/>
              </a:rPr>
              <a:t>được</a:t>
            </a:r>
            <a:r>
              <a:rPr lang="en-US" sz="3600" dirty="0">
                <a:latin typeface="Space Mono" panose="02000509040000020004" pitchFamily="49" charset="0"/>
              </a:rPr>
              <a:t> Pi.</a:t>
            </a:r>
          </a:p>
        </p:txBody>
      </p:sp>
    </p:spTree>
    <p:extLst>
      <p:ext uri="{BB962C8B-B14F-4D97-AF65-F5344CB8AC3E}">
        <p14:creationId xmlns:p14="http://schemas.microsoft.com/office/powerpoint/2010/main" val="12606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3860292" y="1184148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3860292" y="1202436"/>
            <a:ext cx="4471416" cy="4453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2632EAA-48A3-42DB-B42D-4974D0DCE101}"/>
              </a:ext>
            </a:extLst>
          </p:cNvPr>
          <p:cNvSpPr txBox="1"/>
          <p:nvPr/>
        </p:nvSpPr>
        <p:spPr>
          <a:xfrm>
            <a:off x="813027" y="5278220"/>
            <a:ext cx="1056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pace Mono" panose="02000509040000020004" pitchFamily="49" charset="0"/>
              </a:rPr>
              <a:t>Ta </a:t>
            </a:r>
            <a:r>
              <a:rPr lang="en-US" sz="2400" dirty="0" err="1">
                <a:latin typeface="Space Mono" panose="02000509040000020004" pitchFamily="49" charset="0"/>
              </a:rPr>
              <a:t>sẽ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sinh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ngẫu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nhiên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các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điểm</a:t>
            </a:r>
            <a:endParaRPr lang="en-US" sz="2400" dirty="0">
              <a:latin typeface="Space Mono" panose="020005090400000200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0FC1B-9C1F-4252-A3EE-1A82CFDD8234}"/>
              </a:ext>
            </a:extLst>
          </p:cNvPr>
          <p:cNvSpPr/>
          <p:nvPr/>
        </p:nvSpPr>
        <p:spPr>
          <a:xfrm>
            <a:off x="3860292" y="431292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70B3BC-3FA6-40ED-9547-CEEAF9451AEB}"/>
              </a:ext>
            </a:extLst>
          </p:cNvPr>
          <p:cNvSpPr/>
          <p:nvPr/>
        </p:nvSpPr>
        <p:spPr>
          <a:xfrm>
            <a:off x="3860292" y="449580"/>
            <a:ext cx="4471416" cy="4453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71274D-A2D5-4C28-960E-C527A46B2E77}"/>
              </a:ext>
            </a:extLst>
          </p:cNvPr>
          <p:cNvSpPr/>
          <p:nvPr/>
        </p:nvSpPr>
        <p:spPr>
          <a:xfrm>
            <a:off x="5067300" y="18192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A7EFE3-68EF-434D-970C-DA4DF15963C2}"/>
              </a:ext>
            </a:extLst>
          </p:cNvPr>
          <p:cNvSpPr/>
          <p:nvPr/>
        </p:nvSpPr>
        <p:spPr>
          <a:xfrm>
            <a:off x="4114800" y="723900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E78D7E-6E19-4E2E-B614-1DEEF31838CA}"/>
              </a:ext>
            </a:extLst>
          </p:cNvPr>
          <p:cNvSpPr/>
          <p:nvPr/>
        </p:nvSpPr>
        <p:spPr>
          <a:xfrm>
            <a:off x="7834314" y="723899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B1F320-E2EF-4A34-BDE6-CE36D0D0F8CC}"/>
              </a:ext>
            </a:extLst>
          </p:cNvPr>
          <p:cNvSpPr/>
          <p:nvPr/>
        </p:nvSpPr>
        <p:spPr>
          <a:xfrm>
            <a:off x="7672389" y="44481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58CC12-BAE1-47BF-9AB5-9F77554B2B06}"/>
              </a:ext>
            </a:extLst>
          </p:cNvPr>
          <p:cNvSpPr/>
          <p:nvPr/>
        </p:nvSpPr>
        <p:spPr>
          <a:xfrm>
            <a:off x="5081587" y="3900487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C4D01C-794C-449F-9719-1ECA51BE0177}"/>
              </a:ext>
            </a:extLst>
          </p:cNvPr>
          <p:cNvSpPr/>
          <p:nvPr/>
        </p:nvSpPr>
        <p:spPr>
          <a:xfrm>
            <a:off x="6447091" y="23526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524838-A1A9-42B4-818D-F167879CA282}"/>
              </a:ext>
            </a:extLst>
          </p:cNvPr>
          <p:cNvSpPr/>
          <p:nvPr/>
        </p:nvSpPr>
        <p:spPr>
          <a:xfrm>
            <a:off x="7613904" y="2933699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813B84-E064-4507-932B-211DBB359F16}"/>
              </a:ext>
            </a:extLst>
          </p:cNvPr>
          <p:cNvSpPr/>
          <p:nvPr/>
        </p:nvSpPr>
        <p:spPr>
          <a:xfrm>
            <a:off x="4905374" y="2852737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76A362-C54E-4599-B734-6FEA39C0AD71}"/>
              </a:ext>
            </a:extLst>
          </p:cNvPr>
          <p:cNvSpPr/>
          <p:nvPr/>
        </p:nvSpPr>
        <p:spPr>
          <a:xfrm>
            <a:off x="5934075" y="10572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D8055F-0293-4A85-9B03-D21CC68B52F5}"/>
              </a:ext>
            </a:extLst>
          </p:cNvPr>
          <p:cNvSpPr/>
          <p:nvPr/>
        </p:nvSpPr>
        <p:spPr>
          <a:xfrm>
            <a:off x="6248400" y="40290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3860292" y="431292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3860292" y="449580"/>
            <a:ext cx="4471416" cy="4453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87F0B11-22C1-4098-A2DC-5064DBBD8CD3}"/>
              </a:ext>
            </a:extLst>
          </p:cNvPr>
          <p:cNvSpPr/>
          <p:nvPr/>
        </p:nvSpPr>
        <p:spPr>
          <a:xfrm>
            <a:off x="5067300" y="18192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697EBA-5655-47BD-B993-94FD40DC4579}"/>
              </a:ext>
            </a:extLst>
          </p:cNvPr>
          <p:cNvSpPr/>
          <p:nvPr/>
        </p:nvSpPr>
        <p:spPr>
          <a:xfrm>
            <a:off x="4114800" y="723900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315665-D649-4D3C-9DE7-77623EE827A5}"/>
              </a:ext>
            </a:extLst>
          </p:cNvPr>
          <p:cNvSpPr/>
          <p:nvPr/>
        </p:nvSpPr>
        <p:spPr>
          <a:xfrm>
            <a:off x="7834314" y="723899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21F73D-42BA-45A2-B354-D1838782A732}"/>
              </a:ext>
            </a:extLst>
          </p:cNvPr>
          <p:cNvSpPr/>
          <p:nvPr/>
        </p:nvSpPr>
        <p:spPr>
          <a:xfrm>
            <a:off x="7672389" y="44481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228265-6D57-4F2B-A9DE-9D767D6DDAD3}"/>
              </a:ext>
            </a:extLst>
          </p:cNvPr>
          <p:cNvSpPr/>
          <p:nvPr/>
        </p:nvSpPr>
        <p:spPr>
          <a:xfrm>
            <a:off x="5081587" y="3900487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26E785-03D9-47E3-A695-1F7D89265AB0}"/>
              </a:ext>
            </a:extLst>
          </p:cNvPr>
          <p:cNvSpPr/>
          <p:nvPr/>
        </p:nvSpPr>
        <p:spPr>
          <a:xfrm>
            <a:off x="6447091" y="23526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4B0CF0-612A-441B-A36B-357930637CF8}"/>
              </a:ext>
            </a:extLst>
          </p:cNvPr>
          <p:cNvSpPr/>
          <p:nvPr/>
        </p:nvSpPr>
        <p:spPr>
          <a:xfrm>
            <a:off x="7613904" y="2933699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772958-BF87-486A-80B7-72DFF36DF8C2}"/>
              </a:ext>
            </a:extLst>
          </p:cNvPr>
          <p:cNvSpPr/>
          <p:nvPr/>
        </p:nvSpPr>
        <p:spPr>
          <a:xfrm>
            <a:off x="4905374" y="2852737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71D4D3-BDB9-4BD6-B5AD-CA7BC45CD113}"/>
              </a:ext>
            </a:extLst>
          </p:cNvPr>
          <p:cNvSpPr/>
          <p:nvPr/>
        </p:nvSpPr>
        <p:spPr>
          <a:xfrm>
            <a:off x="5934075" y="10572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234BD4-EADF-4DCE-A549-13741CE04B16}"/>
              </a:ext>
            </a:extLst>
          </p:cNvPr>
          <p:cNvSpPr/>
          <p:nvPr/>
        </p:nvSpPr>
        <p:spPr>
          <a:xfrm>
            <a:off x="6248400" y="4029075"/>
            <a:ext cx="161925" cy="1619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2EAA-48A3-42DB-B42D-4974D0DCE101}"/>
              </a:ext>
            </a:extLst>
          </p:cNvPr>
          <p:cNvSpPr txBox="1"/>
          <p:nvPr/>
        </p:nvSpPr>
        <p:spPr>
          <a:xfrm>
            <a:off x="1163751" y="5174080"/>
            <a:ext cx="986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pace Mono" panose="02000509040000020004" pitchFamily="49" charset="0"/>
              </a:rPr>
              <a:t>Thì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tỉ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lệ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giữa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số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điểm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trong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hình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tròn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và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tổng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số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điểm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sẽ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gần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bằng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tỉ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lệ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giữa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diện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tích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hình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tròn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và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diện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tích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hình</a:t>
            </a:r>
            <a:r>
              <a:rPr lang="en-US" sz="2400" dirty="0">
                <a:latin typeface="Space Mono" panose="02000509040000020004" pitchFamily="49" charset="0"/>
              </a:rPr>
              <a:t> </a:t>
            </a:r>
            <a:r>
              <a:rPr lang="en-US" sz="2400" dirty="0" err="1">
                <a:latin typeface="Space Mono" panose="02000509040000020004" pitchFamily="49" charset="0"/>
              </a:rPr>
              <a:t>vuông</a:t>
            </a:r>
            <a:endParaRPr lang="en-US" sz="2400" dirty="0"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7EA-41DE-4EE9-995F-33DA52A4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979"/>
            <a:ext cx="9144000" cy="93202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pace Mono" panose="02000509040000020004" pitchFamily="49" charset="0"/>
              </a:rPr>
              <a:t>Approximating Pi</a:t>
            </a:r>
            <a:endParaRPr lang="en-US" dirty="0">
              <a:latin typeface="Space Mono" panose="020005090400000200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AEFFB9-C17E-4F4D-8CFB-103C916ACF7C}"/>
              </a:ext>
            </a:extLst>
          </p:cNvPr>
          <p:cNvSpPr txBox="1">
            <a:spLocks/>
          </p:cNvSpPr>
          <p:nvPr/>
        </p:nvSpPr>
        <p:spPr>
          <a:xfrm>
            <a:off x="1524000" y="3328415"/>
            <a:ext cx="9144000" cy="663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pace Mono" panose="02000509040000020004" pitchFamily="49" charset="0"/>
              </a:rPr>
              <a:t>using Monte Carlo Method</a:t>
            </a:r>
            <a:endParaRPr lang="en-US" dirty="0"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0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547311-BE1D-4808-A088-B2E578561907}"/>
              </a:ext>
            </a:extLst>
          </p:cNvPr>
          <p:cNvSpPr txBox="1"/>
          <p:nvPr/>
        </p:nvSpPr>
        <p:spPr>
          <a:xfrm>
            <a:off x="813027" y="2782669"/>
            <a:ext cx="1056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pace Mono" panose="02000509040000020004" pitchFamily="49" charset="0"/>
              </a:rPr>
              <a:t>Run the code</a:t>
            </a:r>
          </a:p>
        </p:txBody>
      </p:sp>
    </p:spTree>
    <p:extLst>
      <p:ext uri="{BB962C8B-B14F-4D97-AF65-F5344CB8AC3E}">
        <p14:creationId xmlns:p14="http://schemas.microsoft.com/office/powerpoint/2010/main" val="146899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7EA-41DE-4EE9-995F-33DA52A4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896" y="2655462"/>
            <a:ext cx="10046208" cy="925283"/>
          </a:xfrm>
        </p:spPr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Space Mono" panose="02000509040000020004" pitchFamily="49" charset="0"/>
              </a:rPr>
              <a:t>21-24 Tin QLD </a:t>
            </a:r>
            <a:r>
              <a:rPr lang="en-US" sz="4400" b="0" i="0" dirty="0" err="1">
                <a:effectLst/>
                <a:latin typeface="Space Mono" panose="02000509040000020004" pitchFamily="49" charset="0"/>
              </a:rPr>
              <a:t>Khanh</a:t>
            </a:r>
            <a:r>
              <a:rPr lang="en-US" sz="4400" b="0" i="0" dirty="0">
                <a:effectLst/>
                <a:latin typeface="Space Mono" panose="02000509040000020004" pitchFamily="49" charset="0"/>
              </a:rPr>
              <a:t> </a:t>
            </a:r>
            <a:r>
              <a:rPr lang="en-US" sz="4400" b="0" i="0" dirty="0" err="1">
                <a:effectLst/>
                <a:latin typeface="Space Mono" panose="02000509040000020004" pitchFamily="49" charset="0"/>
              </a:rPr>
              <a:t>Hoa</a:t>
            </a:r>
            <a:endParaRPr lang="en-US" sz="4400" dirty="0"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8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3860292" y="1193292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3860292" y="1193292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3860292" y="1211580"/>
            <a:ext cx="4471416" cy="4453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3860292" y="1193292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3860292" y="1211580"/>
            <a:ext cx="4471416" cy="4453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250AD1-359C-48A0-8DEC-1ED7151E789C}"/>
              </a:ext>
            </a:extLst>
          </p:cNvPr>
          <p:cNvCxnSpPr>
            <a:cxnSpLocks/>
          </p:cNvCxnSpPr>
          <p:nvPr/>
        </p:nvCxnSpPr>
        <p:spPr>
          <a:xfrm flipH="1">
            <a:off x="6096000" y="3492006"/>
            <a:ext cx="2235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BA8AB6-6997-492D-AAE7-DE0F1FB6D0FA}"/>
              </a:ext>
            </a:extLst>
          </p:cNvPr>
          <p:cNvSpPr txBox="1"/>
          <p:nvPr/>
        </p:nvSpPr>
        <p:spPr>
          <a:xfrm>
            <a:off x="6949198" y="2722565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pace Mono" panose="02000509040000020004" pitchFamily="49" charset="0"/>
              </a:rPr>
              <a:t>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E6D2A-FC01-43CF-B0AA-EC36DE58570F}"/>
              </a:ext>
            </a:extLst>
          </p:cNvPr>
          <p:cNvCxnSpPr>
            <a:cxnSpLocks/>
          </p:cNvCxnSpPr>
          <p:nvPr/>
        </p:nvCxnSpPr>
        <p:spPr>
          <a:xfrm>
            <a:off x="3426333" y="1211580"/>
            <a:ext cx="0" cy="432244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10099A-98FC-4927-8673-58B982043050}"/>
              </a:ext>
            </a:extLst>
          </p:cNvPr>
          <p:cNvSpPr txBox="1"/>
          <p:nvPr/>
        </p:nvSpPr>
        <p:spPr>
          <a:xfrm>
            <a:off x="2335397" y="2988081"/>
            <a:ext cx="873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pace Mono" panose="02000509040000020004" pitchFamily="49" charset="0"/>
              </a:rPr>
              <a:t>2r</a:t>
            </a:r>
          </a:p>
        </p:txBody>
      </p:sp>
    </p:spTree>
    <p:extLst>
      <p:ext uri="{BB962C8B-B14F-4D97-AF65-F5344CB8AC3E}">
        <p14:creationId xmlns:p14="http://schemas.microsoft.com/office/powerpoint/2010/main" val="31801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3860292" y="1193292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3860292" y="1211580"/>
            <a:ext cx="4471416" cy="4453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6774942" y="1193292"/>
            <a:ext cx="4471416" cy="4471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945642" y="1211580"/>
            <a:ext cx="4471416" cy="4453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5A7BA-7B3F-4B23-98FE-48C9E2256856}"/>
              </a:ext>
            </a:extLst>
          </p:cNvPr>
          <p:cNvSpPr/>
          <p:nvPr/>
        </p:nvSpPr>
        <p:spPr>
          <a:xfrm>
            <a:off x="6774942" y="1193292"/>
            <a:ext cx="4471416" cy="44714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DF496-6424-43B8-941F-FAA8455E1065}"/>
              </a:ext>
            </a:extLst>
          </p:cNvPr>
          <p:cNvSpPr/>
          <p:nvPr/>
        </p:nvSpPr>
        <p:spPr>
          <a:xfrm>
            <a:off x="945642" y="1211580"/>
            <a:ext cx="4471416" cy="4453128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pace Mono" panose="0200050904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F77E1-5F01-4706-BA26-C8E1815AD5BD}"/>
              </a:ext>
            </a:extLst>
          </p:cNvPr>
          <p:cNvSpPr txBox="1"/>
          <p:nvPr/>
        </p:nvSpPr>
        <p:spPr>
          <a:xfrm>
            <a:off x="2394115" y="2875002"/>
            <a:ext cx="1574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b="0" i="0" dirty="0">
                <a:solidFill>
                  <a:schemeClr val="bg1"/>
                </a:solidFill>
                <a:effectLst/>
                <a:latin typeface="-webkit-pictograph"/>
              </a:rPr>
              <a:t>Π</a:t>
            </a:r>
            <a:r>
              <a:rPr lang="en-US" sz="6600" dirty="0">
                <a:solidFill>
                  <a:schemeClr val="bg1"/>
                </a:solidFill>
                <a:latin typeface="Space Mono" panose="02000509040000020004" pitchFamily="49" charset="0"/>
              </a:rPr>
              <a:t>r</a:t>
            </a:r>
            <a:r>
              <a:rPr lang="en-US" sz="6600" baseline="30000" dirty="0">
                <a:solidFill>
                  <a:schemeClr val="bg1"/>
                </a:solidFill>
                <a:latin typeface="Space Mono" panose="02000509040000020004" pitchFamily="49" charset="0"/>
              </a:rPr>
              <a:t>2</a:t>
            </a:r>
            <a:endParaRPr lang="en-US" sz="6600" dirty="0">
              <a:solidFill>
                <a:schemeClr val="bg1"/>
              </a:solidFill>
              <a:latin typeface="Space Mono" panose="0200050904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42AE-5204-4FCA-8618-07774E0B8773}"/>
              </a:ext>
            </a:extLst>
          </p:cNvPr>
          <p:cNvSpPr txBox="1"/>
          <p:nvPr/>
        </p:nvSpPr>
        <p:spPr>
          <a:xfrm>
            <a:off x="8015826" y="2875002"/>
            <a:ext cx="1989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-webkit-pictograph"/>
              </a:rPr>
              <a:t>(2</a:t>
            </a:r>
            <a:r>
              <a:rPr lang="en-US" sz="6600" dirty="0">
                <a:solidFill>
                  <a:schemeClr val="bg1"/>
                </a:solidFill>
                <a:latin typeface="Space Mono" panose="02000509040000020004" pitchFamily="49" charset="0"/>
              </a:rPr>
              <a:t>r</a:t>
            </a:r>
            <a:r>
              <a:rPr lang="en-US" sz="6600" dirty="0">
                <a:solidFill>
                  <a:schemeClr val="bg1"/>
                </a:solidFill>
                <a:latin typeface="-webkit-pictograph"/>
              </a:rPr>
              <a:t>)</a:t>
            </a:r>
            <a:r>
              <a:rPr lang="en-US" sz="6600" baseline="30000" dirty="0">
                <a:solidFill>
                  <a:schemeClr val="bg1"/>
                </a:solidFill>
                <a:latin typeface="Space Mono" panose="02000509040000020004" pitchFamily="49" charset="0"/>
              </a:rPr>
              <a:t>2</a:t>
            </a:r>
            <a:endParaRPr lang="en-US" sz="6600" dirty="0">
              <a:solidFill>
                <a:schemeClr val="bg1"/>
              </a:solidFill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4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110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Space Mono</vt:lpstr>
      <vt:lpstr>-webkit-pictograph</vt:lpstr>
      <vt:lpstr>Office Theme</vt:lpstr>
      <vt:lpstr>Approximating Pi</vt:lpstr>
      <vt:lpstr>Approximating Pi</vt:lpstr>
      <vt:lpstr>21-24 Tin QLD Khanh Hoa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Pi</dc:title>
  <dc:creator>Hieu Pham Dinh Trung</dc:creator>
  <cp:lastModifiedBy>Hieu Pham Dinh Trung</cp:lastModifiedBy>
  <cp:revision>14</cp:revision>
  <dcterms:created xsi:type="dcterms:W3CDTF">2022-04-02T14:16:44Z</dcterms:created>
  <dcterms:modified xsi:type="dcterms:W3CDTF">2022-04-07T15:17:45Z</dcterms:modified>
</cp:coreProperties>
</file>