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8" r:id="rId3"/>
    <p:sldId id="257" r:id="rId4"/>
    <p:sldId id="260" r:id="rId5"/>
    <p:sldId id="261" r:id="rId6"/>
    <p:sldId id="262" r:id="rId7"/>
    <p:sldId id="263" r:id="rId8"/>
    <p:sldId id="268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ếu Phạm Đình Trung" initials="HPĐT" lastIdx="2" clrIdx="0">
    <p:extLst>
      <p:ext uri="{19B8F6BF-5375-455C-9EA6-DF929625EA0E}">
        <p15:presenceInfo xmlns:p15="http://schemas.microsoft.com/office/powerpoint/2012/main" userId="ba9a0ee9d218db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6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FB69E-38B7-4C6C-B06C-F0107223D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F6135-5E26-41C2-9530-9361B9C3C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1E359-E95E-48DB-B5E5-A00C1EBF6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E45E-5CC2-4E4A-A249-FA5C6C6F4BE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A762A-94C9-4FAE-A4C0-742160982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797D6-41B3-4A10-9926-4C5AD41F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CF8D-0C16-41F0-A230-9AD54630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7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9A76B-BCAC-4CB7-B74B-38CEE4B9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1E954-63DA-4A14-BD93-CC5DDBD0E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01B3D-5A07-400E-82F9-2D3196E23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E45E-5CC2-4E4A-A249-FA5C6C6F4BE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24028-FF64-45C2-9CE7-745BA583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63C54-7157-455E-8CA4-2B3CB29B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CF8D-0C16-41F0-A230-9AD54630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5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5FA95-9B09-40D8-8187-68DB8B9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9E73D-265E-43A7-A453-3582712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2D2E9-3B80-4071-B5F9-ABBD85BC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E45E-5CC2-4E4A-A249-FA5C6C6F4BE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57927-FF5E-42F4-8B9A-82D3480B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23A0D-4A74-4340-94E7-D74F3C48C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CF8D-0C16-41F0-A230-9AD54630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8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6501-961F-40F4-AED5-786D59CC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30A9-E750-44D6-BCCB-F76342356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E863C-7D12-4621-A3E4-5FD36199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E45E-5CC2-4E4A-A249-FA5C6C6F4BE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3B9DA-594A-42F4-9D43-25BEA56D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FE376-2598-41A7-B75D-AB05B551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CF8D-0C16-41F0-A230-9AD54630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8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0885-06DD-48AD-A8FA-9C725D924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63EA0-11F2-4A0A-8C2D-2D3E0C7B4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56846-D0DA-4F50-8A8E-C40754CC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E45E-5CC2-4E4A-A249-FA5C6C6F4BE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58D97-854C-4489-92B0-5D2DE861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67483-E4B6-49E6-B9AC-ADAE6C5E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CF8D-0C16-41F0-A230-9AD54630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7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41FDE-C3FF-4F99-BC31-6C1C95C1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D1F79-0BB7-4466-9C37-9A7CCD928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6B0FF-B05E-497D-B962-951FFBBB1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6AE87-F973-4865-8E2F-FB6680231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E45E-5CC2-4E4A-A249-FA5C6C6F4BE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D3ABE-D696-4B64-9982-C2FB46B14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CC2E7-0CBE-4396-B0DA-C2D33AD9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CF8D-0C16-41F0-A230-9AD54630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1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CDCE-3947-4B21-B39F-D37BCDB33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1EB12-A2C9-4E57-884F-6C23D663E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31A36-774A-49EE-A678-7D5A55962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B258A-B9D1-43D0-8107-8626A06FC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C9EABE-003B-4B00-AFEE-04E97EEE6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9D122-F7E5-4CFB-8B50-94B1B3AC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E45E-5CC2-4E4A-A249-FA5C6C6F4BE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C699BE-455B-4F3A-873E-DA620BD21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D1C65A-9FB0-46F0-B27C-2D06485F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CF8D-0C16-41F0-A230-9AD54630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6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C116B-5B89-48C2-B316-C669E2C0A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266B6C-1453-412C-9792-BF30E054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E45E-5CC2-4E4A-A249-FA5C6C6F4BE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846EC-8BFE-43C8-BEE6-F9D3C40C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89713-3C4E-4FE5-931F-2D2FAEC6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CF8D-0C16-41F0-A230-9AD54630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3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90C778-2234-4B0D-A8D1-BF28D7D0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E45E-5CC2-4E4A-A249-FA5C6C6F4BE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EED07B-E216-4C51-8596-3F063AAE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65993-5DDA-49DA-BE13-B0F55E6F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CF8D-0C16-41F0-A230-9AD54630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5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6FAF2-FD21-4A1A-BADC-7A6906598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ABB21-09BC-4B42-AB41-B6CFDB825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707CC-3D9A-403A-AA4B-81C6FAFD4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053A8-5EDE-4A90-80CF-3818F520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E45E-5CC2-4E4A-A249-FA5C6C6F4BE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B388F-0714-43B7-9CD7-13693F91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13626-E3C0-49E8-806D-8FC28873E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CF8D-0C16-41F0-A230-9AD54630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5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CB7A-5AAC-4A03-A1E4-AF7217CA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E8A54F-FDBD-4FCF-9306-65A93F88F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63673-F1BA-4356-BBF8-C6D84A397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AAC2E-CC83-4F6D-A92F-F3C6A09E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E45E-5CC2-4E4A-A249-FA5C6C6F4BE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AB919-559B-452A-9F7A-2B050C0E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80B6C-3580-402E-8298-4538E54F6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CF8D-0C16-41F0-A230-9AD54630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3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70152E-7700-47EF-B62A-253C938E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006BA-9F99-4358-8ABB-F5854386A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521E1-3BBE-4241-AC6D-1576DA6FA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2E45E-5CC2-4E4A-A249-FA5C6C6F4BE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222DB-08E3-4C27-8C6A-92E9E4E56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899A4-EE0D-4C54-9D8E-B9C4C4A7C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8CF8D-0C16-41F0-A230-9AD54630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1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7E3814F-8F46-4FA2-B6E4-59F14185A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0438"/>
            <a:ext cx="9144000" cy="2150785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Integer Overflow</a:t>
            </a:r>
            <a:endParaRPr lang="en-US" sz="96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487056"/>
      </p:ext>
    </p:extLst>
  </p:cSld>
  <p:clrMapOvr>
    <a:masterClrMapping/>
  </p:clrMapOvr>
  <p:transition advTm="1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3E7B20-37B6-4930-9161-9C5A5A332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5" y="1490419"/>
            <a:ext cx="11717385" cy="2534004"/>
          </a:xfrm>
          <a:prstGeom prst="roundRect">
            <a:avLst>
              <a:gd name="adj" fmla="val 11111"/>
            </a:avLst>
          </a:prstGeom>
          <a:ln w="190500" cap="rnd">
            <a:noFill/>
            <a:prstDash val="solid"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E14B53-1172-4E9E-980F-BE055DC4111E}"/>
              </a:ext>
            </a:extLst>
          </p:cNvPr>
          <p:cNvSpPr txBox="1"/>
          <p:nvPr/>
        </p:nvSpPr>
        <p:spPr>
          <a:xfrm>
            <a:off x="-544289" y="4329223"/>
            <a:ext cx="132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Tương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tự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khi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ta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công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thêm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vào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Max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của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kiểu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01468"/>
      </p:ext>
    </p:extLst>
  </p:cSld>
  <p:clrMapOvr>
    <a:masterClrMapping/>
  </p:clrMapOvr>
  <p:transition spd="slow" advTm="1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F4CF81-74E9-45B3-B3E5-330F4A38B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8914" y="2461916"/>
            <a:ext cx="1934167" cy="1934167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7C9A89-6E28-4BD1-9A63-44B9932961A0}"/>
              </a:ext>
            </a:extLst>
          </p:cNvPr>
          <p:cNvSpPr txBox="1"/>
          <p:nvPr/>
        </p:nvSpPr>
        <p:spPr>
          <a:xfrm>
            <a:off x="2601984" y="2598002"/>
            <a:ext cx="69880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Thanks for watching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F8EB9D-E6A4-4268-AAAD-22587491671D}"/>
              </a:ext>
            </a:extLst>
          </p:cNvPr>
          <p:cNvSpPr txBox="1"/>
          <p:nvPr/>
        </p:nvSpPr>
        <p:spPr>
          <a:xfrm>
            <a:off x="3997508" y="273269"/>
            <a:ext cx="41969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Integer Overflow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5B6619-0112-4E4E-BDF4-2353FB17CBC0}"/>
              </a:ext>
            </a:extLst>
          </p:cNvPr>
          <p:cNvSpPr txBox="1"/>
          <p:nvPr/>
        </p:nvSpPr>
        <p:spPr>
          <a:xfrm>
            <a:off x="3809997" y="2274837"/>
            <a:ext cx="47098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Animation		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HieeuSPhamJ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Bahnschrift SemiLight SemiConde" panose="020B0502040204020203" pitchFamily="34" charset="0"/>
            </a:endParaRP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Script			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Kalaeaz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Bahnschrift SemiLight SemiConde" panose="020B0502040204020203" pitchFamily="34" charset="0"/>
            </a:endParaRP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Music			Gone For Now</a:t>
            </a:r>
          </a:p>
          <a:p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Bahnschrift SemiLight SemiConde" panose="020B0502040204020203" pitchFamily="34" charset="0"/>
            </a:endParaRPr>
          </a:p>
          <a:p>
            <a:r>
              <a:rPr lang="en-US" sz="2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SemiLight SemiConde" panose="020B0502040204020203" pitchFamily="34" charset="0"/>
              </a:rPr>
              <a:t>Inspired by		3Blue1Brow</a:t>
            </a:r>
          </a:p>
          <a:p>
            <a:r>
              <a:rPr lang="en-US" sz="2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SemiLight SemiConde" panose="020B0502040204020203" pitchFamily="34" charset="0"/>
              </a:rPr>
              <a:t>			</a:t>
            </a:r>
            <a:r>
              <a:rPr lang="en-US" sz="2400" b="0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SemiLight SemiConde" panose="020B0502040204020203" pitchFamily="34" charset="0"/>
              </a:rPr>
              <a:t>CyberJutsuTV</a:t>
            </a:r>
            <a:endParaRPr lang="en-US" sz="24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4889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0 0 L -0.26641 0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2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 L 0.2095 0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DE1BDB-0C6C-41A1-AB7C-6C180C5FE46A}"/>
              </a:ext>
            </a:extLst>
          </p:cNvPr>
          <p:cNvSpPr txBox="1"/>
          <p:nvPr/>
        </p:nvSpPr>
        <p:spPr>
          <a:xfrm>
            <a:off x="848409" y="2922258"/>
            <a:ext cx="104951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Absolute Value and ABS Function</a:t>
            </a:r>
            <a:endParaRPr lang="en-US" sz="6000" dirty="0">
              <a:solidFill>
                <a:schemeClr val="accent1">
                  <a:lumMod val="60000"/>
                  <a:lumOff val="40000"/>
                </a:schemeClr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471584-CC71-48AF-9E6B-678D601EF7D5}"/>
              </a:ext>
            </a:extLst>
          </p:cNvPr>
          <p:cNvSpPr txBox="1"/>
          <p:nvPr/>
        </p:nvSpPr>
        <p:spPr>
          <a:xfrm>
            <a:off x="848409" y="1418896"/>
            <a:ext cx="10495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Light SemiConde" panose="020B0502040204020203" pitchFamily="34" charset="0"/>
              </a:rPr>
              <a:t>-Absolute value describes the distance from zero that a number is on the number line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D676F20-819F-44D9-BB78-4C8CE7560E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709887"/>
              </p:ext>
            </p:extLst>
          </p:nvPr>
        </p:nvGraphicFramePr>
        <p:xfrm>
          <a:off x="1192924" y="2478556"/>
          <a:ext cx="8664826" cy="559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49280" imgH="203040" progId="Equation.DSMT4">
                  <p:embed/>
                </p:oleObj>
              </mc:Choice>
              <mc:Fallback>
                <p:oleObj name="Equation" r:id="rId2" imgW="3149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92924" y="2478556"/>
                        <a:ext cx="8664826" cy="5590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eft Bracket 10">
            <a:extLst>
              <a:ext uri="{FF2B5EF4-FFF2-40B4-BE49-F238E27FC236}">
                <a16:creationId xmlns:a16="http://schemas.microsoft.com/office/drawing/2014/main" id="{DAF9AE73-7BD8-4690-856A-D7729BE66C9E}"/>
              </a:ext>
            </a:extLst>
          </p:cNvPr>
          <p:cNvSpPr/>
          <p:nvPr/>
        </p:nvSpPr>
        <p:spPr>
          <a:xfrm rot="16200000">
            <a:off x="3558772" y="1150848"/>
            <a:ext cx="199960" cy="3731503"/>
          </a:xfrm>
          <a:prstGeom prst="leftBracket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628719-901C-477D-A358-C71C41ACEAA7}"/>
              </a:ext>
            </a:extLst>
          </p:cNvPr>
          <p:cNvSpPr txBox="1"/>
          <p:nvPr/>
        </p:nvSpPr>
        <p:spPr>
          <a:xfrm>
            <a:off x="848409" y="3633718"/>
            <a:ext cx="1096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Light SemiConde" panose="020B0502040204020203" pitchFamily="34" charset="0"/>
              </a:rPr>
              <a:t>-So the ABS function or the absolute value function always returns a non-negative value</a:t>
            </a:r>
          </a:p>
        </p:txBody>
      </p:sp>
    </p:spTree>
    <p:extLst>
      <p:ext uri="{BB962C8B-B14F-4D97-AF65-F5344CB8AC3E}">
        <p14:creationId xmlns:p14="http://schemas.microsoft.com/office/powerpoint/2010/main" val="1231855556"/>
      </p:ext>
    </p:extLst>
  </p:cSld>
  <p:clrMapOvr>
    <a:masterClrMapping/>
  </p:clrMapOvr>
  <p:transition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1.48148E-6 L 0 -0.38194 " pathEditMode="relative" rAng="0" ptsTypes="AA">
                                      <p:cBhvr>
                                        <p:cTn id="6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1"/>
      <p:bldP spid="11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DE1BDB-0C6C-41A1-AB7C-6C180C5FE46A}"/>
              </a:ext>
            </a:extLst>
          </p:cNvPr>
          <p:cNvSpPr txBox="1"/>
          <p:nvPr/>
        </p:nvSpPr>
        <p:spPr>
          <a:xfrm>
            <a:off x="225972" y="2659559"/>
            <a:ext cx="117400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Vậy</a:t>
            </a: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4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đâu</a:t>
            </a: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4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là</a:t>
            </a: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4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số</a:t>
            </a: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44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int</a:t>
            </a: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4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mà</a:t>
            </a: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4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hàm</a:t>
            </a: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ABS </a:t>
            </a:r>
            <a:r>
              <a:rPr lang="en-US" sz="4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này</a:t>
            </a: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4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hoạt</a:t>
            </a: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4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động</a:t>
            </a: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4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sai</a:t>
            </a:r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7C9051-CBE9-40BE-B2E0-ACB3E1BD4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876" y="2299818"/>
            <a:ext cx="5238248" cy="2258363"/>
          </a:xfrm>
          <a:prstGeom prst="roundRect">
            <a:avLst>
              <a:gd name="adj" fmla="val 11111"/>
            </a:avLst>
          </a:prstGeom>
          <a:ln w="190500" cap="rnd">
            <a:noFill/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50733352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 -0.34722 " pathEditMode="relative" rAng="0" ptsTypes="AA">
                                      <p:cBhvr>
                                        <p:cTn id="6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6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98364FC-C6E8-403B-94F2-C198654E84F0}"/>
              </a:ext>
            </a:extLst>
          </p:cNvPr>
          <p:cNvSpPr txBox="1"/>
          <p:nvPr/>
        </p:nvSpPr>
        <p:spPr>
          <a:xfrm>
            <a:off x="397991" y="1521243"/>
            <a:ext cx="113960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-2,147,483,648 </a:t>
            </a:r>
            <a:r>
              <a:rPr lang="en-US" sz="7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to</a:t>
            </a:r>
            <a:r>
              <a:rPr lang="en-US" sz="7200" dirty="0">
                <a:latin typeface="Bahnschrift SemiLight SemiConde" panose="020B0502040204020203" pitchFamily="34" charset="0"/>
              </a:rPr>
              <a:t> </a:t>
            </a:r>
            <a:r>
              <a:rPr lang="en-US" sz="72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2,147,483,647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17E67-5ABF-4AD7-BC06-3C6F21A08967}"/>
              </a:ext>
            </a:extLst>
          </p:cNvPr>
          <p:cNvSpPr txBox="1"/>
          <p:nvPr/>
        </p:nvSpPr>
        <p:spPr>
          <a:xfrm>
            <a:off x="397991" y="1521242"/>
            <a:ext cx="113960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-2,147,483,64</a:t>
            </a:r>
            <a:r>
              <a:rPr lang="en-US" sz="7200" u="sng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8</a:t>
            </a:r>
            <a:r>
              <a:rPr lang="en-US" sz="72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7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to</a:t>
            </a:r>
            <a:r>
              <a:rPr lang="en-US" sz="7200" dirty="0">
                <a:latin typeface="Bahnschrift SemiLight SemiConde" panose="020B0502040204020203" pitchFamily="34" charset="0"/>
              </a:rPr>
              <a:t> </a:t>
            </a:r>
            <a:r>
              <a:rPr lang="en-US" sz="72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2,147,483,64</a:t>
            </a:r>
            <a:r>
              <a:rPr lang="en-US" sz="7200" u="sng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618369-EB86-428D-BA46-EA530E59DE79}"/>
              </a:ext>
            </a:extLst>
          </p:cNvPr>
          <p:cNvSpPr txBox="1"/>
          <p:nvPr/>
        </p:nvSpPr>
        <p:spPr>
          <a:xfrm>
            <a:off x="336550" y="276991"/>
            <a:ext cx="6102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Phạm vi </a:t>
            </a:r>
            <a:r>
              <a:rPr lang="en-US" sz="3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giá</a:t>
            </a:r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3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trị</a:t>
            </a:r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3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của</a:t>
            </a:r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3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kiểu</a:t>
            </a:r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36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int</a:t>
            </a:r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3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là</a:t>
            </a:r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3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từ</a:t>
            </a:r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EA2D41-4F2B-49D5-A821-CC85A2A41952}"/>
              </a:ext>
            </a:extLst>
          </p:cNvPr>
          <p:cNvSpPr txBox="1"/>
          <p:nvPr/>
        </p:nvSpPr>
        <p:spPr>
          <a:xfrm>
            <a:off x="257555" y="2936100"/>
            <a:ext cx="116768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|-2,147,483,648| </a:t>
            </a:r>
            <a:r>
              <a:rPr lang="en-US" sz="7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&gt;</a:t>
            </a:r>
            <a:r>
              <a:rPr lang="en-US" sz="7200" dirty="0">
                <a:latin typeface="Bahnschrift SemiLight SemiConde" panose="020B0502040204020203" pitchFamily="34" charset="0"/>
              </a:rPr>
              <a:t> </a:t>
            </a:r>
            <a:r>
              <a:rPr lang="en-US" sz="72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|2,147,483,647|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9F97E2-68B9-4F43-9527-223B4D11F8A5}"/>
              </a:ext>
            </a:extLst>
          </p:cNvPr>
          <p:cNvSpPr txBox="1"/>
          <p:nvPr/>
        </p:nvSpPr>
        <p:spPr>
          <a:xfrm>
            <a:off x="397991" y="1521242"/>
            <a:ext cx="54440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-2,147,483,64</a:t>
            </a:r>
            <a:r>
              <a:rPr lang="en-US" sz="7200" u="sng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81883-A978-4F5E-B3C8-25411A50ED8C}"/>
              </a:ext>
            </a:extLst>
          </p:cNvPr>
          <p:cNvSpPr txBox="1"/>
          <p:nvPr/>
        </p:nvSpPr>
        <p:spPr>
          <a:xfrm>
            <a:off x="6636379" y="1521242"/>
            <a:ext cx="51409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2,147,483,64</a:t>
            </a:r>
            <a:r>
              <a:rPr lang="en-US" sz="7200" u="sng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7CCD87-8B11-4245-874B-3785B1FD4515}"/>
              </a:ext>
            </a:extLst>
          </p:cNvPr>
          <p:cNvSpPr txBox="1"/>
          <p:nvPr/>
        </p:nvSpPr>
        <p:spPr>
          <a:xfrm>
            <a:off x="1526555" y="4751982"/>
            <a:ext cx="8630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Giá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trị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tuyệt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đối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của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Min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đã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vượt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quá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Max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của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kiểu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Int</a:t>
            </a:r>
          </a:p>
        </p:txBody>
      </p:sp>
    </p:spTree>
    <p:extLst>
      <p:ext uri="{BB962C8B-B14F-4D97-AF65-F5344CB8AC3E}">
        <p14:creationId xmlns:p14="http://schemas.microsoft.com/office/powerpoint/2010/main" val="526341746"/>
      </p:ext>
    </p:extLst>
  </p:cSld>
  <p:clrMapOvr>
    <a:masterClrMapping/>
  </p:clrMapOvr>
  <p:transition spd="slow" advTm="6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875E-6 7.40741E-7 L 0.01028 0.20648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8" y="1032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7.40741E-7 L 0.00599 0.20741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1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5" grpId="0"/>
      <p:bldP spid="6" grpId="1"/>
      <p:bldP spid="6" grpId="2"/>
      <p:bldP spid="7" grpId="0"/>
      <p:bldP spid="7" grpId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53700-0E88-4916-B7EF-B435644F7536}"/>
              </a:ext>
            </a:extLst>
          </p:cNvPr>
          <p:cNvSpPr txBox="1"/>
          <p:nvPr/>
        </p:nvSpPr>
        <p:spPr>
          <a:xfrm>
            <a:off x="248886" y="2844225"/>
            <a:ext cx="11694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Vậy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thì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nếu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như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ta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nhập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số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âm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nhỏ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nhất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vào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hàm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ABS ở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trên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thì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sao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nhỉ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E3EF5F-FA0B-47C2-8E08-8528BD031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3137" y="1574340"/>
            <a:ext cx="6605724" cy="1157975"/>
          </a:xfrm>
          <a:prstGeom prst="roundRect">
            <a:avLst>
              <a:gd name="adj" fmla="val 11111"/>
            </a:avLst>
          </a:prstGeom>
          <a:ln w="190500" cap="rnd">
            <a:noFill/>
            <a:prstDash val="solid"/>
          </a:ln>
          <a:effectLst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E4825F6-335B-4B99-9FCA-F8AF400D2F96}"/>
              </a:ext>
            </a:extLst>
          </p:cNvPr>
          <p:cNvCxnSpPr>
            <a:cxnSpLocks/>
          </p:cNvCxnSpPr>
          <p:nvPr/>
        </p:nvCxnSpPr>
        <p:spPr>
          <a:xfrm>
            <a:off x="7579927" y="2287599"/>
            <a:ext cx="170093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9A4F458-CBE2-495F-B567-5960D2793D1C}"/>
              </a:ext>
            </a:extLst>
          </p:cNvPr>
          <p:cNvSpPr txBox="1"/>
          <p:nvPr/>
        </p:nvSpPr>
        <p:spPr>
          <a:xfrm>
            <a:off x="1685977" y="3251201"/>
            <a:ext cx="8820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Light SemiConde" panose="020B0502040204020203" pitchFamily="34" charset="0"/>
              </a:rPr>
              <a:t>Hàm</a:t>
            </a:r>
            <a:r>
              <a:rPr lang="en-US" sz="54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5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Light SemiConde" panose="020B0502040204020203" pitchFamily="34" charset="0"/>
              </a:rPr>
              <a:t>đã</a:t>
            </a:r>
            <a:r>
              <a:rPr lang="en-US" sz="54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5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Light SemiConde" panose="020B0502040204020203" pitchFamily="34" charset="0"/>
              </a:rPr>
              <a:t>trả</a:t>
            </a:r>
            <a:r>
              <a:rPr lang="en-US" sz="54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5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Light SemiConde" panose="020B0502040204020203" pitchFamily="34" charset="0"/>
              </a:rPr>
              <a:t>lại</a:t>
            </a:r>
            <a:r>
              <a:rPr lang="en-US" sz="54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5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Light SemiConde" panose="020B0502040204020203" pitchFamily="34" charset="0"/>
              </a:rPr>
              <a:t>cho</a:t>
            </a:r>
            <a:r>
              <a:rPr lang="en-US" sz="54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Light SemiConde" panose="020B0502040204020203" pitchFamily="34" charset="0"/>
              </a:rPr>
              <a:t> ta </a:t>
            </a:r>
            <a:r>
              <a:rPr lang="en-US" sz="5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Light SemiConde" panose="020B0502040204020203" pitchFamily="34" charset="0"/>
              </a:rPr>
              <a:t>giá</a:t>
            </a:r>
            <a:r>
              <a:rPr lang="en-US" sz="54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5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Light SemiConde" panose="020B0502040204020203" pitchFamily="34" charset="0"/>
              </a:rPr>
              <a:t>trị</a:t>
            </a:r>
            <a:r>
              <a:rPr lang="en-US" sz="54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5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Light SemiConde" panose="020B0502040204020203" pitchFamily="34" charset="0"/>
              </a:rPr>
              <a:t>âm</a:t>
            </a:r>
            <a:r>
              <a:rPr lang="en-US" sz="54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Light SemiConde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6093255"/>
      </p:ext>
    </p:extLst>
  </p:cSld>
  <p:clrMapOvr>
    <a:masterClrMapping/>
  </p:clrMapOvr>
  <p:transition spd="slow" advTm="4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2.59259E-6 L 0 -0.3814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B9EEC4-A932-4A14-88EA-977124679360}"/>
              </a:ext>
            </a:extLst>
          </p:cNvPr>
          <p:cNvSpPr txBox="1"/>
          <p:nvPr/>
        </p:nvSpPr>
        <p:spPr>
          <a:xfrm>
            <a:off x="2297524" y="2654300"/>
            <a:ext cx="75969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Vậy</a:t>
            </a:r>
            <a:r>
              <a:rPr lang="en-US" sz="6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6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đâu</a:t>
            </a:r>
            <a:r>
              <a:rPr lang="en-US" sz="6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6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là</a:t>
            </a:r>
            <a:r>
              <a:rPr lang="en-US" sz="6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6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nguyên</a:t>
            </a:r>
            <a:r>
              <a:rPr lang="en-US" sz="6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6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nhân</a:t>
            </a:r>
            <a:r>
              <a:rPr lang="en-US" sz="6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96492"/>
      </p:ext>
    </p:extLst>
  </p:cSld>
  <p:clrMapOvr>
    <a:masterClrMapping/>
  </p:clrMapOvr>
  <p:transition spd="slow" advTm="1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FAAF874-8591-4CE0-8393-C44CC2A0F65B}"/>
              </a:ext>
            </a:extLst>
          </p:cNvPr>
          <p:cNvGrpSpPr/>
          <p:nvPr/>
        </p:nvGrpSpPr>
        <p:grpSpPr>
          <a:xfrm>
            <a:off x="804635" y="1466562"/>
            <a:ext cx="4660900" cy="4680238"/>
            <a:chOff x="3765550" y="1079212"/>
            <a:chExt cx="4660900" cy="468023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1A4EBF7-27B7-455C-94A8-FC960B9C3560}"/>
                </a:ext>
              </a:extLst>
            </p:cNvPr>
            <p:cNvSpPr/>
            <p:nvPr/>
          </p:nvSpPr>
          <p:spPr>
            <a:xfrm>
              <a:off x="3765550" y="1098550"/>
              <a:ext cx="4660900" cy="46609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E40D82-BBF9-4AE8-9577-5F345A4A471F}"/>
                </a:ext>
              </a:extLst>
            </p:cNvPr>
            <p:cNvSpPr/>
            <p:nvPr/>
          </p:nvSpPr>
          <p:spPr>
            <a:xfrm>
              <a:off x="7956550" y="3333750"/>
              <a:ext cx="469900" cy="190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ADB6180-9ABD-4BCF-BC0B-9925937B8426}"/>
                </a:ext>
              </a:extLst>
            </p:cNvPr>
            <p:cNvSpPr/>
            <p:nvPr/>
          </p:nvSpPr>
          <p:spPr>
            <a:xfrm>
              <a:off x="3765551" y="3333750"/>
              <a:ext cx="469900" cy="190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C65D23-5A3B-42F3-B92B-700DD0B2087D}"/>
                </a:ext>
              </a:extLst>
            </p:cNvPr>
            <p:cNvSpPr/>
            <p:nvPr/>
          </p:nvSpPr>
          <p:spPr>
            <a:xfrm rot="5400000">
              <a:off x="5861050" y="1218912"/>
              <a:ext cx="469900" cy="190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ECCDF6-C534-47CC-A025-12765DE3A02F}"/>
                </a:ext>
              </a:extLst>
            </p:cNvPr>
            <p:cNvSpPr/>
            <p:nvPr/>
          </p:nvSpPr>
          <p:spPr>
            <a:xfrm rot="5400000">
              <a:off x="5861050" y="5422900"/>
              <a:ext cx="469900" cy="190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3D2B165-D160-4E1D-A9B6-1C25088AB20D}"/>
                </a:ext>
              </a:extLst>
            </p:cNvPr>
            <p:cNvSpPr txBox="1"/>
            <p:nvPr/>
          </p:nvSpPr>
          <p:spPr>
            <a:xfrm>
              <a:off x="5899472" y="1574800"/>
              <a:ext cx="3080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Bahnschrift SemiLight SemiConde" panose="020B0502040204020203" pitchFamily="34" charset="0"/>
                </a:rPr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334A0D8-17EE-4655-BEFD-E05E00A695F8}"/>
                </a:ext>
              </a:extLst>
            </p:cNvPr>
            <p:cNvSpPr txBox="1"/>
            <p:nvPr/>
          </p:nvSpPr>
          <p:spPr>
            <a:xfrm rot="5400000">
              <a:off x="7573912" y="3136612"/>
              <a:ext cx="372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Bahnschrift SemiLight SemiConde" panose="020B0502040204020203" pitchFamily="34" charset="0"/>
                </a:rPr>
                <a:t>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0D4D4DD-6F03-4399-A8B1-045BF59B1449}"/>
                </a:ext>
              </a:extLst>
            </p:cNvPr>
            <p:cNvSpPr txBox="1"/>
            <p:nvPr/>
          </p:nvSpPr>
          <p:spPr>
            <a:xfrm rot="16200000">
              <a:off x="4273873" y="3136611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Bahnschrift SemiLight SemiConde" panose="020B0502040204020203" pitchFamily="34" charset="0"/>
                </a:rPr>
                <a:t>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09DA8D-8EF5-4D15-AAC2-D9D741801DE2}"/>
                </a:ext>
              </a:extLst>
            </p:cNvPr>
            <p:cNvSpPr txBox="1"/>
            <p:nvPr/>
          </p:nvSpPr>
          <p:spPr>
            <a:xfrm rot="10800000">
              <a:off x="5899472" y="4679086"/>
              <a:ext cx="3930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Bahnschrift SemiLight SemiConde" panose="020B0502040204020203" pitchFamily="34" charset="0"/>
                </a:rPr>
                <a:t>3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EBE4C83-CEAC-4159-A5F2-C3E32136742A}"/>
              </a:ext>
            </a:extLst>
          </p:cNvPr>
          <p:cNvSpPr txBox="1"/>
          <p:nvPr/>
        </p:nvSpPr>
        <p:spPr>
          <a:xfrm>
            <a:off x="2189094" y="609168"/>
            <a:ext cx="1891979" cy="583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Range: </a:t>
            </a:r>
            <a:r>
              <a:rPr lang="en-US" sz="32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1-4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AC5F70-3AB1-42E2-B0D6-F7CBF7539A31}"/>
              </a:ext>
            </a:extLst>
          </p:cNvPr>
          <p:cNvSpPr txBox="1"/>
          <p:nvPr/>
        </p:nvSpPr>
        <p:spPr>
          <a:xfrm>
            <a:off x="6726467" y="1500485"/>
            <a:ext cx="3377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Ta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cứ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xoay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đến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số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lớn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nhất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7C1542-7763-44F4-881C-F00E757AA9D2}"/>
              </a:ext>
            </a:extLst>
          </p:cNvPr>
          <p:cNvSpPr txBox="1"/>
          <p:nvPr/>
        </p:nvSpPr>
        <p:spPr>
          <a:xfrm>
            <a:off x="6726467" y="1962150"/>
            <a:ext cx="45464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Khi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này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nếu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ta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xoay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thêm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thì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kết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quả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Bahnschrift SemiLight SemiConde" panose="020B0502040204020203" pitchFamily="34" charset="0"/>
            </a:endParaRPr>
          </a:p>
          <a:p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sẽ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trả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lại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giá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trị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đầu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tiên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9E58C4-260F-4AEC-9DA9-FE3CA49E1159}"/>
              </a:ext>
            </a:extLst>
          </p:cNvPr>
          <p:cNvSpPr txBox="1"/>
          <p:nvPr/>
        </p:nvSpPr>
        <p:spPr>
          <a:xfrm>
            <a:off x="6726467" y="2793147"/>
            <a:ext cx="3669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FFFF00"/>
                </a:solidFill>
                <a:latin typeface="Bahnschrift SemiLight SemiConde" panose="020B0502040204020203" pitchFamily="34" charset="0"/>
              </a:rPr>
              <a:t>Tràn</a:t>
            </a:r>
            <a:r>
              <a:rPr lang="en-US" sz="40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4000" dirty="0" err="1">
                <a:solidFill>
                  <a:srgbClr val="FFFF00"/>
                </a:solidFill>
                <a:latin typeface="Bahnschrift SemiLight SemiConde" panose="020B0502040204020203" pitchFamily="34" charset="0"/>
              </a:rPr>
              <a:t>số</a:t>
            </a:r>
            <a:r>
              <a:rPr lang="en-US" sz="40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-Overflow</a:t>
            </a:r>
          </a:p>
        </p:txBody>
      </p:sp>
    </p:spTree>
    <p:extLst>
      <p:ext uri="{BB962C8B-B14F-4D97-AF65-F5344CB8AC3E}">
        <p14:creationId xmlns:p14="http://schemas.microsoft.com/office/powerpoint/2010/main" val="4037382173"/>
      </p:ext>
    </p:extLst>
  </p:cSld>
  <p:clrMapOvr>
    <a:masterClrMapping/>
  </p:clrMapOvr>
  <p:transition spd="slow" advTm="9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ID="8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-5400000">
                                      <p:cBhvr>
                                        <p:cTn id="1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50"/>
                            </p:stCondLst>
                            <p:childTnLst>
                              <p:par>
                                <p:cTn id="16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-5400000">
                                      <p:cBhvr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50"/>
                            </p:stCondLst>
                            <p:childTnLst>
                              <p:par>
                                <p:cTn id="19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-5400000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50"/>
                            </p:stCondLst>
                            <p:childTnLst>
                              <p:par>
                                <p:cTn id="26" presetID="8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-5400000">
                                      <p:cBhvr>
                                        <p:cTn id="2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B9EEC4-A932-4A14-88EA-977124679360}"/>
              </a:ext>
            </a:extLst>
          </p:cNvPr>
          <p:cNvSpPr txBox="1"/>
          <p:nvPr/>
        </p:nvSpPr>
        <p:spPr>
          <a:xfrm>
            <a:off x="541434" y="2921168"/>
            <a:ext cx="111091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Điều</a:t>
            </a:r>
            <a:r>
              <a:rPr lang="en-US" sz="6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6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này</a:t>
            </a:r>
            <a:r>
              <a:rPr lang="en-US" sz="6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6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cũng</a:t>
            </a:r>
            <a:r>
              <a:rPr lang="en-US" sz="6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6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tương</a:t>
            </a:r>
            <a:r>
              <a:rPr lang="en-US" sz="6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6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tự</a:t>
            </a:r>
            <a:r>
              <a:rPr lang="en-US" sz="6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6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với</a:t>
            </a:r>
            <a:r>
              <a:rPr lang="en-US" sz="6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6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hàm</a:t>
            </a:r>
            <a:r>
              <a:rPr lang="en-US" sz="6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ABS</a:t>
            </a:r>
          </a:p>
        </p:txBody>
      </p:sp>
    </p:spTree>
    <p:extLst>
      <p:ext uri="{BB962C8B-B14F-4D97-AF65-F5344CB8AC3E}">
        <p14:creationId xmlns:p14="http://schemas.microsoft.com/office/powerpoint/2010/main" val="3654676658"/>
      </p:ext>
    </p:extLst>
  </p:cSld>
  <p:clrMapOvr>
    <a:masterClrMapping/>
  </p:clrMapOvr>
  <p:transition spd="slow" advTm="1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960A98-CD20-434E-9011-D3A0E4B72433}"/>
              </a:ext>
            </a:extLst>
          </p:cNvPr>
          <p:cNvSpPr txBox="1"/>
          <p:nvPr/>
        </p:nvSpPr>
        <p:spPr>
          <a:xfrm>
            <a:off x="2556409" y="1105655"/>
            <a:ext cx="70791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-2,147,483,648</a:t>
            </a:r>
            <a:endParaRPr lang="en-US" sz="9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3BE471-2AC5-4865-9BB8-F366DEA74F63}"/>
              </a:ext>
            </a:extLst>
          </p:cNvPr>
          <p:cNvSpPr txBox="1"/>
          <p:nvPr/>
        </p:nvSpPr>
        <p:spPr>
          <a:xfrm>
            <a:off x="2306904" y="1105655"/>
            <a:ext cx="75781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--2,147,483,648</a:t>
            </a:r>
            <a:endParaRPr lang="en-US" sz="9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9EC21C-7378-42B0-9B0B-C2E3941D9BA6}"/>
              </a:ext>
            </a:extLst>
          </p:cNvPr>
          <p:cNvSpPr txBox="1"/>
          <p:nvPr/>
        </p:nvSpPr>
        <p:spPr>
          <a:xfrm>
            <a:off x="3327401" y="1105655"/>
            <a:ext cx="6579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2,147,483,648</a:t>
            </a:r>
            <a:endParaRPr lang="en-US" sz="9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FE79B3-B367-4D17-BA6A-BDA446A7BBFE}"/>
              </a:ext>
            </a:extLst>
          </p:cNvPr>
          <p:cNvSpPr txBox="1"/>
          <p:nvPr/>
        </p:nvSpPr>
        <p:spPr>
          <a:xfrm>
            <a:off x="2456180" y="1105655"/>
            <a:ext cx="7279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F00"/>
                </a:solidFill>
                <a:latin typeface="Bahnschrift SemiLight SemiConde" panose="020B0502040204020203" pitchFamily="34" charset="0"/>
              </a:rPr>
              <a:t>-2,147,483,648</a:t>
            </a:r>
            <a:endParaRPr lang="en-US" sz="9600" dirty="0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E4AE00-A824-4EB1-B268-7462C970CE49}"/>
              </a:ext>
            </a:extLst>
          </p:cNvPr>
          <p:cNvSpPr txBox="1"/>
          <p:nvPr/>
        </p:nvSpPr>
        <p:spPr>
          <a:xfrm>
            <a:off x="428170" y="4024424"/>
            <a:ext cx="11335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Vì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input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là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số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âm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,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nên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ta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sẽ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thêm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dấu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–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đằng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trước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,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lúc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này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số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sẽ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thành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số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dương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13378E-601D-4087-A35D-9C6FC351C2E3}"/>
              </a:ext>
            </a:extLst>
          </p:cNvPr>
          <p:cNvSpPr txBox="1"/>
          <p:nvPr/>
        </p:nvSpPr>
        <p:spPr>
          <a:xfrm>
            <a:off x="-544287" y="4024423"/>
            <a:ext cx="132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Nhưng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Output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lúc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này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đã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vượt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quá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phạm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vi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của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Int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nên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kết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quả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trả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lại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sẽ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là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số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bé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nhất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của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Light SemiConde" panose="020B0502040204020203" pitchFamily="34" charset="0"/>
              </a:rPr>
              <a:t>kiểu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761877"/>
      </p:ext>
    </p:extLst>
  </p:cSld>
  <p:clrMapOvr>
    <a:masterClrMapping/>
  </p:clrMapOvr>
  <p:transition spd="slow" advTm="7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-2.96296E-6 L 0.02135 -2.96296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-0.03021 -2.96296E-6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75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6" grpId="0"/>
      <p:bldP spid="16" grpId="1"/>
      <p:bldP spid="18" grpId="0"/>
      <p:bldP spid="18" grpId="1"/>
      <p:bldP spid="18" grpId="2"/>
      <p:bldP spid="19" grpId="0"/>
      <p:bldP spid="3" grpId="0"/>
      <p:bldP spid="3" grpId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259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Bahnschrift SemiLight SemiConde</vt:lpstr>
      <vt:lpstr>Calibri</vt:lpstr>
      <vt:lpstr>Calibri Light</vt:lpstr>
      <vt:lpstr>Office Theme</vt:lpstr>
      <vt:lpstr>Equation</vt:lpstr>
      <vt:lpstr>Integer Overflow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Hiếu Phạm Đình Trung</dc:creator>
  <cp:lastModifiedBy>Hiếu Phạm Đình Trung</cp:lastModifiedBy>
  <cp:revision>57</cp:revision>
  <dcterms:created xsi:type="dcterms:W3CDTF">2021-06-06T14:10:48Z</dcterms:created>
  <dcterms:modified xsi:type="dcterms:W3CDTF">2021-06-08T05:45:27Z</dcterms:modified>
</cp:coreProperties>
</file>