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oppins"/>
      <p:bold r:id="rId22"/>
      <p:boldItalic r:id="rId23"/>
    </p:embeddedFont>
    <p:embeddedFont>
      <p:font typeface="Archivo Black"/>
      <p:regular r:id="rId24"/>
    </p:embeddedFont>
    <p:embeddedFont>
      <p:font typeface="DM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gm+jD51yIA9AzeQL0nAPjp4BDQ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slide" Target="slides/slide16.xml"/><Relationship Id="rId24" Type="http://schemas.openxmlformats.org/officeDocument/2006/relationships/font" Target="fonts/ArchivoBlack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593725" w="2833290">
                <a:moveTo>
                  <a:pt x="0" y="0"/>
                </a:moveTo>
                <a:lnTo>
                  <a:pt x="2833290" y="0"/>
                </a:lnTo>
                <a:lnTo>
                  <a:pt x="2833290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8" r="-59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4027257" y="3325952"/>
            <a:ext cx="9904959" cy="3661176"/>
            <a:chOff x="0" y="-19050"/>
            <a:chExt cx="2608713" cy="96426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2608713" cy="945211"/>
            </a:xfrm>
            <a:custGeom>
              <a:rect b="b" l="l" r="r" t="t"/>
              <a:pathLst>
                <a:path extrusionOk="0" h="945211" w="2608713">
                  <a:moveTo>
                    <a:pt x="0" y="0"/>
                  </a:moveTo>
                  <a:lnTo>
                    <a:pt x="2608713" y="0"/>
                  </a:lnTo>
                  <a:lnTo>
                    <a:pt x="2608713" y="945211"/>
                  </a:lnTo>
                  <a:lnTo>
                    <a:pt x="0" y="945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2608713" cy="964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4277057" y="3485539"/>
            <a:ext cx="9405358" cy="20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40506"/>
                </a:solidFill>
                <a:latin typeface="Archivo Black"/>
                <a:ea typeface="Archivo Black"/>
                <a:cs typeface="Archivo Black"/>
                <a:sym typeface="Archivo Black"/>
              </a:rPr>
              <a:t>NETWORK PROGRAMMING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277057" y="6212593"/>
            <a:ext cx="9497482" cy="463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TOPIC: GAME LOBBY SYSTEM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4434734" y="5653773"/>
            <a:ext cx="9497482" cy="463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GROUP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520752" y="3203090"/>
            <a:ext cx="11767813" cy="5181812"/>
          </a:xfrm>
          <a:custGeom>
            <a:rect b="b" l="l" r="r" t="t"/>
            <a:pathLst>
              <a:path extrusionOk="0" h="5181812" w="11767813">
                <a:moveTo>
                  <a:pt x="0" y="0"/>
                </a:moveTo>
                <a:lnTo>
                  <a:pt x="11767814" y="0"/>
                </a:lnTo>
                <a:lnTo>
                  <a:pt x="11767814" y="5181812"/>
                </a:lnTo>
                <a:lnTo>
                  <a:pt x="0" y="5181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0083" t="0"/>
            </a:stretch>
          </a:blipFill>
          <a:ln>
            <a:noFill/>
          </a:ln>
        </p:spPr>
      </p:sp>
      <p:sp>
        <p:nvSpPr>
          <p:cNvPr id="268" name="Google Shape;268;p10"/>
          <p:cNvSpPr txBox="1"/>
          <p:nvPr/>
        </p:nvSpPr>
        <p:spPr>
          <a:xfrm>
            <a:off x="-267901" y="59244"/>
            <a:ext cx="15319996" cy="125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83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5,EXECUTION RESULTS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12704722" y="4866896"/>
            <a:ext cx="5583278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&amp; Results</a:t>
            </a:r>
            <a:endParaRPr/>
          </a:p>
        </p:txBody>
      </p:sp>
      <p:sp>
        <p:nvSpPr>
          <p:cNvPr id="270" name="Google Shape;270;p10"/>
          <p:cNvSpPr txBox="1"/>
          <p:nvPr/>
        </p:nvSpPr>
        <p:spPr>
          <a:xfrm>
            <a:off x="1028700" y="1515872"/>
            <a:ext cx="788435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5.2, Room Created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/>
          <p:nvPr/>
        </p:nvSpPr>
        <p:spPr>
          <a:xfrm>
            <a:off x="603639" y="2942278"/>
            <a:ext cx="10437352" cy="3525845"/>
          </a:xfrm>
          <a:custGeom>
            <a:rect b="b" l="l" r="r" t="t"/>
            <a:pathLst>
              <a:path extrusionOk="0" h="3525845" w="10437352">
                <a:moveTo>
                  <a:pt x="0" y="0"/>
                </a:moveTo>
                <a:lnTo>
                  <a:pt x="10437353" y="0"/>
                </a:lnTo>
                <a:lnTo>
                  <a:pt x="10437353" y="3525845"/>
                </a:lnTo>
                <a:lnTo>
                  <a:pt x="0" y="35258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831" l="0" r="-8275" t="0"/>
            </a:stretch>
          </a:blipFill>
          <a:ln>
            <a:noFill/>
          </a:ln>
        </p:spPr>
      </p:sp>
      <p:sp>
        <p:nvSpPr>
          <p:cNvPr id="276" name="Google Shape;276;p11"/>
          <p:cNvSpPr/>
          <p:nvPr/>
        </p:nvSpPr>
        <p:spPr>
          <a:xfrm>
            <a:off x="2173421" y="7030098"/>
            <a:ext cx="7297789" cy="2839441"/>
          </a:xfrm>
          <a:custGeom>
            <a:rect b="b" l="l" r="r" t="t"/>
            <a:pathLst>
              <a:path extrusionOk="0" h="2839441" w="7297789">
                <a:moveTo>
                  <a:pt x="0" y="0"/>
                </a:moveTo>
                <a:lnTo>
                  <a:pt x="7297789" y="0"/>
                </a:lnTo>
                <a:lnTo>
                  <a:pt x="7297789" y="2839441"/>
                </a:lnTo>
                <a:lnTo>
                  <a:pt x="0" y="2839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54853" t="0"/>
            </a:stretch>
          </a:blipFill>
          <a:ln>
            <a:noFill/>
          </a:ln>
        </p:spPr>
      </p:sp>
      <p:sp>
        <p:nvSpPr>
          <p:cNvPr id="277" name="Google Shape;277;p11"/>
          <p:cNvSpPr txBox="1"/>
          <p:nvPr/>
        </p:nvSpPr>
        <p:spPr>
          <a:xfrm>
            <a:off x="-267901" y="59244"/>
            <a:ext cx="15825698" cy="125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83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5, EXECUTION RESULTS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10437352" y="4307164"/>
            <a:ext cx="6821948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1028700" y="1515872"/>
            <a:ext cx="788435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5.3, Room joining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10437352" y="7979263"/>
            <a:ext cx="6821948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2"/>
          <p:cNvGrpSpPr/>
          <p:nvPr/>
        </p:nvGrpSpPr>
        <p:grpSpPr>
          <a:xfrm>
            <a:off x="1234517" y="1592195"/>
            <a:ext cx="15818967" cy="7030280"/>
            <a:chOff x="0" y="-19050"/>
            <a:chExt cx="4166312" cy="1851596"/>
          </a:xfrm>
        </p:grpSpPr>
        <p:sp>
          <p:nvSpPr>
            <p:cNvPr id="286" name="Google Shape;286;p12"/>
            <p:cNvSpPr/>
            <p:nvPr/>
          </p:nvSpPr>
          <p:spPr>
            <a:xfrm>
              <a:off x="0" y="0"/>
              <a:ext cx="4166312" cy="1832546"/>
            </a:xfrm>
            <a:custGeom>
              <a:rect b="b" l="l" r="r" t="t"/>
              <a:pathLst>
                <a:path extrusionOk="0" h="1832546" w="4166312">
                  <a:moveTo>
                    <a:pt x="0" y="0"/>
                  </a:moveTo>
                  <a:lnTo>
                    <a:pt x="4166312" y="0"/>
                  </a:lnTo>
                  <a:lnTo>
                    <a:pt x="4166312" y="1832546"/>
                  </a:lnTo>
                  <a:lnTo>
                    <a:pt x="0" y="1832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7" name="Google Shape;287;p12"/>
            <p:cNvSpPr txBox="1"/>
            <p:nvPr/>
          </p:nvSpPr>
          <p:spPr>
            <a:xfrm>
              <a:off x="0" y="-19050"/>
              <a:ext cx="4166312" cy="1851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2"/>
          <p:cNvSpPr/>
          <p:nvPr/>
        </p:nvSpPr>
        <p:spPr>
          <a:xfrm>
            <a:off x="2039316" y="3376432"/>
            <a:ext cx="7104684" cy="4037656"/>
          </a:xfrm>
          <a:custGeom>
            <a:rect b="b" l="l" r="r" t="t"/>
            <a:pathLst>
              <a:path extrusionOk="0" h="4037656" w="7104684">
                <a:moveTo>
                  <a:pt x="0" y="0"/>
                </a:moveTo>
                <a:lnTo>
                  <a:pt x="7104684" y="0"/>
                </a:lnTo>
                <a:lnTo>
                  <a:pt x="7104684" y="4037656"/>
                </a:lnTo>
                <a:lnTo>
                  <a:pt x="0" y="4037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98534" t="0"/>
            </a:stretch>
          </a:blipFill>
          <a:ln>
            <a:noFill/>
          </a:ln>
        </p:spPr>
      </p:sp>
      <p:sp>
        <p:nvSpPr>
          <p:cNvPr id="289" name="Google Shape;289;p12"/>
          <p:cNvSpPr txBox="1"/>
          <p:nvPr/>
        </p:nvSpPr>
        <p:spPr>
          <a:xfrm>
            <a:off x="0" y="117049"/>
            <a:ext cx="14515043" cy="11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44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5, EXECUTION RESULTS</a:t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1904873" y="1979432"/>
            <a:ext cx="7884357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5.4, In Room Chat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9789231" y="4691994"/>
            <a:ext cx="6821948" cy="817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&amp; Result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/>
          <p:nvPr/>
        </p:nvSpPr>
        <p:spPr>
          <a:xfrm>
            <a:off x="-271603" y="192323"/>
            <a:ext cx="18143805" cy="2242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83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6, LIMITATIONS &amp; PROPOSED EXTENSION</a:t>
            </a:r>
            <a:endParaRPr/>
          </a:p>
        </p:txBody>
      </p:sp>
      <p:grpSp>
        <p:nvGrpSpPr>
          <p:cNvPr id="297" name="Google Shape;297;p13"/>
          <p:cNvGrpSpPr/>
          <p:nvPr/>
        </p:nvGrpSpPr>
        <p:grpSpPr>
          <a:xfrm>
            <a:off x="1521998" y="2649800"/>
            <a:ext cx="7278301" cy="7369134"/>
            <a:chOff x="0" y="-38100"/>
            <a:chExt cx="1131733" cy="1145857"/>
          </a:xfrm>
        </p:grpSpPr>
        <p:sp>
          <p:nvSpPr>
            <p:cNvPr id="298" name="Google Shape;298;p13"/>
            <p:cNvSpPr/>
            <p:nvPr/>
          </p:nvSpPr>
          <p:spPr>
            <a:xfrm>
              <a:off x="0" y="0"/>
              <a:ext cx="1131733" cy="1107757"/>
            </a:xfrm>
            <a:custGeom>
              <a:rect b="b" l="l" r="r" t="t"/>
              <a:pathLst>
                <a:path extrusionOk="0"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cap="sq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99" name="Google Shape;299;p13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13"/>
          <p:cNvGrpSpPr/>
          <p:nvPr/>
        </p:nvGrpSpPr>
        <p:grpSpPr>
          <a:xfrm>
            <a:off x="9487701" y="2649800"/>
            <a:ext cx="7278301" cy="7369134"/>
            <a:chOff x="0" y="-38100"/>
            <a:chExt cx="1131733" cy="1145857"/>
          </a:xfrm>
        </p:grpSpPr>
        <p:sp>
          <p:nvSpPr>
            <p:cNvPr id="301" name="Google Shape;301;p13"/>
            <p:cNvSpPr/>
            <p:nvPr/>
          </p:nvSpPr>
          <p:spPr>
            <a:xfrm>
              <a:off x="0" y="0"/>
              <a:ext cx="1131733" cy="1107757"/>
            </a:xfrm>
            <a:custGeom>
              <a:rect b="b" l="l" r="r" t="t"/>
              <a:pathLst>
                <a:path extrusionOk="0"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cap="sq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02" name="Google Shape;302;p13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13"/>
          <p:cNvSpPr txBox="1"/>
          <p:nvPr/>
        </p:nvSpPr>
        <p:spPr>
          <a:xfrm>
            <a:off x="2720612" y="2975629"/>
            <a:ext cx="4881073" cy="677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5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Limitations</a:t>
            </a:r>
            <a:endParaRPr/>
          </a:p>
        </p:txBody>
      </p:sp>
      <p:sp>
        <p:nvSpPr>
          <p:cNvPr id="304" name="Google Shape;304;p13"/>
          <p:cNvSpPr txBox="1"/>
          <p:nvPr/>
        </p:nvSpPr>
        <p:spPr>
          <a:xfrm>
            <a:off x="1656075" y="4567119"/>
            <a:ext cx="7144224" cy="465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No password authentication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No users data storage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server use threading ⟶limitation resources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no encryption during data transfer  </a:t>
            </a:r>
            <a:endParaRPr/>
          </a:p>
          <a:p>
            <a:pPr indent="0" lvl="0" marL="0" marR="0" rtl="0" algn="ctr">
              <a:lnSpc>
                <a:spcPct val="13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18" u="none" cap="none" strike="noStrike">
              <a:solidFill>
                <a:srgbClr val="04050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5" name="Google Shape;305;p13"/>
          <p:cNvCxnSpPr/>
          <p:nvPr/>
        </p:nvCxnSpPr>
        <p:spPr>
          <a:xfrm>
            <a:off x="3940160" y="2894825"/>
            <a:ext cx="3129380" cy="0"/>
          </a:xfrm>
          <a:prstGeom prst="straightConnector1">
            <a:avLst/>
          </a:prstGeom>
          <a:noFill/>
          <a:ln cap="flat" cmpd="sng" w="47625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3"/>
          <p:cNvSpPr txBox="1"/>
          <p:nvPr/>
        </p:nvSpPr>
        <p:spPr>
          <a:xfrm>
            <a:off x="10686315" y="2975629"/>
            <a:ext cx="4881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55">
                <a:latin typeface="Poppins"/>
                <a:ea typeface="Poppins"/>
                <a:cs typeface="Poppins"/>
                <a:sym typeface="Poppins"/>
              </a:rPr>
              <a:t>Extension</a:t>
            </a:r>
            <a:endParaRPr/>
          </a:p>
        </p:txBody>
      </p:sp>
      <p:sp>
        <p:nvSpPr>
          <p:cNvPr id="307" name="Google Shape;307;p13"/>
          <p:cNvSpPr txBox="1"/>
          <p:nvPr/>
        </p:nvSpPr>
        <p:spPr>
          <a:xfrm>
            <a:off x="10354200" y="4019431"/>
            <a:ext cx="5899897" cy="5820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Database for users, rooms, chat history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Use TLS/SSL for encryption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Optimizing by asyncio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Update features: invite players, room password</a:t>
            </a:r>
            <a:endParaRPr/>
          </a:p>
          <a:p>
            <a:pPr indent="-358380" lvl="1" marL="716763" marR="0" rtl="0" algn="l">
              <a:lnSpc>
                <a:spcPct val="138065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318"/>
              <a:buFont typeface="Arial"/>
              <a:buChar char="•"/>
            </a:pPr>
            <a:r>
              <a:rPr b="0" i="0" lang="en-US" sz="3318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Update GUI</a:t>
            </a:r>
            <a:endParaRPr/>
          </a:p>
        </p:txBody>
      </p:sp>
      <p:cxnSp>
        <p:nvCxnSpPr>
          <p:cNvPr id="308" name="Google Shape;308;p13"/>
          <p:cNvCxnSpPr/>
          <p:nvPr/>
        </p:nvCxnSpPr>
        <p:spPr>
          <a:xfrm>
            <a:off x="11905862" y="2918638"/>
            <a:ext cx="3129380" cy="0"/>
          </a:xfrm>
          <a:prstGeom prst="straightConnector1">
            <a:avLst/>
          </a:prstGeom>
          <a:noFill/>
          <a:ln cap="flat" cmpd="sng" w="47625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10126145" y="46837"/>
            <a:ext cx="8161855" cy="10240163"/>
          </a:xfrm>
          <a:custGeom>
            <a:rect b="b" l="l" r="r" t="t"/>
            <a:pathLst>
              <a:path extrusionOk="0" h="1586469" w="1264485">
                <a:moveTo>
                  <a:pt x="0" y="0"/>
                </a:moveTo>
                <a:lnTo>
                  <a:pt x="1264485" y="0"/>
                </a:lnTo>
                <a:lnTo>
                  <a:pt x="1264485" y="1586469"/>
                </a:lnTo>
                <a:lnTo>
                  <a:pt x="0" y="158646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6644" r="-46644" t="0"/>
            </a:stretch>
          </a:blipFill>
          <a:ln>
            <a:noFill/>
          </a:ln>
        </p:spPr>
      </p:sp>
      <p:cxnSp>
        <p:nvCxnSpPr>
          <p:cNvPr id="314" name="Google Shape;314;p14"/>
          <p:cNvCxnSpPr/>
          <p:nvPr/>
        </p:nvCxnSpPr>
        <p:spPr>
          <a:xfrm>
            <a:off x="0" y="3032092"/>
            <a:ext cx="6987886" cy="0"/>
          </a:xfrm>
          <a:prstGeom prst="straightConnector1">
            <a:avLst/>
          </a:prstGeom>
          <a:noFill/>
          <a:ln cap="flat" cmpd="sng" w="28575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5" name="Google Shape;315;p14"/>
          <p:cNvGrpSpPr/>
          <p:nvPr/>
        </p:nvGrpSpPr>
        <p:grpSpPr>
          <a:xfrm>
            <a:off x="16171272" y="1181100"/>
            <a:ext cx="1240428" cy="294111"/>
            <a:chOff x="0" y="0"/>
            <a:chExt cx="1653904" cy="392148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1261756" y="0"/>
              <a:ext cx="392148" cy="392148"/>
              <a:chOff x="0" y="0"/>
              <a:chExt cx="812800" cy="812800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14"/>
            <p:cNvGrpSpPr/>
            <p:nvPr/>
          </p:nvGrpSpPr>
          <p:grpSpPr>
            <a:xfrm>
              <a:off x="633448" y="0"/>
              <a:ext cx="392148" cy="392148"/>
              <a:chOff x="0" y="0"/>
              <a:chExt cx="812800" cy="812800"/>
            </a:xfrm>
          </p:grpSpPr>
          <p:sp>
            <p:nvSpPr>
              <p:cNvPr id="320" name="Google Shape;32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0" y="0"/>
              <a:ext cx="392148" cy="392148"/>
              <a:chOff x="0" y="0"/>
              <a:chExt cx="812800" cy="812800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4C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3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p14"/>
          <p:cNvSpPr txBox="1"/>
          <p:nvPr/>
        </p:nvSpPr>
        <p:spPr>
          <a:xfrm>
            <a:off x="155368" y="3478283"/>
            <a:ext cx="8766394" cy="6278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The Game Lobby System’s requirement: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Supports registration, room creation &amp; joining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Communications between players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Manages status &amp; room data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Expand easily &amp; integrate games into rooms</a:t>
            </a:r>
            <a:endParaRPr/>
          </a:p>
          <a:p>
            <a:pPr indent="0" lvl="0" marL="0" marR="0" rtl="0" algn="l">
              <a:lnSpc>
                <a:spcPct val="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8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231F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4918736" y="5734979"/>
            <a:ext cx="825431" cy="605660"/>
          </a:xfrm>
          <a:custGeom>
            <a:rect b="b" l="l" r="r" t="t"/>
            <a:pathLst>
              <a:path extrusionOk="0" h="605660" w="825431">
                <a:moveTo>
                  <a:pt x="0" y="0"/>
                </a:moveTo>
                <a:lnTo>
                  <a:pt x="825431" y="0"/>
                </a:lnTo>
                <a:lnTo>
                  <a:pt x="825431" y="605660"/>
                </a:lnTo>
                <a:lnTo>
                  <a:pt x="0" y="605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14"/>
          <p:cNvSpPr txBox="1"/>
          <p:nvPr/>
        </p:nvSpPr>
        <p:spPr>
          <a:xfrm>
            <a:off x="1372374" y="1781116"/>
            <a:ext cx="7416941" cy="1132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29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CONCLUSIONS</a:t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3440711" y="8650614"/>
            <a:ext cx="825431" cy="605660"/>
          </a:xfrm>
          <a:custGeom>
            <a:rect b="b" l="l" r="r" t="t"/>
            <a:pathLst>
              <a:path extrusionOk="0" h="605660" w="825431">
                <a:moveTo>
                  <a:pt x="0" y="0"/>
                </a:moveTo>
                <a:lnTo>
                  <a:pt x="825431" y="0"/>
                </a:lnTo>
                <a:lnTo>
                  <a:pt x="825431" y="605659"/>
                </a:lnTo>
                <a:lnTo>
                  <a:pt x="0" y="6056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4"/>
          <p:cNvSpPr/>
          <p:nvPr/>
        </p:nvSpPr>
        <p:spPr>
          <a:xfrm>
            <a:off x="7529160" y="7220354"/>
            <a:ext cx="825431" cy="605660"/>
          </a:xfrm>
          <a:custGeom>
            <a:rect b="b" l="l" r="r" t="t"/>
            <a:pathLst>
              <a:path extrusionOk="0" h="605660" w="825431">
                <a:moveTo>
                  <a:pt x="0" y="0"/>
                </a:moveTo>
                <a:lnTo>
                  <a:pt x="825430" y="0"/>
                </a:lnTo>
                <a:lnTo>
                  <a:pt x="825430" y="605660"/>
                </a:lnTo>
                <a:lnTo>
                  <a:pt x="0" y="605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14"/>
          <p:cNvSpPr/>
          <p:nvPr/>
        </p:nvSpPr>
        <p:spPr>
          <a:xfrm>
            <a:off x="8731286" y="6476769"/>
            <a:ext cx="825431" cy="605660"/>
          </a:xfrm>
          <a:custGeom>
            <a:rect b="b" l="l" r="r" t="t"/>
            <a:pathLst>
              <a:path extrusionOk="0" h="605660" w="825431">
                <a:moveTo>
                  <a:pt x="0" y="0"/>
                </a:moveTo>
                <a:lnTo>
                  <a:pt x="825431" y="0"/>
                </a:lnTo>
                <a:lnTo>
                  <a:pt x="825431" y="605660"/>
                </a:lnTo>
                <a:lnTo>
                  <a:pt x="0" y="6056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5"/>
          <p:cNvGrpSpPr/>
          <p:nvPr/>
        </p:nvGrpSpPr>
        <p:grpSpPr>
          <a:xfrm>
            <a:off x="-690405" y="956370"/>
            <a:ext cx="9259436" cy="1618333"/>
            <a:chOff x="0" y="-19050"/>
            <a:chExt cx="2438699" cy="426228"/>
          </a:xfrm>
        </p:grpSpPr>
        <p:sp>
          <p:nvSpPr>
            <p:cNvPr id="336" name="Google Shape;336;p15"/>
            <p:cNvSpPr/>
            <p:nvPr/>
          </p:nvSpPr>
          <p:spPr>
            <a:xfrm>
              <a:off x="0" y="0"/>
              <a:ext cx="2438699" cy="407178"/>
            </a:xfrm>
            <a:custGeom>
              <a:rect b="b" l="l" r="r" t="t"/>
              <a:pathLst>
                <a:path extrusionOk="0" h="407178" w="2438699">
                  <a:moveTo>
                    <a:pt x="0" y="0"/>
                  </a:moveTo>
                  <a:lnTo>
                    <a:pt x="2438699" y="0"/>
                  </a:lnTo>
                  <a:lnTo>
                    <a:pt x="2438699" y="407178"/>
                  </a:lnTo>
                  <a:lnTo>
                    <a:pt x="0" y="407178"/>
                  </a:lnTo>
                  <a:close/>
                </a:path>
              </a:pathLst>
            </a:custGeom>
            <a:solidFill>
              <a:srgbClr val="5186B8"/>
            </a:solidFill>
            <a:ln>
              <a:noFill/>
            </a:ln>
          </p:spPr>
        </p:sp>
        <p:sp>
          <p:nvSpPr>
            <p:cNvPr id="337" name="Google Shape;337;p15"/>
            <p:cNvSpPr txBox="1"/>
            <p:nvPr/>
          </p:nvSpPr>
          <p:spPr>
            <a:xfrm>
              <a:off x="0" y="-19050"/>
              <a:ext cx="2438699" cy="426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5"/>
          <p:cNvSpPr/>
          <p:nvPr/>
        </p:nvSpPr>
        <p:spPr>
          <a:xfrm>
            <a:off x="7672052" y="3101987"/>
            <a:ext cx="7911184" cy="1302189"/>
          </a:xfrm>
          <a:custGeom>
            <a:rect b="b" l="l" r="r" t="t"/>
            <a:pathLst>
              <a:path extrusionOk="0" h="1302189" w="7911184">
                <a:moveTo>
                  <a:pt x="0" y="0"/>
                </a:moveTo>
                <a:lnTo>
                  <a:pt x="7911184" y="0"/>
                </a:lnTo>
                <a:lnTo>
                  <a:pt x="7911184" y="1302189"/>
                </a:lnTo>
                <a:lnTo>
                  <a:pt x="0" y="1302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8151" l="0" r="-1912" t="-49042"/>
            </a:stretch>
          </a:blipFill>
          <a:ln>
            <a:noFill/>
          </a:ln>
        </p:spPr>
      </p:sp>
      <p:sp>
        <p:nvSpPr>
          <p:cNvPr id="339" name="Google Shape;339;p15"/>
          <p:cNvSpPr/>
          <p:nvPr/>
        </p:nvSpPr>
        <p:spPr>
          <a:xfrm>
            <a:off x="9772508" y="4825893"/>
            <a:ext cx="8178349" cy="1244813"/>
          </a:xfrm>
          <a:custGeom>
            <a:rect b="b" l="l" r="r" t="t"/>
            <a:pathLst>
              <a:path extrusionOk="0" h="1244813" w="8178349">
                <a:moveTo>
                  <a:pt x="0" y="0"/>
                </a:moveTo>
                <a:lnTo>
                  <a:pt x="8178349" y="0"/>
                </a:lnTo>
                <a:lnTo>
                  <a:pt x="8178349" y="1244814"/>
                </a:lnTo>
                <a:lnTo>
                  <a:pt x="0" y="1244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7083" l="0" r="0" t="-27813"/>
            </a:stretch>
          </a:blipFill>
          <a:ln>
            <a:noFill/>
          </a:ln>
        </p:spPr>
      </p:sp>
      <p:sp>
        <p:nvSpPr>
          <p:cNvPr id="340" name="Google Shape;340;p15"/>
          <p:cNvSpPr txBox="1"/>
          <p:nvPr/>
        </p:nvSpPr>
        <p:spPr>
          <a:xfrm>
            <a:off x="499812" y="1075136"/>
            <a:ext cx="7706252" cy="131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83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 TO RUN </a:t>
            </a:r>
            <a:endParaRPr/>
          </a:p>
        </p:txBody>
      </p:sp>
      <p:sp>
        <p:nvSpPr>
          <p:cNvPr id="341" name="Google Shape;341;p15"/>
          <p:cNvSpPr txBox="1"/>
          <p:nvPr/>
        </p:nvSpPr>
        <p:spPr>
          <a:xfrm>
            <a:off x="665733" y="3393036"/>
            <a:ext cx="8743808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500"/>
              <a:buFont typeface="Poppins"/>
              <a:buAutoNum type="arabicPeriod"/>
            </a:pPr>
            <a:r>
              <a:rPr b="0" i="0" lang="en-US" sz="3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Running the server</a:t>
            </a:r>
            <a:endParaRPr/>
          </a:p>
        </p:txBody>
      </p:sp>
      <p:sp>
        <p:nvSpPr>
          <p:cNvPr id="342" name="Google Shape;342;p15"/>
          <p:cNvSpPr txBox="1"/>
          <p:nvPr/>
        </p:nvSpPr>
        <p:spPr>
          <a:xfrm>
            <a:off x="1028700" y="4783455"/>
            <a:ext cx="8743808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2.Running the clients (run each terminal for each client)</a:t>
            </a:r>
            <a:endParaRPr/>
          </a:p>
        </p:txBody>
      </p:sp>
      <p:sp>
        <p:nvSpPr>
          <p:cNvPr id="343" name="Google Shape;343;p15"/>
          <p:cNvSpPr txBox="1"/>
          <p:nvPr/>
        </p:nvSpPr>
        <p:spPr>
          <a:xfrm>
            <a:off x="1028700" y="6889857"/>
            <a:ext cx="10598944" cy="184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3.Interactions: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Log in, Sign up, create, join the room</a:t>
            </a:r>
            <a:endParaRPr/>
          </a:p>
          <a:p>
            <a:pPr indent="-377825" lvl="1" marL="75565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Chatting and status management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/>
          <p:nvPr/>
        </p:nvSpPr>
        <p:spPr>
          <a:xfrm>
            <a:off x="0" y="4279583"/>
            <a:ext cx="182880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  <a:r>
              <a:rPr b="0" i="0" lang="en-US" sz="9999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FOR WATCHING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3376255" y="1752388"/>
            <a:ext cx="11487171" cy="1536271"/>
            <a:chOff x="0" y="-19050"/>
            <a:chExt cx="3025428" cy="404614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3025428" cy="385564"/>
            </a:xfrm>
            <a:custGeom>
              <a:rect b="b" l="l" r="r" t="t"/>
              <a:pathLst>
                <a:path extrusionOk="0" h="385564" w="3025428">
                  <a:moveTo>
                    <a:pt x="0" y="0"/>
                  </a:moveTo>
                  <a:lnTo>
                    <a:pt x="3025428" y="0"/>
                  </a:lnTo>
                  <a:lnTo>
                    <a:pt x="3025428" y="385564"/>
                  </a:lnTo>
                  <a:lnTo>
                    <a:pt x="0" y="385564"/>
                  </a:lnTo>
                  <a:close/>
                </a:path>
              </a:pathLst>
            </a:custGeom>
            <a:solidFill>
              <a:srgbClr val="5186B8"/>
            </a:solidFill>
            <a:ln>
              <a:noFill/>
            </a:ln>
          </p:spPr>
        </p:sp>
        <p:sp>
          <p:nvSpPr>
            <p:cNvPr id="97" name="Google Shape;97;p2"/>
            <p:cNvSpPr txBox="1"/>
            <p:nvPr/>
          </p:nvSpPr>
          <p:spPr>
            <a:xfrm>
              <a:off x="0" y="-19050"/>
              <a:ext cx="3025428" cy="4046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4122767" y="1933516"/>
            <a:ext cx="9921959" cy="1132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29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GROUP MEMBERS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473321" y="4073342"/>
            <a:ext cx="4250776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Phạm Minh Hiếu 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714962" y="4611274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23BI14166-leader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992378" y="4073360"/>
            <a:ext cx="4344920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Nguyễn Việt Hưng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281091" y="4611274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23BI14188-member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793300" y="4095771"/>
            <a:ext cx="4349601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Nguyễn Thành Đạt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766660" y="4633684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23BI14091-member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4351" y="6674055"/>
            <a:ext cx="4344920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Hoàng Minh Quân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363065" y="7211968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23BI14371-member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4640481" y="6674055"/>
            <a:ext cx="4344920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Vũ Xuân Thái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4929194" y="7211968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23BI14397-member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144039" y="6696466"/>
            <a:ext cx="4308943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Nghiêm Xuân Sơn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9414763" y="7234379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23BI14388-member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3750346" y="6696466"/>
            <a:ext cx="4342795" cy="56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8" u="none" cap="none" strike="noStrik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Nguyễn Hữu Phương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4037997" y="7211968"/>
            <a:ext cx="3767493" cy="460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1" u="none" cap="none" strike="noStrike">
                <a:solidFill>
                  <a:srgbClr val="084C6E"/>
                </a:solidFill>
                <a:latin typeface="Poppins"/>
                <a:ea typeface="Poppins"/>
                <a:cs typeface="Poppins"/>
                <a:sym typeface="Poppins"/>
              </a:rPr>
              <a:t>23BI14362-member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"/>
          <p:cNvGrpSpPr/>
          <p:nvPr/>
        </p:nvGrpSpPr>
        <p:grpSpPr>
          <a:xfrm>
            <a:off x="9144000" y="746209"/>
            <a:ext cx="8115300" cy="8722251"/>
            <a:chOff x="0" y="-19050"/>
            <a:chExt cx="2137363" cy="2297219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2137363" cy="2278169"/>
            </a:xfrm>
            <a:custGeom>
              <a:rect b="b" l="l" r="r" t="t"/>
              <a:pathLst>
                <a:path extrusionOk="0" h="2278169" w="2137363">
                  <a:moveTo>
                    <a:pt x="0" y="0"/>
                  </a:moveTo>
                  <a:lnTo>
                    <a:pt x="2137363" y="0"/>
                  </a:lnTo>
                  <a:lnTo>
                    <a:pt x="2137363" y="2278169"/>
                  </a:lnTo>
                  <a:lnTo>
                    <a:pt x="0" y="2278169"/>
                  </a:lnTo>
                  <a:close/>
                </a:path>
              </a:pathLst>
            </a:custGeom>
            <a:solidFill>
              <a:srgbClr val="5186B8"/>
            </a:solidFill>
            <a:ln>
              <a:noFill/>
            </a:ln>
          </p:spPr>
        </p:sp>
        <p:sp>
          <p:nvSpPr>
            <p:cNvPr id="119" name="Google Shape;119;p3"/>
            <p:cNvSpPr txBox="1"/>
            <p:nvPr/>
          </p:nvSpPr>
          <p:spPr>
            <a:xfrm>
              <a:off x="0" y="-19050"/>
              <a:ext cx="2137363" cy="2297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 txBox="1"/>
          <p:nvPr/>
        </p:nvSpPr>
        <p:spPr>
          <a:xfrm>
            <a:off x="1169665" y="4221877"/>
            <a:ext cx="7403291" cy="16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81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0126056" y="1079889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9674505" y="2147709"/>
            <a:ext cx="2743420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Topic description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3838153" y="1085346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3386602" y="2153166"/>
            <a:ext cx="2743420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Overall Architecture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0117105" y="5286651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529448" y="6353408"/>
            <a:ext cx="3015634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Execution Results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3824376" y="5248275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2852754" y="6309576"/>
            <a:ext cx="4197882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Limitations &amp; Proposed Extensions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0135006" y="3184950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9683455" y="4252770"/>
            <a:ext cx="2743420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System Features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3847103" y="3190407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3221989" y="4257164"/>
            <a:ext cx="3090547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Representative Code 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10126056" y="7391712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9393342" y="8503364"/>
            <a:ext cx="3287847" cy="447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Conclusions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13835739" y="7397168"/>
            <a:ext cx="1840320" cy="11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51" u="none" cap="none" strike="noStrike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13384189" y="8464988"/>
            <a:ext cx="3101911" cy="885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CFF4FF"/>
                </a:solidFill>
                <a:latin typeface="Poppins"/>
                <a:ea typeface="Poppins"/>
                <a:cs typeface="Poppins"/>
                <a:sym typeface="Poppins"/>
              </a:rPr>
              <a:t>Appendix: How to run </a:t>
            </a:r>
            <a:endParaRPr/>
          </a:p>
        </p:txBody>
      </p:sp>
      <p:cxnSp>
        <p:nvCxnSpPr>
          <p:cNvPr id="137" name="Google Shape;137;p3"/>
          <p:cNvCxnSpPr/>
          <p:nvPr/>
        </p:nvCxnSpPr>
        <p:spPr>
          <a:xfrm>
            <a:off x="1133475" y="5974636"/>
            <a:ext cx="6987886" cy="0"/>
          </a:xfrm>
          <a:prstGeom prst="straightConnector1">
            <a:avLst/>
          </a:prstGeom>
          <a:noFill/>
          <a:ln cap="flat" cmpd="sng" w="28575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"/>
          <p:cNvGrpSpPr/>
          <p:nvPr/>
        </p:nvGrpSpPr>
        <p:grpSpPr>
          <a:xfrm>
            <a:off x="1028700" y="2621531"/>
            <a:ext cx="16230600" cy="6570978"/>
            <a:chOff x="0" y="-19050"/>
            <a:chExt cx="3202764" cy="1296643"/>
          </a:xfrm>
        </p:grpSpPr>
        <p:sp>
          <p:nvSpPr>
            <p:cNvPr id="143" name="Google Shape;143;p4"/>
            <p:cNvSpPr/>
            <p:nvPr/>
          </p:nvSpPr>
          <p:spPr>
            <a:xfrm>
              <a:off x="0" y="0"/>
              <a:ext cx="3202764" cy="1277593"/>
            </a:xfrm>
            <a:custGeom>
              <a:rect b="b" l="l" r="r" t="t"/>
              <a:pathLst>
                <a:path extrusionOk="0" h="1277593" w="3202764">
                  <a:moveTo>
                    <a:pt x="0" y="0"/>
                  </a:moveTo>
                  <a:lnTo>
                    <a:pt x="3202764" y="0"/>
                  </a:lnTo>
                  <a:lnTo>
                    <a:pt x="3202764" y="1277593"/>
                  </a:lnTo>
                  <a:lnTo>
                    <a:pt x="0" y="1277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4" name="Google Shape;144;p4"/>
            <p:cNvSpPr txBox="1"/>
            <p:nvPr/>
          </p:nvSpPr>
          <p:spPr>
            <a:xfrm>
              <a:off x="0" y="-19050"/>
              <a:ext cx="3202764" cy="1296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0" y="627526"/>
            <a:ext cx="14641391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1, TOPIC DESCRIPTION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028700" y="3453486"/>
            <a:ext cx="16230600" cy="4889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4282" lvl="1" marL="1008565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671"/>
              <a:buFont typeface="Poppins"/>
              <a:buAutoNum type="arabicPeriod"/>
            </a:pPr>
            <a:r>
              <a:rPr b="0" i="0" lang="en-US" sz="4671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Build:  lobby system ⟶ allows multiple players connect to server</a:t>
            </a:r>
            <a:endParaRPr/>
          </a:p>
          <a:p>
            <a:pPr indent="-504282" lvl="1" marL="1008565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671"/>
              <a:buFont typeface="Poppins"/>
              <a:buAutoNum type="arabicPeriod"/>
            </a:pPr>
            <a:r>
              <a:rPr b="0" i="0" lang="en-US" sz="4671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Create, join game room by code (6 alphanumeric characters)</a:t>
            </a:r>
            <a:endParaRPr/>
          </a:p>
          <a:p>
            <a:pPr indent="-504282" lvl="1" marL="1008565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671"/>
              <a:buFont typeface="Poppins"/>
              <a:buAutoNum type="arabicPeriod"/>
            </a:pPr>
            <a:r>
              <a:rPr b="0" i="0" lang="en-US" sz="4671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Chat in the room, lobby</a:t>
            </a:r>
            <a:endParaRPr/>
          </a:p>
          <a:p>
            <a:pPr indent="-504282" lvl="1" marL="1008565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671"/>
              <a:buFont typeface="Poppins"/>
              <a:buAutoNum type="arabicPeriod"/>
            </a:pPr>
            <a:r>
              <a:rPr b="0" i="0" lang="en-US" sz="4671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Monitor player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/>
        </p:nvSpPr>
        <p:spPr>
          <a:xfrm>
            <a:off x="-969882" y="713952"/>
            <a:ext cx="1925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2, OVERALL ARCHITECTURE</a:t>
            </a:r>
            <a:endParaRPr/>
          </a:p>
        </p:txBody>
      </p:sp>
      <p:grpSp>
        <p:nvGrpSpPr>
          <p:cNvPr id="152" name="Google Shape;152;p5"/>
          <p:cNvGrpSpPr/>
          <p:nvPr/>
        </p:nvGrpSpPr>
        <p:grpSpPr>
          <a:xfrm>
            <a:off x="1506413" y="2173011"/>
            <a:ext cx="7293183" cy="7384203"/>
            <a:chOff x="0" y="-38100"/>
            <a:chExt cx="1131733" cy="1145857"/>
          </a:xfrm>
        </p:grpSpPr>
        <p:sp>
          <p:nvSpPr>
            <p:cNvPr id="153" name="Google Shape;153;p5"/>
            <p:cNvSpPr/>
            <p:nvPr/>
          </p:nvSpPr>
          <p:spPr>
            <a:xfrm>
              <a:off x="0" y="0"/>
              <a:ext cx="1131733" cy="1107757"/>
            </a:xfrm>
            <a:custGeom>
              <a:rect b="b" l="l" r="r" t="t"/>
              <a:pathLst>
                <a:path extrusionOk="0"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cap="sq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4" name="Google Shape;154;p5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5"/>
          <p:cNvGrpSpPr/>
          <p:nvPr/>
        </p:nvGrpSpPr>
        <p:grpSpPr>
          <a:xfrm>
            <a:off x="9488404" y="2173011"/>
            <a:ext cx="7293183" cy="7384203"/>
            <a:chOff x="0" y="-38100"/>
            <a:chExt cx="1131733" cy="1145857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1131733" cy="1107757"/>
            </a:xfrm>
            <a:custGeom>
              <a:rect b="b" l="l" r="r" t="t"/>
              <a:pathLst>
                <a:path extrusionOk="0"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cap="sq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7" name="Google Shape;157;p5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5"/>
          <p:cNvSpPr txBox="1"/>
          <p:nvPr/>
        </p:nvSpPr>
        <p:spPr>
          <a:xfrm>
            <a:off x="2707478" y="2868582"/>
            <a:ext cx="4891054" cy="979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 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921987" y="4373204"/>
            <a:ext cx="6462035" cy="4707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5" lvl="1" marL="971550" marR="0" rtl="0" algn="l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Using interface (Tkinter)</a:t>
            </a:r>
            <a:endParaRPr/>
          </a:p>
          <a:p>
            <a:pPr indent="-485775" lvl="1" marL="971550" marR="0" rtl="0" algn="l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Connect to server</a:t>
            </a:r>
            <a:endParaRPr/>
          </a:p>
          <a:p>
            <a:pPr indent="-485775" lvl="1" marL="971550" marR="0" rtl="0" algn="l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Send &amp; Receive commands</a:t>
            </a:r>
            <a:endParaRPr/>
          </a:p>
        </p:txBody>
      </p:sp>
      <p:cxnSp>
        <p:nvCxnSpPr>
          <p:cNvPr id="160" name="Google Shape;160;p5"/>
          <p:cNvCxnSpPr/>
          <p:nvPr/>
        </p:nvCxnSpPr>
        <p:spPr>
          <a:xfrm>
            <a:off x="3585115" y="4173179"/>
            <a:ext cx="3135779" cy="0"/>
          </a:xfrm>
          <a:prstGeom prst="straightConnector1">
            <a:avLst/>
          </a:prstGeom>
          <a:noFill/>
          <a:ln cap="flat" cmpd="sng" w="57150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5"/>
          <p:cNvSpPr txBox="1"/>
          <p:nvPr/>
        </p:nvSpPr>
        <p:spPr>
          <a:xfrm>
            <a:off x="10695971" y="2915254"/>
            <a:ext cx="4891054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Server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9726033" y="4763729"/>
            <a:ext cx="6830930" cy="392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5" lvl="1" marL="971550" marR="0" rtl="0" algn="l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Manage users, game room</a:t>
            </a:r>
            <a:endParaRPr/>
          </a:p>
          <a:p>
            <a:pPr indent="-485775" lvl="1" marL="971550" marR="0" rtl="0" algn="l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Clr>
                <a:srgbClr val="040506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Processes communication between clients</a:t>
            </a:r>
            <a:endParaRPr/>
          </a:p>
        </p:txBody>
      </p:sp>
      <p:cxnSp>
        <p:nvCxnSpPr>
          <p:cNvPr id="163" name="Google Shape;163;p5"/>
          <p:cNvCxnSpPr/>
          <p:nvPr/>
        </p:nvCxnSpPr>
        <p:spPr>
          <a:xfrm>
            <a:off x="11573609" y="4144604"/>
            <a:ext cx="3135779" cy="0"/>
          </a:xfrm>
          <a:prstGeom prst="straightConnector1">
            <a:avLst/>
          </a:prstGeom>
          <a:noFill/>
          <a:ln cap="flat" cmpd="sng" w="57150">
            <a:solidFill>
              <a:srgbClr val="5186B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1028700" y="2257317"/>
            <a:ext cx="16230600" cy="6835748"/>
            <a:chOff x="0" y="-19050"/>
            <a:chExt cx="3078711" cy="1296643"/>
          </a:xfrm>
        </p:grpSpPr>
        <p:sp>
          <p:nvSpPr>
            <p:cNvPr id="169" name="Google Shape;169;p6"/>
            <p:cNvSpPr/>
            <p:nvPr/>
          </p:nvSpPr>
          <p:spPr>
            <a:xfrm>
              <a:off x="0" y="0"/>
              <a:ext cx="3078711" cy="1277593"/>
            </a:xfrm>
            <a:custGeom>
              <a:rect b="b" l="l" r="r" t="t"/>
              <a:pathLst>
                <a:path extrusionOk="0" h="1277593" w="3078711">
                  <a:moveTo>
                    <a:pt x="0" y="0"/>
                  </a:moveTo>
                  <a:lnTo>
                    <a:pt x="3078711" y="0"/>
                  </a:lnTo>
                  <a:lnTo>
                    <a:pt x="3078711" y="1277593"/>
                  </a:lnTo>
                  <a:lnTo>
                    <a:pt x="0" y="12775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70" name="Google Shape;170;p6"/>
            <p:cNvSpPr txBox="1"/>
            <p:nvPr/>
          </p:nvSpPr>
          <p:spPr>
            <a:xfrm>
              <a:off x="0" y="-19050"/>
              <a:ext cx="3078711" cy="1296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0" y="674700"/>
            <a:ext cx="11428791" cy="11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44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3, SYSTEM FEATURES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1787342" y="2819369"/>
            <a:ext cx="1017823" cy="10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2464187" y="2549800"/>
            <a:ext cx="6679813" cy="1789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1" lvl="1" marL="73406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Registers &amp; Log in</a:t>
            </a:r>
            <a:endParaRPr/>
          </a:p>
          <a:p>
            <a:pPr indent="-367031" lvl="1" marL="73406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Public chat &amp; in-room chat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1787342" y="5830696"/>
            <a:ext cx="1017823" cy="10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2805164" y="5840221"/>
            <a:ext cx="6222613" cy="2970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1" lvl="1" marL="73406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Create Rooms</a:t>
            </a:r>
            <a:endParaRPr/>
          </a:p>
          <a:p>
            <a:pPr indent="-367031" lvl="1" marL="73406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Generate Random Room Codes</a:t>
            </a:r>
            <a:endParaRPr/>
          </a:p>
          <a:p>
            <a:pPr indent="-367031" lvl="1" marL="73406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Arial"/>
              <a:buChar char="•"/>
            </a:pPr>
            <a:r>
              <a:rPr b="0" i="0" lang="en-US" sz="3400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Join the Room by Codes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9484977" y="2819369"/>
            <a:ext cx="1017823" cy="10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10502800" y="2549800"/>
            <a:ext cx="6474353" cy="2970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Display current room list</a:t>
            </a:r>
            <a:endParaRPr/>
          </a:p>
          <a:p>
            <a:pPr indent="-367030" lvl="1" marL="734059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Players status: Online/In Game/ Away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10961846" y="5840221"/>
            <a:ext cx="5556261" cy="2970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Notify: Players join or leave </a:t>
            </a:r>
            <a:endParaRPr/>
          </a:p>
          <a:p>
            <a:pPr indent="-367030" lvl="1" marL="734059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363636"/>
                </a:solidFill>
                <a:latin typeface="Poppins"/>
                <a:ea typeface="Poppins"/>
                <a:cs typeface="Poppins"/>
                <a:sym typeface="Poppins"/>
              </a:rPr>
              <a:t>Handle minimum 20 users &amp; 5 rooms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9484977" y="5830696"/>
            <a:ext cx="1017823" cy="10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 rot="-3476743">
            <a:off x="-1841032" y="5377715"/>
            <a:ext cx="7957586" cy="12951875"/>
            <a:chOff x="0" y="-19050"/>
            <a:chExt cx="812800" cy="1322924"/>
          </a:xfrm>
        </p:grpSpPr>
        <p:sp>
          <p:nvSpPr>
            <p:cNvPr id="185" name="Google Shape;185;p7"/>
            <p:cNvSpPr/>
            <p:nvPr/>
          </p:nvSpPr>
          <p:spPr>
            <a:xfrm>
              <a:off x="0" y="0"/>
              <a:ext cx="812800" cy="1303874"/>
            </a:xfrm>
            <a:custGeom>
              <a:rect b="b" l="l" r="r" t="t"/>
              <a:pathLst>
                <a:path extrusionOk="0" h="1303874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1303874"/>
                  </a:lnTo>
                  <a:lnTo>
                    <a:pt x="0" y="13038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</p:sp>
        <p:sp>
          <p:nvSpPr>
            <p:cNvPr id="186" name="Google Shape;186;p7"/>
            <p:cNvSpPr txBox="1"/>
            <p:nvPr/>
          </p:nvSpPr>
          <p:spPr>
            <a:xfrm>
              <a:off x="101600" y="-19050"/>
              <a:ext cx="609600" cy="13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7"/>
          <p:cNvGrpSpPr/>
          <p:nvPr/>
        </p:nvGrpSpPr>
        <p:grpSpPr>
          <a:xfrm rot="-3476743">
            <a:off x="13201471" y="-7324454"/>
            <a:ext cx="7957586" cy="12951875"/>
            <a:chOff x="0" y="-19050"/>
            <a:chExt cx="812800" cy="1322924"/>
          </a:xfrm>
        </p:grpSpPr>
        <p:sp>
          <p:nvSpPr>
            <p:cNvPr id="188" name="Google Shape;188;p7"/>
            <p:cNvSpPr/>
            <p:nvPr/>
          </p:nvSpPr>
          <p:spPr>
            <a:xfrm>
              <a:off x="0" y="0"/>
              <a:ext cx="812800" cy="1303874"/>
            </a:xfrm>
            <a:custGeom>
              <a:rect b="b" l="l" r="r" t="t"/>
              <a:pathLst>
                <a:path extrusionOk="0" h="1303874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1303874"/>
                  </a:lnTo>
                  <a:lnTo>
                    <a:pt x="0" y="13038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</p:sp>
        <p:sp>
          <p:nvSpPr>
            <p:cNvPr id="189" name="Google Shape;189;p7"/>
            <p:cNvSpPr txBox="1"/>
            <p:nvPr/>
          </p:nvSpPr>
          <p:spPr>
            <a:xfrm>
              <a:off x="101600" y="-19050"/>
              <a:ext cx="609600" cy="13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7"/>
          <p:cNvGrpSpPr/>
          <p:nvPr/>
        </p:nvGrpSpPr>
        <p:grpSpPr>
          <a:xfrm>
            <a:off x="16965189" y="1173540"/>
            <a:ext cx="294111" cy="294111"/>
            <a:chOff x="0" y="0"/>
            <a:chExt cx="812800" cy="812800"/>
          </a:xfrm>
        </p:grpSpPr>
        <p:sp>
          <p:nvSpPr>
            <p:cNvPr id="191" name="Google Shape;19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7"/>
          <p:cNvGrpSpPr/>
          <p:nvPr/>
        </p:nvGrpSpPr>
        <p:grpSpPr>
          <a:xfrm>
            <a:off x="16493958" y="1173540"/>
            <a:ext cx="294111" cy="294111"/>
            <a:chOff x="0" y="0"/>
            <a:chExt cx="812800" cy="812800"/>
          </a:xfrm>
        </p:grpSpPr>
        <p:sp>
          <p:nvSpPr>
            <p:cNvPr id="194" name="Google Shape;19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16018872" y="1173540"/>
            <a:ext cx="294111" cy="294111"/>
            <a:chOff x="0" y="0"/>
            <a:chExt cx="812800" cy="812800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-126465" y="2436952"/>
            <a:ext cx="6898442" cy="1795992"/>
            <a:chOff x="0" y="-63575"/>
            <a:chExt cx="9197923" cy="2394657"/>
          </a:xfrm>
        </p:grpSpPr>
        <p:grpSp>
          <p:nvGrpSpPr>
            <p:cNvPr id="200" name="Google Shape;200;p7"/>
            <p:cNvGrpSpPr/>
            <p:nvPr/>
          </p:nvGrpSpPr>
          <p:grpSpPr>
            <a:xfrm>
              <a:off x="1319294" y="211286"/>
              <a:ext cx="7878629" cy="1844935"/>
              <a:chOff x="0" y="-19050"/>
              <a:chExt cx="2360802" cy="552828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0" y="0"/>
                <a:ext cx="2360802" cy="533778"/>
              </a:xfrm>
              <a:custGeom>
                <a:rect b="b" l="l" r="r" t="t"/>
                <a:pathLst>
                  <a:path extrusionOk="0" h="533778" w="2360802">
                    <a:moveTo>
                      <a:pt x="14412" y="0"/>
                    </a:moveTo>
                    <a:lnTo>
                      <a:pt x="2346390" y="0"/>
                    </a:lnTo>
                    <a:cubicBezTo>
                      <a:pt x="2350212" y="0"/>
                      <a:pt x="2353878" y="1518"/>
                      <a:pt x="2356581" y="4221"/>
                    </a:cubicBezTo>
                    <a:cubicBezTo>
                      <a:pt x="2359284" y="6924"/>
                      <a:pt x="2360802" y="10590"/>
                      <a:pt x="2360802" y="14412"/>
                    </a:cubicBezTo>
                    <a:lnTo>
                      <a:pt x="2360802" y="519366"/>
                    </a:lnTo>
                    <a:cubicBezTo>
                      <a:pt x="2360802" y="523188"/>
                      <a:pt x="2359284" y="526854"/>
                      <a:pt x="2356581" y="529557"/>
                    </a:cubicBezTo>
                    <a:cubicBezTo>
                      <a:pt x="2353878" y="532260"/>
                      <a:pt x="2350212" y="533778"/>
                      <a:pt x="2346390" y="533778"/>
                    </a:cubicBezTo>
                    <a:lnTo>
                      <a:pt x="14412" y="533778"/>
                    </a:lnTo>
                    <a:cubicBezTo>
                      <a:pt x="10590" y="533778"/>
                      <a:pt x="6924" y="532260"/>
                      <a:pt x="4221" y="529557"/>
                    </a:cubicBezTo>
                    <a:cubicBezTo>
                      <a:pt x="1518" y="526854"/>
                      <a:pt x="0" y="523188"/>
                      <a:pt x="0" y="519366"/>
                    </a:cubicBezTo>
                    <a:lnTo>
                      <a:pt x="0" y="14412"/>
                    </a:lnTo>
                    <a:cubicBezTo>
                      <a:pt x="0" y="10590"/>
                      <a:pt x="1518" y="6924"/>
                      <a:pt x="4221" y="4221"/>
                    </a:cubicBezTo>
                    <a:cubicBezTo>
                      <a:pt x="6924" y="1518"/>
                      <a:pt x="10590" y="0"/>
                      <a:pt x="14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7"/>
              <p:cNvSpPr txBox="1"/>
              <p:nvPr/>
            </p:nvSpPr>
            <p:spPr>
              <a:xfrm>
                <a:off x="0" y="-19050"/>
                <a:ext cx="2360802" cy="552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" name="Google Shape;203;p7"/>
            <p:cNvGrpSpPr/>
            <p:nvPr/>
          </p:nvGrpSpPr>
          <p:grpSpPr>
            <a:xfrm>
              <a:off x="0" y="-63575"/>
              <a:ext cx="2712532" cy="2394657"/>
              <a:chOff x="0" y="-19050"/>
              <a:chExt cx="812800" cy="7175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61925">
                <a:solidFill>
                  <a:srgbClr val="5186B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05" name="Google Shape;205;p7"/>
              <p:cNvSpPr txBox="1"/>
              <p:nvPr/>
            </p:nvSpPr>
            <p:spPr>
              <a:xfrm>
                <a:off x="114300" y="-19050"/>
                <a:ext cx="5842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7"/>
            <p:cNvSpPr txBox="1"/>
            <p:nvPr/>
          </p:nvSpPr>
          <p:spPr>
            <a:xfrm>
              <a:off x="2891801" y="459444"/>
              <a:ext cx="5639633" cy="1381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Generate Random Room Codes</a:t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650308" y="591524"/>
              <a:ext cx="1411916" cy="106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18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01</a:t>
              </a:r>
              <a:endParaRPr/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0" y="6161605"/>
            <a:ext cx="6902924" cy="1795992"/>
            <a:chOff x="0" y="-63575"/>
            <a:chExt cx="9203898" cy="2394657"/>
          </a:xfrm>
        </p:grpSpPr>
        <p:grpSp>
          <p:nvGrpSpPr>
            <p:cNvPr id="209" name="Google Shape;209;p7"/>
            <p:cNvGrpSpPr/>
            <p:nvPr/>
          </p:nvGrpSpPr>
          <p:grpSpPr>
            <a:xfrm>
              <a:off x="1319294" y="211286"/>
              <a:ext cx="7884604" cy="1844935"/>
              <a:chOff x="0" y="-19050"/>
              <a:chExt cx="2362592" cy="552828"/>
            </a:xfrm>
          </p:grpSpPr>
          <p:sp>
            <p:nvSpPr>
              <p:cNvPr id="210" name="Google Shape;210;p7"/>
              <p:cNvSpPr/>
              <p:nvPr/>
            </p:nvSpPr>
            <p:spPr>
              <a:xfrm>
                <a:off x="0" y="0"/>
                <a:ext cx="2362592" cy="533778"/>
              </a:xfrm>
              <a:custGeom>
                <a:rect b="b" l="l" r="r" t="t"/>
                <a:pathLst>
                  <a:path extrusionOk="0" h="533778" w="2362592">
                    <a:moveTo>
                      <a:pt x="14401" y="0"/>
                    </a:moveTo>
                    <a:lnTo>
                      <a:pt x="2348191" y="0"/>
                    </a:lnTo>
                    <a:cubicBezTo>
                      <a:pt x="2356144" y="0"/>
                      <a:pt x="2362592" y="6448"/>
                      <a:pt x="2362592" y="14401"/>
                    </a:cubicBezTo>
                    <a:lnTo>
                      <a:pt x="2362592" y="519377"/>
                    </a:lnTo>
                    <a:cubicBezTo>
                      <a:pt x="2362592" y="527330"/>
                      <a:pt x="2356144" y="533778"/>
                      <a:pt x="2348191" y="533778"/>
                    </a:cubicBezTo>
                    <a:lnTo>
                      <a:pt x="14401" y="533778"/>
                    </a:lnTo>
                    <a:cubicBezTo>
                      <a:pt x="10582" y="533778"/>
                      <a:pt x="6919" y="532261"/>
                      <a:pt x="4218" y="529560"/>
                    </a:cubicBezTo>
                    <a:cubicBezTo>
                      <a:pt x="1517" y="526859"/>
                      <a:pt x="0" y="523196"/>
                      <a:pt x="0" y="519377"/>
                    </a:cubicBezTo>
                    <a:lnTo>
                      <a:pt x="0" y="14401"/>
                    </a:lnTo>
                    <a:cubicBezTo>
                      <a:pt x="0" y="6448"/>
                      <a:pt x="6448" y="0"/>
                      <a:pt x="14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7"/>
              <p:cNvSpPr txBox="1"/>
              <p:nvPr/>
            </p:nvSpPr>
            <p:spPr>
              <a:xfrm>
                <a:off x="0" y="-19050"/>
                <a:ext cx="2362592" cy="552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7"/>
            <p:cNvGrpSpPr/>
            <p:nvPr/>
          </p:nvGrpSpPr>
          <p:grpSpPr>
            <a:xfrm>
              <a:off x="0" y="-63575"/>
              <a:ext cx="2712532" cy="2394657"/>
              <a:chOff x="0" y="-19050"/>
              <a:chExt cx="812800" cy="717550"/>
            </a:xfrm>
          </p:grpSpPr>
          <p:sp>
            <p:nvSpPr>
              <p:cNvPr id="213" name="Google Shape;213;p7"/>
              <p:cNvSpPr/>
              <p:nvPr/>
            </p:nvSpPr>
            <p:spPr>
              <a:xfrm>
                <a:off x="0" y="0"/>
                <a:ext cx="812800" cy="698500"/>
              </a:xfrm>
              <a:custGeom>
                <a:rect b="b" l="l" r="r" t="t"/>
                <a:pathLst>
                  <a:path extrusionOk="0"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61925">
                <a:solidFill>
                  <a:srgbClr val="5186B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14" name="Google Shape;214;p7"/>
              <p:cNvSpPr txBox="1"/>
              <p:nvPr/>
            </p:nvSpPr>
            <p:spPr>
              <a:xfrm>
                <a:off x="114300" y="-19050"/>
                <a:ext cx="5842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7"/>
            <p:cNvSpPr txBox="1"/>
            <p:nvPr/>
          </p:nvSpPr>
          <p:spPr>
            <a:xfrm>
              <a:off x="2891801" y="459444"/>
              <a:ext cx="5569167" cy="1381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Send Messages in the Room</a:t>
              </a:r>
              <a:endParaRPr/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650308" y="591524"/>
              <a:ext cx="1411916" cy="106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18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02</a:t>
              </a:r>
              <a:endParaRPr/>
            </a:p>
          </p:txBody>
        </p:sp>
      </p:grpSp>
      <p:sp>
        <p:nvSpPr>
          <p:cNvPr id="217" name="Google Shape;217;p7"/>
          <p:cNvSpPr/>
          <p:nvPr/>
        </p:nvSpPr>
        <p:spPr>
          <a:xfrm>
            <a:off x="7146813" y="2629139"/>
            <a:ext cx="14777024" cy="1438389"/>
          </a:xfrm>
          <a:custGeom>
            <a:rect b="b" l="l" r="r" t="t"/>
            <a:pathLst>
              <a:path extrusionOk="0" h="1438389" w="14777024">
                <a:moveTo>
                  <a:pt x="0" y="0"/>
                </a:moveTo>
                <a:lnTo>
                  <a:pt x="14777024" y="0"/>
                </a:lnTo>
                <a:lnTo>
                  <a:pt x="14777024" y="1438389"/>
                </a:lnTo>
                <a:lnTo>
                  <a:pt x="0" y="14383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036" l="0" r="0" t="-8250"/>
            </a:stretch>
          </a:blipFill>
          <a:ln>
            <a:noFill/>
          </a:ln>
        </p:spPr>
      </p:sp>
      <p:sp>
        <p:nvSpPr>
          <p:cNvPr id="218" name="Google Shape;218;p7"/>
          <p:cNvSpPr/>
          <p:nvPr/>
        </p:nvSpPr>
        <p:spPr>
          <a:xfrm>
            <a:off x="7146813" y="4875685"/>
            <a:ext cx="14106863" cy="2207757"/>
          </a:xfrm>
          <a:custGeom>
            <a:rect b="b" l="l" r="r" t="t"/>
            <a:pathLst>
              <a:path extrusionOk="0" h="2207757" w="14106863">
                <a:moveTo>
                  <a:pt x="0" y="0"/>
                </a:moveTo>
                <a:lnTo>
                  <a:pt x="14106863" y="0"/>
                </a:lnTo>
                <a:lnTo>
                  <a:pt x="14106863" y="2207756"/>
                </a:lnTo>
                <a:lnTo>
                  <a:pt x="0" y="22077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3471" t="0"/>
            </a:stretch>
          </a:blipFill>
          <a:ln>
            <a:noFill/>
          </a:ln>
        </p:spPr>
      </p:sp>
      <p:sp>
        <p:nvSpPr>
          <p:cNvPr id="219" name="Google Shape;219;p7"/>
          <p:cNvSpPr/>
          <p:nvPr/>
        </p:nvSpPr>
        <p:spPr>
          <a:xfrm>
            <a:off x="7146813" y="7483491"/>
            <a:ext cx="17110014" cy="2395402"/>
          </a:xfrm>
          <a:custGeom>
            <a:rect b="b" l="l" r="r" t="t"/>
            <a:pathLst>
              <a:path extrusionOk="0" h="2395402" w="17110014">
                <a:moveTo>
                  <a:pt x="0" y="0"/>
                </a:moveTo>
                <a:lnTo>
                  <a:pt x="17110014" y="0"/>
                </a:lnTo>
                <a:lnTo>
                  <a:pt x="17110014" y="2395402"/>
                </a:lnTo>
                <a:lnTo>
                  <a:pt x="0" y="2395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7"/>
          <p:cNvSpPr txBox="1"/>
          <p:nvPr/>
        </p:nvSpPr>
        <p:spPr>
          <a:xfrm>
            <a:off x="71706" y="153978"/>
            <a:ext cx="14150215" cy="116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83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4, REPRESENTATIVE CODE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1910196" y="1334301"/>
            <a:ext cx="14467608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Some Typical Source Codes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6B8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8"/>
          <p:cNvGrpSpPr/>
          <p:nvPr/>
        </p:nvGrpSpPr>
        <p:grpSpPr>
          <a:xfrm rot="-3476743">
            <a:off x="-1841032" y="5377715"/>
            <a:ext cx="7957586" cy="12951875"/>
            <a:chOff x="0" y="-19050"/>
            <a:chExt cx="812800" cy="1322924"/>
          </a:xfrm>
        </p:grpSpPr>
        <p:sp>
          <p:nvSpPr>
            <p:cNvPr id="227" name="Google Shape;227;p8"/>
            <p:cNvSpPr/>
            <p:nvPr/>
          </p:nvSpPr>
          <p:spPr>
            <a:xfrm>
              <a:off x="0" y="0"/>
              <a:ext cx="812800" cy="1303874"/>
            </a:xfrm>
            <a:custGeom>
              <a:rect b="b" l="l" r="r" t="t"/>
              <a:pathLst>
                <a:path extrusionOk="0" h="1303874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1303874"/>
                  </a:lnTo>
                  <a:lnTo>
                    <a:pt x="0" y="13038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</p:sp>
        <p:sp>
          <p:nvSpPr>
            <p:cNvPr id="228" name="Google Shape;228;p8"/>
            <p:cNvSpPr txBox="1"/>
            <p:nvPr/>
          </p:nvSpPr>
          <p:spPr>
            <a:xfrm>
              <a:off x="101600" y="-19050"/>
              <a:ext cx="609600" cy="13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8"/>
          <p:cNvGrpSpPr/>
          <p:nvPr/>
        </p:nvGrpSpPr>
        <p:grpSpPr>
          <a:xfrm rot="-3476743">
            <a:off x="13201471" y="-7324454"/>
            <a:ext cx="7957586" cy="12951875"/>
            <a:chOff x="0" y="-19050"/>
            <a:chExt cx="812800" cy="1322924"/>
          </a:xfrm>
        </p:grpSpPr>
        <p:sp>
          <p:nvSpPr>
            <p:cNvPr id="230" name="Google Shape;230;p8"/>
            <p:cNvSpPr/>
            <p:nvPr/>
          </p:nvSpPr>
          <p:spPr>
            <a:xfrm>
              <a:off x="0" y="0"/>
              <a:ext cx="812800" cy="1303874"/>
            </a:xfrm>
            <a:custGeom>
              <a:rect b="b" l="l" r="r" t="t"/>
              <a:pathLst>
                <a:path extrusionOk="0" h="1303874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1303874"/>
                  </a:lnTo>
                  <a:lnTo>
                    <a:pt x="0" y="13038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</p:sp>
        <p:sp>
          <p:nvSpPr>
            <p:cNvPr id="231" name="Google Shape;231;p8"/>
            <p:cNvSpPr txBox="1"/>
            <p:nvPr/>
          </p:nvSpPr>
          <p:spPr>
            <a:xfrm>
              <a:off x="101600" y="-19050"/>
              <a:ext cx="609600" cy="1322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16965189" y="1173540"/>
            <a:ext cx="294111" cy="294111"/>
            <a:chOff x="0" y="0"/>
            <a:chExt cx="812800" cy="812800"/>
          </a:xfrm>
        </p:grpSpPr>
        <p:sp>
          <p:nvSpPr>
            <p:cNvPr id="233" name="Google Shape;233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16493958" y="1173540"/>
            <a:ext cx="294111" cy="294111"/>
            <a:chOff x="0" y="0"/>
            <a:chExt cx="812800" cy="812800"/>
          </a:xfrm>
        </p:grpSpPr>
        <p:sp>
          <p:nvSpPr>
            <p:cNvPr id="236" name="Google Shape;236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8"/>
          <p:cNvGrpSpPr/>
          <p:nvPr/>
        </p:nvGrpSpPr>
        <p:grpSpPr>
          <a:xfrm>
            <a:off x="16018872" y="1173540"/>
            <a:ext cx="294111" cy="294111"/>
            <a:chOff x="0" y="0"/>
            <a:chExt cx="812800" cy="812800"/>
          </a:xfrm>
        </p:grpSpPr>
        <p:sp>
          <p:nvSpPr>
            <p:cNvPr id="239" name="Google Shape;239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4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266928" y="5038780"/>
            <a:ext cx="6898442" cy="1795992"/>
            <a:chOff x="0" y="-63575"/>
            <a:chExt cx="9197923" cy="2394657"/>
          </a:xfrm>
        </p:grpSpPr>
        <p:grpSp>
          <p:nvGrpSpPr>
            <p:cNvPr id="242" name="Google Shape;242;p8"/>
            <p:cNvGrpSpPr/>
            <p:nvPr/>
          </p:nvGrpSpPr>
          <p:grpSpPr>
            <a:xfrm>
              <a:off x="1255975" y="211286"/>
              <a:ext cx="7941948" cy="1844935"/>
              <a:chOff x="0" y="-19050"/>
              <a:chExt cx="2379775" cy="552828"/>
            </a:xfrm>
          </p:grpSpPr>
          <p:sp>
            <p:nvSpPr>
              <p:cNvPr id="243" name="Google Shape;243;p8"/>
              <p:cNvSpPr/>
              <p:nvPr/>
            </p:nvSpPr>
            <p:spPr>
              <a:xfrm>
                <a:off x="0" y="0"/>
                <a:ext cx="2379775" cy="533778"/>
              </a:xfrm>
              <a:custGeom>
                <a:rect b="b" l="l" r="r" t="t"/>
                <a:pathLst>
                  <a:path extrusionOk="0" h="533778" w="2379775">
                    <a:moveTo>
                      <a:pt x="14297" y="0"/>
                    </a:moveTo>
                    <a:lnTo>
                      <a:pt x="2365478" y="0"/>
                    </a:lnTo>
                    <a:cubicBezTo>
                      <a:pt x="2369270" y="0"/>
                      <a:pt x="2372906" y="1506"/>
                      <a:pt x="2375588" y="4188"/>
                    </a:cubicBezTo>
                    <a:cubicBezTo>
                      <a:pt x="2378269" y="6869"/>
                      <a:pt x="2379775" y="10505"/>
                      <a:pt x="2379775" y="14297"/>
                    </a:cubicBezTo>
                    <a:lnTo>
                      <a:pt x="2379775" y="519481"/>
                    </a:lnTo>
                    <a:cubicBezTo>
                      <a:pt x="2379775" y="527377"/>
                      <a:pt x="2373374" y="533778"/>
                      <a:pt x="2365478" y="533778"/>
                    </a:cubicBezTo>
                    <a:lnTo>
                      <a:pt x="14297" y="533778"/>
                    </a:lnTo>
                    <a:cubicBezTo>
                      <a:pt x="10505" y="533778"/>
                      <a:pt x="6869" y="532272"/>
                      <a:pt x="4188" y="529590"/>
                    </a:cubicBezTo>
                    <a:cubicBezTo>
                      <a:pt x="1506" y="526909"/>
                      <a:pt x="0" y="523273"/>
                      <a:pt x="0" y="519481"/>
                    </a:cubicBezTo>
                    <a:lnTo>
                      <a:pt x="0" y="14297"/>
                    </a:lnTo>
                    <a:cubicBezTo>
                      <a:pt x="0" y="10505"/>
                      <a:pt x="1506" y="6869"/>
                      <a:pt x="4188" y="4188"/>
                    </a:cubicBezTo>
                    <a:cubicBezTo>
                      <a:pt x="6869" y="1506"/>
                      <a:pt x="10505" y="0"/>
                      <a:pt x="142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8"/>
              <p:cNvSpPr txBox="1"/>
              <p:nvPr/>
            </p:nvSpPr>
            <p:spPr>
              <a:xfrm>
                <a:off x="0" y="-19050"/>
                <a:ext cx="2379775" cy="552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8"/>
            <p:cNvGrpSpPr/>
            <p:nvPr/>
          </p:nvGrpSpPr>
          <p:grpSpPr>
            <a:xfrm>
              <a:off x="0" y="-63575"/>
              <a:ext cx="2582345" cy="2394657"/>
              <a:chOff x="0" y="-19050"/>
              <a:chExt cx="773790" cy="717550"/>
            </a:xfrm>
          </p:grpSpPr>
          <p:sp>
            <p:nvSpPr>
              <p:cNvPr id="246" name="Google Shape;246;p8"/>
              <p:cNvSpPr/>
              <p:nvPr/>
            </p:nvSpPr>
            <p:spPr>
              <a:xfrm>
                <a:off x="0" y="0"/>
                <a:ext cx="773790" cy="698500"/>
              </a:xfrm>
              <a:custGeom>
                <a:rect b="b" l="l" r="r" t="t"/>
                <a:pathLst>
                  <a:path extrusionOk="0" h="698500" w="773790">
                    <a:moveTo>
                      <a:pt x="773790" y="349250"/>
                    </a:moveTo>
                    <a:lnTo>
                      <a:pt x="57059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570590" y="0"/>
                    </a:lnTo>
                    <a:lnTo>
                      <a:pt x="773790" y="349250"/>
                    </a:lnTo>
                    <a:close/>
                  </a:path>
                </a:pathLst>
              </a:custGeom>
              <a:solidFill>
                <a:srgbClr val="FFFFFF"/>
              </a:solidFill>
              <a:ln cap="sq" cmpd="sng" w="161925">
                <a:solidFill>
                  <a:srgbClr val="5186B8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sp>
          <p:sp>
            <p:nvSpPr>
              <p:cNvPr id="247" name="Google Shape;247;p8"/>
              <p:cNvSpPr txBox="1"/>
              <p:nvPr/>
            </p:nvSpPr>
            <p:spPr>
              <a:xfrm>
                <a:off x="114300" y="-19050"/>
                <a:ext cx="54519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88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8" name="Google Shape;248;p8"/>
            <p:cNvSpPr txBox="1"/>
            <p:nvPr/>
          </p:nvSpPr>
          <p:spPr>
            <a:xfrm>
              <a:off x="2753011" y="459444"/>
              <a:ext cx="5803192" cy="1381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Send, Receive, Display messages</a:t>
              </a: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619097" y="570299"/>
              <a:ext cx="1344152" cy="1062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818" u="none" cap="none" strike="noStrik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03</a:t>
              </a:r>
              <a:endParaRPr/>
            </a:p>
          </p:txBody>
        </p:sp>
      </p:grpSp>
      <p:sp>
        <p:nvSpPr>
          <p:cNvPr id="250" name="Google Shape;250;p8"/>
          <p:cNvSpPr/>
          <p:nvPr/>
        </p:nvSpPr>
        <p:spPr>
          <a:xfrm>
            <a:off x="7971489" y="2631012"/>
            <a:ext cx="16094766" cy="6659209"/>
          </a:xfrm>
          <a:custGeom>
            <a:rect b="b" l="l" r="r" t="t"/>
            <a:pathLst>
              <a:path extrusionOk="0" h="6659209" w="16094766">
                <a:moveTo>
                  <a:pt x="0" y="0"/>
                </a:moveTo>
                <a:lnTo>
                  <a:pt x="16094766" y="0"/>
                </a:lnTo>
                <a:lnTo>
                  <a:pt x="16094766" y="6659210"/>
                </a:lnTo>
                <a:lnTo>
                  <a:pt x="0" y="6659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8"/>
          <p:cNvSpPr txBox="1"/>
          <p:nvPr/>
        </p:nvSpPr>
        <p:spPr>
          <a:xfrm>
            <a:off x="266928" y="383479"/>
            <a:ext cx="14150215" cy="1166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83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4, REPRESENTATIVE CODE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1910196" y="1614919"/>
            <a:ext cx="14467608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Some Typical Source Codes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/>
          <p:nvPr/>
        </p:nvSpPr>
        <p:spPr>
          <a:xfrm>
            <a:off x="1028700" y="2882413"/>
            <a:ext cx="9886092" cy="1917165"/>
          </a:xfrm>
          <a:custGeom>
            <a:rect b="b" l="l" r="r" t="t"/>
            <a:pathLst>
              <a:path extrusionOk="0" h="1917165" w="9886092">
                <a:moveTo>
                  <a:pt x="0" y="0"/>
                </a:moveTo>
                <a:lnTo>
                  <a:pt x="9886092" y="0"/>
                </a:lnTo>
                <a:lnTo>
                  <a:pt x="9886092" y="1917166"/>
                </a:lnTo>
                <a:lnTo>
                  <a:pt x="0" y="1917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7529" t="0"/>
            </a:stretch>
          </a:blipFill>
          <a:ln>
            <a:noFill/>
          </a:ln>
        </p:spPr>
      </p:sp>
      <p:sp>
        <p:nvSpPr>
          <p:cNvPr id="258" name="Google Shape;258;p9"/>
          <p:cNvSpPr/>
          <p:nvPr/>
        </p:nvSpPr>
        <p:spPr>
          <a:xfrm>
            <a:off x="1028700" y="6108916"/>
            <a:ext cx="10816156" cy="2342054"/>
          </a:xfrm>
          <a:custGeom>
            <a:rect b="b" l="l" r="r" t="t"/>
            <a:pathLst>
              <a:path extrusionOk="0" h="2342054" w="10816156">
                <a:moveTo>
                  <a:pt x="0" y="0"/>
                </a:moveTo>
                <a:lnTo>
                  <a:pt x="10816156" y="0"/>
                </a:lnTo>
                <a:lnTo>
                  <a:pt x="10816156" y="2342054"/>
                </a:lnTo>
                <a:lnTo>
                  <a:pt x="0" y="2342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1817" l="0" r="-17763" t="-1227"/>
            </a:stretch>
          </a:blipFill>
          <a:ln>
            <a:noFill/>
          </a:ln>
        </p:spPr>
      </p:sp>
      <p:sp>
        <p:nvSpPr>
          <p:cNvPr id="259" name="Google Shape;259;p9"/>
          <p:cNvSpPr txBox="1"/>
          <p:nvPr/>
        </p:nvSpPr>
        <p:spPr>
          <a:xfrm>
            <a:off x="-267901" y="336806"/>
            <a:ext cx="15762485" cy="1250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83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5,EXECUTION RESULTS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1028700" y="1643274"/>
            <a:ext cx="988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5.1, Registration and </a:t>
            </a:r>
            <a:r>
              <a:rPr lang="en-US" sz="5000"/>
              <a:t>Login</a:t>
            </a:r>
            <a:endParaRPr/>
          </a:p>
        </p:txBody>
      </p:sp>
      <p:sp>
        <p:nvSpPr>
          <p:cNvPr id="261" name="Google Shape;261;p9"/>
          <p:cNvSpPr txBox="1"/>
          <p:nvPr/>
        </p:nvSpPr>
        <p:spPr>
          <a:xfrm>
            <a:off x="11844856" y="3339874"/>
            <a:ext cx="5804980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11844856" y="6389618"/>
            <a:ext cx="5651659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