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58" r:id="rId6"/>
    <p:sldId id="268" r:id="rId7"/>
    <p:sldId id="269" r:id="rId8"/>
    <p:sldId id="259" r:id="rId9"/>
    <p:sldId id="260" r:id="rId10"/>
    <p:sldId id="261"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63" r:id="rId24"/>
    <p:sldId id="282"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415" autoAdjust="0"/>
  </p:normalViewPr>
  <p:slideViewPr>
    <p:cSldViewPr snapToGrid="0" showGuides="1">
      <p:cViewPr varScale="1">
        <p:scale>
          <a:sx n="89" d="100"/>
          <a:sy n="89" d="100"/>
        </p:scale>
        <p:origin x="466" y="-91"/>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6/2/2022</a:t>
            </a:fld>
            <a:endParaRPr lang="en-US" dirty="0"/>
          </a:p>
        </p:txBody>
      </p:sp>
      <p:sp>
        <p:nvSpPr>
          <p:cNvPr id="4" name="Footer Placeholder 3">
            <a:extLst>
              <a:ext uri="{FF2B5EF4-FFF2-40B4-BE49-F238E27FC236}">
                <a16:creationId xmlns=""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6/2/2022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6</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7</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20</a:t>
            </a:fld>
            <a:endParaRPr lang="en-US" noProof="0" dirty="0"/>
          </a:p>
        </p:txBody>
      </p:sp>
    </p:spTree>
    <p:extLst>
      <p:ext uri="{BB962C8B-B14F-4D97-AF65-F5344CB8AC3E}">
        <p14:creationId xmlns:p14="http://schemas.microsoft.com/office/powerpoint/2010/main" val="882671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22</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6/2/2022</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6/2/2022</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6/2/2022</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a:extLst>
              <a:ext uri="{FF2B5EF4-FFF2-40B4-BE49-F238E27FC236}">
                <a16:creationId xmlns="" xmlns:a16="http://schemas.microsoft.com/office/drawing/2014/main" id="{F7CD9EDC-C949-4D72-B04B-A61A034595A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4700" y="18640"/>
            <a:ext cx="4761000" cy="6839360"/>
          </a:xfrm>
        </p:spPr>
      </p:pic>
      <p:sp>
        <p:nvSpPr>
          <p:cNvPr id="2" name="Title 1">
            <a:extLst>
              <a:ext uri="{FF2B5EF4-FFF2-40B4-BE49-F238E27FC236}">
                <a16:creationId xmlns="" xmlns:a16="http://schemas.microsoft.com/office/drawing/2014/main" id="{B30359CD-8DFF-4AF2-B957-630ED2A60E8D}"/>
              </a:ext>
            </a:extLst>
          </p:cNvPr>
          <p:cNvSpPr>
            <a:spLocks noGrp="1"/>
          </p:cNvSpPr>
          <p:nvPr>
            <p:ph type="ctrTitle"/>
          </p:nvPr>
        </p:nvSpPr>
        <p:spPr>
          <a:xfrm>
            <a:off x="5052896" y="1176853"/>
            <a:ext cx="7233557" cy="832077"/>
          </a:xfrm>
        </p:spPr>
        <p:txBody>
          <a:bodyPr>
            <a:normAutofit fontScale="90000"/>
          </a:bodyPr>
          <a:lstStyle/>
          <a:p>
            <a:r>
              <a:rPr lang="en-US" dirty="0" err="1">
                <a:solidFill>
                  <a:schemeClr val="accent5">
                    <a:lumMod val="50000"/>
                  </a:schemeClr>
                </a:solidFill>
              </a:rPr>
              <a:t>Báo</a:t>
            </a:r>
            <a:r>
              <a:rPr lang="en-US" dirty="0">
                <a:solidFill>
                  <a:schemeClr val="accent5">
                    <a:lumMod val="50000"/>
                  </a:schemeClr>
                </a:solidFill>
              </a:rPr>
              <a:t> </a:t>
            </a:r>
            <a:r>
              <a:rPr lang="en-US" dirty="0" err="1">
                <a:solidFill>
                  <a:schemeClr val="accent5">
                    <a:lumMod val="50000"/>
                  </a:schemeClr>
                </a:solidFill>
              </a:rPr>
              <a:t>cáo</a:t>
            </a:r>
            <a:r>
              <a:rPr lang="en-US" dirty="0">
                <a:solidFill>
                  <a:schemeClr val="accent5">
                    <a:lumMod val="50000"/>
                  </a:schemeClr>
                </a:solidFill>
              </a:rPr>
              <a:t> </a:t>
            </a:r>
            <a:r>
              <a:rPr lang="en-US" dirty="0" err="1">
                <a:solidFill>
                  <a:schemeClr val="accent5">
                    <a:lumMod val="50000"/>
                  </a:schemeClr>
                </a:solidFill>
              </a:rPr>
              <a:t>dự</a:t>
            </a:r>
            <a:r>
              <a:rPr lang="en-US" dirty="0">
                <a:solidFill>
                  <a:schemeClr val="accent5">
                    <a:lumMod val="50000"/>
                  </a:schemeClr>
                </a:solidFill>
              </a:rPr>
              <a:t> </a:t>
            </a:r>
            <a:r>
              <a:rPr lang="en-US" dirty="0" err="1">
                <a:solidFill>
                  <a:schemeClr val="accent5">
                    <a:lumMod val="50000"/>
                  </a:schemeClr>
                </a:solidFill>
              </a:rPr>
              <a:t>án</a:t>
            </a:r>
            <a:r>
              <a:rPr lang="en-US" dirty="0">
                <a:solidFill>
                  <a:schemeClr val="accent5">
                    <a:lumMod val="50000"/>
                  </a:schemeClr>
                </a:solidFill>
              </a:rPr>
              <a:t> </a:t>
            </a:r>
            <a:br>
              <a:rPr lang="en-US" dirty="0">
                <a:solidFill>
                  <a:schemeClr val="accent5">
                    <a:lumMod val="50000"/>
                  </a:schemeClr>
                </a:solidFill>
              </a:rPr>
            </a:br>
            <a:r>
              <a:rPr lang="en-US" dirty="0" err="1">
                <a:solidFill>
                  <a:schemeClr val="accent5">
                    <a:lumMod val="50000"/>
                  </a:schemeClr>
                </a:solidFill>
              </a:rPr>
              <a:t>Phân</a:t>
            </a:r>
            <a:r>
              <a:rPr lang="en-US" dirty="0">
                <a:solidFill>
                  <a:schemeClr val="accent5">
                    <a:lumMod val="50000"/>
                  </a:schemeClr>
                </a:solidFill>
              </a:rPr>
              <a:t> </a:t>
            </a:r>
            <a:r>
              <a:rPr lang="en-US" dirty="0" err="1" smtClean="0">
                <a:solidFill>
                  <a:schemeClr val="accent5">
                    <a:lumMod val="50000"/>
                  </a:schemeClr>
                </a:solidFill>
              </a:rPr>
              <a:t>loại</a:t>
            </a:r>
            <a:r>
              <a:rPr lang="en-US" dirty="0" smtClean="0">
                <a:solidFill>
                  <a:schemeClr val="accent5">
                    <a:lumMod val="50000"/>
                  </a:schemeClr>
                </a:solidFill>
              </a:rPr>
              <a:t> 26 </a:t>
            </a:r>
            <a:r>
              <a:rPr lang="en-US" dirty="0" err="1" smtClean="0">
                <a:solidFill>
                  <a:schemeClr val="accent5">
                    <a:lumMod val="50000"/>
                  </a:schemeClr>
                </a:solidFill>
              </a:rPr>
              <a:t>loại</a:t>
            </a:r>
            <a:r>
              <a:rPr lang="en-US" dirty="0" smtClean="0">
                <a:solidFill>
                  <a:schemeClr val="accent5">
                    <a:lumMod val="50000"/>
                  </a:schemeClr>
                </a:solidFill>
              </a:rPr>
              <a:t> </a:t>
            </a:r>
            <a:r>
              <a:rPr lang="en-US" dirty="0" err="1" smtClean="0">
                <a:solidFill>
                  <a:schemeClr val="accent5">
                    <a:lumMod val="50000"/>
                  </a:schemeClr>
                </a:solidFill>
              </a:rPr>
              <a:t>Cây</a:t>
            </a:r>
            <a:r>
              <a:rPr lang="en-US" dirty="0" smtClean="0">
                <a:solidFill>
                  <a:schemeClr val="accent5">
                    <a:lumMod val="50000"/>
                  </a:schemeClr>
                </a:solidFill>
              </a:rPr>
              <a:t> </a:t>
            </a:r>
            <a:br>
              <a:rPr lang="en-US" dirty="0" smtClean="0">
                <a:solidFill>
                  <a:schemeClr val="accent5">
                    <a:lumMod val="50000"/>
                  </a:schemeClr>
                </a:solidFill>
              </a:rPr>
            </a:br>
            <a:r>
              <a:rPr lang="en-US" dirty="0" err="1" smtClean="0">
                <a:solidFill>
                  <a:schemeClr val="accent5">
                    <a:lumMod val="50000"/>
                  </a:schemeClr>
                </a:solidFill>
              </a:rPr>
              <a:t>khu</a:t>
            </a:r>
            <a:r>
              <a:rPr lang="en-US" dirty="0" smtClean="0">
                <a:solidFill>
                  <a:schemeClr val="accent5">
                    <a:lumMod val="50000"/>
                  </a:schemeClr>
                </a:solidFill>
              </a:rPr>
              <a:t> </a:t>
            </a:r>
            <a:r>
              <a:rPr lang="en-US" dirty="0" err="1" smtClean="0">
                <a:solidFill>
                  <a:schemeClr val="accent5">
                    <a:lumMod val="50000"/>
                  </a:schemeClr>
                </a:solidFill>
              </a:rPr>
              <a:t>vực</a:t>
            </a:r>
            <a:r>
              <a:rPr lang="en-US" dirty="0" smtClean="0">
                <a:solidFill>
                  <a:schemeClr val="accent5">
                    <a:lumMod val="50000"/>
                  </a:schemeClr>
                </a:solidFill>
              </a:rPr>
              <a:t> </a:t>
            </a:r>
            <a:r>
              <a:rPr lang="en-US" dirty="0" err="1" smtClean="0">
                <a:solidFill>
                  <a:schemeClr val="accent5">
                    <a:lumMod val="50000"/>
                  </a:schemeClr>
                </a:solidFill>
              </a:rPr>
              <a:t>Đông</a:t>
            </a:r>
            <a:r>
              <a:rPr lang="en-US" dirty="0" smtClean="0">
                <a:solidFill>
                  <a:schemeClr val="accent5">
                    <a:lumMod val="50000"/>
                  </a:schemeClr>
                </a:solidFill>
              </a:rPr>
              <a:t> </a:t>
            </a:r>
            <a:r>
              <a:rPr lang="en-US" dirty="0" err="1" smtClean="0">
                <a:solidFill>
                  <a:schemeClr val="accent5">
                    <a:lumMod val="50000"/>
                  </a:schemeClr>
                </a:solidFill>
              </a:rPr>
              <a:t>nam</a:t>
            </a:r>
            <a:r>
              <a:rPr lang="en-US" dirty="0" smtClean="0">
                <a:solidFill>
                  <a:schemeClr val="accent5">
                    <a:lumMod val="50000"/>
                  </a:schemeClr>
                </a:solidFill>
              </a:rPr>
              <a:t> Á</a:t>
            </a:r>
            <a:endParaRPr lang="en-IN" dirty="0">
              <a:solidFill>
                <a:schemeClr val="accent5">
                  <a:lumMod val="50000"/>
                </a:schemeClr>
              </a:solidFill>
            </a:endParaRPr>
          </a:p>
        </p:txBody>
      </p:sp>
      <p:sp>
        <p:nvSpPr>
          <p:cNvPr id="3" name="Subtitle 2">
            <a:extLst>
              <a:ext uri="{FF2B5EF4-FFF2-40B4-BE49-F238E27FC236}">
                <a16:creationId xmlns="" xmlns:a16="http://schemas.microsoft.com/office/drawing/2014/main" id="{F1DF7D53-1D50-48D8-B3B4-B9632324B2AB}"/>
              </a:ext>
            </a:extLst>
          </p:cNvPr>
          <p:cNvSpPr>
            <a:spLocks noGrp="1"/>
          </p:cNvSpPr>
          <p:nvPr>
            <p:ph type="subTitle" idx="1"/>
          </p:nvPr>
        </p:nvSpPr>
        <p:spPr>
          <a:xfrm>
            <a:off x="4835769" y="4263973"/>
            <a:ext cx="7233557" cy="365125"/>
          </a:xfrm>
        </p:spPr>
        <p:txBody>
          <a:bodyPr>
            <a:noAutofit/>
          </a:bodyPr>
          <a:lstStyle/>
          <a:p>
            <a:r>
              <a:rPr lang="en-US" sz="1600" dirty="0" err="1" smtClean="0"/>
              <a:t>Sinh</a:t>
            </a:r>
            <a:r>
              <a:rPr lang="en-US" sz="1600" dirty="0" smtClean="0"/>
              <a:t> </a:t>
            </a:r>
            <a:r>
              <a:rPr lang="en-US" sz="1600" dirty="0" err="1" smtClean="0"/>
              <a:t>viên</a:t>
            </a:r>
            <a:r>
              <a:rPr lang="en-US" sz="1600" dirty="0" smtClean="0"/>
              <a:t>: </a:t>
            </a:r>
            <a:r>
              <a:rPr lang="en-US" sz="1600" dirty="0" err="1" smtClean="0"/>
              <a:t>lưu</a:t>
            </a:r>
            <a:r>
              <a:rPr lang="en-US" sz="1600" dirty="0" smtClean="0"/>
              <a:t> </a:t>
            </a:r>
            <a:r>
              <a:rPr lang="en-US" sz="1600" dirty="0" err="1" smtClean="0"/>
              <a:t>Trung</a:t>
            </a:r>
            <a:r>
              <a:rPr lang="en-US" sz="1600" dirty="0" smtClean="0"/>
              <a:t> </a:t>
            </a:r>
            <a:r>
              <a:rPr lang="en-US" sz="1600" dirty="0" err="1" smtClean="0"/>
              <a:t>Hiếu</a:t>
            </a:r>
            <a:endParaRPr lang="en-US" sz="1600" dirty="0" smtClean="0"/>
          </a:p>
          <a:p>
            <a:r>
              <a:rPr lang="en-US" sz="1600" dirty="0" smtClean="0"/>
              <a:t>Mentor </a:t>
            </a:r>
            <a:r>
              <a:rPr lang="en-US" sz="1600" dirty="0" err="1" smtClean="0"/>
              <a:t>hướng</a:t>
            </a:r>
            <a:r>
              <a:rPr lang="en-US" sz="1600" dirty="0" smtClean="0"/>
              <a:t> </a:t>
            </a:r>
            <a:r>
              <a:rPr lang="en-US" sz="1600" dirty="0" err="1" smtClean="0"/>
              <a:t>dẫn</a:t>
            </a:r>
            <a:r>
              <a:rPr lang="en-US" sz="1600" dirty="0" smtClean="0"/>
              <a:t>: </a:t>
            </a:r>
            <a:r>
              <a:rPr lang="en-US" sz="1600" dirty="0" err="1" smtClean="0"/>
              <a:t>nguyễn</a:t>
            </a:r>
            <a:r>
              <a:rPr lang="en-US" sz="1600" dirty="0" smtClean="0"/>
              <a:t> </a:t>
            </a:r>
            <a:r>
              <a:rPr lang="en-US" sz="1600" dirty="0" err="1" smtClean="0"/>
              <a:t>Hải</a:t>
            </a:r>
            <a:r>
              <a:rPr lang="en-US" sz="1600" dirty="0" smtClean="0"/>
              <a:t> Nam</a:t>
            </a:r>
            <a:endParaRPr lang="en-IN" sz="1600" dirty="0"/>
          </a:p>
        </p:txBody>
      </p:sp>
      <p:sp>
        <p:nvSpPr>
          <p:cNvPr id="5" name="Title 1">
            <a:extLst>
              <a:ext uri="{FF2B5EF4-FFF2-40B4-BE49-F238E27FC236}">
                <a16:creationId xmlns="" xmlns:a16="http://schemas.microsoft.com/office/drawing/2014/main" id="{B30359CD-8DFF-4AF2-B957-630ED2A60E8D}"/>
              </a:ext>
            </a:extLst>
          </p:cNvPr>
          <p:cNvSpPr txBox="1">
            <a:spLocks/>
          </p:cNvSpPr>
          <p:nvPr/>
        </p:nvSpPr>
        <p:spPr>
          <a:xfrm>
            <a:off x="8146903" y="1860253"/>
            <a:ext cx="7233557" cy="832077"/>
          </a:xfrm>
          <a:prstGeom prst="rect">
            <a:avLst/>
          </a:prstGeom>
        </p:spPr>
        <p:txBody>
          <a:bodyPr vert="horz" lIns="0" tIns="0" rIns="0" bIns="0" rtlCol="0" anchor="b">
            <a:normAutofit fontScale="97500"/>
          </a:bodyPr>
          <a:lstStyle>
            <a:lvl1pPr algn="l" defTabSz="914400" rtl="0" eaLnBrk="1" latinLnBrk="0" hangingPunct="1">
              <a:lnSpc>
                <a:spcPct val="90000"/>
              </a:lnSpc>
              <a:spcBef>
                <a:spcPct val="0"/>
              </a:spcBef>
              <a:buNone/>
              <a:defRPr sz="4800" b="1" kern="1200" cap="all" baseline="0">
                <a:solidFill>
                  <a:schemeClr val="tx1"/>
                </a:solidFill>
                <a:latin typeface="+mj-lt"/>
                <a:ea typeface="+mj-ea"/>
                <a:cs typeface="+mj-cs"/>
              </a:defRPr>
            </a:lvl1pPr>
          </a:lstStyle>
          <a:p>
            <a:r>
              <a:rPr lang="en-IN" sz="3600" dirty="0" smtClean="0">
                <a:solidFill>
                  <a:schemeClr val="accent5">
                    <a:lumMod val="75000"/>
                  </a:schemeClr>
                </a:solidFill>
              </a:rPr>
              <a:t>Môn dsp305x</a:t>
            </a:r>
            <a:endParaRPr lang="en-IN" sz="3600" dirty="0">
              <a:solidFill>
                <a:schemeClr val="accent5">
                  <a:lumMod val="75000"/>
                </a:schemeClr>
              </a:solidFill>
            </a:endParaRPr>
          </a:p>
        </p:txBody>
      </p:sp>
      <p:sp>
        <p:nvSpPr>
          <p:cNvPr id="8" name="Content Placeholder 12">
            <a:extLst>
              <a:ext uri="{FF2B5EF4-FFF2-40B4-BE49-F238E27FC236}">
                <a16:creationId xmlns="" xmlns:a16="http://schemas.microsoft.com/office/drawing/2014/main" id="{7378E833-4562-4660-94DC-D642C584CBF1}"/>
              </a:ext>
            </a:extLst>
          </p:cNvPr>
          <p:cNvSpPr txBox="1">
            <a:spLocks/>
          </p:cNvSpPr>
          <p:nvPr/>
        </p:nvSpPr>
        <p:spPr>
          <a:xfrm>
            <a:off x="8748805" y="6508471"/>
            <a:ext cx="3120811" cy="210648"/>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ctr"/>
            <a:r>
              <a:rPr lang="en-US" dirty="0" smtClean="0">
                <a:solidFill>
                  <a:schemeClr val="tx2">
                    <a:lumMod val="60000"/>
                    <a:lumOff val="40000"/>
                  </a:schemeClr>
                </a:solidFill>
              </a:rPr>
              <a:t>hieultfx10546@funix.edu.vn </a:t>
            </a:r>
            <a:r>
              <a:rPr lang="en-US" dirty="0" smtClean="0"/>
              <a:t/>
            </a:r>
            <a:br>
              <a:rPr lang="en-US" dirty="0" smtClean="0"/>
            </a:br>
            <a:endParaRPr lang="en-US" dirty="0"/>
          </a:p>
        </p:txBody>
      </p:sp>
    </p:spTree>
    <p:extLst>
      <p:ext uri="{BB962C8B-B14F-4D97-AF65-F5344CB8AC3E}">
        <p14:creationId xmlns:p14="http://schemas.microsoft.com/office/powerpoint/2010/main" val="2064406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559" y="668880"/>
            <a:ext cx="11465168" cy="1037492"/>
          </a:xfrm>
        </p:spPr>
        <p:txBody>
          <a:bodyPr/>
          <a:lstStyle/>
          <a:p>
            <a:r>
              <a:rPr lang="en-US" dirty="0" smtClean="0">
                <a:solidFill>
                  <a:srgbClr val="002060"/>
                </a:solidFill>
              </a:rPr>
              <a:t>5 . </a:t>
            </a:r>
            <a:r>
              <a:rPr lang="en-US" dirty="0" err="1" smtClean="0">
                <a:solidFill>
                  <a:srgbClr val="002060"/>
                </a:solidFill>
              </a:rPr>
              <a:t>Tiền</a:t>
            </a:r>
            <a:r>
              <a:rPr lang="en-US" dirty="0" smtClean="0">
                <a:solidFill>
                  <a:srgbClr val="002060"/>
                </a:solidFill>
              </a:rPr>
              <a:t> </a:t>
            </a:r>
            <a:r>
              <a:rPr lang="en-US" dirty="0" err="1">
                <a:solidFill>
                  <a:srgbClr val="002060"/>
                </a:solidFill>
              </a:rPr>
              <a:t>xử</a:t>
            </a:r>
            <a:r>
              <a:rPr lang="en-US" dirty="0">
                <a:solidFill>
                  <a:srgbClr val="002060"/>
                </a:solidFill>
              </a:rPr>
              <a:t> </a:t>
            </a:r>
            <a:r>
              <a:rPr lang="en-US" dirty="0" err="1">
                <a:solidFill>
                  <a:srgbClr val="002060"/>
                </a:solidFill>
              </a:rPr>
              <a:t>lý</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(preprocessing)</a:t>
            </a:r>
            <a:br>
              <a:rPr lang="en-US" dirty="0">
                <a:solidFill>
                  <a:srgbClr val="002060"/>
                </a:solidFill>
              </a:rPr>
            </a:br>
            <a:endParaRPr lang="en-US" dirty="0"/>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10</a:t>
            </a:fld>
            <a:endParaRPr lang="en-US" noProof="0" dirty="0"/>
          </a:p>
        </p:txBody>
      </p:sp>
      <p:sp>
        <p:nvSpPr>
          <p:cNvPr id="6" name="Rectangle 5"/>
          <p:cNvSpPr/>
          <p:nvPr/>
        </p:nvSpPr>
        <p:spPr>
          <a:xfrm>
            <a:off x="475559" y="1706372"/>
            <a:ext cx="3483966" cy="923330"/>
          </a:xfrm>
          <a:prstGeom prst="rect">
            <a:avLst/>
          </a:prstGeom>
        </p:spPr>
        <p:txBody>
          <a:bodyPr wrap="square">
            <a:spAutoFit/>
          </a:bodyPr>
          <a:lstStyle/>
          <a:p>
            <a:r>
              <a:rPr lang="en-US" dirty="0" err="1" smtClean="0"/>
              <a:t>Một</a:t>
            </a:r>
            <a:r>
              <a:rPr lang="en-US" dirty="0" smtClean="0"/>
              <a:t> </a:t>
            </a:r>
            <a:r>
              <a:rPr lang="en-US" dirty="0" err="1" smtClean="0"/>
              <a:t>số</a:t>
            </a:r>
            <a:r>
              <a:rPr lang="en-US" dirty="0" smtClean="0"/>
              <a:t> </a:t>
            </a:r>
            <a:r>
              <a:rPr lang="en-US" dirty="0" err="1" smtClean="0"/>
              <a:t>Agumentation</a:t>
            </a:r>
            <a:r>
              <a:rPr lang="en-US" dirty="0" smtClean="0"/>
              <a:t> </a:t>
            </a:r>
            <a:r>
              <a:rPr lang="en-US" dirty="0" err="1" smtClean="0"/>
              <a:t>khác</a:t>
            </a:r>
            <a:r>
              <a:rPr lang="en-US" dirty="0" smtClean="0"/>
              <a:t> </a:t>
            </a:r>
            <a:r>
              <a:rPr lang="en-US" dirty="0" err="1" smtClean="0"/>
              <a:t>như</a:t>
            </a:r>
            <a:endParaRPr lang="en-US" dirty="0" smtClean="0"/>
          </a:p>
          <a:p>
            <a:pPr marL="285750" indent="-285750">
              <a:buFont typeface="Arial" panose="020B0604020202020204" pitchFamily="34" charset="0"/>
              <a:buChar char="•"/>
            </a:pPr>
            <a:r>
              <a:rPr lang="en-US" dirty="0" smtClean="0"/>
              <a:t>Center crop: </a:t>
            </a:r>
            <a:r>
              <a:rPr lang="en-US" dirty="0" err="1" smtClean="0"/>
              <a:t>cắt</a:t>
            </a:r>
            <a:r>
              <a:rPr lang="en-US" dirty="0" smtClean="0"/>
              <a:t> ở </a:t>
            </a:r>
            <a:r>
              <a:rPr lang="en-US" dirty="0" err="1" smtClean="0"/>
              <a:t>giữa</a:t>
            </a:r>
            <a:r>
              <a:rPr lang="en-US" dirty="0" smtClean="0"/>
              <a:t> </a:t>
            </a:r>
            <a:r>
              <a:rPr lang="en-US" dirty="0" err="1" smtClean="0"/>
              <a:t>bức</a:t>
            </a:r>
            <a:r>
              <a:rPr lang="en-US" dirty="0" smtClean="0"/>
              <a:t> </a:t>
            </a:r>
            <a:r>
              <a:rPr lang="en-US" dirty="0" err="1" smtClean="0"/>
              <a:t>ảnh</a:t>
            </a:r>
            <a:endParaRPr lang="en-US" dirty="0" smtClean="0"/>
          </a:p>
          <a:p>
            <a:pPr marL="285750" indent="-285750">
              <a:buFont typeface="Arial" panose="020B0604020202020204" pitchFamily="34" charset="0"/>
              <a:buChar char="•"/>
            </a:pPr>
            <a:endParaRPr lang="en-US" dirty="0"/>
          </a:p>
        </p:txBody>
      </p:sp>
      <p:sp>
        <p:nvSpPr>
          <p:cNvPr id="9" name="Rectangle 8"/>
          <p:cNvSpPr/>
          <p:nvPr/>
        </p:nvSpPr>
        <p:spPr>
          <a:xfrm>
            <a:off x="4061272" y="1706372"/>
            <a:ext cx="3483966" cy="923330"/>
          </a:xfrm>
          <a:prstGeom prst="rect">
            <a:avLst/>
          </a:prstGeom>
        </p:spPr>
        <p:txBody>
          <a:bodyPr wrap="square">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Mixup</a:t>
            </a:r>
            <a:r>
              <a:rPr lang="en-US" dirty="0" smtClean="0"/>
              <a:t>: </a:t>
            </a:r>
            <a:r>
              <a:rPr lang="en-US" dirty="0" err="1" smtClean="0"/>
              <a:t>trộn</a:t>
            </a:r>
            <a:r>
              <a:rPr lang="en-US" dirty="0" smtClean="0"/>
              <a:t> 2 </a:t>
            </a:r>
            <a:r>
              <a:rPr lang="en-US" dirty="0" err="1" smtClean="0"/>
              <a:t>bức</a:t>
            </a:r>
            <a:r>
              <a:rPr lang="en-US" dirty="0" smtClean="0"/>
              <a:t> </a:t>
            </a:r>
            <a:r>
              <a:rPr lang="en-US" dirty="0" err="1" smtClean="0"/>
              <a:t>ảnh</a:t>
            </a:r>
            <a:r>
              <a:rPr lang="en-US" dirty="0" smtClean="0"/>
              <a:t> </a:t>
            </a:r>
            <a:r>
              <a:rPr lang="en-US" dirty="0" err="1" smtClean="0"/>
              <a:t>vào</a:t>
            </a:r>
            <a:r>
              <a:rPr lang="en-US" dirty="0" smtClean="0"/>
              <a:t> </a:t>
            </a:r>
            <a:r>
              <a:rPr lang="en-US" dirty="0" err="1" smtClean="0"/>
              <a:t>nhau</a:t>
            </a:r>
            <a:endParaRPr lang="en-US" dirty="0" smtClean="0"/>
          </a:p>
          <a:p>
            <a:pPr marL="285750" indent="-285750">
              <a:buFont typeface="Arial" panose="020B0604020202020204" pitchFamily="34" charset="0"/>
              <a:buChar char="•"/>
            </a:pPr>
            <a:endParaRPr lang="en-US" dirty="0"/>
          </a:p>
        </p:txBody>
      </p:sp>
      <p:sp>
        <p:nvSpPr>
          <p:cNvPr id="10" name="Rectangle 9"/>
          <p:cNvSpPr/>
          <p:nvPr/>
        </p:nvSpPr>
        <p:spPr>
          <a:xfrm>
            <a:off x="8000999" y="1706372"/>
            <a:ext cx="3483966" cy="1200329"/>
          </a:xfrm>
          <a:prstGeom prst="rect">
            <a:avLst/>
          </a:prstGeom>
        </p:spPr>
        <p:txBody>
          <a:bodyPr wrap="square">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cutmix</a:t>
            </a:r>
            <a:r>
              <a:rPr lang="en-US" dirty="0"/>
              <a:t>: </a:t>
            </a:r>
            <a:r>
              <a:rPr lang="en-US" dirty="0" err="1"/>
              <a:t>thay</a:t>
            </a:r>
            <a:r>
              <a:rPr lang="en-US" dirty="0"/>
              <a:t> </a:t>
            </a:r>
            <a:r>
              <a:rPr lang="en-US" dirty="0" err="1"/>
              <a:t>thế</a:t>
            </a:r>
            <a:r>
              <a:rPr lang="en-US" dirty="0"/>
              <a:t> ô </a:t>
            </a:r>
            <a:r>
              <a:rPr lang="en-US" dirty="0" err="1"/>
              <a:t>vuông</a:t>
            </a:r>
            <a:r>
              <a:rPr lang="en-US" dirty="0"/>
              <a:t> </a:t>
            </a:r>
            <a:r>
              <a:rPr lang="en-US" dirty="0" err="1"/>
              <a:t>bằng</a:t>
            </a:r>
            <a:r>
              <a:rPr lang="en-US" dirty="0"/>
              <a:t> </a:t>
            </a:r>
            <a:r>
              <a:rPr lang="en-US" dirty="0" err="1"/>
              <a:t>ảnh</a:t>
            </a:r>
            <a:r>
              <a:rPr lang="en-US" dirty="0"/>
              <a:t> </a:t>
            </a:r>
            <a:r>
              <a:rPr lang="en-US" dirty="0" err="1"/>
              <a:t>khác</a:t>
            </a:r>
            <a:endParaRPr lang="en-US" dirty="0" smtClean="0"/>
          </a:p>
          <a:p>
            <a:pPr marL="285750" indent="-285750">
              <a:buFont typeface="Arial" panose="020B0604020202020204" pitchFamily="34" charset="0"/>
              <a:buChar char="•"/>
            </a:pPr>
            <a:endParaRPr lang="en-US" dirty="0"/>
          </a:p>
        </p:txBody>
      </p:sp>
      <p:pic>
        <p:nvPicPr>
          <p:cNvPr id="11" name="Picture 10"/>
          <p:cNvPicPr>
            <a:picLocks noChangeAspect="1"/>
          </p:cNvPicPr>
          <p:nvPr/>
        </p:nvPicPr>
        <p:blipFill>
          <a:blip r:embed="rId2"/>
          <a:stretch>
            <a:fillRect/>
          </a:stretch>
        </p:blipFill>
        <p:spPr>
          <a:xfrm>
            <a:off x="4780682" y="2379728"/>
            <a:ext cx="1767993" cy="1943268"/>
          </a:xfrm>
          <a:prstGeom prst="rect">
            <a:avLst/>
          </a:prstGeom>
        </p:spPr>
      </p:pic>
      <p:pic>
        <p:nvPicPr>
          <p:cNvPr id="13" name="Picture 12"/>
          <p:cNvPicPr>
            <a:picLocks noChangeAspect="1"/>
          </p:cNvPicPr>
          <p:nvPr/>
        </p:nvPicPr>
        <p:blipFill>
          <a:blip r:embed="rId3"/>
          <a:stretch>
            <a:fillRect/>
          </a:stretch>
        </p:blipFill>
        <p:spPr>
          <a:xfrm>
            <a:off x="4788302" y="4322996"/>
            <a:ext cx="1760373" cy="1928027"/>
          </a:xfrm>
          <a:prstGeom prst="rect">
            <a:avLst/>
          </a:prstGeom>
        </p:spPr>
      </p:pic>
      <p:pic>
        <p:nvPicPr>
          <p:cNvPr id="14" name="Picture 13"/>
          <p:cNvPicPr>
            <a:picLocks noChangeAspect="1"/>
          </p:cNvPicPr>
          <p:nvPr/>
        </p:nvPicPr>
        <p:blipFill>
          <a:blip r:embed="rId4"/>
          <a:stretch>
            <a:fillRect/>
          </a:stretch>
        </p:blipFill>
        <p:spPr>
          <a:xfrm>
            <a:off x="8557621" y="2629702"/>
            <a:ext cx="1615580" cy="1958510"/>
          </a:xfrm>
          <a:prstGeom prst="rect">
            <a:avLst/>
          </a:prstGeom>
        </p:spPr>
      </p:pic>
      <p:pic>
        <p:nvPicPr>
          <p:cNvPr id="15" name="Picture 14"/>
          <p:cNvPicPr>
            <a:picLocks noChangeAspect="1"/>
          </p:cNvPicPr>
          <p:nvPr/>
        </p:nvPicPr>
        <p:blipFill>
          <a:blip r:embed="rId5"/>
          <a:stretch>
            <a:fillRect/>
          </a:stretch>
        </p:blipFill>
        <p:spPr>
          <a:xfrm>
            <a:off x="8530734" y="4588212"/>
            <a:ext cx="1775614" cy="1889924"/>
          </a:xfrm>
          <a:prstGeom prst="rect">
            <a:avLst/>
          </a:prstGeom>
        </p:spPr>
      </p:pic>
      <p:pic>
        <p:nvPicPr>
          <p:cNvPr id="16" name="Picture 15"/>
          <p:cNvPicPr>
            <a:picLocks noChangeAspect="1"/>
          </p:cNvPicPr>
          <p:nvPr/>
        </p:nvPicPr>
        <p:blipFill>
          <a:blip r:embed="rId6"/>
          <a:stretch>
            <a:fillRect/>
          </a:stretch>
        </p:blipFill>
        <p:spPr>
          <a:xfrm>
            <a:off x="608751" y="2544073"/>
            <a:ext cx="3276884" cy="3322608"/>
          </a:xfrm>
          <a:prstGeom prst="rect">
            <a:avLst/>
          </a:prstGeom>
        </p:spPr>
      </p:pic>
      <p:pic>
        <p:nvPicPr>
          <p:cNvPr id="17" name="Picture 16"/>
          <p:cNvPicPr>
            <a:picLocks noChangeAspect="1"/>
          </p:cNvPicPr>
          <p:nvPr/>
        </p:nvPicPr>
        <p:blipFill>
          <a:blip r:embed="rId7"/>
          <a:stretch>
            <a:fillRect/>
          </a:stretch>
        </p:blipFill>
        <p:spPr>
          <a:xfrm>
            <a:off x="280653" y="0"/>
            <a:ext cx="1486029" cy="579170"/>
          </a:xfrm>
          <a:prstGeom prst="rect">
            <a:avLst/>
          </a:prstGeom>
        </p:spPr>
      </p:pic>
    </p:spTree>
    <p:extLst>
      <p:ext uri="{BB962C8B-B14F-4D97-AF65-F5344CB8AC3E}">
        <p14:creationId xmlns:p14="http://schemas.microsoft.com/office/powerpoint/2010/main" val="3468732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559" y="668880"/>
            <a:ext cx="11465168" cy="1037492"/>
          </a:xfrm>
        </p:spPr>
        <p:txBody>
          <a:bodyPr/>
          <a:lstStyle/>
          <a:p>
            <a:r>
              <a:rPr lang="en-US" dirty="0" smtClean="0">
                <a:solidFill>
                  <a:srgbClr val="002060"/>
                </a:solidFill>
              </a:rPr>
              <a:t>5 . </a:t>
            </a:r>
            <a:r>
              <a:rPr lang="en-US" dirty="0" err="1" smtClean="0">
                <a:solidFill>
                  <a:srgbClr val="002060"/>
                </a:solidFill>
              </a:rPr>
              <a:t>Tiền</a:t>
            </a:r>
            <a:r>
              <a:rPr lang="en-US" dirty="0" smtClean="0">
                <a:solidFill>
                  <a:srgbClr val="002060"/>
                </a:solidFill>
              </a:rPr>
              <a:t> </a:t>
            </a:r>
            <a:r>
              <a:rPr lang="en-US" dirty="0" err="1">
                <a:solidFill>
                  <a:srgbClr val="002060"/>
                </a:solidFill>
              </a:rPr>
              <a:t>xử</a:t>
            </a:r>
            <a:r>
              <a:rPr lang="en-US" dirty="0">
                <a:solidFill>
                  <a:srgbClr val="002060"/>
                </a:solidFill>
              </a:rPr>
              <a:t> </a:t>
            </a:r>
            <a:r>
              <a:rPr lang="en-US" dirty="0" err="1">
                <a:solidFill>
                  <a:srgbClr val="002060"/>
                </a:solidFill>
              </a:rPr>
              <a:t>lý</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(preprocessing)</a:t>
            </a:r>
            <a:br>
              <a:rPr lang="en-US" dirty="0">
                <a:solidFill>
                  <a:srgbClr val="002060"/>
                </a:solidFill>
              </a:rPr>
            </a:br>
            <a:endParaRPr lang="en-US" dirty="0"/>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11</a:t>
            </a:fld>
            <a:endParaRPr lang="en-US" noProof="0" dirty="0"/>
          </a:p>
        </p:txBody>
      </p:sp>
      <p:sp>
        <p:nvSpPr>
          <p:cNvPr id="6" name="Rectangle 5"/>
          <p:cNvSpPr/>
          <p:nvPr/>
        </p:nvSpPr>
        <p:spPr>
          <a:xfrm>
            <a:off x="251273" y="1529027"/>
            <a:ext cx="3483966" cy="2585323"/>
          </a:xfrm>
          <a:prstGeom prst="rect">
            <a:avLst/>
          </a:prstGeom>
        </p:spPr>
        <p:txBody>
          <a:bodyPr wrap="square">
            <a:spAutoFit/>
          </a:bodyPr>
          <a:lstStyle/>
          <a:p>
            <a:r>
              <a:rPr lang="en-US" b="1" dirty="0" smtClean="0"/>
              <a:t>Chia </a:t>
            </a:r>
            <a:r>
              <a:rPr lang="en-US" b="1" dirty="0" err="1" smtClean="0"/>
              <a:t>dữ</a:t>
            </a:r>
            <a:r>
              <a:rPr lang="en-US" b="1" dirty="0" smtClean="0"/>
              <a:t> </a:t>
            </a:r>
            <a:r>
              <a:rPr lang="en-US" b="1" dirty="0" err="1" smtClean="0"/>
              <a:t>liệu</a:t>
            </a:r>
            <a:r>
              <a:rPr lang="en-US" b="1" dirty="0" smtClean="0"/>
              <a:t> </a:t>
            </a:r>
            <a:r>
              <a:rPr lang="en-US" b="1" dirty="0" err="1" smtClean="0"/>
              <a:t>thành</a:t>
            </a:r>
            <a:r>
              <a:rPr lang="en-US" b="1" dirty="0" smtClean="0"/>
              <a:t> </a:t>
            </a:r>
            <a:r>
              <a:rPr lang="en-US" b="1" dirty="0" err="1" smtClean="0"/>
              <a:t>tập</a:t>
            </a:r>
            <a:r>
              <a:rPr lang="en-US" b="1" dirty="0" smtClean="0"/>
              <a:t> train </a:t>
            </a:r>
            <a:r>
              <a:rPr lang="en-US" b="1" dirty="0" err="1" smtClean="0"/>
              <a:t>và</a:t>
            </a:r>
            <a:r>
              <a:rPr lang="en-US" b="1" dirty="0" smtClean="0"/>
              <a:t> validation</a:t>
            </a:r>
          </a:p>
          <a:p>
            <a:endParaRPr lang="en-US" b="1" dirty="0"/>
          </a:p>
          <a:p>
            <a:endParaRPr lang="en-US" dirty="0"/>
          </a:p>
          <a:p>
            <a:pPr marL="285750" indent="-285750">
              <a:buFontTx/>
              <a:buChar char="-"/>
            </a:pPr>
            <a:r>
              <a:rPr lang="en-US" dirty="0" err="1" smtClean="0"/>
              <a:t>Sử</a:t>
            </a:r>
            <a:r>
              <a:rPr lang="en-US" dirty="0" smtClean="0"/>
              <a:t> </a:t>
            </a:r>
            <a:r>
              <a:rPr lang="en-US" dirty="0" err="1" smtClean="0"/>
              <a:t>dụng</a:t>
            </a:r>
            <a:r>
              <a:rPr lang="en-US" dirty="0" smtClean="0"/>
              <a:t> </a:t>
            </a:r>
            <a:r>
              <a:rPr lang="en-US" dirty="0" err="1" smtClean="0"/>
              <a:t>thư</a:t>
            </a:r>
            <a:r>
              <a:rPr lang="en-US" dirty="0" smtClean="0"/>
              <a:t> </a:t>
            </a:r>
            <a:r>
              <a:rPr lang="en-US" dirty="0" err="1" smtClean="0"/>
              <a:t>viện</a:t>
            </a:r>
            <a:r>
              <a:rPr lang="en-US" dirty="0" smtClean="0"/>
              <a:t> split </a:t>
            </a:r>
            <a:r>
              <a:rPr lang="en-US" dirty="0" err="1" smtClean="0"/>
              <a:t>foldes</a:t>
            </a:r>
            <a:r>
              <a:rPr lang="en-US" dirty="0" smtClean="0"/>
              <a:t> </a:t>
            </a:r>
            <a:r>
              <a:rPr lang="en-US" dirty="0" err="1" smtClean="0"/>
              <a:t>để</a:t>
            </a:r>
            <a:r>
              <a:rPr lang="en-US" dirty="0" smtClean="0"/>
              <a:t> </a:t>
            </a:r>
            <a:r>
              <a:rPr lang="en-US" dirty="0" err="1" smtClean="0"/>
              <a:t>tách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thành</a:t>
            </a:r>
            <a:r>
              <a:rPr lang="en-US" dirty="0" smtClean="0"/>
              <a:t> </a:t>
            </a:r>
            <a:r>
              <a:rPr lang="en-US" dirty="0" err="1" smtClean="0"/>
              <a:t>tập</a:t>
            </a:r>
            <a:r>
              <a:rPr lang="en-US" dirty="0" smtClean="0"/>
              <a:t> train </a:t>
            </a:r>
            <a:r>
              <a:rPr lang="en-US" dirty="0" err="1" smtClean="0"/>
              <a:t>và</a:t>
            </a:r>
            <a:r>
              <a:rPr lang="en-US" dirty="0" smtClean="0"/>
              <a:t> </a:t>
            </a:r>
            <a:r>
              <a:rPr lang="en-US" dirty="0" err="1" smtClean="0"/>
              <a:t>val</a:t>
            </a:r>
            <a:r>
              <a:rPr lang="en-US" dirty="0" smtClean="0"/>
              <a:t> </a:t>
            </a:r>
            <a:r>
              <a:rPr lang="en-US" dirty="0" err="1" smtClean="0"/>
              <a:t>theo</a:t>
            </a:r>
            <a:r>
              <a:rPr lang="en-US" dirty="0" smtClean="0"/>
              <a:t> </a:t>
            </a:r>
            <a:r>
              <a:rPr lang="en-US" dirty="0" err="1" smtClean="0"/>
              <a:t>tỉ</a:t>
            </a:r>
            <a:r>
              <a:rPr lang="en-US" dirty="0" smtClean="0"/>
              <a:t> </a:t>
            </a:r>
            <a:r>
              <a:rPr lang="en-US" dirty="0" err="1" smtClean="0"/>
              <a:t>lệ</a:t>
            </a:r>
            <a:r>
              <a:rPr lang="en-US" dirty="0" smtClean="0"/>
              <a:t> 8/2</a:t>
            </a:r>
          </a:p>
          <a:p>
            <a:pPr marL="285750" indent="-285750">
              <a:buFontTx/>
              <a:buChar char="-"/>
            </a:pPr>
            <a:r>
              <a:rPr lang="en-US" dirty="0" err="1" smtClean="0"/>
              <a:t>Số</a:t>
            </a:r>
            <a:r>
              <a:rPr lang="en-US" dirty="0" smtClean="0"/>
              <a:t> </a:t>
            </a:r>
            <a:r>
              <a:rPr lang="en-US" dirty="0" err="1" smtClean="0"/>
              <a:t>lượng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nhãn</a:t>
            </a:r>
            <a:r>
              <a:rPr lang="en-US" dirty="0" smtClean="0"/>
              <a:t> </a:t>
            </a:r>
            <a:r>
              <a:rPr lang="en-US" dirty="0" err="1" smtClean="0"/>
              <a:t>được</a:t>
            </a:r>
            <a:r>
              <a:rPr lang="en-US" dirty="0" smtClean="0"/>
              <a:t> chia </a:t>
            </a:r>
            <a:r>
              <a:rPr lang="en-US" dirty="0" err="1" smtClean="0"/>
              <a:t>ra</a:t>
            </a:r>
            <a:r>
              <a:rPr lang="en-US" dirty="0" smtClean="0"/>
              <a:t> </a:t>
            </a:r>
            <a:r>
              <a:rPr lang="en-US" dirty="0" err="1" smtClean="0"/>
              <a:t>theo</a:t>
            </a:r>
            <a:r>
              <a:rPr lang="en-US" dirty="0" smtClean="0"/>
              <a:t> </a:t>
            </a:r>
            <a:r>
              <a:rPr lang="en-US" dirty="0" err="1" smtClean="0"/>
              <a:t>đúng</a:t>
            </a:r>
            <a:r>
              <a:rPr lang="en-US" dirty="0" smtClean="0"/>
              <a:t> </a:t>
            </a:r>
            <a:r>
              <a:rPr lang="en-US" dirty="0" err="1" smtClean="0"/>
              <a:t>tỉ</a:t>
            </a:r>
            <a:r>
              <a:rPr lang="en-US" dirty="0" smtClean="0"/>
              <a:t> </a:t>
            </a:r>
            <a:r>
              <a:rPr lang="en-US" dirty="0" err="1" smtClean="0"/>
              <a:t>lệ</a:t>
            </a:r>
            <a:endParaRPr lang="en-US" dirty="0"/>
          </a:p>
        </p:txBody>
      </p:sp>
      <p:pic>
        <p:nvPicPr>
          <p:cNvPr id="4" name="Picture 3"/>
          <p:cNvPicPr>
            <a:picLocks noChangeAspect="1"/>
          </p:cNvPicPr>
          <p:nvPr/>
        </p:nvPicPr>
        <p:blipFill>
          <a:blip r:embed="rId2"/>
          <a:stretch>
            <a:fillRect/>
          </a:stretch>
        </p:blipFill>
        <p:spPr>
          <a:xfrm>
            <a:off x="4271845" y="1602855"/>
            <a:ext cx="7556739" cy="2057151"/>
          </a:xfrm>
          <a:prstGeom prst="rect">
            <a:avLst/>
          </a:prstGeom>
        </p:spPr>
      </p:pic>
      <p:pic>
        <p:nvPicPr>
          <p:cNvPr id="7" name="Picture 6"/>
          <p:cNvPicPr>
            <a:picLocks noChangeAspect="1"/>
          </p:cNvPicPr>
          <p:nvPr/>
        </p:nvPicPr>
        <p:blipFill>
          <a:blip r:embed="rId3"/>
          <a:stretch>
            <a:fillRect/>
          </a:stretch>
        </p:blipFill>
        <p:spPr>
          <a:xfrm>
            <a:off x="4134986" y="3660005"/>
            <a:ext cx="3862313" cy="3294521"/>
          </a:xfrm>
          <a:prstGeom prst="rect">
            <a:avLst/>
          </a:prstGeom>
        </p:spPr>
      </p:pic>
      <p:pic>
        <p:nvPicPr>
          <p:cNvPr id="8" name="Picture 7"/>
          <p:cNvPicPr>
            <a:picLocks noChangeAspect="1"/>
          </p:cNvPicPr>
          <p:nvPr/>
        </p:nvPicPr>
        <p:blipFill>
          <a:blip r:embed="rId4"/>
          <a:stretch>
            <a:fillRect/>
          </a:stretch>
        </p:blipFill>
        <p:spPr>
          <a:xfrm>
            <a:off x="7991673" y="3660005"/>
            <a:ext cx="3836911" cy="3294521"/>
          </a:xfrm>
          <a:prstGeom prst="rect">
            <a:avLst/>
          </a:prstGeom>
        </p:spPr>
      </p:pic>
      <p:pic>
        <p:nvPicPr>
          <p:cNvPr id="12" name="Picture 11"/>
          <p:cNvPicPr>
            <a:picLocks noChangeAspect="1"/>
          </p:cNvPicPr>
          <p:nvPr/>
        </p:nvPicPr>
        <p:blipFill>
          <a:blip r:embed="rId5"/>
          <a:stretch>
            <a:fillRect/>
          </a:stretch>
        </p:blipFill>
        <p:spPr>
          <a:xfrm>
            <a:off x="185763" y="0"/>
            <a:ext cx="1486029" cy="579170"/>
          </a:xfrm>
          <a:prstGeom prst="rect">
            <a:avLst/>
          </a:prstGeom>
        </p:spPr>
      </p:pic>
    </p:spTree>
    <p:extLst>
      <p:ext uri="{BB962C8B-B14F-4D97-AF65-F5344CB8AC3E}">
        <p14:creationId xmlns:p14="http://schemas.microsoft.com/office/powerpoint/2010/main" val="3002222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Modelling &amp; Evaluation (</a:t>
            </a:r>
            <a:r>
              <a:rPr lang="en-US" dirty="0" err="1"/>
              <a:t>Lập</a:t>
            </a:r>
            <a:r>
              <a:rPr lang="en-US" dirty="0"/>
              <a:t> </a:t>
            </a:r>
            <a:r>
              <a:rPr lang="en-US" dirty="0" err="1"/>
              <a:t>mô</a:t>
            </a:r>
            <a:r>
              <a:rPr lang="en-US" dirty="0"/>
              <a:t> </a:t>
            </a:r>
            <a:r>
              <a:rPr lang="en-US" dirty="0" err="1"/>
              <a:t>hình</a:t>
            </a:r>
            <a:r>
              <a:rPr lang="en-US" dirty="0"/>
              <a:t> &amp; </a:t>
            </a:r>
            <a:r>
              <a:rPr lang="en-US" dirty="0" err="1"/>
              <a:t>Đánh</a:t>
            </a:r>
            <a:r>
              <a:rPr lang="en-US" dirty="0"/>
              <a:t> </a:t>
            </a:r>
            <a:r>
              <a:rPr lang="en-US" dirty="0" err="1"/>
              <a:t>giá</a:t>
            </a:r>
            <a:r>
              <a:rPr lang="en-US" dirty="0"/>
              <a:t>)</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12</a:t>
            </a:fld>
            <a:endParaRPr lang="en-US" noProof="0" dirty="0"/>
          </a:p>
        </p:txBody>
      </p:sp>
      <p:sp>
        <p:nvSpPr>
          <p:cNvPr id="4" name="Rectangle 3"/>
          <p:cNvSpPr/>
          <p:nvPr/>
        </p:nvSpPr>
        <p:spPr>
          <a:xfrm>
            <a:off x="363416" y="1846378"/>
            <a:ext cx="6096000" cy="646331"/>
          </a:xfrm>
          <a:prstGeom prst="rect">
            <a:avLst/>
          </a:prstGeom>
        </p:spPr>
        <p:txBody>
          <a:bodyPr>
            <a:spAutoFit/>
          </a:bodyPr>
          <a:lstStyle/>
          <a:p>
            <a:r>
              <a:rPr lang="en-US" b="1" dirty="0"/>
              <a:t>1 </a:t>
            </a:r>
            <a:r>
              <a:rPr lang="en-US" b="1" dirty="0" err="1"/>
              <a:t>Thử</a:t>
            </a:r>
            <a:r>
              <a:rPr lang="en-US" b="1" dirty="0"/>
              <a:t> </a:t>
            </a:r>
            <a:r>
              <a:rPr lang="en-US" b="1" dirty="0" err="1"/>
              <a:t>nghiệm</a:t>
            </a:r>
            <a:r>
              <a:rPr lang="en-US" b="1" dirty="0"/>
              <a:t>:</a:t>
            </a:r>
          </a:p>
          <a:p>
            <a:r>
              <a:rPr lang="en-US" dirty="0" err="1" smtClean="0"/>
              <a:t>Xây</a:t>
            </a:r>
            <a:r>
              <a:rPr lang="en-US" dirty="0" smtClean="0"/>
              <a:t> </a:t>
            </a:r>
            <a:r>
              <a:rPr lang="en-US" dirty="0" err="1" smtClean="0"/>
              <a:t>dựng</a:t>
            </a:r>
            <a:r>
              <a:rPr lang="en-US" dirty="0" smtClean="0"/>
              <a:t> </a:t>
            </a:r>
            <a:r>
              <a:rPr lang="en-US" dirty="0" err="1" smtClean="0"/>
              <a:t>mô</a:t>
            </a:r>
            <a:r>
              <a:rPr lang="en-US" dirty="0" smtClean="0"/>
              <a:t> </a:t>
            </a:r>
            <a:r>
              <a:rPr lang="en-US" dirty="0" err="1"/>
              <a:t>hình</a:t>
            </a:r>
            <a:r>
              <a:rPr lang="en-US" dirty="0"/>
              <a:t> </a:t>
            </a:r>
            <a:r>
              <a:rPr lang="en-US" dirty="0" smtClean="0"/>
              <a:t>CNN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như</a:t>
            </a:r>
            <a:r>
              <a:rPr lang="en-US" dirty="0" smtClean="0"/>
              <a:t> </a:t>
            </a:r>
            <a:r>
              <a:rPr lang="en-US" dirty="0" err="1" smtClean="0"/>
              <a:t>sau</a:t>
            </a:r>
            <a:r>
              <a:rPr lang="en-US" dirty="0" smtClean="0"/>
              <a:t>:</a:t>
            </a:r>
            <a:endParaRPr lang="en-US" dirty="0"/>
          </a:p>
        </p:txBody>
      </p:sp>
      <p:pic>
        <p:nvPicPr>
          <p:cNvPr id="5" name="Picture 4"/>
          <p:cNvPicPr>
            <a:picLocks noChangeAspect="1"/>
          </p:cNvPicPr>
          <p:nvPr/>
        </p:nvPicPr>
        <p:blipFill>
          <a:blip r:embed="rId2"/>
          <a:stretch>
            <a:fillRect/>
          </a:stretch>
        </p:blipFill>
        <p:spPr>
          <a:xfrm>
            <a:off x="853255" y="2609914"/>
            <a:ext cx="10882303" cy="3977985"/>
          </a:xfrm>
          <a:prstGeom prst="rect">
            <a:avLst/>
          </a:prstGeom>
        </p:spPr>
      </p:pic>
      <p:pic>
        <p:nvPicPr>
          <p:cNvPr id="6" name="Picture 5"/>
          <p:cNvPicPr>
            <a:picLocks noChangeAspect="1"/>
          </p:cNvPicPr>
          <p:nvPr/>
        </p:nvPicPr>
        <p:blipFill>
          <a:blip r:embed="rId3"/>
          <a:stretch>
            <a:fillRect/>
          </a:stretch>
        </p:blipFill>
        <p:spPr>
          <a:xfrm>
            <a:off x="110240" y="0"/>
            <a:ext cx="1486029" cy="579170"/>
          </a:xfrm>
          <a:prstGeom prst="rect">
            <a:avLst/>
          </a:prstGeom>
        </p:spPr>
      </p:pic>
    </p:spTree>
    <p:extLst>
      <p:ext uri="{BB962C8B-B14F-4D97-AF65-F5344CB8AC3E}">
        <p14:creationId xmlns:p14="http://schemas.microsoft.com/office/powerpoint/2010/main" val="2328473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Modelling &amp; Evaluation (</a:t>
            </a:r>
            <a:r>
              <a:rPr lang="en-US" dirty="0" err="1"/>
              <a:t>Lập</a:t>
            </a:r>
            <a:r>
              <a:rPr lang="en-US" dirty="0"/>
              <a:t> </a:t>
            </a:r>
            <a:r>
              <a:rPr lang="en-US" dirty="0" err="1"/>
              <a:t>mô</a:t>
            </a:r>
            <a:r>
              <a:rPr lang="en-US" dirty="0"/>
              <a:t> </a:t>
            </a:r>
            <a:r>
              <a:rPr lang="en-US" dirty="0" err="1"/>
              <a:t>hình</a:t>
            </a:r>
            <a:r>
              <a:rPr lang="en-US" dirty="0"/>
              <a:t> &amp; </a:t>
            </a:r>
            <a:r>
              <a:rPr lang="en-US" dirty="0" err="1"/>
              <a:t>Đánh</a:t>
            </a:r>
            <a:r>
              <a:rPr lang="en-US" dirty="0"/>
              <a:t> </a:t>
            </a:r>
            <a:r>
              <a:rPr lang="en-US" dirty="0" err="1"/>
              <a:t>giá</a:t>
            </a:r>
            <a:r>
              <a:rPr lang="en-US" dirty="0"/>
              <a:t>)</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13</a:t>
            </a:fld>
            <a:endParaRPr lang="en-US" noProof="0" dirty="0"/>
          </a:p>
        </p:txBody>
      </p:sp>
      <p:sp>
        <p:nvSpPr>
          <p:cNvPr id="4" name="Rectangle 3"/>
          <p:cNvSpPr/>
          <p:nvPr/>
        </p:nvSpPr>
        <p:spPr>
          <a:xfrm>
            <a:off x="173635" y="1682476"/>
            <a:ext cx="3701230" cy="4524315"/>
          </a:xfrm>
          <a:prstGeom prst="rect">
            <a:avLst/>
          </a:prstGeom>
        </p:spPr>
        <p:txBody>
          <a:bodyPr wrap="square">
            <a:spAutoFit/>
          </a:bodyPr>
          <a:lstStyle/>
          <a:p>
            <a:r>
              <a:rPr lang="en-US" b="1" dirty="0"/>
              <a:t>1 </a:t>
            </a:r>
            <a:r>
              <a:rPr lang="en-US" b="1" dirty="0" err="1" smtClean="0"/>
              <a:t>Xác</a:t>
            </a:r>
            <a:r>
              <a:rPr lang="en-US" b="1" dirty="0" smtClean="0"/>
              <a:t> </a:t>
            </a:r>
            <a:r>
              <a:rPr lang="en-US" b="1" dirty="0" err="1" smtClean="0"/>
              <a:t>định</a:t>
            </a:r>
            <a:r>
              <a:rPr lang="en-US" b="1" dirty="0" smtClean="0"/>
              <a:t> </a:t>
            </a:r>
            <a:r>
              <a:rPr lang="en-US" b="1" dirty="0" err="1" smtClean="0"/>
              <a:t>các</a:t>
            </a:r>
            <a:r>
              <a:rPr lang="en-US" b="1" dirty="0" smtClean="0"/>
              <a:t> </a:t>
            </a:r>
            <a:r>
              <a:rPr lang="en-US" b="1" dirty="0" err="1" smtClean="0"/>
              <a:t>yếu</a:t>
            </a:r>
            <a:r>
              <a:rPr lang="en-US" b="1" dirty="0" smtClean="0"/>
              <a:t> </a:t>
            </a:r>
            <a:r>
              <a:rPr lang="en-US" b="1" dirty="0" err="1" smtClean="0"/>
              <a:t>tố</a:t>
            </a:r>
            <a:r>
              <a:rPr lang="en-US" b="1" dirty="0" smtClean="0"/>
              <a:t>:</a:t>
            </a:r>
          </a:p>
          <a:p>
            <a:endParaRPr lang="en-US" b="1" dirty="0"/>
          </a:p>
          <a:p>
            <a:endParaRPr lang="en-US" b="1" dirty="0" smtClean="0"/>
          </a:p>
          <a:p>
            <a:pPr marL="285750" indent="-285750">
              <a:buFont typeface="Arial" panose="020B0604020202020204" pitchFamily="34" charset="0"/>
              <a:buChar char="•"/>
            </a:pPr>
            <a:r>
              <a:rPr lang="en-US" dirty="0" err="1" smtClean="0"/>
              <a:t>Xác</a:t>
            </a:r>
            <a:r>
              <a:rPr lang="en-US" dirty="0" smtClean="0"/>
              <a:t> </a:t>
            </a:r>
            <a:r>
              <a:rPr lang="en-US" dirty="0" err="1" smtClean="0"/>
              <a:t>định</a:t>
            </a:r>
            <a:r>
              <a:rPr lang="en-US" dirty="0" smtClean="0"/>
              <a:t> optimizer, loss function </a:t>
            </a:r>
            <a:r>
              <a:rPr lang="en-US" dirty="0" err="1" smtClean="0"/>
              <a:t>và</a:t>
            </a:r>
            <a:r>
              <a:rPr lang="en-US" dirty="0" smtClean="0"/>
              <a:t> metrics </a:t>
            </a:r>
            <a:r>
              <a:rPr lang="en-US" dirty="0" err="1" smtClean="0"/>
              <a:t>cho</a:t>
            </a:r>
            <a:r>
              <a:rPr lang="en-US" dirty="0" smtClean="0"/>
              <a:t> </a:t>
            </a:r>
            <a:r>
              <a:rPr lang="en-US" dirty="0" err="1" smtClean="0"/>
              <a:t>mocel</a:t>
            </a:r>
            <a:endParaRPr lang="en-US" dirty="0" smtClean="0"/>
          </a:p>
          <a:p>
            <a:pPr marL="285750" indent="-285750">
              <a:buFont typeface="Arial" panose="020B0604020202020204" pitchFamily="34" charset="0"/>
              <a:buChar char="•"/>
            </a:pPr>
            <a:endParaRPr lang="en-US" dirty="0"/>
          </a:p>
          <a:p>
            <a:r>
              <a:rPr lang="en-US" dirty="0" err="1" smtClean="0"/>
              <a:t>Xây</a:t>
            </a:r>
            <a:r>
              <a:rPr lang="en-US" dirty="0" smtClean="0"/>
              <a:t> </a:t>
            </a:r>
            <a:r>
              <a:rPr lang="en-US" dirty="0" err="1" smtClean="0"/>
              <a:t>dựng</a:t>
            </a:r>
            <a:r>
              <a:rPr lang="en-US" dirty="0" smtClean="0"/>
              <a:t> 1 </a:t>
            </a:r>
            <a:r>
              <a:rPr lang="en-US" dirty="0" err="1" smtClean="0"/>
              <a:t>số</a:t>
            </a:r>
            <a:r>
              <a:rPr lang="en-US" dirty="0" smtClean="0"/>
              <a:t> callbacks </a:t>
            </a:r>
            <a:r>
              <a:rPr lang="en-US" dirty="0" err="1" smtClean="0"/>
              <a:t>như</a:t>
            </a:r>
            <a:r>
              <a:rPr lang="en-US" dirty="0" smtClean="0"/>
              <a:t>: </a:t>
            </a:r>
          </a:p>
          <a:p>
            <a:pPr marL="285750" indent="-285750">
              <a:buFont typeface="Arial" panose="020B0604020202020204" pitchFamily="34" charset="0"/>
              <a:buChar char="•"/>
            </a:pPr>
            <a:r>
              <a:rPr lang="en-US" dirty="0" err="1" smtClean="0"/>
              <a:t>tensorboard</a:t>
            </a:r>
            <a:r>
              <a:rPr lang="en-US" dirty="0" smtClean="0"/>
              <a:t> (</a:t>
            </a:r>
            <a:r>
              <a:rPr lang="en-US" dirty="0" err="1" smtClean="0"/>
              <a:t>trực</a:t>
            </a:r>
            <a:r>
              <a:rPr lang="en-US" dirty="0" smtClean="0"/>
              <a:t> </a:t>
            </a:r>
            <a:r>
              <a:rPr lang="en-US" dirty="0" err="1" smtClean="0"/>
              <a:t>quan</a:t>
            </a:r>
            <a:r>
              <a:rPr lang="en-US" dirty="0" smtClean="0"/>
              <a:t> performance)</a:t>
            </a:r>
          </a:p>
          <a:p>
            <a:pPr marL="285750" indent="-285750">
              <a:buFont typeface="Arial" panose="020B0604020202020204" pitchFamily="34" charset="0"/>
              <a:buChar char="•"/>
            </a:pPr>
            <a:r>
              <a:rPr lang="en-US" dirty="0" err="1" smtClean="0"/>
              <a:t>modelcheckpoint</a:t>
            </a:r>
            <a:r>
              <a:rPr lang="en-US" dirty="0" smtClean="0"/>
              <a:t> (</a:t>
            </a:r>
            <a:r>
              <a:rPr lang="en-US" dirty="0" err="1" smtClean="0"/>
              <a:t>lưu</a:t>
            </a:r>
            <a:r>
              <a:rPr lang="en-US" dirty="0" smtClean="0"/>
              <a:t> </a:t>
            </a:r>
            <a:r>
              <a:rPr lang="en-US" dirty="0" err="1" smtClean="0"/>
              <a:t>kết</a:t>
            </a:r>
            <a:r>
              <a:rPr lang="en-US" dirty="0" smtClean="0"/>
              <a:t> </a:t>
            </a:r>
            <a:r>
              <a:rPr lang="en-US" dirty="0" err="1" smtClean="0"/>
              <a:t>quả</a:t>
            </a:r>
            <a:r>
              <a:rPr lang="en-US" dirty="0" smtClean="0"/>
              <a:t>)</a:t>
            </a:r>
          </a:p>
          <a:p>
            <a:pPr marL="285750" indent="-285750">
              <a:buFont typeface="Arial" panose="020B0604020202020204" pitchFamily="34" charset="0"/>
              <a:buChar char="•"/>
            </a:pPr>
            <a:r>
              <a:rPr lang="en-US" dirty="0" smtClean="0"/>
              <a:t>Learning rate schedule: set up learning rate</a:t>
            </a:r>
          </a:p>
          <a:p>
            <a:pPr marL="285750" indent="-285750">
              <a:buFont typeface="Arial" panose="020B0604020202020204" pitchFamily="34" charset="0"/>
              <a:buChar char="•"/>
            </a:pPr>
            <a:r>
              <a:rPr lang="en-US" dirty="0" smtClean="0"/>
              <a:t>Reduce </a:t>
            </a:r>
            <a:r>
              <a:rPr lang="en-US" dirty="0" err="1" smtClean="0"/>
              <a:t>lr</a:t>
            </a:r>
            <a:r>
              <a:rPr lang="en-US" dirty="0" smtClean="0"/>
              <a:t> on plateau: </a:t>
            </a:r>
            <a:r>
              <a:rPr lang="en-US" dirty="0" err="1" smtClean="0"/>
              <a:t>giảm</a:t>
            </a:r>
            <a:r>
              <a:rPr lang="en-US" dirty="0" smtClean="0"/>
              <a:t> learning rate </a:t>
            </a:r>
            <a:r>
              <a:rPr lang="en-US" dirty="0" err="1" smtClean="0"/>
              <a:t>khi</a:t>
            </a:r>
            <a:r>
              <a:rPr lang="en-US" dirty="0"/>
              <a:t> </a:t>
            </a:r>
            <a:r>
              <a:rPr lang="en-US" dirty="0" err="1" smtClean="0"/>
              <a:t>kết</a:t>
            </a:r>
            <a:r>
              <a:rPr lang="en-US" dirty="0" smtClean="0"/>
              <a:t> </a:t>
            </a:r>
            <a:r>
              <a:rPr lang="en-US" dirty="0" err="1" smtClean="0"/>
              <a:t>quả</a:t>
            </a:r>
            <a:r>
              <a:rPr lang="en-US" dirty="0" smtClean="0"/>
              <a:t> </a:t>
            </a:r>
            <a:r>
              <a:rPr lang="en-US" dirty="0" err="1" smtClean="0"/>
              <a:t>không</a:t>
            </a:r>
            <a:r>
              <a:rPr lang="en-US" dirty="0" smtClean="0"/>
              <a:t> </a:t>
            </a:r>
            <a:r>
              <a:rPr lang="en-US" dirty="0" err="1" smtClean="0"/>
              <a:t>cải</a:t>
            </a:r>
            <a:r>
              <a:rPr lang="en-US" dirty="0" smtClean="0"/>
              <a:t> </a:t>
            </a:r>
            <a:r>
              <a:rPr lang="en-US" dirty="0" err="1" smtClean="0"/>
              <a:t>thiện</a:t>
            </a:r>
            <a:endParaRPr lang="en-US" dirty="0" smtClean="0"/>
          </a:p>
          <a:p>
            <a:pPr marL="285750" indent="-285750">
              <a:buFont typeface="Arial" panose="020B0604020202020204" pitchFamily="34" charset="0"/>
              <a:buChar char="•"/>
            </a:pPr>
            <a:r>
              <a:rPr lang="en-US" dirty="0" smtClean="0"/>
              <a:t>Early stopping: </a:t>
            </a:r>
            <a:r>
              <a:rPr lang="en-US" dirty="0" err="1" smtClean="0"/>
              <a:t>dừng</a:t>
            </a:r>
            <a:r>
              <a:rPr lang="en-US" dirty="0" smtClean="0"/>
              <a:t> </a:t>
            </a:r>
            <a:r>
              <a:rPr lang="en-US" dirty="0" err="1" smtClean="0"/>
              <a:t>sớm</a:t>
            </a:r>
            <a:endParaRPr lang="en-US" dirty="0" smtClean="0"/>
          </a:p>
        </p:txBody>
      </p:sp>
      <p:pic>
        <p:nvPicPr>
          <p:cNvPr id="6" name="Picture 5"/>
          <p:cNvPicPr>
            <a:picLocks noChangeAspect="1"/>
          </p:cNvPicPr>
          <p:nvPr/>
        </p:nvPicPr>
        <p:blipFill>
          <a:blip r:embed="rId2"/>
          <a:stretch>
            <a:fillRect/>
          </a:stretch>
        </p:blipFill>
        <p:spPr>
          <a:xfrm>
            <a:off x="3874864" y="1458189"/>
            <a:ext cx="8234011" cy="612150"/>
          </a:xfrm>
          <a:prstGeom prst="rect">
            <a:avLst/>
          </a:prstGeom>
        </p:spPr>
      </p:pic>
      <p:pic>
        <p:nvPicPr>
          <p:cNvPr id="8" name="Picture 7"/>
          <p:cNvPicPr>
            <a:picLocks noChangeAspect="1"/>
          </p:cNvPicPr>
          <p:nvPr/>
        </p:nvPicPr>
        <p:blipFill>
          <a:blip r:embed="rId3"/>
          <a:stretch>
            <a:fillRect/>
          </a:stretch>
        </p:blipFill>
        <p:spPr>
          <a:xfrm>
            <a:off x="3867598" y="2070339"/>
            <a:ext cx="8241277" cy="4044531"/>
          </a:xfrm>
          <a:prstGeom prst="rect">
            <a:avLst/>
          </a:prstGeom>
        </p:spPr>
      </p:pic>
      <p:pic>
        <p:nvPicPr>
          <p:cNvPr id="9" name="Picture 8"/>
          <p:cNvPicPr>
            <a:picLocks noChangeAspect="1"/>
          </p:cNvPicPr>
          <p:nvPr/>
        </p:nvPicPr>
        <p:blipFill>
          <a:blip r:embed="rId4"/>
          <a:stretch>
            <a:fillRect/>
          </a:stretch>
        </p:blipFill>
        <p:spPr>
          <a:xfrm>
            <a:off x="173635" y="0"/>
            <a:ext cx="1486029" cy="579170"/>
          </a:xfrm>
          <a:prstGeom prst="rect">
            <a:avLst/>
          </a:prstGeom>
        </p:spPr>
      </p:pic>
    </p:spTree>
    <p:extLst>
      <p:ext uri="{BB962C8B-B14F-4D97-AF65-F5344CB8AC3E}">
        <p14:creationId xmlns:p14="http://schemas.microsoft.com/office/powerpoint/2010/main" val="3460416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Modelling &amp; Evaluation (</a:t>
            </a:r>
            <a:r>
              <a:rPr lang="en-US" dirty="0" err="1"/>
              <a:t>Lập</a:t>
            </a:r>
            <a:r>
              <a:rPr lang="en-US" dirty="0"/>
              <a:t> </a:t>
            </a:r>
            <a:r>
              <a:rPr lang="en-US" dirty="0" err="1"/>
              <a:t>mô</a:t>
            </a:r>
            <a:r>
              <a:rPr lang="en-US" dirty="0"/>
              <a:t> </a:t>
            </a:r>
            <a:r>
              <a:rPr lang="en-US" dirty="0" err="1"/>
              <a:t>hình</a:t>
            </a:r>
            <a:r>
              <a:rPr lang="en-US" dirty="0"/>
              <a:t> &amp; </a:t>
            </a:r>
            <a:r>
              <a:rPr lang="en-US" dirty="0" err="1"/>
              <a:t>Đánh</a:t>
            </a:r>
            <a:r>
              <a:rPr lang="en-US" dirty="0"/>
              <a:t> </a:t>
            </a:r>
            <a:r>
              <a:rPr lang="en-US" dirty="0" err="1"/>
              <a:t>giá</a:t>
            </a:r>
            <a:r>
              <a:rPr lang="en-US" dirty="0"/>
              <a:t>)</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14</a:t>
            </a:fld>
            <a:endParaRPr lang="en-US" noProof="0" dirty="0"/>
          </a:p>
        </p:txBody>
      </p:sp>
      <p:sp>
        <p:nvSpPr>
          <p:cNvPr id="4" name="Rectangle 3"/>
          <p:cNvSpPr/>
          <p:nvPr/>
        </p:nvSpPr>
        <p:spPr>
          <a:xfrm>
            <a:off x="173635" y="1682476"/>
            <a:ext cx="3701230" cy="1754326"/>
          </a:xfrm>
          <a:prstGeom prst="rect">
            <a:avLst/>
          </a:prstGeom>
        </p:spPr>
        <p:txBody>
          <a:bodyPr wrap="square">
            <a:spAutoFit/>
          </a:bodyPr>
          <a:lstStyle/>
          <a:p>
            <a:r>
              <a:rPr lang="en-US" b="1" dirty="0"/>
              <a:t>2 </a:t>
            </a:r>
            <a:r>
              <a:rPr lang="en-US" b="1" dirty="0" err="1"/>
              <a:t>Kết</a:t>
            </a:r>
            <a:r>
              <a:rPr lang="en-US" b="1" dirty="0"/>
              <a:t> </a:t>
            </a:r>
            <a:r>
              <a:rPr lang="en-US" b="1" dirty="0" err="1"/>
              <a:t>quả</a:t>
            </a:r>
            <a:r>
              <a:rPr lang="en-US" b="1" dirty="0"/>
              <a:t> </a:t>
            </a:r>
            <a:r>
              <a:rPr lang="en-US" b="1" dirty="0" err="1"/>
              <a:t>Đánh</a:t>
            </a:r>
            <a:r>
              <a:rPr lang="en-US" b="1" dirty="0"/>
              <a:t> </a:t>
            </a:r>
            <a:r>
              <a:rPr lang="en-US" b="1" dirty="0" err="1"/>
              <a:t>giá</a:t>
            </a:r>
            <a:r>
              <a:rPr lang="en-US" b="1" dirty="0"/>
              <a:t>: </a:t>
            </a:r>
            <a:r>
              <a:rPr lang="en-US" b="1" dirty="0" smtClean="0"/>
              <a:t>.</a:t>
            </a:r>
          </a:p>
          <a:p>
            <a:endParaRPr lang="en-US" b="1" dirty="0"/>
          </a:p>
          <a:p>
            <a:r>
              <a:rPr lang="en-US" dirty="0" smtClean="0"/>
              <a:t>- </a:t>
            </a:r>
            <a:r>
              <a:rPr lang="en-US" dirty="0" err="1" smtClean="0"/>
              <a:t>Sau</a:t>
            </a:r>
            <a:r>
              <a:rPr lang="en-US" dirty="0" smtClean="0"/>
              <a:t> </a:t>
            </a:r>
            <a:r>
              <a:rPr lang="en-US" dirty="0" err="1"/>
              <a:t>khi</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a:t>
            </a:r>
            <a:r>
              <a:rPr lang="en-US" dirty="0" err="1" smtClean="0"/>
              <a:t>có</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tốt</a:t>
            </a:r>
            <a:r>
              <a:rPr lang="en-US" dirty="0" smtClean="0"/>
              <a:t>,</a:t>
            </a:r>
          </a:p>
          <a:p>
            <a:r>
              <a:rPr lang="en-US" dirty="0"/>
              <a:t>- model </a:t>
            </a:r>
            <a:r>
              <a:rPr lang="en-US" dirty="0" err="1"/>
              <a:t>đạt</a:t>
            </a:r>
            <a:r>
              <a:rPr lang="en-US" dirty="0"/>
              <a:t> accuracy </a:t>
            </a:r>
            <a:r>
              <a:rPr lang="en-US" dirty="0" err="1"/>
              <a:t>trên</a:t>
            </a:r>
            <a:r>
              <a:rPr lang="en-US" dirty="0"/>
              <a:t> </a:t>
            </a:r>
            <a:r>
              <a:rPr lang="en-US" dirty="0" err="1"/>
              <a:t>tập</a:t>
            </a:r>
            <a:r>
              <a:rPr lang="en-US" dirty="0"/>
              <a:t> train </a:t>
            </a:r>
            <a:r>
              <a:rPr lang="en-US" dirty="0" err="1"/>
              <a:t>là</a:t>
            </a:r>
            <a:r>
              <a:rPr lang="en-US" dirty="0"/>
              <a:t> 0.9898 </a:t>
            </a:r>
            <a:r>
              <a:rPr lang="en-US" dirty="0" err="1"/>
              <a:t>và</a:t>
            </a:r>
            <a:r>
              <a:rPr lang="en-US" dirty="0"/>
              <a:t> </a:t>
            </a:r>
            <a:r>
              <a:rPr lang="en-US" dirty="0" err="1"/>
              <a:t>tập</a:t>
            </a:r>
            <a:r>
              <a:rPr lang="en-US" dirty="0"/>
              <a:t> test </a:t>
            </a:r>
            <a:r>
              <a:rPr lang="en-US" dirty="0" err="1"/>
              <a:t>là</a:t>
            </a:r>
            <a:r>
              <a:rPr lang="en-US" dirty="0"/>
              <a:t> 0.9614</a:t>
            </a:r>
          </a:p>
        </p:txBody>
      </p:sp>
      <p:pic>
        <p:nvPicPr>
          <p:cNvPr id="5" name="Picture 4"/>
          <p:cNvPicPr>
            <a:picLocks noChangeAspect="1"/>
          </p:cNvPicPr>
          <p:nvPr/>
        </p:nvPicPr>
        <p:blipFill>
          <a:blip r:embed="rId2"/>
          <a:stretch>
            <a:fillRect/>
          </a:stretch>
        </p:blipFill>
        <p:spPr>
          <a:xfrm>
            <a:off x="4072499" y="1484725"/>
            <a:ext cx="7892339" cy="4141847"/>
          </a:xfrm>
          <a:prstGeom prst="rect">
            <a:avLst/>
          </a:prstGeom>
        </p:spPr>
      </p:pic>
      <p:sp>
        <p:nvSpPr>
          <p:cNvPr id="7" name="Rectangle 6"/>
          <p:cNvSpPr/>
          <p:nvPr/>
        </p:nvSpPr>
        <p:spPr>
          <a:xfrm>
            <a:off x="251272" y="5816876"/>
            <a:ext cx="3898864" cy="923330"/>
          </a:xfrm>
          <a:prstGeom prst="rect">
            <a:avLst/>
          </a:prstGeom>
        </p:spPr>
        <p:txBody>
          <a:bodyPr wrap="square">
            <a:spAutoFit/>
          </a:bodyPr>
          <a:lstStyle/>
          <a:p>
            <a:r>
              <a:rPr lang="en-US" dirty="0" smtClean="0"/>
              <a:t>- </a:t>
            </a:r>
            <a:r>
              <a:rPr lang="en-US" dirty="0" err="1" smtClean="0"/>
              <a:t>Đưa</a:t>
            </a:r>
            <a:r>
              <a:rPr lang="en-US" dirty="0" smtClean="0"/>
              <a:t> </a:t>
            </a:r>
            <a:r>
              <a:rPr lang="en-US" dirty="0" err="1" smtClean="0"/>
              <a:t>mô</a:t>
            </a:r>
            <a:r>
              <a:rPr lang="en-US" dirty="0" smtClean="0"/>
              <a:t> </a:t>
            </a:r>
            <a:r>
              <a:rPr lang="en-US" dirty="0" err="1" smtClean="0"/>
              <a:t>hình</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tập</a:t>
            </a:r>
            <a:r>
              <a:rPr lang="en-US" dirty="0" smtClean="0"/>
              <a:t> test </a:t>
            </a:r>
            <a:r>
              <a:rPr lang="en-US" dirty="0" err="1" smtClean="0"/>
              <a:t>trên</a:t>
            </a:r>
            <a:r>
              <a:rPr lang="en-US" dirty="0" smtClean="0"/>
              <a:t> </a:t>
            </a:r>
            <a:r>
              <a:rPr lang="en-US" dirty="0" err="1" smtClean="0"/>
              <a:t>kaggle</a:t>
            </a:r>
            <a:r>
              <a:rPr lang="en-US" dirty="0" smtClean="0"/>
              <a:t> </a:t>
            </a:r>
            <a:r>
              <a:rPr lang="en-US" dirty="0" err="1" smtClean="0"/>
              <a:t>cũng</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khá</a:t>
            </a:r>
            <a:r>
              <a:rPr lang="en-US" dirty="0" smtClean="0"/>
              <a:t> </a:t>
            </a:r>
            <a:r>
              <a:rPr lang="en-US" dirty="0" err="1" smtClean="0"/>
              <a:t>tốt</a:t>
            </a:r>
            <a:r>
              <a:rPr lang="en-US" dirty="0" smtClean="0"/>
              <a:t> </a:t>
            </a:r>
            <a:r>
              <a:rPr lang="en-US" dirty="0" err="1" smtClean="0"/>
              <a:t>là</a:t>
            </a:r>
            <a:r>
              <a:rPr lang="en-US" dirty="0" smtClean="0"/>
              <a:t> 0,96809</a:t>
            </a:r>
            <a:endParaRPr lang="en-US" dirty="0"/>
          </a:p>
        </p:txBody>
      </p:sp>
      <p:pic>
        <p:nvPicPr>
          <p:cNvPr id="9" name="Picture 8"/>
          <p:cNvPicPr>
            <a:picLocks noChangeAspect="1"/>
          </p:cNvPicPr>
          <p:nvPr/>
        </p:nvPicPr>
        <p:blipFill>
          <a:blip r:embed="rId3"/>
          <a:stretch>
            <a:fillRect/>
          </a:stretch>
        </p:blipFill>
        <p:spPr>
          <a:xfrm>
            <a:off x="4287327" y="5719144"/>
            <a:ext cx="7769921" cy="868755"/>
          </a:xfrm>
          <a:prstGeom prst="rect">
            <a:avLst/>
          </a:prstGeom>
        </p:spPr>
      </p:pic>
      <p:pic>
        <p:nvPicPr>
          <p:cNvPr id="10" name="Picture 9"/>
          <p:cNvPicPr>
            <a:picLocks noChangeAspect="1"/>
          </p:cNvPicPr>
          <p:nvPr/>
        </p:nvPicPr>
        <p:blipFill>
          <a:blip r:embed="rId4"/>
          <a:stretch>
            <a:fillRect/>
          </a:stretch>
        </p:blipFill>
        <p:spPr>
          <a:xfrm>
            <a:off x="251272" y="185762"/>
            <a:ext cx="1486029" cy="579170"/>
          </a:xfrm>
          <a:prstGeom prst="rect">
            <a:avLst/>
          </a:prstGeom>
        </p:spPr>
      </p:pic>
    </p:spTree>
    <p:extLst>
      <p:ext uri="{BB962C8B-B14F-4D97-AF65-F5344CB8AC3E}">
        <p14:creationId xmlns:p14="http://schemas.microsoft.com/office/powerpoint/2010/main" val="153687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Cải</a:t>
            </a:r>
            <a:r>
              <a:rPr lang="en-US" dirty="0"/>
              <a:t> </a:t>
            </a:r>
            <a:r>
              <a:rPr lang="en-US" dirty="0" err="1"/>
              <a:t>thiện</a:t>
            </a:r>
            <a:r>
              <a:rPr lang="en-US" dirty="0"/>
              <a:t> </a:t>
            </a:r>
            <a:r>
              <a:rPr lang="en-US" dirty="0" err="1"/>
              <a:t>mô</a:t>
            </a:r>
            <a:r>
              <a:rPr lang="en-US" dirty="0"/>
              <a:t> </a:t>
            </a:r>
            <a:r>
              <a:rPr lang="en-US" dirty="0" err="1"/>
              <a:t>hình</a:t>
            </a:r>
            <a:r>
              <a:rPr lang="en-US" dirty="0"/>
              <a:t>  </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15</a:t>
            </a:fld>
            <a:endParaRPr lang="en-US" noProof="0" dirty="0"/>
          </a:p>
        </p:txBody>
      </p:sp>
      <p:sp>
        <p:nvSpPr>
          <p:cNvPr id="4" name="Rectangle 3"/>
          <p:cNvSpPr/>
          <p:nvPr/>
        </p:nvSpPr>
        <p:spPr>
          <a:xfrm>
            <a:off x="173635" y="1682476"/>
            <a:ext cx="3701230" cy="2308324"/>
          </a:xfrm>
          <a:prstGeom prst="rect">
            <a:avLst/>
          </a:prstGeom>
        </p:spPr>
        <p:txBody>
          <a:bodyPr wrap="square">
            <a:spAutoFit/>
          </a:bodyPr>
          <a:lstStyle/>
          <a:p>
            <a:r>
              <a:rPr lang="en-US" b="1" dirty="0" smtClean="0"/>
              <a:t>3.1 : </a:t>
            </a:r>
            <a:r>
              <a:rPr lang="en-US" b="1" dirty="0" err="1" smtClean="0"/>
              <a:t>Thêm</a:t>
            </a:r>
            <a:r>
              <a:rPr lang="en-US" b="1" dirty="0" smtClean="0"/>
              <a:t> </a:t>
            </a:r>
            <a:r>
              <a:rPr lang="en-US" b="1" dirty="0"/>
              <a:t>1 </a:t>
            </a:r>
            <a:r>
              <a:rPr lang="en-US" b="1" dirty="0" smtClean="0"/>
              <a:t>convolutional layer </a:t>
            </a:r>
            <a:r>
              <a:rPr lang="en-US" b="1" dirty="0" err="1" smtClean="0"/>
              <a:t>như</a:t>
            </a:r>
            <a:r>
              <a:rPr lang="en-US" b="1" dirty="0" smtClean="0"/>
              <a:t> </a:t>
            </a:r>
            <a:r>
              <a:rPr lang="en-US" b="1" dirty="0" err="1" smtClean="0"/>
              <a:t>hình</a:t>
            </a:r>
            <a:r>
              <a:rPr lang="en-US" b="1" dirty="0" smtClean="0"/>
              <a:t>: </a:t>
            </a:r>
          </a:p>
          <a:p>
            <a:endParaRPr lang="en-US" b="1" dirty="0" smtClean="0"/>
          </a:p>
          <a:p>
            <a:r>
              <a:rPr lang="en-US" b="1" dirty="0" err="1" smtClean="0"/>
              <a:t>Kết</a:t>
            </a:r>
            <a:r>
              <a:rPr lang="en-US" b="1" dirty="0" smtClean="0"/>
              <a:t> </a:t>
            </a:r>
            <a:r>
              <a:rPr lang="en-US" b="1" dirty="0" err="1" smtClean="0"/>
              <a:t>quả</a:t>
            </a:r>
            <a:r>
              <a:rPr lang="en-US" b="1" dirty="0" smtClean="0"/>
              <a:t>:</a:t>
            </a:r>
            <a:endParaRPr lang="en-US" b="1" dirty="0"/>
          </a:p>
          <a:p>
            <a:r>
              <a:rPr lang="en-US" dirty="0" err="1" smtClean="0"/>
              <a:t>Sau</a:t>
            </a:r>
            <a:r>
              <a:rPr lang="en-US" dirty="0" smtClean="0"/>
              <a:t> 12 epochs, model </a:t>
            </a:r>
            <a:r>
              <a:rPr lang="en-US" dirty="0" err="1"/>
              <a:t>đã</a:t>
            </a:r>
            <a:r>
              <a:rPr lang="en-US" dirty="0"/>
              <a:t> </a:t>
            </a:r>
            <a:r>
              <a:rPr lang="en-US" dirty="0" err="1"/>
              <a:t>tốt</a:t>
            </a:r>
            <a:r>
              <a:rPr lang="en-US" dirty="0"/>
              <a:t> </a:t>
            </a:r>
            <a:r>
              <a:rPr lang="en-US" dirty="0" err="1"/>
              <a:t>lên</a:t>
            </a:r>
            <a:r>
              <a:rPr lang="en-US" dirty="0"/>
              <a:t>: accuracy </a:t>
            </a:r>
            <a:r>
              <a:rPr lang="en-US" dirty="0" err="1"/>
              <a:t>trên</a:t>
            </a:r>
            <a:r>
              <a:rPr lang="en-US" dirty="0"/>
              <a:t> </a:t>
            </a:r>
            <a:r>
              <a:rPr lang="en-US" dirty="0" err="1"/>
              <a:t>tập</a:t>
            </a:r>
            <a:r>
              <a:rPr lang="en-US" dirty="0"/>
              <a:t> train </a:t>
            </a:r>
            <a:r>
              <a:rPr lang="en-US" dirty="0" err="1"/>
              <a:t>là</a:t>
            </a:r>
            <a:r>
              <a:rPr lang="en-US" dirty="0"/>
              <a:t> 0.9897 </a:t>
            </a:r>
            <a:r>
              <a:rPr lang="en-US" dirty="0" err="1"/>
              <a:t>trong</a:t>
            </a:r>
            <a:r>
              <a:rPr lang="en-US" dirty="0"/>
              <a:t> </a:t>
            </a:r>
            <a:r>
              <a:rPr lang="en-US" dirty="0" err="1"/>
              <a:t>khi</a:t>
            </a:r>
            <a:r>
              <a:rPr lang="en-US" dirty="0"/>
              <a:t> accuracy </a:t>
            </a:r>
            <a:r>
              <a:rPr lang="en-US" dirty="0" err="1"/>
              <a:t>trên</a:t>
            </a:r>
            <a:r>
              <a:rPr lang="en-US" dirty="0"/>
              <a:t> </a:t>
            </a:r>
            <a:r>
              <a:rPr lang="en-US" dirty="0" err="1"/>
              <a:t>tập</a:t>
            </a:r>
            <a:r>
              <a:rPr lang="en-US" dirty="0"/>
              <a:t> test </a:t>
            </a:r>
            <a:r>
              <a:rPr lang="en-US" dirty="0" err="1"/>
              <a:t>là</a:t>
            </a:r>
            <a:r>
              <a:rPr lang="en-US" dirty="0"/>
              <a:t> 0.9866</a:t>
            </a:r>
            <a:endParaRPr lang="en-US" dirty="0" smtClean="0"/>
          </a:p>
        </p:txBody>
      </p:sp>
      <p:pic>
        <p:nvPicPr>
          <p:cNvPr id="6" name="Picture 5"/>
          <p:cNvPicPr>
            <a:picLocks noChangeAspect="1"/>
          </p:cNvPicPr>
          <p:nvPr/>
        </p:nvPicPr>
        <p:blipFill>
          <a:blip r:embed="rId2"/>
          <a:stretch>
            <a:fillRect/>
          </a:stretch>
        </p:blipFill>
        <p:spPr>
          <a:xfrm>
            <a:off x="4524881" y="2614774"/>
            <a:ext cx="7369179" cy="3848433"/>
          </a:xfrm>
          <a:prstGeom prst="rect">
            <a:avLst/>
          </a:prstGeom>
        </p:spPr>
      </p:pic>
      <p:pic>
        <p:nvPicPr>
          <p:cNvPr id="8" name="Picture 7"/>
          <p:cNvPicPr>
            <a:picLocks noChangeAspect="1"/>
          </p:cNvPicPr>
          <p:nvPr/>
        </p:nvPicPr>
        <p:blipFill>
          <a:blip r:embed="rId3"/>
          <a:stretch>
            <a:fillRect/>
          </a:stretch>
        </p:blipFill>
        <p:spPr>
          <a:xfrm>
            <a:off x="4524881" y="1529839"/>
            <a:ext cx="7401059" cy="521969"/>
          </a:xfrm>
          <a:prstGeom prst="rect">
            <a:avLst/>
          </a:prstGeom>
        </p:spPr>
      </p:pic>
    </p:spTree>
    <p:extLst>
      <p:ext uri="{BB962C8B-B14F-4D97-AF65-F5344CB8AC3E}">
        <p14:creationId xmlns:p14="http://schemas.microsoft.com/office/powerpoint/2010/main" val="404302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Cải</a:t>
            </a:r>
            <a:r>
              <a:rPr lang="en-US" dirty="0"/>
              <a:t> </a:t>
            </a:r>
            <a:r>
              <a:rPr lang="en-US" dirty="0" err="1"/>
              <a:t>thiện</a:t>
            </a:r>
            <a:r>
              <a:rPr lang="en-US" dirty="0"/>
              <a:t> </a:t>
            </a:r>
            <a:r>
              <a:rPr lang="en-US" dirty="0" err="1"/>
              <a:t>mô</a:t>
            </a:r>
            <a:r>
              <a:rPr lang="en-US" dirty="0"/>
              <a:t> </a:t>
            </a:r>
            <a:r>
              <a:rPr lang="en-US" dirty="0" err="1"/>
              <a:t>hình</a:t>
            </a:r>
            <a:r>
              <a:rPr lang="en-US" dirty="0"/>
              <a:t>  </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16</a:t>
            </a:fld>
            <a:endParaRPr lang="en-US" noProof="0" dirty="0"/>
          </a:p>
        </p:txBody>
      </p:sp>
      <p:sp>
        <p:nvSpPr>
          <p:cNvPr id="4" name="Rectangle 3"/>
          <p:cNvSpPr/>
          <p:nvPr/>
        </p:nvSpPr>
        <p:spPr>
          <a:xfrm>
            <a:off x="173635" y="1565294"/>
            <a:ext cx="3701230" cy="5632311"/>
          </a:xfrm>
          <a:prstGeom prst="rect">
            <a:avLst/>
          </a:prstGeom>
        </p:spPr>
        <p:txBody>
          <a:bodyPr wrap="square">
            <a:spAutoFit/>
          </a:bodyPr>
          <a:lstStyle/>
          <a:p>
            <a:r>
              <a:rPr lang="en-US" b="1" dirty="0" smtClean="0"/>
              <a:t>3.2 : </a:t>
            </a:r>
            <a:r>
              <a:rPr lang="en-US" dirty="0" err="1" smtClean="0"/>
              <a:t>Tiếp</a:t>
            </a:r>
            <a:r>
              <a:rPr lang="en-US" dirty="0" smtClean="0"/>
              <a:t> </a:t>
            </a:r>
            <a:r>
              <a:rPr lang="en-US" dirty="0" err="1" smtClean="0"/>
              <a:t>tục</a:t>
            </a:r>
            <a:r>
              <a:rPr lang="en-US" dirty="0" smtClean="0"/>
              <a:t> </a:t>
            </a:r>
            <a:r>
              <a:rPr lang="en-US" dirty="0" err="1" smtClean="0"/>
              <a:t>thêm</a:t>
            </a:r>
            <a:r>
              <a:rPr lang="en-US" dirty="0" smtClean="0"/>
              <a:t> 1 convolutional layer </a:t>
            </a:r>
            <a:r>
              <a:rPr lang="en-US" dirty="0" err="1" smtClean="0"/>
              <a:t>và</a:t>
            </a:r>
            <a:r>
              <a:rPr lang="en-US" dirty="0" smtClean="0"/>
              <a:t> </a:t>
            </a:r>
            <a:r>
              <a:rPr lang="en-US" dirty="0" err="1" smtClean="0"/>
              <a:t>maxpooling</a:t>
            </a:r>
            <a:r>
              <a:rPr lang="en-US" dirty="0" smtClean="0"/>
              <a:t> </a:t>
            </a:r>
            <a:r>
              <a:rPr lang="en-US" dirty="0" err="1" smtClean="0"/>
              <a:t>như</a:t>
            </a:r>
            <a:r>
              <a:rPr lang="en-US" dirty="0" smtClean="0"/>
              <a:t> </a:t>
            </a:r>
            <a:r>
              <a:rPr lang="en-US" dirty="0" err="1" smtClean="0"/>
              <a:t>hình</a:t>
            </a:r>
            <a:r>
              <a:rPr lang="en-US" dirty="0" smtClean="0"/>
              <a:t>: </a:t>
            </a:r>
          </a:p>
          <a:p>
            <a:endParaRPr lang="en-US" b="1" dirty="0"/>
          </a:p>
          <a:p>
            <a:pPr marL="285750" indent="-285750">
              <a:buFontTx/>
              <a:buChar char="-"/>
            </a:pPr>
            <a:r>
              <a:rPr lang="en-US" dirty="0" err="1" smtClean="0"/>
              <a:t>Thêm</a:t>
            </a:r>
            <a:r>
              <a:rPr lang="en-US" dirty="0" smtClean="0"/>
              <a:t> dropout layer </a:t>
            </a:r>
            <a:r>
              <a:rPr lang="en-US" dirty="0" err="1" smtClean="0"/>
              <a:t>vào</a:t>
            </a:r>
            <a:r>
              <a:rPr lang="en-US" dirty="0" smtClean="0"/>
              <a:t> </a:t>
            </a:r>
            <a:r>
              <a:rPr lang="en-US" dirty="0" err="1" smtClean="0"/>
              <a:t>trước</a:t>
            </a:r>
            <a:r>
              <a:rPr lang="en-US" dirty="0" smtClean="0"/>
              <a:t> </a:t>
            </a:r>
            <a:r>
              <a:rPr lang="en-US" dirty="0" err="1" smtClean="0"/>
              <a:t>lớp</a:t>
            </a:r>
            <a:r>
              <a:rPr lang="en-US" dirty="0" smtClean="0"/>
              <a:t> output </a:t>
            </a:r>
            <a:r>
              <a:rPr lang="en-US" dirty="0" err="1" smtClean="0"/>
              <a:t>như</a:t>
            </a:r>
            <a:r>
              <a:rPr lang="en-US" dirty="0" smtClean="0"/>
              <a:t> </a:t>
            </a:r>
            <a:r>
              <a:rPr lang="en-US" dirty="0" err="1" smtClean="0"/>
              <a:t>hình</a:t>
            </a:r>
            <a:r>
              <a:rPr lang="en-US" dirty="0" smtClean="0"/>
              <a:t> </a:t>
            </a:r>
          </a:p>
          <a:p>
            <a:pPr marL="285750" indent="-285750">
              <a:buFontTx/>
              <a:buChar char="-"/>
            </a:pPr>
            <a:endParaRPr lang="en-US" b="1" dirty="0"/>
          </a:p>
          <a:p>
            <a:endParaRPr lang="en-US" b="1" dirty="0" smtClean="0"/>
          </a:p>
          <a:p>
            <a:r>
              <a:rPr lang="en-US" b="1" dirty="0" err="1" smtClean="0"/>
              <a:t>Kết</a:t>
            </a:r>
            <a:r>
              <a:rPr lang="en-US" b="1" dirty="0" smtClean="0"/>
              <a:t> </a:t>
            </a:r>
            <a:r>
              <a:rPr lang="en-US" b="1" dirty="0" err="1" smtClean="0"/>
              <a:t>quả</a:t>
            </a:r>
            <a:r>
              <a:rPr lang="en-US" b="1" dirty="0" smtClean="0"/>
              <a:t>:</a:t>
            </a:r>
            <a:endParaRPr lang="en-US" b="1" dirty="0"/>
          </a:p>
          <a:p>
            <a:r>
              <a:rPr lang="en-US" dirty="0" err="1" smtClean="0"/>
              <a:t>Sau</a:t>
            </a:r>
            <a:r>
              <a:rPr lang="en-US" dirty="0" smtClean="0"/>
              <a:t> 12 epochs, model </a:t>
            </a:r>
            <a:r>
              <a:rPr lang="en-US" dirty="0" err="1"/>
              <a:t>đã</a:t>
            </a:r>
            <a:r>
              <a:rPr lang="en-US" dirty="0"/>
              <a:t> </a:t>
            </a:r>
            <a:r>
              <a:rPr lang="en-US" dirty="0" err="1"/>
              <a:t>tốt</a:t>
            </a:r>
            <a:r>
              <a:rPr lang="en-US" dirty="0"/>
              <a:t> </a:t>
            </a:r>
            <a:r>
              <a:rPr lang="en-US" dirty="0" err="1"/>
              <a:t>lên</a:t>
            </a:r>
            <a:r>
              <a:rPr lang="en-US" dirty="0"/>
              <a:t>: </a:t>
            </a:r>
            <a:r>
              <a:rPr lang="vi-VN" dirty="0"/>
              <a:t>accuracy của tập validation đạt được 0.9964 sau 12 </a:t>
            </a:r>
            <a:r>
              <a:rPr lang="vi-VN" dirty="0" smtClean="0"/>
              <a:t>epochs</a:t>
            </a:r>
            <a:endParaRPr lang="en-US" dirty="0" smtClean="0"/>
          </a:p>
          <a:p>
            <a:endParaRPr lang="en-US" b="1" dirty="0"/>
          </a:p>
          <a:p>
            <a:endParaRPr lang="en-US" b="1" dirty="0" smtClean="0"/>
          </a:p>
          <a:p>
            <a:endParaRPr lang="en-US" b="1" dirty="0"/>
          </a:p>
          <a:p>
            <a:endParaRPr lang="en-US" b="1" dirty="0" smtClean="0"/>
          </a:p>
          <a:p>
            <a:r>
              <a:rPr lang="en-US" dirty="0"/>
              <a:t>- </a:t>
            </a:r>
            <a:r>
              <a:rPr lang="en-US" dirty="0" err="1"/>
              <a:t>Đưa</a:t>
            </a:r>
            <a:r>
              <a:rPr lang="en-US" dirty="0"/>
              <a:t> </a:t>
            </a:r>
            <a:r>
              <a:rPr lang="en-US" dirty="0" err="1"/>
              <a:t>mô</a:t>
            </a:r>
            <a:r>
              <a:rPr lang="en-US" dirty="0"/>
              <a:t> </a:t>
            </a:r>
            <a:r>
              <a:rPr lang="en-US" dirty="0" err="1"/>
              <a:t>hình</a:t>
            </a:r>
            <a:r>
              <a:rPr lang="en-US" dirty="0"/>
              <a:t> </a:t>
            </a:r>
            <a:r>
              <a:rPr lang="en-US" dirty="0" err="1"/>
              <a:t>dự</a:t>
            </a:r>
            <a:r>
              <a:rPr lang="en-US" dirty="0"/>
              <a:t> </a:t>
            </a:r>
            <a:r>
              <a:rPr lang="en-US" dirty="0" err="1"/>
              <a:t>đoán</a:t>
            </a:r>
            <a:r>
              <a:rPr lang="en-US" dirty="0"/>
              <a:t> </a:t>
            </a:r>
            <a:r>
              <a:rPr lang="en-US" dirty="0" err="1"/>
              <a:t>tập</a:t>
            </a:r>
            <a:r>
              <a:rPr lang="en-US" dirty="0"/>
              <a:t> test </a:t>
            </a:r>
            <a:r>
              <a:rPr lang="en-US" dirty="0" err="1"/>
              <a:t>trên</a:t>
            </a:r>
            <a:r>
              <a:rPr lang="en-US" dirty="0"/>
              <a:t> </a:t>
            </a:r>
            <a:r>
              <a:rPr lang="en-US" dirty="0" err="1"/>
              <a:t>kaggle</a:t>
            </a:r>
            <a:r>
              <a:rPr lang="en-US" dirty="0"/>
              <a:t> </a:t>
            </a:r>
            <a:r>
              <a:rPr lang="en-US" dirty="0" err="1"/>
              <a:t>cũng</a:t>
            </a:r>
            <a:r>
              <a:rPr lang="en-US" dirty="0"/>
              <a:t> </a:t>
            </a:r>
            <a:r>
              <a:rPr lang="en-US" dirty="0" err="1"/>
              <a:t>được</a:t>
            </a:r>
            <a:r>
              <a:rPr lang="en-US" dirty="0"/>
              <a:t> </a:t>
            </a:r>
            <a:r>
              <a:rPr lang="en-US" dirty="0" err="1"/>
              <a:t>kết</a:t>
            </a:r>
            <a:r>
              <a:rPr lang="en-US" dirty="0"/>
              <a:t> </a:t>
            </a:r>
            <a:r>
              <a:rPr lang="en-US" dirty="0" err="1"/>
              <a:t>quả</a:t>
            </a:r>
            <a:r>
              <a:rPr lang="en-US" dirty="0"/>
              <a:t> </a:t>
            </a:r>
            <a:r>
              <a:rPr lang="en-US" dirty="0" err="1" smtClean="0"/>
              <a:t>cải</a:t>
            </a:r>
            <a:r>
              <a:rPr lang="en-US" dirty="0" smtClean="0"/>
              <a:t> </a:t>
            </a:r>
            <a:r>
              <a:rPr lang="en-US" dirty="0" err="1" smtClean="0"/>
              <a:t>thiện</a:t>
            </a:r>
            <a:r>
              <a:rPr lang="en-US" dirty="0" smtClean="0"/>
              <a:t> </a:t>
            </a:r>
            <a:r>
              <a:rPr lang="en-US" dirty="0" err="1" smtClean="0"/>
              <a:t>là</a:t>
            </a:r>
            <a:r>
              <a:rPr lang="en-US" dirty="0" smtClean="0"/>
              <a:t> 0,99740, </a:t>
            </a:r>
            <a:r>
              <a:rPr lang="en-US" dirty="0" err="1" smtClean="0"/>
              <a:t>tăng</a:t>
            </a:r>
            <a:r>
              <a:rPr lang="en-US" dirty="0" smtClean="0"/>
              <a:t> </a:t>
            </a:r>
            <a:r>
              <a:rPr lang="it-IT" dirty="0"/>
              <a:t>2.9% so với model ban đầu</a:t>
            </a:r>
            <a:endParaRPr lang="en-US" dirty="0"/>
          </a:p>
          <a:p>
            <a:endParaRPr lang="en-US" b="1" dirty="0" smtClean="0"/>
          </a:p>
        </p:txBody>
      </p:sp>
      <p:pic>
        <p:nvPicPr>
          <p:cNvPr id="7" name="Picture 6"/>
          <p:cNvPicPr>
            <a:picLocks noChangeAspect="1"/>
          </p:cNvPicPr>
          <p:nvPr/>
        </p:nvPicPr>
        <p:blipFill>
          <a:blip r:embed="rId2"/>
          <a:stretch>
            <a:fillRect/>
          </a:stretch>
        </p:blipFill>
        <p:spPr>
          <a:xfrm>
            <a:off x="4726828" y="727829"/>
            <a:ext cx="7155800" cy="838273"/>
          </a:xfrm>
          <a:prstGeom prst="rect">
            <a:avLst/>
          </a:prstGeom>
        </p:spPr>
      </p:pic>
      <p:pic>
        <p:nvPicPr>
          <p:cNvPr id="9" name="Picture 8"/>
          <p:cNvPicPr>
            <a:picLocks noChangeAspect="1"/>
          </p:cNvPicPr>
          <p:nvPr/>
        </p:nvPicPr>
        <p:blipFill>
          <a:blip r:embed="rId3"/>
          <a:stretch>
            <a:fillRect/>
          </a:stretch>
        </p:blipFill>
        <p:spPr>
          <a:xfrm>
            <a:off x="4726828" y="1565294"/>
            <a:ext cx="5672431" cy="394855"/>
          </a:xfrm>
          <a:prstGeom prst="rect">
            <a:avLst/>
          </a:prstGeom>
        </p:spPr>
      </p:pic>
      <p:pic>
        <p:nvPicPr>
          <p:cNvPr id="10" name="Picture 9"/>
          <p:cNvPicPr>
            <a:picLocks noChangeAspect="1"/>
          </p:cNvPicPr>
          <p:nvPr/>
        </p:nvPicPr>
        <p:blipFill>
          <a:blip r:embed="rId4"/>
          <a:stretch>
            <a:fillRect/>
          </a:stretch>
        </p:blipFill>
        <p:spPr>
          <a:xfrm>
            <a:off x="4726828" y="2047745"/>
            <a:ext cx="7346317" cy="3848433"/>
          </a:xfrm>
          <a:prstGeom prst="rect">
            <a:avLst/>
          </a:prstGeom>
        </p:spPr>
      </p:pic>
      <p:pic>
        <p:nvPicPr>
          <p:cNvPr id="11" name="Picture 10"/>
          <p:cNvPicPr>
            <a:picLocks noChangeAspect="1"/>
          </p:cNvPicPr>
          <p:nvPr/>
        </p:nvPicPr>
        <p:blipFill>
          <a:blip r:embed="rId5"/>
          <a:stretch>
            <a:fillRect/>
          </a:stretch>
        </p:blipFill>
        <p:spPr>
          <a:xfrm>
            <a:off x="4749228" y="6095856"/>
            <a:ext cx="7323917" cy="563929"/>
          </a:xfrm>
          <a:prstGeom prst="rect">
            <a:avLst/>
          </a:prstGeom>
        </p:spPr>
      </p:pic>
    </p:spTree>
    <p:extLst>
      <p:ext uri="{BB962C8B-B14F-4D97-AF65-F5344CB8AC3E}">
        <p14:creationId xmlns:p14="http://schemas.microsoft.com/office/powerpoint/2010/main" val="776722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Cải</a:t>
            </a:r>
            <a:r>
              <a:rPr lang="en-US" dirty="0"/>
              <a:t> </a:t>
            </a:r>
            <a:r>
              <a:rPr lang="en-US" dirty="0" err="1"/>
              <a:t>thiện</a:t>
            </a:r>
            <a:r>
              <a:rPr lang="en-US" dirty="0"/>
              <a:t> </a:t>
            </a:r>
            <a:r>
              <a:rPr lang="en-US" dirty="0" err="1"/>
              <a:t>mô</a:t>
            </a:r>
            <a:r>
              <a:rPr lang="en-US" dirty="0"/>
              <a:t> </a:t>
            </a:r>
            <a:r>
              <a:rPr lang="en-US" dirty="0" err="1"/>
              <a:t>hình</a:t>
            </a:r>
            <a:r>
              <a:rPr lang="en-US" dirty="0"/>
              <a:t>  </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17</a:t>
            </a:fld>
            <a:endParaRPr lang="en-US" noProof="0" dirty="0"/>
          </a:p>
        </p:txBody>
      </p:sp>
      <p:sp>
        <p:nvSpPr>
          <p:cNvPr id="4" name="Rectangle 3"/>
          <p:cNvSpPr/>
          <p:nvPr/>
        </p:nvSpPr>
        <p:spPr>
          <a:xfrm>
            <a:off x="173635" y="1682476"/>
            <a:ext cx="3701230" cy="5078313"/>
          </a:xfrm>
          <a:prstGeom prst="rect">
            <a:avLst/>
          </a:prstGeom>
        </p:spPr>
        <p:txBody>
          <a:bodyPr wrap="square">
            <a:spAutoFit/>
          </a:bodyPr>
          <a:lstStyle/>
          <a:p>
            <a:r>
              <a:rPr lang="en-US" b="1" dirty="0" smtClean="0"/>
              <a:t>3.3 : </a:t>
            </a:r>
            <a:r>
              <a:rPr lang="en-US" dirty="0" err="1" smtClean="0"/>
              <a:t>Sử</a:t>
            </a:r>
            <a:r>
              <a:rPr lang="en-US" dirty="0" smtClean="0"/>
              <a:t> </a:t>
            </a:r>
            <a:r>
              <a:rPr lang="en-US" dirty="0" err="1" smtClean="0"/>
              <a:t>dụng</a:t>
            </a:r>
            <a:r>
              <a:rPr lang="en-US" dirty="0" smtClean="0"/>
              <a:t> </a:t>
            </a:r>
            <a:r>
              <a:rPr lang="en-US" dirty="0" err="1" smtClean="0"/>
              <a:t>cutmix</a:t>
            </a:r>
            <a:endParaRPr lang="en-US" dirty="0" smtClean="0"/>
          </a:p>
          <a:p>
            <a:endParaRPr lang="en-US" b="1" dirty="0"/>
          </a:p>
          <a:p>
            <a:r>
              <a:rPr lang="vi-VN" dirty="0"/>
              <a:t>CutMix: Phương pháp này vừa là kết hợp giữa Cutout và Mixup. Theo đó chúng ta thay thế những ô vuông trên một ảnh bằng những ô vuông có cùng diện tích của một ảnh khác thuộc các nhãn còn lại. Nhãn mới được tạo thành cũng là nhãn mềm được kết hợp tuyến tính từ hai nhãn</a:t>
            </a:r>
            <a:r>
              <a:rPr lang="vi-VN" dirty="0" smtClean="0"/>
              <a:t>.</a:t>
            </a:r>
            <a:endParaRPr lang="en-US" dirty="0" smtClean="0"/>
          </a:p>
          <a:p>
            <a:r>
              <a:rPr lang="vi-VN" dirty="0"/>
              <a:t/>
            </a:r>
            <a:br>
              <a:rPr lang="vi-VN" dirty="0"/>
            </a:br>
            <a:r>
              <a:rPr lang="en-US" dirty="0" err="1"/>
              <a:t>Sau</a:t>
            </a:r>
            <a:r>
              <a:rPr lang="en-US" dirty="0"/>
              <a:t> 13 epochs, model </a:t>
            </a:r>
            <a:r>
              <a:rPr lang="en-US" dirty="0" err="1"/>
              <a:t>sử</a:t>
            </a:r>
            <a:r>
              <a:rPr lang="en-US" dirty="0"/>
              <a:t> </a:t>
            </a:r>
            <a:r>
              <a:rPr lang="en-US" dirty="0" err="1"/>
              <a:t>dụng</a:t>
            </a:r>
            <a:r>
              <a:rPr lang="en-US" dirty="0"/>
              <a:t> </a:t>
            </a:r>
            <a:r>
              <a:rPr lang="en-US" dirty="0" err="1"/>
              <a:t>cutmix</a:t>
            </a:r>
            <a:r>
              <a:rPr lang="en-US" dirty="0"/>
              <a:t> </a:t>
            </a:r>
            <a:r>
              <a:rPr lang="en-US" dirty="0" err="1"/>
              <a:t>đạt</a:t>
            </a:r>
            <a:r>
              <a:rPr lang="en-US" dirty="0"/>
              <a:t> accuracy </a:t>
            </a:r>
            <a:r>
              <a:rPr lang="en-US" dirty="0" err="1"/>
              <a:t>trên</a:t>
            </a:r>
            <a:r>
              <a:rPr lang="en-US" dirty="0"/>
              <a:t> </a:t>
            </a:r>
            <a:r>
              <a:rPr lang="en-US" dirty="0" err="1"/>
              <a:t>tập</a:t>
            </a:r>
            <a:r>
              <a:rPr lang="en-US" dirty="0"/>
              <a:t> </a:t>
            </a:r>
            <a:r>
              <a:rPr lang="en-US" dirty="0" err="1"/>
              <a:t>val</a:t>
            </a:r>
            <a:r>
              <a:rPr lang="en-US" dirty="0"/>
              <a:t> </a:t>
            </a:r>
            <a:r>
              <a:rPr lang="en-US" dirty="0" err="1"/>
              <a:t>là</a:t>
            </a:r>
            <a:r>
              <a:rPr lang="en-US" dirty="0"/>
              <a:t> 0.9942, </a:t>
            </a:r>
            <a:r>
              <a:rPr lang="en-US" dirty="0" err="1"/>
              <a:t>kết</a:t>
            </a:r>
            <a:r>
              <a:rPr lang="en-US" dirty="0"/>
              <a:t> </a:t>
            </a:r>
            <a:r>
              <a:rPr lang="en-US" dirty="0" err="1"/>
              <a:t>quả</a:t>
            </a:r>
            <a:r>
              <a:rPr lang="en-US" dirty="0"/>
              <a:t> </a:t>
            </a:r>
            <a:r>
              <a:rPr lang="en-US" dirty="0" err="1"/>
              <a:t>khá</a:t>
            </a:r>
            <a:r>
              <a:rPr lang="en-US" dirty="0"/>
              <a:t> </a:t>
            </a:r>
            <a:r>
              <a:rPr lang="en-US" dirty="0" err="1" smtClean="0"/>
              <a:t>tốt</a:t>
            </a:r>
            <a:endParaRPr lang="en-US" dirty="0" smtClean="0"/>
          </a:p>
          <a:p>
            <a:endParaRPr lang="en-US" b="1" dirty="0"/>
          </a:p>
          <a:p>
            <a:r>
              <a:rPr lang="en-US" dirty="0" err="1" smtClean="0"/>
              <a:t>Áp</a:t>
            </a:r>
            <a:r>
              <a:rPr lang="en-US" dirty="0" smtClean="0"/>
              <a:t> </a:t>
            </a:r>
            <a:r>
              <a:rPr lang="en-US" dirty="0" err="1" smtClean="0"/>
              <a:t>dụng</a:t>
            </a:r>
            <a:r>
              <a:rPr lang="en-US" dirty="0" smtClean="0"/>
              <a:t> </a:t>
            </a:r>
            <a:r>
              <a:rPr lang="en-US" dirty="0" err="1" smtClean="0"/>
              <a:t>trên</a:t>
            </a:r>
            <a:r>
              <a:rPr lang="en-US" dirty="0" smtClean="0"/>
              <a:t> </a:t>
            </a:r>
            <a:r>
              <a:rPr lang="en-US" dirty="0" err="1" smtClean="0"/>
              <a:t>tập</a:t>
            </a:r>
            <a:r>
              <a:rPr lang="en-US" dirty="0" smtClean="0"/>
              <a:t> test ta </a:t>
            </a:r>
            <a:r>
              <a:rPr lang="en-US" dirty="0" err="1" smtClean="0"/>
              <a:t>được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là</a:t>
            </a:r>
            <a:r>
              <a:rPr lang="en-US" dirty="0" smtClean="0"/>
              <a:t> 0,99480</a:t>
            </a:r>
            <a:endParaRPr lang="en-US" dirty="0" smtClean="0"/>
          </a:p>
          <a:p>
            <a:endParaRPr lang="en-US" b="1" dirty="0" smtClean="0"/>
          </a:p>
        </p:txBody>
      </p:sp>
      <p:pic>
        <p:nvPicPr>
          <p:cNvPr id="5" name="Picture 4"/>
          <p:cNvPicPr>
            <a:picLocks noChangeAspect="1"/>
          </p:cNvPicPr>
          <p:nvPr/>
        </p:nvPicPr>
        <p:blipFill>
          <a:blip r:embed="rId2"/>
          <a:stretch>
            <a:fillRect/>
          </a:stretch>
        </p:blipFill>
        <p:spPr>
          <a:xfrm>
            <a:off x="5033726" y="1682476"/>
            <a:ext cx="6713802" cy="3520745"/>
          </a:xfrm>
          <a:prstGeom prst="rect">
            <a:avLst/>
          </a:prstGeom>
        </p:spPr>
      </p:pic>
      <p:pic>
        <p:nvPicPr>
          <p:cNvPr id="6" name="Picture 5"/>
          <p:cNvPicPr>
            <a:picLocks noChangeAspect="1"/>
          </p:cNvPicPr>
          <p:nvPr/>
        </p:nvPicPr>
        <p:blipFill>
          <a:blip r:embed="rId3"/>
          <a:stretch>
            <a:fillRect/>
          </a:stretch>
        </p:blipFill>
        <p:spPr>
          <a:xfrm>
            <a:off x="4611844" y="5602019"/>
            <a:ext cx="7308214" cy="528560"/>
          </a:xfrm>
          <a:prstGeom prst="rect">
            <a:avLst/>
          </a:prstGeom>
        </p:spPr>
      </p:pic>
    </p:spTree>
    <p:extLst>
      <p:ext uri="{BB962C8B-B14F-4D97-AF65-F5344CB8AC3E}">
        <p14:creationId xmlns:p14="http://schemas.microsoft.com/office/powerpoint/2010/main" val="843693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Cải</a:t>
            </a:r>
            <a:r>
              <a:rPr lang="en-US" dirty="0"/>
              <a:t> </a:t>
            </a:r>
            <a:r>
              <a:rPr lang="en-US" dirty="0" err="1"/>
              <a:t>thiện</a:t>
            </a:r>
            <a:r>
              <a:rPr lang="en-US" dirty="0"/>
              <a:t> </a:t>
            </a:r>
            <a:r>
              <a:rPr lang="en-US" dirty="0" err="1"/>
              <a:t>mô</a:t>
            </a:r>
            <a:r>
              <a:rPr lang="en-US" dirty="0"/>
              <a:t> </a:t>
            </a:r>
            <a:r>
              <a:rPr lang="en-US" dirty="0" err="1"/>
              <a:t>hình</a:t>
            </a:r>
            <a:r>
              <a:rPr lang="en-US" dirty="0"/>
              <a:t>  </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18</a:t>
            </a:fld>
            <a:endParaRPr lang="en-US" noProof="0" dirty="0"/>
          </a:p>
        </p:txBody>
      </p:sp>
      <p:sp>
        <p:nvSpPr>
          <p:cNvPr id="4" name="Rectangle 3"/>
          <p:cNvSpPr/>
          <p:nvPr/>
        </p:nvSpPr>
        <p:spPr>
          <a:xfrm>
            <a:off x="173635" y="1682476"/>
            <a:ext cx="3701230" cy="3970318"/>
          </a:xfrm>
          <a:prstGeom prst="rect">
            <a:avLst/>
          </a:prstGeom>
        </p:spPr>
        <p:txBody>
          <a:bodyPr wrap="square">
            <a:spAutoFit/>
          </a:bodyPr>
          <a:lstStyle/>
          <a:p>
            <a:r>
              <a:rPr lang="en-US" b="1" dirty="0" smtClean="0"/>
              <a:t>3.4 </a:t>
            </a:r>
            <a:r>
              <a:rPr lang="en-US" b="1" dirty="0" smtClean="0"/>
              <a:t>: </a:t>
            </a:r>
            <a:r>
              <a:rPr lang="en-US" dirty="0" err="1" smtClean="0"/>
              <a:t>Pretrain</a:t>
            </a:r>
            <a:r>
              <a:rPr lang="en-US" dirty="0" smtClean="0"/>
              <a:t> </a:t>
            </a:r>
            <a:r>
              <a:rPr lang="en-US" dirty="0" err="1" smtClean="0"/>
              <a:t>với</a:t>
            </a:r>
            <a:r>
              <a:rPr lang="en-US" dirty="0" smtClean="0"/>
              <a:t> </a:t>
            </a:r>
            <a:r>
              <a:rPr lang="en-US" dirty="0" err="1" smtClean="0"/>
              <a:t>mạng</a:t>
            </a:r>
            <a:r>
              <a:rPr lang="en-US" dirty="0" smtClean="0"/>
              <a:t> EfficientnetB0</a:t>
            </a:r>
            <a:endParaRPr lang="en-US" dirty="0" smtClean="0"/>
          </a:p>
          <a:p>
            <a:endParaRPr lang="en-US" b="1" dirty="0"/>
          </a:p>
          <a:p>
            <a:r>
              <a:rPr lang="en-US" dirty="0" err="1" smtClean="0"/>
              <a:t>Mạng</a:t>
            </a:r>
            <a:r>
              <a:rPr lang="en-US" dirty="0" smtClean="0"/>
              <a:t> </a:t>
            </a:r>
            <a:r>
              <a:rPr lang="en-US" dirty="0" err="1" smtClean="0"/>
              <a:t>Efficiecntnet</a:t>
            </a:r>
            <a:r>
              <a:rPr lang="en-US" dirty="0" smtClean="0"/>
              <a:t> </a:t>
            </a:r>
            <a:r>
              <a:rPr lang="vi-VN" dirty="0" smtClean="0"/>
              <a:t>đạt </a:t>
            </a:r>
            <a:r>
              <a:rPr lang="vi-VN" dirty="0"/>
              <a:t>được </a:t>
            </a:r>
            <a:r>
              <a:rPr lang="en-US" dirty="0"/>
              <a:t>đ</a:t>
            </a:r>
            <a:r>
              <a:rPr lang="vi-VN" dirty="0" smtClean="0"/>
              <a:t>ộ </a:t>
            </a:r>
            <a:r>
              <a:rPr lang="vi-VN" dirty="0"/>
              <a:t>chính xác tốt hơn nhiều so với các kiến trúc CNN trước đó.</a:t>
            </a:r>
            <a:endParaRPr lang="en-US" dirty="0"/>
          </a:p>
          <a:p>
            <a:endParaRPr lang="en-US" b="1" dirty="0" smtClean="0"/>
          </a:p>
          <a:p>
            <a:r>
              <a:rPr lang="vi-VN" dirty="0"/>
              <a:t>Ý tưởng của EfficientNet là thay vì tìm ra một kiến trúc tối ưu từ đầu thì nó xuất phát từ một Base model F, sau đó dần dần mở rộng, cải tiến nó dần lên. EfficientNet tiến hành Scale-up đồng thời cả 3 thành phần, gọi là Compound Scaling</a:t>
            </a:r>
            <a:r>
              <a:rPr lang="vi-VN" dirty="0" smtClean="0"/>
              <a:t>.</a:t>
            </a:r>
            <a:endParaRPr lang="en-US" dirty="0" smtClean="0"/>
          </a:p>
          <a:p>
            <a:endParaRPr lang="en-US" b="1" dirty="0" smtClean="0"/>
          </a:p>
        </p:txBody>
      </p:sp>
      <p:pic>
        <p:nvPicPr>
          <p:cNvPr id="5" name="Picture 4"/>
          <p:cNvPicPr>
            <a:picLocks noChangeAspect="1"/>
          </p:cNvPicPr>
          <p:nvPr/>
        </p:nvPicPr>
        <p:blipFill>
          <a:blip r:embed="rId2"/>
          <a:stretch>
            <a:fillRect/>
          </a:stretch>
        </p:blipFill>
        <p:spPr>
          <a:xfrm>
            <a:off x="5482552" y="1682476"/>
            <a:ext cx="5502117" cy="3368332"/>
          </a:xfrm>
          <a:prstGeom prst="rect">
            <a:avLst/>
          </a:prstGeom>
        </p:spPr>
      </p:pic>
    </p:spTree>
    <p:extLst>
      <p:ext uri="{BB962C8B-B14F-4D97-AF65-F5344CB8AC3E}">
        <p14:creationId xmlns:p14="http://schemas.microsoft.com/office/powerpoint/2010/main" val="995111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Cải</a:t>
            </a:r>
            <a:r>
              <a:rPr lang="en-US" dirty="0"/>
              <a:t> </a:t>
            </a:r>
            <a:r>
              <a:rPr lang="en-US" dirty="0" err="1"/>
              <a:t>thiện</a:t>
            </a:r>
            <a:r>
              <a:rPr lang="en-US" dirty="0"/>
              <a:t> </a:t>
            </a:r>
            <a:r>
              <a:rPr lang="en-US" dirty="0" err="1"/>
              <a:t>mô</a:t>
            </a:r>
            <a:r>
              <a:rPr lang="en-US" dirty="0"/>
              <a:t> </a:t>
            </a:r>
            <a:r>
              <a:rPr lang="en-US" dirty="0" err="1"/>
              <a:t>hình</a:t>
            </a:r>
            <a:r>
              <a:rPr lang="en-US" dirty="0"/>
              <a:t>  </a:t>
            </a:r>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19</a:t>
            </a:fld>
            <a:endParaRPr lang="en-US" noProof="0" dirty="0"/>
          </a:p>
        </p:txBody>
      </p:sp>
      <p:sp>
        <p:nvSpPr>
          <p:cNvPr id="4" name="Rectangle 3"/>
          <p:cNvSpPr/>
          <p:nvPr/>
        </p:nvSpPr>
        <p:spPr>
          <a:xfrm>
            <a:off x="173635" y="1682476"/>
            <a:ext cx="3701230" cy="4524315"/>
          </a:xfrm>
          <a:prstGeom prst="rect">
            <a:avLst/>
          </a:prstGeom>
        </p:spPr>
        <p:txBody>
          <a:bodyPr wrap="square">
            <a:spAutoFit/>
          </a:bodyPr>
          <a:lstStyle/>
          <a:p>
            <a:r>
              <a:rPr lang="en-US" b="1" dirty="0" smtClean="0"/>
              <a:t>3.4 </a:t>
            </a:r>
            <a:r>
              <a:rPr lang="en-US" b="1" dirty="0" smtClean="0"/>
              <a:t>: </a:t>
            </a:r>
            <a:r>
              <a:rPr lang="en-US" dirty="0" err="1" smtClean="0"/>
              <a:t>Pretrain</a:t>
            </a:r>
            <a:r>
              <a:rPr lang="en-US" dirty="0" smtClean="0"/>
              <a:t> </a:t>
            </a:r>
            <a:r>
              <a:rPr lang="en-US" dirty="0" err="1" smtClean="0"/>
              <a:t>với</a:t>
            </a:r>
            <a:r>
              <a:rPr lang="en-US" dirty="0" smtClean="0"/>
              <a:t> </a:t>
            </a:r>
            <a:r>
              <a:rPr lang="en-US" dirty="0" err="1" smtClean="0"/>
              <a:t>mạng</a:t>
            </a:r>
            <a:r>
              <a:rPr lang="en-US" dirty="0" smtClean="0"/>
              <a:t> EfficientnetB0</a:t>
            </a:r>
            <a:endParaRPr lang="en-US" dirty="0" smtClean="0"/>
          </a:p>
          <a:p>
            <a:endParaRPr lang="en-US" b="1" dirty="0"/>
          </a:p>
          <a:p>
            <a:r>
              <a:rPr lang="en-US" dirty="0" err="1" smtClean="0"/>
              <a:t>Mạng</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rất</a:t>
            </a:r>
            <a:r>
              <a:rPr lang="en-US" dirty="0" smtClean="0"/>
              <a:t> </a:t>
            </a:r>
            <a:r>
              <a:rPr lang="en-US" dirty="0" err="1" smtClean="0"/>
              <a:t>tốt</a:t>
            </a:r>
            <a:r>
              <a:rPr lang="en-US" dirty="0" smtClean="0"/>
              <a:t> </a:t>
            </a:r>
            <a:r>
              <a:rPr lang="en-US" dirty="0" err="1" smtClean="0"/>
              <a:t>trên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đạt</a:t>
            </a:r>
            <a:r>
              <a:rPr lang="en-US" dirty="0" smtClean="0"/>
              <a:t> accuracy </a:t>
            </a:r>
            <a:r>
              <a:rPr lang="en-US" dirty="0" err="1" smtClean="0"/>
              <a:t>trên</a:t>
            </a:r>
            <a:r>
              <a:rPr lang="en-US" dirty="0" smtClean="0"/>
              <a:t> </a:t>
            </a:r>
            <a:r>
              <a:rPr lang="en-US" dirty="0" err="1" smtClean="0"/>
              <a:t>tập</a:t>
            </a:r>
            <a:r>
              <a:rPr lang="en-US" dirty="0" smtClean="0"/>
              <a:t> valid </a:t>
            </a:r>
            <a:r>
              <a:rPr lang="en-US" dirty="0" err="1" smtClean="0"/>
              <a:t>là</a:t>
            </a:r>
            <a:r>
              <a:rPr lang="en-US" dirty="0" smtClean="0"/>
              <a:t> 0,999 </a:t>
            </a:r>
            <a:r>
              <a:rPr lang="en-US" dirty="0" err="1" smtClean="0"/>
              <a:t>khi</a:t>
            </a:r>
            <a:r>
              <a:rPr lang="en-US" dirty="0" smtClean="0"/>
              <a:t> </a:t>
            </a:r>
            <a:r>
              <a:rPr lang="en-US" dirty="0" err="1" smtClean="0"/>
              <a:t>đến</a:t>
            </a:r>
            <a:r>
              <a:rPr lang="en-US" dirty="0" smtClean="0"/>
              <a:t> epochs </a:t>
            </a:r>
            <a:r>
              <a:rPr lang="en-US" dirty="0" err="1" smtClean="0"/>
              <a:t>thứ</a:t>
            </a:r>
            <a:r>
              <a:rPr lang="en-US" dirty="0" smtClean="0"/>
              <a:t> 8</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err="1" smtClean="0"/>
              <a:t>Áp</a:t>
            </a:r>
            <a:r>
              <a:rPr lang="en-US" dirty="0" smtClean="0"/>
              <a:t> </a:t>
            </a:r>
            <a:r>
              <a:rPr lang="en-US" dirty="0" err="1" smtClean="0"/>
              <a:t>dụng</a:t>
            </a:r>
            <a:r>
              <a:rPr lang="en-US" dirty="0" smtClean="0"/>
              <a:t> model </a:t>
            </a:r>
            <a:r>
              <a:rPr lang="en-US" dirty="0" err="1" smtClean="0"/>
              <a:t>trên</a:t>
            </a:r>
            <a:r>
              <a:rPr lang="en-US" dirty="0" smtClean="0"/>
              <a:t> </a:t>
            </a:r>
            <a:r>
              <a:rPr lang="en-US" dirty="0" err="1" smtClean="0"/>
              <a:t>với</a:t>
            </a:r>
            <a:r>
              <a:rPr lang="en-US" dirty="0" smtClean="0"/>
              <a:t> </a:t>
            </a:r>
            <a:r>
              <a:rPr lang="en-US" dirty="0" err="1" smtClean="0"/>
              <a:t>tập</a:t>
            </a:r>
            <a:r>
              <a:rPr lang="en-US" dirty="0" smtClean="0"/>
              <a:t> test </a:t>
            </a:r>
            <a:r>
              <a:rPr lang="en-US" dirty="0" err="1" smtClean="0"/>
              <a:t>trên</a:t>
            </a:r>
            <a:r>
              <a:rPr lang="en-US" dirty="0" smtClean="0"/>
              <a:t> </a:t>
            </a:r>
            <a:r>
              <a:rPr lang="en-US" dirty="0" err="1" smtClean="0"/>
              <a:t>kaggle</a:t>
            </a:r>
            <a:r>
              <a:rPr lang="en-US" dirty="0" smtClean="0"/>
              <a:t> </a:t>
            </a:r>
            <a:r>
              <a:rPr lang="en-US" dirty="0" err="1" smtClean="0"/>
              <a:t>đạt</a:t>
            </a:r>
            <a:r>
              <a:rPr lang="en-US" dirty="0" smtClean="0"/>
              <a:t> </a:t>
            </a:r>
            <a:r>
              <a:rPr lang="en-US" dirty="0" err="1" smtClean="0"/>
              <a:t>được</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là</a:t>
            </a:r>
            <a:r>
              <a:rPr lang="en-US" dirty="0" smtClean="0"/>
              <a:t> 1,000</a:t>
            </a:r>
            <a:endParaRPr lang="en-US" dirty="0" smtClean="0"/>
          </a:p>
        </p:txBody>
      </p:sp>
      <p:pic>
        <p:nvPicPr>
          <p:cNvPr id="6" name="Picture 5"/>
          <p:cNvPicPr>
            <a:picLocks noChangeAspect="1"/>
          </p:cNvPicPr>
          <p:nvPr/>
        </p:nvPicPr>
        <p:blipFill>
          <a:blip r:embed="rId2"/>
          <a:stretch>
            <a:fillRect/>
          </a:stretch>
        </p:blipFill>
        <p:spPr>
          <a:xfrm>
            <a:off x="5306173" y="1487473"/>
            <a:ext cx="6790008" cy="3520745"/>
          </a:xfrm>
          <a:prstGeom prst="rect">
            <a:avLst/>
          </a:prstGeom>
        </p:spPr>
      </p:pic>
      <p:pic>
        <p:nvPicPr>
          <p:cNvPr id="7" name="Picture 6"/>
          <p:cNvPicPr>
            <a:picLocks noChangeAspect="1"/>
          </p:cNvPicPr>
          <p:nvPr/>
        </p:nvPicPr>
        <p:blipFill>
          <a:blip r:embed="rId3"/>
          <a:stretch>
            <a:fillRect/>
          </a:stretch>
        </p:blipFill>
        <p:spPr>
          <a:xfrm>
            <a:off x="4382219" y="5212013"/>
            <a:ext cx="7713962" cy="1272650"/>
          </a:xfrm>
          <a:prstGeom prst="rect">
            <a:avLst/>
          </a:prstGeom>
        </p:spPr>
      </p:pic>
    </p:spTree>
    <p:extLst>
      <p:ext uri="{BB962C8B-B14F-4D97-AF65-F5344CB8AC3E}">
        <p14:creationId xmlns:p14="http://schemas.microsoft.com/office/powerpoint/2010/main" val="4183657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E68E31FD-BE74-4CB3-A5A5-652148351F11}"/>
              </a:ext>
            </a:extLst>
          </p:cNvPr>
          <p:cNvSpPr>
            <a:spLocks noGrp="1"/>
          </p:cNvSpPr>
          <p:nvPr>
            <p:ph type="title"/>
          </p:nvPr>
        </p:nvSpPr>
        <p:spPr/>
        <p:txBody>
          <a:bodyPr/>
          <a:lstStyle/>
          <a:p>
            <a:r>
              <a:rPr lang="en-US" dirty="0" err="1" smtClean="0"/>
              <a:t>Tổng</a:t>
            </a:r>
            <a:r>
              <a:rPr lang="en-US" dirty="0" smtClean="0"/>
              <a:t> </a:t>
            </a:r>
            <a:r>
              <a:rPr lang="en-US" dirty="0" err="1" smtClean="0"/>
              <a:t>quan</a:t>
            </a:r>
            <a:endParaRPr lang="en-US" dirty="0"/>
          </a:p>
        </p:txBody>
      </p:sp>
      <p:sp>
        <p:nvSpPr>
          <p:cNvPr id="10" name="Text Placeholder 9">
            <a:extLst>
              <a:ext uri="{FF2B5EF4-FFF2-40B4-BE49-F238E27FC236}">
                <a16:creationId xmlns="" xmlns:a16="http://schemas.microsoft.com/office/drawing/2014/main" id="{939EAE20-443B-4528-BBD6-32BD19163C1F}"/>
              </a:ext>
            </a:extLst>
          </p:cNvPr>
          <p:cNvSpPr>
            <a:spLocks noGrp="1"/>
          </p:cNvSpPr>
          <p:nvPr>
            <p:ph type="body" idx="1"/>
          </p:nvPr>
        </p:nvSpPr>
        <p:spPr>
          <a:xfrm>
            <a:off x="978500" y="4813812"/>
            <a:ext cx="10515600" cy="1305379"/>
          </a:xfrm>
        </p:spPr>
        <p:txBody>
          <a:bodyPr/>
          <a:lstStyle/>
          <a:p>
            <a:pPr algn="just"/>
            <a:r>
              <a:rPr lang="en-US" dirty="0" err="1" smtClean="0"/>
              <a:t>Khu</a:t>
            </a:r>
            <a:r>
              <a:rPr lang="en-US" dirty="0" smtClean="0"/>
              <a:t> </a:t>
            </a:r>
            <a:r>
              <a:rPr lang="en-US" dirty="0" err="1" smtClean="0"/>
              <a:t>vực</a:t>
            </a:r>
            <a:r>
              <a:rPr lang="en-US" dirty="0" smtClean="0"/>
              <a:t> </a:t>
            </a:r>
            <a:r>
              <a:rPr lang="en-US" dirty="0" err="1" smtClean="0"/>
              <a:t>Đông</a:t>
            </a:r>
            <a:r>
              <a:rPr lang="en-US" dirty="0" smtClean="0"/>
              <a:t> Nam Á </a:t>
            </a:r>
            <a:r>
              <a:rPr lang="en-US" dirty="0" err="1" smtClean="0"/>
              <a:t>được</a:t>
            </a:r>
            <a:r>
              <a:rPr lang="en-US" dirty="0" smtClean="0"/>
              <a:t> </a:t>
            </a:r>
            <a:r>
              <a:rPr lang="en-US" dirty="0" err="1" smtClean="0"/>
              <a:t>thiên</a:t>
            </a:r>
            <a:r>
              <a:rPr lang="en-US" dirty="0" smtClean="0"/>
              <a:t> </a:t>
            </a:r>
            <a:r>
              <a:rPr lang="en-US" dirty="0" err="1" smtClean="0"/>
              <a:t>nhiên</a:t>
            </a:r>
            <a:r>
              <a:rPr lang="en-US" dirty="0" smtClean="0"/>
              <a:t> </a:t>
            </a:r>
            <a:r>
              <a:rPr lang="en-US" dirty="0" err="1" smtClean="0"/>
              <a:t>ưu</a:t>
            </a:r>
            <a:r>
              <a:rPr lang="en-US" dirty="0" smtClean="0"/>
              <a:t> </a:t>
            </a:r>
            <a:r>
              <a:rPr lang="en-US" dirty="0" err="1" smtClean="0"/>
              <a:t>ái</a:t>
            </a:r>
            <a:r>
              <a:rPr lang="en-US" dirty="0" smtClean="0"/>
              <a:t> </a:t>
            </a:r>
            <a:r>
              <a:rPr lang="en-US" dirty="0" err="1" smtClean="0"/>
              <a:t>có</a:t>
            </a:r>
            <a:r>
              <a:rPr lang="en-US" dirty="0" smtClean="0"/>
              <a:t> </a:t>
            </a:r>
            <a:r>
              <a:rPr lang="en-US" dirty="0" err="1" smtClean="0"/>
              <a:t>hệ</a:t>
            </a:r>
            <a:r>
              <a:rPr lang="en-US" dirty="0" smtClean="0"/>
              <a:t> </a:t>
            </a:r>
            <a:r>
              <a:rPr lang="en-US" dirty="0" err="1" smtClean="0"/>
              <a:t>động</a:t>
            </a:r>
            <a:r>
              <a:rPr lang="en-US" dirty="0" smtClean="0"/>
              <a:t> </a:t>
            </a:r>
            <a:r>
              <a:rPr lang="en-US" dirty="0" err="1" smtClean="0"/>
              <a:t>thực</a:t>
            </a:r>
            <a:r>
              <a:rPr lang="en-US" dirty="0" smtClean="0"/>
              <a:t> </a:t>
            </a:r>
            <a:r>
              <a:rPr lang="en-US" dirty="0" err="1" smtClean="0"/>
              <a:t>vật</a:t>
            </a:r>
            <a:r>
              <a:rPr lang="en-US" dirty="0" smtClean="0"/>
              <a:t> </a:t>
            </a:r>
            <a:r>
              <a:rPr lang="en-US" dirty="0" err="1" smtClean="0"/>
              <a:t>đa</a:t>
            </a:r>
            <a:r>
              <a:rPr lang="en-US" dirty="0" smtClean="0"/>
              <a:t> </a:t>
            </a:r>
            <a:r>
              <a:rPr lang="en-US" dirty="0" err="1" smtClean="0"/>
              <a:t>dạng</a:t>
            </a:r>
            <a:r>
              <a:rPr lang="en-US" dirty="0" smtClean="0"/>
              <a:t>, </a:t>
            </a:r>
            <a:r>
              <a:rPr lang="en-US" dirty="0" err="1" smtClean="0"/>
              <a:t>nhiều</a:t>
            </a:r>
            <a:r>
              <a:rPr lang="en-US" dirty="0" smtClean="0"/>
              <a:t> </a:t>
            </a:r>
            <a:r>
              <a:rPr lang="en-US" dirty="0" err="1" smtClean="0"/>
              <a:t>loài</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kinh</a:t>
            </a:r>
            <a:r>
              <a:rPr lang="en-US" dirty="0" smtClean="0"/>
              <a:t> </a:t>
            </a:r>
            <a:r>
              <a:rPr lang="en-US" dirty="0" err="1" smtClean="0"/>
              <a:t>tế</a:t>
            </a:r>
            <a:r>
              <a:rPr lang="en-US" dirty="0" smtClean="0"/>
              <a:t> </a:t>
            </a:r>
            <a:r>
              <a:rPr lang="en-US" dirty="0" err="1" smtClean="0"/>
              <a:t>cao</a:t>
            </a:r>
            <a:r>
              <a:rPr lang="en-US" dirty="0"/>
              <a:t>. </a:t>
            </a:r>
            <a:r>
              <a:rPr lang="en-US" dirty="0" err="1"/>
              <a:t>Nền</a:t>
            </a:r>
            <a:r>
              <a:rPr lang="en-US" dirty="0"/>
              <a:t> </a:t>
            </a:r>
            <a:r>
              <a:rPr lang="en-US" dirty="0" err="1"/>
              <a:t>kinh</a:t>
            </a:r>
            <a:r>
              <a:rPr lang="en-US" dirty="0"/>
              <a:t> </a:t>
            </a:r>
            <a:r>
              <a:rPr lang="en-US" dirty="0" err="1"/>
              <a:t>tế</a:t>
            </a:r>
            <a:r>
              <a:rPr lang="en-US" dirty="0"/>
              <a:t> </a:t>
            </a:r>
            <a:r>
              <a:rPr lang="en-US" dirty="0" err="1"/>
              <a:t>của</a:t>
            </a:r>
            <a:r>
              <a:rPr lang="en-US" dirty="0"/>
              <a:t> </a:t>
            </a:r>
            <a:r>
              <a:rPr lang="en-US" dirty="0" err="1"/>
              <a:t>khu</a:t>
            </a:r>
            <a:r>
              <a:rPr lang="en-US" dirty="0"/>
              <a:t> </a:t>
            </a:r>
            <a:r>
              <a:rPr lang="en-US" dirty="0" err="1"/>
              <a:t>vực</a:t>
            </a:r>
            <a:r>
              <a:rPr lang="en-US" dirty="0"/>
              <a:t> </a:t>
            </a:r>
            <a:r>
              <a:rPr lang="en-US" dirty="0" err="1"/>
              <a:t>này</a:t>
            </a:r>
            <a:r>
              <a:rPr lang="en-US" dirty="0"/>
              <a:t> </a:t>
            </a:r>
            <a:r>
              <a:rPr lang="en-US" dirty="0" err="1"/>
              <a:t>phụ</a:t>
            </a:r>
            <a:r>
              <a:rPr lang="en-US" dirty="0"/>
              <a:t> </a:t>
            </a:r>
            <a:r>
              <a:rPr lang="en-US" dirty="0" err="1"/>
              <a:t>thuộc</a:t>
            </a:r>
            <a:r>
              <a:rPr lang="en-US" dirty="0"/>
              <a:t> </a:t>
            </a:r>
            <a:r>
              <a:rPr lang="en-US" dirty="0" err="1"/>
              <a:t>rất</a:t>
            </a:r>
            <a:r>
              <a:rPr lang="en-US" dirty="0"/>
              <a:t> </a:t>
            </a:r>
            <a:r>
              <a:rPr lang="en-US" dirty="0" err="1"/>
              <a:t>lớn</a:t>
            </a:r>
            <a:r>
              <a:rPr lang="en-US" dirty="0"/>
              <a:t> </a:t>
            </a:r>
            <a:r>
              <a:rPr lang="en-US" dirty="0" err="1"/>
              <a:t>vào</a:t>
            </a:r>
            <a:r>
              <a:rPr lang="en-US" dirty="0"/>
              <a:t> </a:t>
            </a:r>
            <a:r>
              <a:rPr lang="en-US" dirty="0" err="1"/>
              <a:t>nông</a:t>
            </a:r>
            <a:r>
              <a:rPr lang="en-US" dirty="0"/>
              <a:t> </a:t>
            </a:r>
            <a:r>
              <a:rPr lang="en-US" dirty="0" err="1" smtClean="0"/>
              <a:t>nghiệp</a:t>
            </a:r>
            <a:r>
              <a:rPr lang="en-US" dirty="0" smtClean="0"/>
              <a:t>, </a:t>
            </a:r>
            <a:r>
              <a:rPr lang="en-US" dirty="0" err="1" smtClean="0"/>
              <a:t>tuy</a:t>
            </a:r>
            <a:r>
              <a:rPr lang="en-US" dirty="0" smtClean="0"/>
              <a:t> </a:t>
            </a:r>
            <a:r>
              <a:rPr lang="en-US" dirty="0" err="1" smtClean="0"/>
              <a:t>nhiên</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ai</a:t>
            </a:r>
            <a:r>
              <a:rPr lang="en-US" dirty="0" smtClean="0"/>
              <a:t> </a:t>
            </a:r>
            <a:r>
              <a:rPr lang="en-US" dirty="0" err="1" smtClean="0"/>
              <a:t>cũng</a:t>
            </a:r>
            <a:r>
              <a:rPr lang="en-US" dirty="0" smtClean="0"/>
              <a:t> </a:t>
            </a:r>
            <a:r>
              <a:rPr lang="en-US" dirty="0" err="1" smtClean="0"/>
              <a:t>phân</a:t>
            </a:r>
            <a:r>
              <a:rPr lang="en-US" dirty="0" smtClean="0"/>
              <a:t> </a:t>
            </a:r>
            <a:r>
              <a:rPr lang="en-US" dirty="0" err="1" smtClean="0"/>
              <a:t>biệt</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loại</a:t>
            </a:r>
            <a:r>
              <a:rPr lang="en-US" dirty="0" smtClean="0"/>
              <a:t> </a:t>
            </a:r>
            <a:r>
              <a:rPr lang="en-US" dirty="0" err="1" smtClean="0"/>
              <a:t>cây</a:t>
            </a:r>
            <a:r>
              <a:rPr lang="en-US" dirty="0" smtClean="0"/>
              <a:t> </a:t>
            </a:r>
            <a:r>
              <a:rPr lang="en-US" dirty="0" err="1" smtClean="0"/>
              <a:t>trồng</a:t>
            </a:r>
            <a:r>
              <a:rPr lang="en-US" dirty="0" smtClean="0"/>
              <a:t> </a:t>
            </a:r>
            <a:r>
              <a:rPr lang="en-US" dirty="0" err="1" smtClean="0"/>
              <a:t>với</a:t>
            </a:r>
            <a:r>
              <a:rPr lang="en-US" dirty="0" smtClean="0"/>
              <a:t> </a:t>
            </a:r>
            <a:r>
              <a:rPr lang="en-US" dirty="0" err="1" smtClean="0"/>
              <a:t>nhau</a:t>
            </a:r>
            <a:r>
              <a:rPr lang="en-US" dirty="0" smtClean="0"/>
              <a:t>. </a:t>
            </a:r>
            <a:r>
              <a:rPr lang="en-US" dirty="0" err="1" smtClean="0"/>
              <a:t>Áp</a:t>
            </a:r>
            <a:r>
              <a:rPr lang="en-US" dirty="0" smtClean="0"/>
              <a:t> </a:t>
            </a:r>
            <a:r>
              <a:rPr lang="en-US" dirty="0" err="1" smtClean="0"/>
              <a:t>dụng</a:t>
            </a:r>
            <a:r>
              <a:rPr lang="en-US" dirty="0" smtClean="0"/>
              <a:t> </a:t>
            </a:r>
            <a:r>
              <a:rPr lang="en-US" dirty="0" err="1" smtClean="0"/>
              <a:t>học</a:t>
            </a:r>
            <a:r>
              <a:rPr lang="en-US" dirty="0" smtClean="0"/>
              <a:t> </a:t>
            </a:r>
            <a:r>
              <a:rPr lang="en-US" dirty="0" err="1" smtClean="0"/>
              <a:t>máy</a:t>
            </a:r>
            <a:r>
              <a:rPr lang="en-US" dirty="0" smtClean="0"/>
              <a:t> </a:t>
            </a:r>
            <a:r>
              <a:rPr lang="en-US" dirty="0" err="1" smtClean="0"/>
              <a:t>và</a:t>
            </a:r>
            <a:r>
              <a:rPr lang="en-US" dirty="0" smtClean="0"/>
              <a:t> </a:t>
            </a:r>
            <a:r>
              <a:rPr lang="en-US" dirty="0" err="1" smtClean="0"/>
              <a:t>học</a:t>
            </a:r>
            <a:r>
              <a:rPr lang="en-US" dirty="0" smtClean="0"/>
              <a:t> </a:t>
            </a:r>
            <a:r>
              <a:rPr lang="en-US" dirty="0" err="1" smtClean="0"/>
              <a:t>sâu</a:t>
            </a:r>
            <a:r>
              <a:rPr lang="en-US" dirty="0" smtClean="0"/>
              <a:t> </a:t>
            </a:r>
            <a:r>
              <a:rPr lang="en-US" dirty="0" err="1" smtClean="0"/>
              <a:t>vào</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các</a:t>
            </a:r>
            <a:r>
              <a:rPr lang="en-US" dirty="0" smtClean="0"/>
              <a:t> </a:t>
            </a:r>
            <a:r>
              <a:rPr lang="en-US" dirty="0" err="1" smtClean="0"/>
              <a:t>loại</a:t>
            </a:r>
            <a:r>
              <a:rPr lang="en-US" dirty="0" smtClean="0"/>
              <a:t> </a:t>
            </a:r>
            <a:r>
              <a:rPr lang="en-US" dirty="0" err="1" smtClean="0"/>
              <a:t>cây</a:t>
            </a:r>
            <a:r>
              <a:rPr lang="en-US" dirty="0" smtClean="0"/>
              <a:t> </a:t>
            </a:r>
            <a:r>
              <a:rPr lang="en-US" dirty="0" err="1" smtClean="0"/>
              <a:t>trồng</a:t>
            </a:r>
            <a:r>
              <a:rPr lang="en-US" dirty="0" smtClean="0"/>
              <a:t> </a:t>
            </a:r>
            <a:r>
              <a:rPr lang="en-US" dirty="0" err="1" smtClean="0"/>
              <a:t>khu</a:t>
            </a:r>
            <a:r>
              <a:rPr lang="en-US" dirty="0" smtClean="0"/>
              <a:t> </a:t>
            </a:r>
            <a:r>
              <a:rPr lang="en-US" dirty="0" err="1" smtClean="0"/>
              <a:t>vực</a:t>
            </a:r>
            <a:r>
              <a:rPr lang="en-US" dirty="0" smtClean="0"/>
              <a:t> </a:t>
            </a:r>
            <a:r>
              <a:rPr lang="en-US" dirty="0" err="1" smtClean="0"/>
              <a:t>Đông</a:t>
            </a:r>
            <a:r>
              <a:rPr lang="en-US" dirty="0" smtClean="0"/>
              <a:t> Nam Á, </a:t>
            </a:r>
            <a:r>
              <a:rPr lang="en-US" dirty="0" err="1" smtClean="0"/>
              <a:t>có</a:t>
            </a:r>
            <a:r>
              <a:rPr lang="en-US" dirty="0" smtClean="0"/>
              <a:t> </a:t>
            </a:r>
            <a:r>
              <a:rPr lang="en-US" dirty="0" err="1" smtClean="0"/>
              <a:t>thể</a:t>
            </a:r>
            <a:r>
              <a:rPr lang="en-US" dirty="0" smtClean="0"/>
              <a:t> </a:t>
            </a:r>
            <a:r>
              <a:rPr lang="en-US" dirty="0" err="1" smtClean="0"/>
              <a:t>giúp</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dân</a:t>
            </a:r>
            <a:r>
              <a:rPr lang="en-US" dirty="0" smtClean="0"/>
              <a:t> </a:t>
            </a:r>
            <a:r>
              <a:rPr lang="en-US" dirty="0" err="1" smtClean="0"/>
              <a:t>khu</a:t>
            </a:r>
            <a:r>
              <a:rPr lang="en-US" dirty="0" smtClean="0"/>
              <a:t> </a:t>
            </a:r>
            <a:r>
              <a:rPr lang="en-US" dirty="0" err="1" smtClean="0"/>
              <a:t>vực</a:t>
            </a:r>
            <a:r>
              <a:rPr lang="en-US" dirty="0" smtClean="0"/>
              <a:t> </a:t>
            </a:r>
            <a:r>
              <a:rPr lang="en-US" dirty="0" err="1" smtClean="0"/>
              <a:t>này</a:t>
            </a:r>
            <a:r>
              <a:rPr lang="en-US" dirty="0" smtClean="0"/>
              <a:t> </a:t>
            </a:r>
            <a:r>
              <a:rPr lang="en-US" dirty="0" err="1" smtClean="0"/>
              <a:t>và</a:t>
            </a:r>
            <a:r>
              <a:rPr lang="en-US" dirty="0" smtClean="0"/>
              <a:t> </a:t>
            </a:r>
            <a:r>
              <a:rPr lang="en-US" dirty="0" err="1" smtClean="0"/>
              <a:t>cũng</a:t>
            </a:r>
            <a:r>
              <a:rPr lang="en-US" dirty="0" smtClean="0"/>
              <a:t> </a:t>
            </a:r>
            <a:r>
              <a:rPr lang="en-US" dirty="0" err="1" smtClean="0"/>
              <a:t>như</a:t>
            </a:r>
            <a:r>
              <a:rPr lang="en-US" dirty="0" smtClean="0"/>
              <a:t> </a:t>
            </a:r>
            <a:r>
              <a:rPr lang="en-US" dirty="0" err="1" smtClean="0"/>
              <a:t>người</a:t>
            </a:r>
            <a:r>
              <a:rPr lang="en-US" dirty="0" smtClean="0"/>
              <a:t> </a:t>
            </a:r>
            <a:r>
              <a:rPr lang="en-US" dirty="0" err="1" smtClean="0"/>
              <a:t>dân</a:t>
            </a:r>
            <a:r>
              <a:rPr lang="en-US" dirty="0" smtClean="0"/>
              <a:t> </a:t>
            </a:r>
            <a:r>
              <a:rPr lang="en-US" dirty="0" err="1" smtClean="0"/>
              <a:t>trên</a:t>
            </a:r>
            <a:r>
              <a:rPr lang="en-US" dirty="0" smtClean="0"/>
              <a:t> </a:t>
            </a:r>
            <a:r>
              <a:rPr lang="en-US" dirty="0" err="1" smtClean="0"/>
              <a:t>thế</a:t>
            </a:r>
            <a:r>
              <a:rPr lang="en-US" dirty="0" smtClean="0"/>
              <a:t> </a:t>
            </a:r>
            <a:r>
              <a:rPr lang="en-US" dirty="0" err="1" smtClean="0"/>
              <a:t>giới</a:t>
            </a:r>
            <a:r>
              <a:rPr lang="en-US" dirty="0" smtClean="0"/>
              <a:t> </a:t>
            </a:r>
            <a:r>
              <a:rPr lang="en-US" dirty="0" err="1" smtClean="0"/>
              <a:t>có</a:t>
            </a:r>
            <a:r>
              <a:rPr lang="en-US" dirty="0" smtClean="0"/>
              <a:t> </a:t>
            </a:r>
            <a:r>
              <a:rPr lang="en-US" dirty="0" err="1" smtClean="0"/>
              <a:t>thể</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vào</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kinh</a:t>
            </a:r>
            <a:r>
              <a:rPr lang="en-US" dirty="0" smtClean="0"/>
              <a:t> </a:t>
            </a:r>
            <a:r>
              <a:rPr lang="en-US" dirty="0" err="1" smtClean="0"/>
              <a:t>doanh</a:t>
            </a:r>
            <a:r>
              <a:rPr lang="en-US" dirty="0" smtClean="0"/>
              <a:t> </a:t>
            </a:r>
            <a:r>
              <a:rPr lang="en-US" dirty="0" err="1" smtClean="0"/>
              <a:t>trong</a:t>
            </a:r>
            <a:r>
              <a:rPr lang="en-US" dirty="0" smtClean="0"/>
              <a:t> </a:t>
            </a:r>
            <a:r>
              <a:rPr lang="en-US" dirty="0" err="1" smtClean="0"/>
              <a:t>thực</a:t>
            </a:r>
            <a:r>
              <a:rPr lang="en-US" dirty="0" smtClean="0"/>
              <a:t> </a:t>
            </a:r>
            <a:r>
              <a:rPr lang="en-US" dirty="0" err="1" smtClean="0"/>
              <a:t>tế</a:t>
            </a:r>
            <a:endParaRPr lang="en-US" dirty="0"/>
          </a:p>
        </p:txBody>
      </p:sp>
      <p:sp>
        <p:nvSpPr>
          <p:cNvPr id="13" name="Content Placeholder 12">
            <a:extLst>
              <a:ext uri="{FF2B5EF4-FFF2-40B4-BE49-F238E27FC236}">
                <a16:creationId xmlns="" xmlns:a16="http://schemas.microsoft.com/office/drawing/2014/main" id="{7378E833-4562-4660-94DC-D642C584CBF1}"/>
              </a:ext>
            </a:extLst>
          </p:cNvPr>
          <p:cNvSpPr>
            <a:spLocks noGrp="1"/>
          </p:cNvSpPr>
          <p:nvPr>
            <p:ph sz="quarter" idx="14"/>
          </p:nvPr>
        </p:nvSpPr>
        <p:spPr>
          <a:xfrm>
            <a:off x="363416" y="6462713"/>
            <a:ext cx="2785226" cy="249879"/>
          </a:xfrm>
        </p:spPr>
        <p:txBody>
          <a:bodyPr/>
          <a:lstStyle/>
          <a:p>
            <a:pPr fontAlgn="ctr"/>
            <a:r>
              <a:rPr lang="en-US" b="0" dirty="0" smtClean="0">
                <a:solidFill>
                  <a:schemeClr val="tx2">
                    <a:lumMod val="60000"/>
                    <a:lumOff val="40000"/>
                  </a:schemeClr>
                </a:solidFill>
              </a:rPr>
              <a:t>hieultfx10546@funix.edu.vn </a:t>
            </a:r>
            <a:endParaRPr lang="en-US" b="0" dirty="0">
              <a:solidFill>
                <a:schemeClr val="tx2">
                  <a:lumMod val="60000"/>
                  <a:lumOff val="40000"/>
                </a:schemeClr>
              </a:solidFill>
            </a:endParaRPr>
          </a:p>
          <a:p>
            <a:r>
              <a:rPr lang="en-US" b="0" dirty="0"/>
              <a:t/>
            </a:r>
            <a:br>
              <a:rPr lang="en-US" b="0" dirty="0"/>
            </a:br>
            <a:endParaRPr lang="en-US" dirty="0"/>
          </a:p>
        </p:txBody>
      </p:sp>
      <p:sp>
        <p:nvSpPr>
          <p:cNvPr id="4" name="Slide Number Placeholder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4316" b="4316"/>
          <a:stretch>
            <a:fillRect/>
          </a:stretch>
        </p:blipFill>
        <p:spPr/>
      </p:pic>
    </p:spTree>
    <p:extLst>
      <p:ext uri="{BB962C8B-B14F-4D97-AF65-F5344CB8AC3E}">
        <p14:creationId xmlns:p14="http://schemas.microsoft.com/office/powerpoint/2010/main" val="904545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en-US" dirty="0" err="1" smtClean="0"/>
              <a:t>BẢng</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kết</a:t>
            </a:r>
            <a:r>
              <a:rPr lang="en-US" dirty="0" smtClean="0"/>
              <a:t> </a:t>
            </a:r>
            <a:r>
              <a:rPr lang="en-US" dirty="0" err="1" smtClean="0"/>
              <a:t>quả</a:t>
            </a:r>
            <a:endParaRPr lang="en-US" dirty="0"/>
          </a:p>
        </p:txBody>
      </p:sp>
      <p:graphicFrame>
        <p:nvGraphicFramePr>
          <p:cNvPr id="3" name="Table 2">
            <a:extLst>
              <a:ext uri="{FF2B5EF4-FFF2-40B4-BE49-F238E27FC236}">
                <a16:creationId xmlns=""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180778700"/>
              </p:ext>
            </p:extLst>
          </p:nvPr>
        </p:nvGraphicFramePr>
        <p:xfrm>
          <a:off x="268525" y="1664070"/>
          <a:ext cx="11472025" cy="5054600"/>
        </p:xfrm>
        <a:graphic>
          <a:graphicData uri="http://schemas.openxmlformats.org/drawingml/2006/table">
            <a:tbl>
              <a:tblPr firstRow="1" bandRow="1">
                <a:tableStyleId>{5C22544A-7EE6-4342-B048-85BDC9FD1C3A}</a:tableStyleId>
              </a:tblPr>
              <a:tblGrid>
                <a:gridCol w="2294405">
                  <a:extLst>
                    <a:ext uri="{9D8B030D-6E8A-4147-A177-3AD203B41FA5}">
                      <a16:colId xmlns="" xmlns:a16="http://schemas.microsoft.com/office/drawing/2014/main" val="2785900615"/>
                    </a:ext>
                  </a:extLst>
                </a:gridCol>
                <a:gridCol w="2294405">
                  <a:extLst>
                    <a:ext uri="{9D8B030D-6E8A-4147-A177-3AD203B41FA5}">
                      <a16:colId xmlns="" xmlns:a16="http://schemas.microsoft.com/office/drawing/2014/main" val="2287965835"/>
                    </a:ext>
                  </a:extLst>
                </a:gridCol>
                <a:gridCol w="2294405">
                  <a:extLst>
                    <a:ext uri="{9D8B030D-6E8A-4147-A177-3AD203B41FA5}">
                      <a16:colId xmlns="" xmlns:a16="http://schemas.microsoft.com/office/drawing/2014/main" val="1756528531"/>
                    </a:ext>
                  </a:extLst>
                </a:gridCol>
                <a:gridCol w="2294405">
                  <a:extLst>
                    <a:ext uri="{9D8B030D-6E8A-4147-A177-3AD203B41FA5}">
                      <a16:colId xmlns="" xmlns:a16="http://schemas.microsoft.com/office/drawing/2014/main" val="3202057861"/>
                    </a:ext>
                  </a:extLst>
                </a:gridCol>
                <a:gridCol w="2294405">
                  <a:extLst>
                    <a:ext uri="{9D8B030D-6E8A-4147-A177-3AD203B41FA5}">
                      <a16:colId xmlns="" xmlns:a16="http://schemas.microsoft.com/office/drawing/2014/main" val="2509247184"/>
                    </a:ext>
                  </a:extLst>
                </a:gridCol>
              </a:tblGrid>
              <a:tr h="592300">
                <a:tc>
                  <a:txBody>
                    <a:bodyPr/>
                    <a:lstStyle/>
                    <a:p>
                      <a:pPr algn="ctr"/>
                      <a:endParaRPr lang="en-IN" dirty="0">
                        <a:latin typeface="+mj-lt"/>
                      </a:endParaRPr>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err="1" smtClean="0">
                          <a:latin typeface="+mj-lt"/>
                        </a:rPr>
                        <a:t>Thêm</a:t>
                      </a:r>
                      <a:r>
                        <a:rPr lang="en-US" baseline="0" dirty="0" smtClean="0">
                          <a:latin typeface="+mj-lt"/>
                        </a:rPr>
                        <a:t> layer</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IN" dirty="0" err="1" smtClean="0">
                          <a:latin typeface="+mj-lt"/>
                        </a:rPr>
                        <a:t>agumentation</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err="1" smtClean="0">
                          <a:latin typeface="+mj-lt"/>
                        </a:rPr>
                        <a:t>pretrain</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err="1" smtClean="0">
                          <a:latin typeface="+mj-lt"/>
                        </a:rPr>
                        <a:t>Kết</a:t>
                      </a:r>
                      <a:r>
                        <a:rPr lang="en-US" dirty="0" smtClean="0">
                          <a:latin typeface="+mj-lt"/>
                        </a:rPr>
                        <a:t> </a:t>
                      </a:r>
                      <a:r>
                        <a:rPr lang="en-US" dirty="0" err="1" smtClean="0">
                          <a:latin typeface="+mj-lt"/>
                        </a:rPr>
                        <a:t>quả</a:t>
                      </a:r>
                      <a:r>
                        <a:rPr lang="en-US" dirty="0" smtClean="0">
                          <a:latin typeface="+mj-lt"/>
                        </a:rPr>
                        <a:t> (accuracy</a:t>
                      </a:r>
                      <a:r>
                        <a:rPr lang="en-US" baseline="0" dirty="0" smtClean="0">
                          <a:latin typeface="+mj-lt"/>
                        </a:rPr>
                        <a:t> </a:t>
                      </a:r>
                      <a:r>
                        <a:rPr lang="en-US" baseline="0" dirty="0" err="1" smtClean="0">
                          <a:latin typeface="+mj-lt"/>
                        </a:rPr>
                        <a:t>val</a:t>
                      </a:r>
                      <a:r>
                        <a:rPr lang="en-US" baseline="0" dirty="0" smtClean="0">
                          <a:latin typeface="+mj-lt"/>
                        </a:rPr>
                        <a:t>/test)</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7730668"/>
                  </a:ext>
                </a:extLst>
              </a:tr>
              <a:tr h="370840">
                <a:tc>
                  <a:txBody>
                    <a:bodyPr/>
                    <a:lstStyle/>
                    <a:p>
                      <a:pPr algn="ctr"/>
                      <a:r>
                        <a:rPr lang="en-IN" sz="1600" dirty="0" smtClean="0">
                          <a:latin typeface="+mn-lt"/>
                        </a:rPr>
                        <a:t>Model baseline</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smtClean="0">
                          <a:latin typeface="+mn-lt"/>
                        </a:rPr>
                        <a:t>0,96809 (17 epochs)</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32051867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latin typeface="+mn-lt"/>
                        </a:rPr>
                        <a:t>model1</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err="1" smtClean="0">
                          <a:latin typeface="+mn-lt"/>
                        </a:rPr>
                        <a:t>Thêm</a:t>
                      </a:r>
                      <a:r>
                        <a:rPr lang="en-IN" sz="1600" baseline="0" dirty="0" smtClean="0">
                          <a:latin typeface="+mn-lt"/>
                        </a:rPr>
                        <a:t> 1 conv2d layer</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smtClean="0">
                          <a:latin typeface="+mn-lt"/>
                        </a:rPr>
                        <a:t>0.9866 (12 epochs)</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29608147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latin typeface="+mn-lt"/>
                        </a:rPr>
                        <a:t>Model2</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err="1" smtClean="0">
                          <a:latin typeface="+mn-lt"/>
                        </a:rPr>
                        <a:t>Thêm</a:t>
                      </a:r>
                      <a:r>
                        <a:rPr lang="en-IN" sz="1600" baseline="0" dirty="0" smtClean="0">
                          <a:latin typeface="+mn-lt"/>
                        </a:rPr>
                        <a:t> 2 conv2d, 1 </a:t>
                      </a:r>
                      <a:r>
                        <a:rPr lang="en-IN" sz="1600" baseline="0" dirty="0" err="1" smtClean="0">
                          <a:latin typeface="+mn-lt"/>
                        </a:rPr>
                        <a:t>maxpooling</a:t>
                      </a:r>
                      <a:r>
                        <a:rPr lang="en-IN" sz="1600" baseline="0" dirty="0" smtClean="0">
                          <a:latin typeface="+mn-lt"/>
                        </a:rPr>
                        <a:t>, 1 dropout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smtClean="0">
                          <a:latin typeface="+mn-lt"/>
                        </a:rPr>
                        <a:t>Crop </a:t>
                      </a:r>
                      <a:r>
                        <a:rPr lang="en-IN" sz="1600" dirty="0" err="1" smtClean="0">
                          <a:latin typeface="+mn-lt"/>
                        </a:rPr>
                        <a:t>center</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smtClean="0">
                          <a:latin typeface="+mn-lt"/>
                        </a:rPr>
                        <a:t>0,99221 (10</a:t>
                      </a:r>
                      <a:r>
                        <a:rPr lang="en-IN" sz="1600" baseline="0" dirty="0" smtClean="0">
                          <a:latin typeface="+mn-lt"/>
                        </a:rPr>
                        <a:t> epochs)</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41865415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latin typeface="+mn-lt"/>
                        </a:rPr>
                        <a:t>Model2</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latin typeface="+mn-lt"/>
                        </a:rPr>
                        <a:t>Thêm</a:t>
                      </a:r>
                      <a:r>
                        <a:rPr lang="en-IN" sz="1600" baseline="0" dirty="0" smtClean="0">
                          <a:latin typeface="+mn-lt"/>
                        </a:rPr>
                        <a:t> 2 conv2d, 1 </a:t>
                      </a:r>
                      <a:r>
                        <a:rPr lang="en-IN" sz="1600" baseline="0" dirty="0" err="1" smtClean="0">
                          <a:latin typeface="+mn-lt"/>
                        </a:rPr>
                        <a:t>maxpooling</a:t>
                      </a:r>
                      <a:r>
                        <a:rPr lang="en-IN" sz="1600" baseline="0" dirty="0" smtClean="0">
                          <a:latin typeface="+mn-lt"/>
                        </a:rPr>
                        <a:t>, 1 dropout</a:t>
                      </a:r>
                      <a:endParaRPr lang="en-IN" sz="1600" dirty="0" smtClean="0">
                        <a:latin typeface="+mn-lt"/>
                      </a:endParaRPr>
                    </a:p>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smtClean="0">
                          <a:latin typeface="+mn-lt"/>
                        </a:rPr>
                        <a:t>0,99740(12 epochs)</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23329365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smtClean="0">
                          <a:latin typeface="+mn-lt"/>
                        </a:rPr>
                        <a:t>Resnet50_base</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smtClean="0">
                          <a:latin typeface="+mn-lt"/>
                        </a:rPr>
                        <a:t>resnet50</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smtClean="0">
                          <a:latin typeface="+mn-lt"/>
                        </a:rPr>
                        <a:t>0,9339 (5 epochs)</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1618671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err="1" smtClean="0">
                          <a:latin typeface="+mn-lt"/>
                        </a:rPr>
                        <a:t>cutmix_model</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latin typeface="+mn-lt"/>
                        </a:rPr>
                        <a:t>Thêm</a:t>
                      </a:r>
                      <a:r>
                        <a:rPr lang="en-IN" sz="1600" baseline="0" dirty="0" smtClean="0">
                          <a:latin typeface="+mn-lt"/>
                        </a:rPr>
                        <a:t> 2 conv2d, 1 </a:t>
                      </a:r>
                      <a:r>
                        <a:rPr lang="en-IN" sz="1600" baseline="0" dirty="0" err="1" smtClean="0">
                          <a:latin typeface="+mn-lt"/>
                        </a:rPr>
                        <a:t>maxpooling</a:t>
                      </a:r>
                      <a:r>
                        <a:rPr lang="en-IN" sz="1600" baseline="0" dirty="0" smtClean="0">
                          <a:latin typeface="+mn-lt"/>
                        </a:rPr>
                        <a:t>, 1 dropout</a:t>
                      </a:r>
                      <a:endParaRPr lang="en-IN" sz="1600" dirty="0" smtClean="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err="1" smtClean="0">
                          <a:latin typeface="+mn-lt"/>
                        </a:rPr>
                        <a:t>cutmix</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mn-lt"/>
                          <a:ea typeface="+mn-ea"/>
                          <a:cs typeface="+mn-cs"/>
                        </a:rPr>
                        <a:t>0.9942 (12 epochs)</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7617346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u="sng" dirty="0" smtClean="0">
                          <a:latin typeface="+mn-lt"/>
                        </a:rPr>
                        <a:t>Efficientnetb0</a:t>
                      </a:r>
                      <a:r>
                        <a:rPr lang="en-IN" sz="1600" dirty="0" smtClean="0">
                          <a:latin typeface="+mn-lt"/>
                        </a:rPr>
                        <a:t>_base</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smtClean="0">
                          <a:latin typeface="+mn-lt"/>
                        </a:rPr>
                        <a:t>Efficientnetb0</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smtClean="0">
                          <a:latin typeface="+mn-lt"/>
                        </a:rPr>
                        <a:t>1,0000 (10</a:t>
                      </a:r>
                      <a:r>
                        <a:rPr lang="en-IN" sz="1600" baseline="0" dirty="0" smtClean="0">
                          <a:latin typeface="+mn-lt"/>
                        </a:rPr>
                        <a:t> epochs)</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25118003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err="1" smtClean="0">
                          <a:latin typeface="+mn-lt"/>
                        </a:rPr>
                        <a:t>Mixup_model</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err="1" smtClean="0">
                          <a:latin typeface="+mn-lt"/>
                        </a:rPr>
                        <a:t>Thêm</a:t>
                      </a:r>
                      <a:r>
                        <a:rPr lang="en-IN" sz="1600" baseline="0" dirty="0" smtClean="0">
                          <a:latin typeface="+mn-lt"/>
                        </a:rPr>
                        <a:t> 2 conv2d, 1 </a:t>
                      </a:r>
                      <a:r>
                        <a:rPr lang="en-IN" sz="1600" baseline="0" dirty="0" err="1" smtClean="0">
                          <a:latin typeface="+mn-lt"/>
                        </a:rPr>
                        <a:t>maxpooling</a:t>
                      </a:r>
                      <a:r>
                        <a:rPr lang="en-IN" sz="1600" baseline="0" dirty="0" smtClean="0">
                          <a:latin typeface="+mn-lt"/>
                        </a:rPr>
                        <a:t>, 1 dropout</a:t>
                      </a:r>
                      <a:endParaRPr lang="en-IN" sz="1600" dirty="0" smtClean="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IN" sz="1600" dirty="0" err="1" smtClean="0">
                          <a:latin typeface="+mn-lt"/>
                        </a:rPr>
                        <a:t>mixup</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mn-lt"/>
                          <a:ea typeface="+mn-ea"/>
                          <a:cs typeface="+mn-cs"/>
                        </a:rPr>
                        <a:t>0.9781 (15 epochs)</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638762608"/>
                  </a:ext>
                </a:extLst>
              </a:tr>
              <a:tr h="370840">
                <a:tc>
                  <a:txBody>
                    <a:bodyPr/>
                    <a:lstStyle/>
                    <a:p>
                      <a:pPr algn="ctr"/>
                      <a:endParaRPr lang="en-IN" sz="1600" b="1" dirty="0">
                        <a:solidFill>
                          <a:schemeClr val="tx1"/>
                        </a:solidFill>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1">
                        <a:lumMod val="75000"/>
                      </a:schemeClr>
                    </a:solidFill>
                  </a:tcPr>
                </a:tc>
                <a:tc>
                  <a:txBody>
                    <a:bodyPr/>
                    <a:lstStyle/>
                    <a:p>
                      <a:pPr algn="ctr"/>
                      <a:endParaRPr lang="en-IN" sz="1600" b="1"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1">
                        <a:lumMod val="75000"/>
                      </a:schemeClr>
                    </a:solid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1">
                        <a:lumMod val="75000"/>
                      </a:schemeClr>
                    </a:solid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1">
                        <a:lumMod val="75000"/>
                      </a:schemeClr>
                    </a:solidFill>
                  </a:tcPr>
                </a:tc>
                <a:tc>
                  <a:txBody>
                    <a:bodyPr/>
                    <a:lstStyle/>
                    <a:p>
                      <a:pPr algn="ct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solidFill>
                      <a:schemeClr val="bg1">
                        <a:lumMod val="75000"/>
                      </a:schemeClr>
                    </a:solidFill>
                  </a:tcPr>
                </a:tc>
                <a:extLst>
                  <a:ext uri="{0D108BD9-81ED-4DB2-BD59-A6C34878D82A}">
                    <a16:rowId xmlns="" xmlns:a16="http://schemas.microsoft.com/office/drawing/2014/main" val="579273402"/>
                  </a:ext>
                </a:extLst>
              </a:tr>
            </a:tbl>
          </a:graphicData>
        </a:graphic>
      </p:graphicFrame>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20</a:t>
            </a:fld>
            <a:endParaRPr lang="en-US" dirty="0"/>
          </a:p>
        </p:txBody>
      </p:sp>
    </p:spTree>
    <p:extLst>
      <p:ext uri="{BB962C8B-B14F-4D97-AF65-F5344CB8AC3E}">
        <p14:creationId xmlns:p14="http://schemas.microsoft.com/office/powerpoint/2010/main" val="3892015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10000"/>
          </a:bodyPr>
          <a:lstStyle/>
          <a:p>
            <a:r>
              <a:rPr lang="en-US" dirty="0"/>
              <a:t>So </a:t>
            </a:r>
            <a:r>
              <a:rPr lang="en-US" dirty="0" err="1"/>
              <a:t>với</a:t>
            </a:r>
            <a:r>
              <a:rPr lang="en-US" dirty="0"/>
              <a:t> </a:t>
            </a:r>
            <a:r>
              <a:rPr lang="en-US" dirty="0" err="1"/>
              <a:t>mô</a:t>
            </a:r>
            <a:r>
              <a:rPr lang="en-US" dirty="0"/>
              <a:t> </a:t>
            </a:r>
            <a:r>
              <a:rPr lang="en-US" dirty="0" err="1"/>
              <a:t>hình</a:t>
            </a:r>
            <a:r>
              <a:rPr lang="en-US" dirty="0"/>
              <a:t> baseline, </a:t>
            </a:r>
            <a:r>
              <a:rPr lang="en-US" dirty="0" err="1"/>
              <a:t>các</a:t>
            </a:r>
            <a:r>
              <a:rPr lang="en-US" dirty="0"/>
              <a:t> </a:t>
            </a:r>
            <a:r>
              <a:rPr lang="en-US" dirty="0" err="1"/>
              <a:t>mô</a:t>
            </a:r>
            <a:r>
              <a:rPr lang="en-US" dirty="0"/>
              <a:t> </a:t>
            </a:r>
            <a:r>
              <a:rPr lang="en-US" dirty="0" err="1"/>
              <a:t>hình</a:t>
            </a:r>
            <a:r>
              <a:rPr lang="en-US" dirty="0"/>
              <a:t> </a:t>
            </a:r>
            <a:r>
              <a:rPr lang="en-US" dirty="0" err="1"/>
              <a:t>cải</a:t>
            </a:r>
            <a:r>
              <a:rPr lang="en-US" dirty="0"/>
              <a:t> </a:t>
            </a:r>
            <a:r>
              <a:rPr lang="en-US" dirty="0" err="1"/>
              <a:t>thiện</a:t>
            </a:r>
            <a:r>
              <a:rPr lang="en-US" dirty="0"/>
              <a:t> </a:t>
            </a:r>
            <a:r>
              <a:rPr lang="en-US" dirty="0" err="1"/>
              <a:t>có</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tăng</a:t>
            </a:r>
            <a:r>
              <a:rPr lang="en-US" dirty="0"/>
              <a:t> </a:t>
            </a:r>
            <a:r>
              <a:rPr lang="en-US" dirty="0" err="1" smtClean="0"/>
              <a:t>khoảng</a:t>
            </a:r>
            <a:r>
              <a:rPr lang="en-US" dirty="0"/>
              <a:t> </a:t>
            </a:r>
            <a:r>
              <a:rPr lang="en-US" dirty="0" smtClean="0"/>
              <a:t>3</a:t>
            </a:r>
            <a:r>
              <a:rPr lang="en-US" dirty="0"/>
              <a:t>% </a:t>
            </a:r>
          </a:p>
          <a:p>
            <a:endParaRPr lang="en-US" dirty="0"/>
          </a:p>
        </p:txBody>
      </p:sp>
      <p:sp>
        <p:nvSpPr>
          <p:cNvPr id="4" name="Title 1"/>
          <p:cNvSpPr txBox="1">
            <a:spLocks/>
          </p:cNvSpPr>
          <p:nvPr/>
        </p:nvSpPr>
        <p:spPr>
          <a:xfrm>
            <a:off x="784285" y="412117"/>
            <a:ext cx="3416779" cy="3668178"/>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4800" b="1" kern="1200" cap="all" baseline="0">
                <a:solidFill>
                  <a:schemeClr val="tx1"/>
                </a:solidFill>
                <a:latin typeface="+mj-lt"/>
                <a:ea typeface="+mj-ea"/>
                <a:cs typeface="+mj-cs"/>
              </a:defRPr>
            </a:lvl1pPr>
          </a:lstStyle>
          <a:p>
            <a:r>
              <a:rPr lang="en-US" sz="3600" dirty="0" smtClean="0">
                <a:solidFill>
                  <a:schemeClr val="bg1"/>
                </a:solidFill>
              </a:rPr>
              <a:t>IV. Conclusion </a:t>
            </a:r>
            <a:r>
              <a:rPr lang="en-US" sz="3600" dirty="0">
                <a:solidFill>
                  <a:schemeClr val="bg1"/>
                </a:solidFill>
              </a:rPr>
              <a:t>(</a:t>
            </a:r>
            <a:r>
              <a:rPr lang="en-US" sz="3600" dirty="0" err="1">
                <a:solidFill>
                  <a:schemeClr val="bg1"/>
                </a:solidFill>
              </a:rPr>
              <a:t>Kết</a:t>
            </a:r>
            <a:r>
              <a:rPr lang="en-US" sz="3600" dirty="0">
                <a:solidFill>
                  <a:schemeClr val="bg1"/>
                </a:solidFill>
              </a:rPr>
              <a:t> </a:t>
            </a:r>
            <a:r>
              <a:rPr lang="en-US" sz="3600" dirty="0" err="1">
                <a:solidFill>
                  <a:schemeClr val="bg1"/>
                </a:solidFill>
              </a:rPr>
              <a:t>luận</a:t>
            </a:r>
            <a:r>
              <a:rPr lang="en-US" sz="3600" dirty="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624059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 xmlns:a16="http://schemas.microsoft.com/office/drawing/2014/main"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 xmlns:a16="http://schemas.microsoft.com/office/drawing/2014/main" id="{9DD519AC-7392-4C53-9E3F-08F1208BC2CB}"/>
              </a:ext>
            </a:extLst>
          </p:cNvPr>
          <p:cNvSpPr>
            <a:spLocks noGrp="1"/>
          </p:cNvSpPr>
          <p:nvPr>
            <p:ph type="title"/>
          </p:nvPr>
        </p:nvSpPr>
        <p:spPr/>
        <p:txBody>
          <a:bodyPr/>
          <a:lstStyle/>
          <a:p>
            <a:r>
              <a:rPr lang="en-US" dirty="0"/>
              <a:t>Thank You</a:t>
            </a:r>
          </a:p>
        </p:txBody>
      </p:sp>
      <p:sp>
        <p:nvSpPr>
          <p:cNvPr id="2" name="Subtitle 1"/>
          <p:cNvSpPr>
            <a:spLocks noGrp="1"/>
          </p:cNvSpPr>
          <p:nvPr>
            <p:ph type="subTitle" idx="1"/>
          </p:nvPr>
        </p:nvSpPr>
        <p:spPr/>
        <p:txBody>
          <a:bodyPr>
            <a:noAutofit/>
          </a:bodyPr>
          <a:lstStyle/>
          <a:p>
            <a:pPr fontAlgn="ctr"/>
            <a:r>
              <a:rPr lang="en-US" sz="2000" dirty="0"/>
              <a:t>hieultfx10546@funix.edu.vn</a:t>
            </a:r>
          </a:p>
          <a:p>
            <a:r>
              <a:rPr lang="en-US" sz="2000" dirty="0"/>
              <a:t/>
            </a:r>
            <a:br>
              <a:rPr lang="en-US" sz="2000" dirty="0"/>
            </a:br>
            <a:endParaRPr lang="en-US" sz="2000" dirty="0"/>
          </a:p>
        </p:txBody>
      </p:sp>
    </p:spTree>
    <p:extLst>
      <p:ext uri="{BB962C8B-B14F-4D97-AF65-F5344CB8AC3E}">
        <p14:creationId xmlns:p14="http://schemas.microsoft.com/office/powerpoint/2010/main" val="1044043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3</a:t>
            </a:fld>
            <a:endParaRPr lang="en-US" noProof="0" dirty="0"/>
          </a:p>
        </p:txBody>
      </p:sp>
      <p:sp>
        <p:nvSpPr>
          <p:cNvPr id="3" name="Content Placeholder 2"/>
          <p:cNvSpPr>
            <a:spLocks noGrp="1"/>
          </p:cNvSpPr>
          <p:nvPr>
            <p:ph idx="1"/>
          </p:nvPr>
        </p:nvSpPr>
        <p:spPr/>
        <p:txBody>
          <a:bodyPr/>
          <a:lstStyle/>
          <a:p>
            <a:r>
              <a:rPr lang="en-US" sz="2800" dirty="0"/>
              <a:t>I. Exploratory data analysis (</a:t>
            </a:r>
            <a:r>
              <a:rPr lang="en-US" sz="2800" dirty="0" err="1"/>
              <a:t>Phân</a:t>
            </a:r>
            <a:r>
              <a:rPr lang="en-US" sz="2800" dirty="0"/>
              <a:t> </a:t>
            </a:r>
            <a:r>
              <a:rPr lang="en-US" sz="2800" dirty="0" err="1"/>
              <a:t>tích</a:t>
            </a:r>
            <a:r>
              <a:rPr lang="en-US" sz="2800" dirty="0"/>
              <a:t> </a:t>
            </a:r>
            <a:r>
              <a:rPr lang="en-US" sz="2800" dirty="0" err="1"/>
              <a:t>dữ</a:t>
            </a:r>
            <a:r>
              <a:rPr lang="en-US" sz="2800" dirty="0"/>
              <a:t> </a:t>
            </a:r>
            <a:r>
              <a:rPr lang="en-US" sz="2800" dirty="0" err="1"/>
              <a:t>liệu</a:t>
            </a:r>
            <a:r>
              <a:rPr lang="en-US" sz="2800" dirty="0"/>
              <a:t> </a:t>
            </a:r>
            <a:r>
              <a:rPr lang="en-US" sz="2800" dirty="0" err="1"/>
              <a:t>khám</a:t>
            </a:r>
            <a:r>
              <a:rPr lang="en-US" sz="2800" dirty="0"/>
              <a:t> </a:t>
            </a:r>
            <a:r>
              <a:rPr lang="en-US" sz="2800" dirty="0" err="1"/>
              <a:t>phá</a:t>
            </a:r>
            <a:r>
              <a:rPr lang="en-US" sz="2800" dirty="0"/>
              <a:t>)</a:t>
            </a:r>
          </a:p>
          <a:p>
            <a:r>
              <a:rPr lang="en-US" sz="2800" dirty="0"/>
              <a:t>II. Modelling &amp; Evaluation (</a:t>
            </a:r>
            <a:r>
              <a:rPr lang="en-US" sz="2800" dirty="0" err="1"/>
              <a:t>Lập</a:t>
            </a:r>
            <a:r>
              <a:rPr lang="en-US" sz="2800" dirty="0"/>
              <a:t> </a:t>
            </a:r>
            <a:r>
              <a:rPr lang="en-US" sz="2800" dirty="0" err="1"/>
              <a:t>mô</a:t>
            </a:r>
            <a:r>
              <a:rPr lang="en-US" sz="2800" dirty="0"/>
              <a:t> </a:t>
            </a:r>
            <a:r>
              <a:rPr lang="en-US" sz="2800" dirty="0" err="1"/>
              <a:t>hình</a:t>
            </a:r>
            <a:r>
              <a:rPr lang="en-US" sz="2800" dirty="0"/>
              <a:t> &amp; </a:t>
            </a:r>
            <a:r>
              <a:rPr lang="en-US" sz="2800" dirty="0" err="1"/>
              <a:t>Đánh</a:t>
            </a:r>
            <a:r>
              <a:rPr lang="en-US" sz="2800" dirty="0"/>
              <a:t> </a:t>
            </a:r>
            <a:r>
              <a:rPr lang="en-US" sz="2800" dirty="0" err="1"/>
              <a:t>giá</a:t>
            </a:r>
            <a:r>
              <a:rPr lang="en-US" sz="2800" dirty="0"/>
              <a:t>)</a:t>
            </a:r>
          </a:p>
          <a:p>
            <a:r>
              <a:rPr lang="en-US" sz="2800" dirty="0"/>
              <a:t>III. Model improvement (</a:t>
            </a:r>
            <a:r>
              <a:rPr lang="en-US" sz="2800" dirty="0" err="1"/>
              <a:t>Cải</a:t>
            </a:r>
            <a:r>
              <a:rPr lang="en-US" sz="2800" dirty="0"/>
              <a:t> </a:t>
            </a:r>
            <a:r>
              <a:rPr lang="en-US" sz="2800" dirty="0" err="1"/>
              <a:t>thiện</a:t>
            </a:r>
            <a:r>
              <a:rPr lang="en-US" sz="2800" dirty="0"/>
              <a:t> </a:t>
            </a:r>
            <a:r>
              <a:rPr lang="en-US" sz="2800" dirty="0" err="1"/>
              <a:t>mô</a:t>
            </a:r>
            <a:r>
              <a:rPr lang="en-US" sz="2800" dirty="0"/>
              <a:t> </a:t>
            </a:r>
            <a:r>
              <a:rPr lang="en-US" sz="2800" dirty="0" err="1"/>
              <a:t>hình</a:t>
            </a:r>
            <a:r>
              <a:rPr lang="en-US" sz="2800" dirty="0"/>
              <a:t>)</a:t>
            </a:r>
          </a:p>
          <a:p>
            <a:r>
              <a:rPr lang="en-US" sz="2800" dirty="0"/>
              <a:t>IV. Conclusion (</a:t>
            </a:r>
            <a:r>
              <a:rPr lang="en-US" sz="2800" dirty="0" err="1"/>
              <a:t>Kết</a:t>
            </a:r>
            <a:r>
              <a:rPr lang="en-US" sz="2800" dirty="0"/>
              <a:t> </a:t>
            </a:r>
            <a:r>
              <a:rPr lang="en-US" sz="2800" dirty="0" err="1"/>
              <a:t>luận</a:t>
            </a:r>
            <a:r>
              <a:rPr lang="en-US" sz="2800" dirty="0"/>
              <a:t>)</a:t>
            </a:r>
          </a:p>
          <a:p>
            <a:endParaRPr lang="en-US" dirty="0"/>
          </a:p>
        </p:txBody>
      </p:sp>
      <p:sp>
        <p:nvSpPr>
          <p:cNvPr id="4" name="Title 3"/>
          <p:cNvSpPr>
            <a:spLocks noGrp="1"/>
          </p:cNvSpPr>
          <p:nvPr>
            <p:ph type="title"/>
          </p:nvPr>
        </p:nvSpPr>
        <p:spPr/>
        <p:txBody>
          <a:bodyPr>
            <a:normAutofit/>
          </a:bodyPr>
          <a:lstStyle/>
          <a:p>
            <a:r>
              <a:rPr lang="en-US" sz="4000" dirty="0"/>
              <a:t>Agenda (</a:t>
            </a:r>
            <a:r>
              <a:rPr lang="en-US" sz="4000" dirty="0" err="1"/>
              <a:t>Mục</a:t>
            </a:r>
            <a:r>
              <a:rPr lang="en-US" sz="4000" dirty="0"/>
              <a:t> </a:t>
            </a:r>
            <a:r>
              <a:rPr lang="en-US" sz="4000" dirty="0" err="1"/>
              <a:t>lục</a:t>
            </a:r>
            <a:r>
              <a:rPr lang="en-US" sz="4000" dirty="0"/>
              <a:t>)</a:t>
            </a:r>
          </a:p>
        </p:txBody>
      </p:sp>
      <p:pic>
        <p:nvPicPr>
          <p:cNvPr id="5" name="Picture 4"/>
          <p:cNvPicPr>
            <a:picLocks noChangeAspect="1"/>
          </p:cNvPicPr>
          <p:nvPr/>
        </p:nvPicPr>
        <p:blipFill>
          <a:blip r:embed="rId2"/>
          <a:stretch>
            <a:fillRect/>
          </a:stretch>
        </p:blipFill>
        <p:spPr>
          <a:xfrm>
            <a:off x="177136" y="0"/>
            <a:ext cx="1486029" cy="579170"/>
          </a:xfrm>
          <a:prstGeom prst="rect">
            <a:avLst/>
          </a:prstGeom>
        </p:spPr>
      </p:pic>
    </p:spTree>
    <p:extLst>
      <p:ext uri="{BB962C8B-B14F-4D97-AF65-F5344CB8AC3E}">
        <p14:creationId xmlns:p14="http://schemas.microsoft.com/office/powerpoint/2010/main" val="3946117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158" y="2062514"/>
            <a:ext cx="3239827" cy="2554545"/>
          </a:xfrm>
          <a:prstGeom prst="rect">
            <a:avLst/>
          </a:prstGeom>
        </p:spPr>
        <p:txBody>
          <a:bodyPr wrap="square">
            <a:spAutoFit/>
          </a:bodyPr>
          <a:lstStyle/>
          <a:p>
            <a:r>
              <a:rPr lang="en-US" sz="4000" dirty="0">
                <a:solidFill>
                  <a:schemeClr val="bg1">
                    <a:lumMod val="95000"/>
                  </a:schemeClr>
                </a:solidFill>
              </a:rPr>
              <a:t>I. Exploratory data analysis (</a:t>
            </a:r>
            <a:r>
              <a:rPr lang="en-US" sz="4000" dirty="0" err="1">
                <a:solidFill>
                  <a:schemeClr val="bg1">
                    <a:lumMod val="95000"/>
                  </a:schemeClr>
                </a:solidFill>
              </a:rPr>
              <a:t>Phân</a:t>
            </a:r>
            <a:r>
              <a:rPr lang="en-US" sz="4000" dirty="0">
                <a:solidFill>
                  <a:schemeClr val="bg1">
                    <a:lumMod val="95000"/>
                  </a:schemeClr>
                </a:solidFill>
              </a:rPr>
              <a:t> </a:t>
            </a:r>
            <a:r>
              <a:rPr lang="en-US" sz="4000" dirty="0" err="1">
                <a:solidFill>
                  <a:schemeClr val="bg1">
                    <a:lumMod val="95000"/>
                  </a:schemeClr>
                </a:solidFill>
              </a:rPr>
              <a:t>tích</a:t>
            </a:r>
            <a:r>
              <a:rPr lang="en-US" sz="4000" dirty="0">
                <a:solidFill>
                  <a:schemeClr val="bg1">
                    <a:lumMod val="95000"/>
                  </a:schemeClr>
                </a:solidFill>
              </a:rPr>
              <a:t> </a:t>
            </a:r>
            <a:r>
              <a:rPr lang="en-US" sz="4000" dirty="0" err="1">
                <a:solidFill>
                  <a:schemeClr val="bg1">
                    <a:lumMod val="95000"/>
                  </a:schemeClr>
                </a:solidFill>
              </a:rPr>
              <a:t>dữ</a:t>
            </a:r>
            <a:r>
              <a:rPr lang="en-US" sz="4000" dirty="0">
                <a:solidFill>
                  <a:schemeClr val="bg1">
                    <a:lumMod val="95000"/>
                  </a:schemeClr>
                </a:solidFill>
              </a:rPr>
              <a:t> </a:t>
            </a:r>
            <a:r>
              <a:rPr lang="en-US" sz="4000" dirty="0" err="1">
                <a:solidFill>
                  <a:schemeClr val="bg1">
                    <a:lumMod val="95000"/>
                  </a:schemeClr>
                </a:solidFill>
              </a:rPr>
              <a:t>liệu</a:t>
            </a:r>
            <a:r>
              <a:rPr lang="en-US" sz="4000" dirty="0">
                <a:solidFill>
                  <a:schemeClr val="bg1">
                    <a:lumMod val="95000"/>
                  </a:schemeClr>
                </a:solidFill>
              </a:rPr>
              <a:t> </a:t>
            </a:r>
            <a:r>
              <a:rPr lang="en-US" sz="4000" dirty="0" err="1">
                <a:solidFill>
                  <a:schemeClr val="bg1">
                    <a:lumMod val="95000"/>
                  </a:schemeClr>
                </a:solidFill>
              </a:rPr>
              <a:t>khám</a:t>
            </a:r>
            <a:r>
              <a:rPr lang="en-US" sz="4000" dirty="0">
                <a:solidFill>
                  <a:schemeClr val="bg1">
                    <a:lumMod val="95000"/>
                  </a:schemeClr>
                </a:solidFill>
              </a:rPr>
              <a:t> </a:t>
            </a:r>
            <a:r>
              <a:rPr lang="en-US" sz="4000" dirty="0" err="1">
                <a:solidFill>
                  <a:schemeClr val="bg1">
                    <a:lumMod val="95000"/>
                  </a:schemeClr>
                </a:solidFill>
              </a:rPr>
              <a:t>phá</a:t>
            </a:r>
            <a:r>
              <a:rPr lang="en-US" sz="4000" dirty="0">
                <a:solidFill>
                  <a:schemeClr val="bg1">
                    <a:lumMod val="95000"/>
                  </a:schemeClr>
                </a:solidFill>
              </a:rPr>
              <a:t>)</a:t>
            </a:r>
          </a:p>
        </p:txBody>
      </p:sp>
      <p:sp>
        <p:nvSpPr>
          <p:cNvPr id="7" name="Subtitle 6"/>
          <p:cNvSpPr txBox="1">
            <a:spLocks noGrp="1"/>
          </p:cNvSpPr>
          <p:nvPr>
            <p:ph type="subTitle" idx="1"/>
          </p:nvPr>
        </p:nvSpPr>
        <p:spPr>
          <a:xfrm>
            <a:off x="4862872" y="2986267"/>
            <a:ext cx="7234237" cy="3503523"/>
          </a:xfrm>
          <a:prstGeom prst="rect">
            <a:avLst/>
          </a:prstGeom>
          <a:noFill/>
        </p:spPr>
        <p:txBody>
          <a:bodyPr wrap="square" rtlCol="0">
            <a:spAutoFit/>
          </a:bodyPr>
          <a:lstStyle/>
          <a:p>
            <a:pPr marL="457200" indent="-457200">
              <a:lnSpc>
                <a:spcPct val="150000"/>
              </a:lnSpc>
              <a:buFont typeface="+mj-lt"/>
              <a:buAutoNum type="arabicPeriod"/>
            </a:pPr>
            <a:r>
              <a:rPr lang="en-US" sz="2000" b="1" dirty="0" err="1">
                <a:solidFill>
                  <a:srgbClr val="002060"/>
                </a:solidFill>
              </a:rPr>
              <a:t>Hiểu</a:t>
            </a:r>
            <a:r>
              <a:rPr lang="en-US" sz="2000" b="1" dirty="0">
                <a:solidFill>
                  <a:srgbClr val="002060"/>
                </a:solidFill>
              </a:rPr>
              <a:t> </a:t>
            </a:r>
            <a:r>
              <a:rPr lang="en-US" sz="2000" b="1" dirty="0" err="1">
                <a:solidFill>
                  <a:srgbClr val="002060"/>
                </a:solidFill>
              </a:rPr>
              <a:t>biết</a:t>
            </a:r>
            <a:r>
              <a:rPr lang="en-US" sz="2000" b="1" dirty="0">
                <a:solidFill>
                  <a:srgbClr val="002060"/>
                </a:solidFill>
              </a:rPr>
              <a:t> </a:t>
            </a:r>
            <a:r>
              <a:rPr lang="en-US" sz="2000" b="1" dirty="0" err="1">
                <a:solidFill>
                  <a:srgbClr val="002060"/>
                </a:solidFill>
              </a:rPr>
              <a:t>về</a:t>
            </a:r>
            <a:r>
              <a:rPr lang="en-US" sz="2000" b="1" dirty="0">
                <a:solidFill>
                  <a:srgbClr val="002060"/>
                </a:solidFill>
              </a:rPr>
              <a:t> </a:t>
            </a:r>
            <a:r>
              <a:rPr lang="en-US" sz="2000" b="1" dirty="0" err="1">
                <a:solidFill>
                  <a:srgbClr val="002060"/>
                </a:solidFill>
              </a:rPr>
              <a:t>Kinh</a:t>
            </a:r>
            <a:r>
              <a:rPr lang="en-US" sz="2000" b="1" dirty="0">
                <a:solidFill>
                  <a:srgbClr val="002060"/>
                </a:solidFill>
              </a:rPr>
              <a:t> </a:t>
            </a:r>
            <a:r>
              <a:rPr lang="en-US" sz="2000" b="1" dirty="0" err="1">
                <a:solidFill>
                  <a:srgbClr val="002060"/>
                </a:solidFill>
              </a:rPr>
              <a:t>doanh</a:t>
            </a:r>
            <a:r>
              <a:rPr lang="en-US" sz="2000" b="1" dirty="0">
                <a:solidFill>
                  <a:srgbClr val="002060"/>
                </a:solidFill>
              </a:rPr>
              <a:t> (Business Understanding)</a:t>
            </a:r>
          </a:p>
          <a:p>
            <a:pPr marL="457200" indent="-457200">
              <a:lnSpc>
                <a:spcPct val="150000"/>
              </a:lnSpc>
              <a:buFont typeface="+mj-lt"/>
              <a:buAutoNum type="arabicPeriod"/>
            </a:pPr>
            <a:r>
              <a:rPr lang="en-US" sz="2000" b="1" dirty="0" err="1">
                <a:solidFill>
                  <a:srgbClr val="002060"/>
                </a:solidFill>
              </a:rPr>
              <a:t>Hiểu</a:t>
            </a:r>
            <a:r>
              <a:rPr lang="en-US" sz="2000" b="1" dirty="0">
                <a:solidFill>
                  <a:srgbClr val="002060"/>
                </a:solidFill>
              </a:rPr>
              <a:t> </a:t>
            </a:r>
            <a:r>
              <a:rPr lang="en-US" sz="2000" b="1" dirty="0" err="1">
                <a:solidFill>
                  <a:srgbClr val="002060"/>
                </a:solidFill>
              </a:rPr>
              <a:t>biết</a:t>
            </a:r>
            <a:r>
              <a:rPr lang="en-US" sz="2000" b="1" dirty="0">
                <a:solidFill>
                  <a:srgbClr val="002060"/>
                </a:solidFill>
              </a:rPr>
              <a:t> </a:t>
            </a:r>
            <a:r>
              <a:rPr lang="en-US" sz="2000" b="1" dirty="0" err="1">
                <a:solidFill>
                  <a:srgbClr val="002060"/>
                </a:solidFill>
              </a:rPr>
              <a:t>về</a:t>
            </a:r>
            <a:r>
              <a:rPr lang="en-US" sz="2000" b="1" dirty="0">
                <a:solidFill>
                  <a:srgbClr val="002060"/>
                </a:solidFill>
              </a:rPr>
              <a:t> </a:t>
            </a:r>
            <a:r>
              <a:rPr lang="en-US" sz="2000" b="1" dirty="0" err="1">
                <a:solidFill>
                  <a:srgbClr val="002060"/>
                </a:solidFill>
              </a:rPr>
              <a:t>Dữ</a:t>
            </a:r>
            <a:r>
              <a:rPr lang="en-US" sz="2000" b="1" dirty="0">
                <a:solidFill>
                  <a:srgbClr val="002060"/>
                </a:solidFill>
              </a:rPr>
              <a:t> </a:t>
            </a:r>
            <a:r>
              <a:rPr lang="en-US" sz="2000" b="1" dirty="0" err="1">
                <a:solidFill>
                  <a:srgbClr val="002060"/>
                </a:solidFill>
              </a:rPr>
              <a:t>liệu</a:t>
            </a:r>
            <a:r>
              <a:rPr lang="en-US" sz="2000" b="1" dirty="0">
                <a:solidFill>
                  <a:srgbClr val="002060"/>
                </a:solidFill>
              </a:rPr>
              <a:t> (Data Understanding)</a:t>
            </a:r>
            <a:endParaRPr lang="en-US" sz="1600" b="1" dirty="0">
              <a:solidFill>
                <a:srgbClr val="002060"/>
              </a:solidFill>
            </a:endParaRPr>
          </a:p>
          <a:p>
            <a:pPr marL="457200" indent="-457200">
              <a:lnSpc>
                <a:spcPct val="150000"/>
              </a:lnSpc>
              <a:buFont typeface="+mj-lt"/>
              <a:buAutoNum type="arabicPeriod"/>
            </a:pPr>
            <a:r>
              <a:rPr lang="en-US" sz="2000" b="1" dirty="0" err="1">
                <a:solidFill>
                  <a:srgbClr val="002060"/>
                </a:solidFill>
              </a:rPr>
              <a:t>Phân</a:t>
            </a:r>
            <a:r>
              <a:rPr lang="en-US" sz="2000" b="1" dirty="0">
                <a:solidFill>
                  <a:srgbClr val="002060"/>
                </a:solidFill>
              </a:rPr>
              <a:t> </a:t>
            </a:r>
            <a:r>
              <a:rPr lang="en-US" sz="2000" b="1" dirty="0" err="1">
                <a:solidFill>
                  <a:srgbClr val="002060"/>
                </a:solidFill>
              </a:rPr>
              <a:t>tích</a:t>
            </a:r>
            <a:r>
              <a:rPr lang="en-US" sz="2000" b="1" dirty="0">
                <a:solidFill>
                  <a:srgbClr val="002060"/>
                </a:solidFill>
              </a:rPr>
              <a:t> </a:t>
            </a:r>
            <a:r>
              <a:rPr lang="en-US" sz="2000" b="1" dirty="0" err="1">
                <a:solidFill>
                  <a:srgbClr val="002060"/>
                </a:solidFill>
              </a:rPr>
              <a:t>Dữ</a:t>
            </a:r>
            <a:r>
              <a:rPr lang="en-US" sz="2000" b="1" dirty="0">
                <a:solidFill>
                  <a:srgbClr val="002060"/>
                </a:solidFill>
              </a:rPr>
              <a:t> </a:t>
            </a:r>
            <a:r>
              <a:rPr lang="en-US" sz="2000" b="1" dirty="0" err="1">
                <a:solidFill>
                  <a:srgbClr val="002060"/>
                </a:solidFill>
              </a:rPr>
              <a:t>liệu</a:t>
            </a:r>
            <a:r>
              <a:rPr lang="en-US" sz="2000" b="1" dirty="0">
                <a:solidFill>
                  <a:srgbClr val="002060"/>
                </a:solidFill>
              </a:rPr>
              <a:t> (Data Analysis)</a:t>
            </a:r>
          </a:p>
          <a:p>
            <a:pPr marL="457200" indent="-457200">
              <a:lnSpc>
                <a:spcPct val="150000"/>
              </a:lnSpc>
              <a:buFont typeface="+mj-lt"/>
              <a:buAutoNum type="arabicPeriod"/>
            </a:pPr>
            <a:r>
              <a:rPr lang="en-US" sz="2000" b="1" dirty="0" err="1">
                <a:solidFill>
                  <a:srgbClr val="002060"/>
                </a:solidFill>
              </a:rPr>
              <a:t>Phương</a:t>
            </a:r>
            <a:r>
              <a:rPr lang="en-US" sz="2000" b="1" dirty="0">
                <a:solidFill>
                  <a:srgbClr val="002060"/>
                </a:solidFill>
              </a:rPr>
              <a:t> </a:t>
            </a:r>
            <a:r>
              <a:rPr lang="en-US" sz="2000" b="1" dirty="0" err="1">
                <a:solidFill>
                  <a:srgbClr val="002060"/>
                </a:solidFill>
              </a:rPr>
              <a:t>pháp</a:t>
            </a:r>
            <a:r>
              <a:rPr lang="en-US" sz="2000" b="1" dirty="0">
                <a:solidFill>
                  <a:srgbClr val="002060"/>
                </a:solidFill>
              </a:rPr>
              <a:t> </a:t>
            </a:r>
            <a:r>
              <a:rPr lang="en-US" sz="2000" b="1" dirty="0" err="1">
                <a:solidFill>
                  <a:srgbClr val="002060"/>
                </a:solidFill>
              </a:rPr>
              <a:t>Giải</a:t>
            </a:r>
            <a:r>
              <a:rPr lang="en-US" sz="2000" b="1" dirty="0">
                <a:solidFill>
                  <a:srgbClr val="002060"/>
                </a:solidFill>
              </a:rPr>
              <a:t> </a:t>
            </a:r>
            <a:r>
              <a:rPr lang="en-US" sz="2000" b="1" dirty="0" err="1">
                <a:solidFill>
                  <a:srgbClr val="002060"/>
                </a:solidFill>
              </a:rPr>
              <a:t>quyết</a:t>
            </a:r>
            <a:r>
              <a:rPr lang="en-US" sz="2000" b="1" dirty="0">
                <a:solidFill>
                  <a:srgbClr val="002060"/>
                </a:solidFill>
              </a:rPr>
              <a:t> </a:t>
            </a:r>
            <a:r>
              <a:rPr lang="en-US" sz="2000" b="1" dirty="0" err="1">
                <a:solidFill>
                  <a:srgbClr val="002060"/>
                </a:solidFill>
              </a:rPr>
              <a:t>vấn</a:t>
            </a:r>
            <a:r>
              <a:rPr lang="en-US" sz="2000" b="1" dirty="0">
                <a:solidFill>
                  <a:srgbClr val="002060"/>
                </a:solidFill>
              </a:rPr>
              <a:t> </a:t>
            </a:r>
            <a:r>
              <a:rPr lang="en-US" sz="2000" b="1" dirty="0" err="1">
                <a:solidFill>
                  <a:srgbClr val="002060"/>
                </a:solidFill>
              </a:rPr>
              <a:t>đề</a:t>
            </a:r>
            <a:r>
              <a:rPr lang="en-US" sz="2000" b="1" dirty="0">
                <a:solidFill>
                  <a:srgbClr val="002060"/>
                </a:solidFill>
              </a:rPr>
              <a:t> (Solution Approach</a:t>
            </a:r>
            <a:r>
              <a:rPr lang="en-US" sz="2000" b="1" dirty="0" smtClean="0">
                <a:solidFill>
                  <a:srgbClr val="002060"/>
                </a:solidFill>
              </a:rPr>
              <a:t>)</a:t>
            </a:r>
          </a:p>
          <a:p>
            <a:pPr marL="457200" indent="-457200">
              <a:lnSpc>
                <a:spcPct val="150000"/>
              </a:lnSpc>
              <a:buFont typeface="+mj-lt"/>
              <a:buAutoNum type="arabicPeriod"/>
            </a:pPr>
            <a:r>
              <a:rPr lang="en-US" sz="2000" b="1" dirty="0" err="1" smtClean="0">
                <a:solidFill>
                  <a:srgbClr val="002060"/>
                </a:solidFill>
              </a:rPr>
              <a:t>Tiền</a:t>
            </a:r>
            <a:r>
              <a:rPr lang="en-US" sz="2000" b="1" dirty="0" smtClean="0">
                <a:solidFill>
                  <a:srgbClr val="002060"/>
                </a:solidFill>
              </a:rPr>
              <a:t> </a:t>
            </a:r>
            <a:r>
              <a:rPr lang="en-US" sz="2000" b="1" dirty="0" err="1" smtClean="0">
                <a:solidFill>
                  <a:srgbClr val="002060"/>
                </a:solidFill>
              </a:rPr>
              <a:t>xử</a:t>
            </a:r>
            <a:r>
              <a:rPr lang="en-US" sz="2000" b="1" dirty="0" smtClean="0">
                <a:solidFill>
                  <a:srgbClr val="002060"/>
                </a:solidFill>
              </a:rPr>
              <a:t> </a:t>
            </a:r>
            <a:r>
              <a:rPr lang="en-US" sz="2000" b="1" dirty="0" err="1" smtClean="0">
                <a:solidFill>
                  <a:srgbClr val="002060"/>
                </a:solidFill>
              </a:rPr>
              <a:t>lý</a:t>
            </a:r>
            <a:r>
              <a:rPr lang="en-US" sz="2000" b="1" dirty="0" smtClean="0">
                <a:solidFill>
                  <a:srgbClr val="002060"/>
                </a:solidFill>
              </a:rPr>
              <a:t> </a:t>
            </a:r>
            <a:r>
              <a:rPr lang="en-US" sz="2000" b="1" dirty="0" err="1" smtClean="0">
                <a:solidFill>
                  <a:srgbClr val="002060"/>
                </a:solidFill>
              </a:rPr>
              <a:t>dữ</a:t>
            </a:r>
            <a:r>
              <a:rPr lang="en-US" sz="2000" b="1" dirty="0" smtClean="0">
                <a:solidFill>
                  <a:srgbClr val="002060"/>
                </a:solidFill>
              </a:rPr>
              <a:t> </a:t>
            </a:r>
            <a:r>
              <a:rPr lang="en-US" sz="2000" b="1" dirty="0" err="1" smtClean="0">
                <a:solidFill>
                  <a:srgbClr val="002060"/>
                </a:solidFill>
              </a:rPr>
              <a:t>liệu</a:t>
            </a:r>
            <a:r>
              <a:rPr lang="en-US" sz="2000" b="1" dirty="0" smtClean="0">
                <a:solidFill>
                  <a:srgbClr val="002060"/>
                </a:solidFill>
              </a:rPr>
              <a:t> (preprocessing)</a:t>
            </a:r>
            <a:endParaRPr lang="en-US" sz="2000" b="1" dirty="0">
              <a:solidFill>
                <a:srgbClr val="002060"/>
              </a:solidFill>
            </a:endParaRPr>
          </a:p>
          <a:p>
            <a:pPr marL="457200" indent="-457200">
              <a:lnSpc>
                <a:spcPct val="150000"/>
              </a:lnSpc>
              <a:buFont typeface="Arial" panose="020B0604020202020204" pitchFamily="34" charset="0"/>
              <a:buChar char="•"/>
            </a:pPr>
            <a:endParaRPr lang="en-US" sz="2000" dirty="0"/>
          </a:p>
        </p:txBody>
      </p:sp>
      <p:pic>
        <p:nvPicPr>
          <p:cNvPr id="8" name="Picture 7"/>
          <p:cNvPicPr>
            <a:picLocks noChangeAspect="1"/>
          </p:cNvPicPr>
          <p:nvPr/>
        </p:nvPicPr>
        <p:blipFill>
          <a:blip r:embed="rId2"/>
          <a:stretch>
            <a:fillRect/>
          </a:stretch>
        </p:blipFill>
        <p:spPr>
          <a:xfrm>
            <a:off x="4550728" y="2183283"/>
            <a:ext cx="1486029" cy="579170"/>
          </a:xfrm>
          <a:prstGeom prst="rect">
            <a:avLst/>
          </a:prstGeom>
        </p:spPr>
      </p:pic>
    </p:spTree>
    <p:extLst>
      <p:ext uri="{BB962C8B-B14F-4D97-AF65-F5344CB8AC3E}">
        <p14:creationId xmlns:p14="http://schemas.microsoft.com/office/powerpoint/2010/main" val="1605723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0607DA8-6843-427B-8234-C58238E1E53D}"/>
              </a:ext>
            </a:extLst>
          </p:cNvPr>
          <p:cNvSpPr>
            <a:spLocks noGrp="1"/>
          </p:cNvSpPr>
          <p:nvPr>
            <p:ph type="title"/>
          </p:nvPr>
        </p:nvSpPr>
        <p:spPr>
          <a:xfrm>
            <a:off x="363416" y="-69011"/>
            <a:ext cx="4001550" cy="1065691"/>
          </a:xfrm>
        </p:spPr>
        <p:txBody>
          <a:bodyPr/>
          <a:lstStyle/>
          <a:p>
            <a:r>
              <a:rPr lang="en-US" sz="3200" dirty="0">
                <a:solidFill>
                  <a:schemeClr val="bg1">
                    <a:lumMod val="95000"/>
                  </a:schemeClr>
                </a:solidFill>
              </a:rPr>
              <a:t>Business Understanding</a:t>
            </a:r>
          </a:p>
        </p:txBody>
      </p:sp>
      <p:sp>
        <p:nvSpPr>
          <p:cNvPr id="8" name="Text Placeholder 7">
            <a:extLst>
              <a:ext uri="{FF2B5EF4-FFF2-40B4-BE49-F238E27FC236}">
                <a16:creationId xmlns="" xmlns:a16="http://schemas.microsoft.com/office/drawing/2014/main" id="{59A41760-72CD-4C84-9570-EE30C5126442}"/>
              </a:ext>
            </a:extLst>
          </p:cNvPr>
          <p:cNvSpPr>
            <a:spLocks noGrp="1"/>
          </p:cNvSpPr>
          <p:nvPr>
            <p:ph type="body" idx="1"/>
          </p:nvPr>
        </p:nvSpPr>
        <p:spPr/>
        <p:txBody>
          <a:bodyPr/>
          <a:lstStyle/>
          <a:p>
            <a:r>
              <a:rPr lang="en-US" dirty="0" err="1"/>
              <a:t>Mục</a:t>
            </a:r>
            <a:r>
              <a:rPr lang="en-US" dirty="0"/>
              <a:t> </a:t>
            </a:r>
            <a:r>
              <a:rPr lang="en-US" dirty="0" err="1"/>
              <a:t>đích</a:t>
            </a:r>
            <a:r>
              <a:rPr lang="en-US" dirty="0"/>
              <a:t> </a:t>
            </a:r>
            <a:r>
              <a:rPr lang="en-US" dirty="0" err="1"/>
              <a:t>bài</a:t>
            </a:r>
            <a:r>
              <a:rPr lang="en-US" dirty="0"/>
              <a:t> </a:t>
            </a:r>
            <a:r>
              <a:rPr lang="en-US" dirty="0" err="1"/>
              <a:t>toán</a:t>
            </a:r>
            <a:r>
              <a:rPr lang="en-US" dirty="0"/>
              <a:t>: </a:t>
            </a:r>
            <a:r>
              <a:rPr lang="en-US" dirty="0" err="1"/>
              <a:t>Xác</a:t>
            </a:r>
            <a:r>
              <a:rPr lang="en-US" dirty="0"/>
              <a:t> </a:t>
            </a:r>
            <a:r>
              <a:rPr lang="en-US" dirty="0" err="1"/>
              <a:t>định</a:t>
            </a:r>
            <a:r>
              <a:rPr lang="en-US" dirty="0"/>
              <a:t> </a:t>
            </a:r>
            <a:r>
              <a:rPr lang="en-US" dirty="0" smtClean="0"/>
              <a:t>26 </a:t>
            </a:r>
            <a:r>
              <a:rPr lang="en-US" dirty="0" err="1" smtClean="0"/>
              <a:t>loại</a:t>
            </a:r>
            <a:r>
              <a:rPr lang="en-US" dirty="0" smtClean="0"/>
              <a:t> </a:t>
            </a:r>
            <a:r>
              <a:rPr lang="en-US" dirty="0" err="1" smtClean="0"/>
              <a:t>cây</a:t>
            </a:r>
            <a:r>
              <a:rPr lang="en-US" dirty="0" smtClean="0"/>
              <a:t> </a:t>
            </a:r>
            <a:r>
              <a:rPr lang="en-US" dirty="0" err="1" smtClean="0"/>
              <a:t>trồng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hình</a:t>
            </a:r>
            <a:r>
              <a:rPr lang="en-US" dirty="0" smtClean="0"/>
              <a:t> </a:t>
            </a:r>
            <a:r>
              <a:rPr lang="en-US" dirty="0" err="1" smtClean="0"/>
              <a:t>ảnh</a:t>
            </a:r>
            <a:r>
              <a:rPr lang="en-US" dirty="0" smtClean="0"/>
              <a:t>=&gt; </a:t>
            </a:r>
            <a:r>
              <a:rPr lang="en-US" dirty="0" err="1" smtClean="0"/>
              <a:t>đây</a:t>
            </a:r>
            <a:r>
              <a:rPr lang="en-US" dirty="0" smtClean="0"/>
              <a:t> </a:t>
            </a:r>
            <a:r>
              <a:rPr lang="en-US" dirty="0" err="1" smtClean="0"/>
              <a:t>là</a:t>
            </a:r>
            <a:r>
              <a:rPr lang="en-US" dirty="0" smtClean="0"/>
              <a:t> </a:t>
            </a:r>
            <a:r>
              <a:rPr lang="en-US" dirty="0" err="1"/>
              <a:t>bài</a:t>
            </a:r>
            <a:r>
              <a:rPr lang="en-US" dirty="0"/>
              <a:t> </a:t>
            </a:r>
            <a:r>
              <a:rPr lang="en-US" dirty="0" err="1"/>
              <a:t>toán</a:t>
            </a:r>
            <a:r>
              <a:rPr lang="en-US" dirty="0"/>
              <a:t> </a:t>
            </a:r>
            <a:r>
              <a:rPr lang="en-US" dirty="0" err="1"/>
              <a:t>Phân</a:t>
            </a:r>
            <a:r>
              <a:rPr lang="en-US" dirty="0"/>
              <a:t> </a:t>
            </a:r>
            <a:r>
              <a:rPr lang="en-US" dirty="0" err="1" smtClean="0"/>
              <a:t>loại</a:t>
            </a:r>
            <a:r>
              <a:rPr lang="en-US" dirty="0" smtClean="0"/>
              <a:t> </a:t>
            </a:r>
            <a:r>
              <a:rPr lang="en-US" dirty="0" err="1" smtClean="0"/>
              <a:t>nhiều</a:t>
            </a:r>
            <a:r>
              <a:rPr lang="en-US" dirty="0" smtClean="0"/>
              <a:t> </a:t>
            </a:r>
            <a:r>
              <a:rPr lang="en-US" dirty="0" err="1" smtClean="0"/>
              <a:t>lớp</a:t>
            </a:r>
            <a:endParaRPr lang="en-US" dirty="0"/>
          </a:p>
          <a:p>
            <a:r>
              <a:rPr lang="en-US" dirty="0" err="1"/>
              <a:t>Mô</a:t>
            </a:r>
            <a:r>
              <a:rPr lang="en-US" dirty="0"/>
              <a:t> </a:t>
            </a:r>
            <a:r>
              <a:rPr lang="en-US" dirty="0" err="1"/>
              <a:t>hình</a:t>
            </a:r>
            <a:r>
              <a:rPr lang="en-US" dirty="0"/>
              <a:t> </a:t>
            </a:r>
            <a:r>
              <a:rPr lang="en-US" dirty="0" err="1"/>
              <a:t>sử</a:t>
            </a:r>
            <a:r>
              <a:rPr lang="en-US" dirty="0"/>
              <a:t> </a:t>
            </a:r>
            <a:r>
              <a:rPr lang="en-US" dirty="0" err="1"/>
              <a:t>dụng</a:t>
            </a:r>
            <a:r>
              <a:rPr lang="en-US" dirty="0"/>
              <a:t> </a:t>
            </a:r>
            <a:r>
              <a:rPr lang="en-US" dirty="0" smtClean="0"/>
              <a:t>accuracy-score </a:t>
            </a:r>
            <a:r>
              <a:rPr lang="en-US" dirty="0"/>
              <a:t>(</a:t>
            </a:r>
            <a:r>
              <a:rPr lang="en-US" dirty="0" err="1"/>
              <a:t>mục</a:t>
            </a:r>
            <a:r>
              <a:rPr lang="en-US" dirty="0"/>
              <a:t> </a:t>
            </a:r>
            <a:r>
              <a:rPr lang="en-US" dirty="0" err="1"/>
              <a:t>tiêu</a:t>
            </a:r>
            <a:r>
              <a:rPr lang="en-US" dirty="0"/>
              <a:t> </a:t>
            </a:r>
            <a:r>
              <a:rPr lang="en-US" dirty="0" err="1"/>
              <a:t>trên</a:t>
            </a:r>
            <a:r>
              <a:rPr lang="en-US" dirty="0"/>
              <a:t> </a:t>
            </a:r>
            <a:r>
              <a:rPr lang="en-US" dirty="0" smtClean="0"/>
              <a:t>95%)</a:t>
            </a:r>
            <a:endParaRPr lang="en-US" dirty="0"/>
          </a:p>
        </p:txBody>
      </p:sp>
      <p:sp>
        <p:nvSpPr>
          <p:cNvPr id="10" name="Content Placeholder 9">
            <a:extLst>
              <a:ext uri="{FF2B5EF4-FFF2-40B4-BE49-F238E27FC236}">
                <a16:creationId xmlns="" xmlns:a16="http://schemas.microsoft.com/office/drawing/2014/main" id="{7A487B60-F261-45EC-9627-5E612430FDA4}"/>
              </a:ext>
            </a:extLst>
          </p:cNvPr>
          <p:cNvSpPr>
            <a:spLocks noGrp="1"/>
          </p:cNvSpPr>
          <p:nvPr>
            <p:ph sz="quarter" idx="14"/>
          </p:nvPr>
        </p:nvSpPr>
        <p:spPr>
          <a:xfrm>
            <a:off x="363416" y="6463207"/>
            <a:ext cx="2914622" cy="248743"/>
          </a:xfrm>
        </p:spPr>
        <p:txBody>
          <a:bodyPr/>
          <a:lstStyle/>
          <a:p>
            <a:pPr fontAlgn="ctr"/>
            <a:r>
              <a:rPr lang="en-US" b="0" dirty="0">
                <a:solidFill>
                  <a:schemeClr val="tx2">
                    <a:lumMod val="60000"/>
                    <a:lumOff val="40000"/>
                  </a:schemeClr>
                </a:solidFill>
              </a:rPr>
              <a:t>hieultfx10546@funix.edu.vn </a:t>
            </a:r>
          </a:p>
        </p:txBody>
      </p:sp>
      <p:sp>
        <p:nvSpPr>
          <p:cNvPr id="5" name="Slide Number Placeholder 4">
            <a:extLst>
              <a:ext uri="{FF2B5EF4-FFF2-40B4-BE49-F238E27FC236}">
                <a16:creationId xmlns="" xmlns:a16="http://schemas.microsoft.com/office/drawing/2014/main" id="{C2BA88AF-DB8A-4271-84BF-A8EFA98F9D37}"/>
              </a:ext>
            </a:extLst>
          </p:cNvPr>
          <p:cNvSpPr>
            <a:spLocks noGrp="1"/>
          </p:cNvSpPr>
          <p:nvPr>
            <p:ph type="sldNum" sz="quarter" idx="12"/>
          </p:nvPr>
        </p:nvSpPr>
        <p:spPr/>
        <p:txBody>
          <a:bodyPr/>
          <a:lstStyle/>
          <a:p>
            <a:fld id="{48BB047D-A6CD-43AB-96F0-683C726B586B}" type="slidenum">
              <a:rPr lang="en-US" smtClean="0"/>
              <a:pPr/>
              <a:t>5</a:t>
            </a:fld>
            <a:endParaRPr lang="en-US" dirty="0"/>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24" b="5224"/>
          <a:stretch>
            <a:fillRect/>
          </a:stretch>
        </p:blipFill>
        <p:spPr>
          <a:xfrm>
            <a:off x="5316489" y="0"/>
            <a:ext cx="6875511" cy="6858000"/>
          </a:xfrm>
        </p:spPr>
      </p:pic>
    </p:spTree>
    <p:extLst>
      <p:ext uri="{BB962C8B-B14F-4D97-AF65-F5344CB8AC3E}">
        <p14:creationId xmlns:p14="http://schemas.microsoft.com/office/powerpoint/2010/main" val="1404152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BDE42C9A-B4DC-4A46-A073-8421E387B2B7}"/>
              </a:ext>
            </a:extLst>
          </p:cNvPr>
          <p:cNvSpPr>
            <a:spLocks noGrp="1"/>
          </p:cNvSpPr>
          <p:nvPr>
            <p:ph idx="1"/>
          </p:nvPr>
        </p:nvSpPr>
        <p:spPr>
          <a:xfrm>
            <a:off x="302437" y="2164342"/>
            <a:ext cx="5288988" cy="3433645"/>
          </a:xfrm>
        </p:spPr>
        <p:txBody>
          <a:bodyPr/>
          <a:lstStyle/>
          <a:p>
            <a:pPr>
              <a:buFontTx/>
              <a:buChar char="-"/>
            </a:pPr>
            <a:r>
              <a:rPr lang="en-US" dirty="0" err="1" smtClean="0"/>
              <a:t>Tập</a:t>
            </a:r>
            <a:r>
              <a:rPr lang="en-US" dirty="0" smtClean="0"/>
              <a:t> Train </a:t>
            </a:r>
            <a:r>
              <a:rPr lang="en-US" dirty="0" err="1" smtClean="0"/>
              <a:t>có</a:t>
            </a:r>
            <a:r>
              <a:rPr lang="en-US" dirty="0" smtClean="0"/>
              <a:t> </a:t>
            </a:r>
            <a:r>
              <a:rPr lang="en-US" dirty="0" err="1" smtClean="0"/>
              <a:t>tất</a:t>
            </a:r>
            <a:r>
              <a:rPr lang="en-US" dirty="0" smtClean="0"/>
              <a:t> </a:t>
            </a:r>
            <a:r>
              <a:rPr lang="en-US" dirty="0" err="1" smtClean="0"/>
              <a:t>cả</a:t>
            </a:r>
            <a:r>
              <a:rPr lang="en-US" dirty="0" smtClean="0"/>
              <a:t> 41607 </a:t>
            </a:r>
            <a:r>
              <a:rPr lang="en-US" dirty="0" err="1" smtClean="0"/>
              <a:t>hình</a:t>
            </a:r>
            <a:r>
              <a:rPr lang="en-US" dirty="0" smtClean="0"/>
              <a:t> </a:t>
            </a:r>
            <a:r>
              <a:rPr lang="en-US" dirty="0" err="1" smtClean="0"/>
              <a:t>ảnh</a:t>
            </a:r>
            <a:r>
              <a:rPr lang="en-US" dirty="0" smtClean="0"/>
              <a:t> </a:t>
            </a:r>
            <a:r>
              <a:rPr lang="en-US" dirty="0" err="1" smtClean="0"/>
              <a:t>được</a:t>
            </a:r>
            <a:r>
              <a:rPr lang="en-US" dirty="0" smtClean="0"/>
              <a:t> </a:t>
            </a:r>
            <a:r>
              <a:rPr lang="en-US" dirty="0" err="1" smtClean="0"/>
              <a:t>dán</a:t>
            </a:r>
            <a:r>
              <a:rPr lang="en-US" dirty="0" smtClean="0"/>
              <a:t> </a:t>
            </a:r>
            <a:r>
              <a:rPr lang="en-US" dirty="0" err="1" smtClean="0"/>
              <a:t>nhãn</a:t>
            </a:r>
            <a:r>
              <a:rPr lang="en-US" dirty="0" smtClean="0"/>
              <a:t> </a:t>
            </a:r>
            <a:r>
              <a:rPr lang="en-US" dirty="0" err="1" smtClean="0"/>
              <a:t>của</a:t>
            </a:r>
            <a:r>
              <a:rPr lang="en-US" dirty="0" smtClean="0"/>
              <a:t> 26 </a:t>
            </a:r>
            <a:r>
              <a:rPr lang="en-US" dirty="0" err="1" smtClean="0"/>
              <a:t>loại</a:t>
            </a:r>
            <a:r>
              <a:rPr lang="en-US" dirty="0" smtClean="0"/>
              <a:t> </a:t>
            </a:r>
            <a:r>
              <a:rPr lang="en-US" dirty="0" err="1" smtClean="0"/>
              <a:t>cây</a:t>
            </a:r>
            <a:r>
              <a:rPr lang="en-US" dirty="0" smtClean="0"/>
              <a:t>. </a:t>
            </a: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lấy</a:t>
            </a:r>
            <a:r>
              <a:rPr lang="en-US" dirty="0" smtClean="0"/>
              <a:t> </a:t>
            </a:r>
            <a:r>
              <a:rPr lang="en-US" dirty="0" err="1" smtClean="0"/>
              <a:t>từ</a:t>
            </a:r>
            <a:r>
              <a:rPr lang="en-US" dirty="0" smtClean="0"/>
              <a:t> </a:t>
            </a:r>
            <a:r>
              <a:rPr lang="en-US" dirty="0" err="1" smtClean="0"/>
              <a:t>cuộc</a:t>
            </a:r>
            <a:r>
              <a:rPr lang="en-US" dirty="0" smtClean="0"/>
              <a:t> </a:t>
            </a:r>
            <a:r>
              <a:rPr lang="en-US" dirty="0" err="1" smtClean="0"/>
              <a:t>thi</a:t>
            </a:r>
            <a:r>
              <a:rPr lang="en-US" dirty="0" smtClean="0"/>
              <a:t> </a:t>
            </a:r>
            <a:r>
              <a:rPr lang="en-US" dirty="0" err="1" smtClean="0"/>
              <a:t>của</a:t>
            </a:r>
            <a:r>
              <a:rPr lang="en-US" dirty="0" smtClean="0"/>
              <a:t> </a:t>
            </a:r>
            <a:r>
              <a:rPr lang="en-US" dirty="0" err="1" smtClean="0"/>
              <a:t>kaggle</a:t>
            </a:r>
            <a:endParaRPr lang="en-US" dirty="0" smtClean="0"/>
          </a:p>
          <a:p>
            <a:pPr>
              <a:buFontTx/>
              <a:buChar char="-"/>
            </a:pPr>
            <a:r>
              <a:rPr lang="en-US" dirty="0" err="1" smtClean="0"/>
              <a:t>Các</a:t>
            </a:r>
            <a:r>
              <a:rPr lang="en-US" dirty="0" smtClean="0"/>
              <a:t> </a:t>
            </a:r>
            <a:r>
              <a:rPr lang="en-US" dirty="0" err="1" smtClean="0"/>
              <a:t>cây</a:t>
            </a:r>
            <a:r>
              <a:rPr lang="en-US" dirty="0" smtClean="0"/>
              <a:t> </a:t>
            </a:r>
            <a:r>
              <a:rPr lang="en-US" dirty="0" err="1" smtClean="0"/>
              <a:t>được</a:t>
            </a:r>
            <a:r>
              <a:rPr lang="en-US" dirty="0" smtClean="0"/>
              <a:t> </a:t>
            </a:r>
            <a:r>
              <a:rPr lang="en-US" dirty="0" err="1" smtClean="0"/>
              <a:t>chụp</a:t>
            </a:r>
            <a:r>
              <a:rPr lang="en-US" dirty="0" smtClean="0"/>
              <a:t> ở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thân</a:t>
            </a:r>
            <a:r>
              <a:rPr lang="en-US" dirty="0" smtClean="0"/>
              <a:t>, </a:t>
            </a:r>
            <a:r>
              <a:rPr lang="en-US" dirty="0" err="1" smtClean="0"/>
              <a:t>hoa</a:t>
            </a:r>
            <a:r>
              <a:rPr lang="en-US" dirty="0" smtClean="0"/>
              <a:t>, </a:t>
            </a:r>
            <a:r>
              <a:rPr lang="en-US" dirty="0" err="1" smtClean="0"/>
              <a:t>quả</a:t>
            </a:r>
            <a:r>
              <a:rPr lang="en-US" dirty="0" smtClean="0"/>
              <a:t>, </a:t>
            </a:r>
            <a:r>
              <a:rPr lang="en-US" dirty="0" err="1" smtClean="0"/>
              <a:t>lá</a:t>
            </a:r>
            <a:r>
              <a:rPr lang="en-US" dirty="0" smtClean="0"/>
              <a:t>, ….</a:t>
            </a:r>
          </a:p>
          <a:p>
            <a:pPr>
              <a:buFontTx/>
              <a:buChar char="-"/>
            </a:pPr>
            <a:r>
              <a:rPr lang="vi-VN" dirty="0"/>
              <a:t>Cấu trúc dữ liệu hình ảnh được tổ chức dưới dạng một ma trận (số học) 3 chiều (height, width, channel). Mỗi phần tử trong ma trận này có kiểu dữ liệu là số nguyên (0-255) mô tả giá trị của mức sáng</a:t>
            </a:r>
            <a:endParaRPr lang="en-US" dirty="0" smtClean="0"/>
          </a:p>
          <a:p>
            <a:pPr marL="0" indent="0">
              <a:buNone/>
            </a:pPr>
            <a:endParaRPr lang="en-US" sz="1800" dirty="0"/>
          </a:p>
        </p:txBody>
      </p:sp>
      <p:sp>
        <p:nvSpPr>
          <p:cNvPr id="8" name="Slide Number Placeholder 7">
            <a:extLst>
              <a:ext uri="{FF2B5EF4-FFF2-40B4-BE49-F238E27FC236}">
                <a16:creationId xmlns=""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6</a:t>
            </a:fld>
            <a:endParaRPr lang="en-US" dirty="0"/>
          </a:p>
        </p:txBody>
      </p:sp>
      <p:sp>
        <p:nvSpPr>
          <p:cNvPr id="7" name="Text Placeholder 3"/>
          <p:cNvSpPr txBox="1">
            <a:spLocks/>
          </p:cNvSpPr>
          <p:nvPr/>
        </p:nvSpPr>
        <p:spPr>
          <a:xfrm>
            <a:off x="302437" y="171472"/>
            <a:ext cx="5175336" cy="492261"/>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smtClean="0"/>
              <a:t>2. </a:t>
            </a:r>
            <a:r>
              <a:rPr lang="en-US" sz="3600" b="1" dirty="0" smtClean="0"/>
              <a:t>Data Understanding </a:t>
            </a:r>
          </a:p>
          <a:p>
            <a:pPr marL="0" indent="0">
              <a:buNone/>
            </a:pPr>
            <a:r>
              <a:rPr lang="en-US" sz="3600" dirty="0" smtClean="0"/>
              <a:t>  (</a:t>
            </a:r>
            <a:r>
              <a:rPr lang="en-US" sz="3600" dirty="0" err="1" smtClean="0"/>
              <a:t>Hiểu</a:t>
            </a:r>
            <a:r>
              <a:rPr lang="en-US" sz="3600" dirty="0" smtClean="0"/>
              <a:t> </a:t>
            </a:r>
            <a:r>
              <a:rPr lang="en-US" sz="3600" dirty="0" err="1" smtClean="0"/>
              <a:t>biết</a:t>
            </a:r>
            <a:r>
              <a:rPr lang="en-US" sz="3600" dirty="0" smtClean="0"/>
              <a:t> </a:t>
            </a:r>
            <a:r>
              <a:rPr lang="en-US" sz="3600" dirty="0" err="1" smtClean="0"/>
              <a:t>về</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a:p>
        </p:txBody>
      </p:sp>
      <p:sp>
        <p:nvSpPr>
          <p:cNvPr id="17" name="AutoShape 4" descr="data:image/png;base64,iVBORw0KGgoAAAANSUhEUgAAAX0AAAEyCAYAAAAWdwDoAAAABHNCSVQICAgIfAhkiAAAAAlwSFlzAAALEgAACxIB0t1+/AAAADh0RVh0U29mdHdhcmUAbWF0cGxvdGxpYiB2ZXJzaW9uMy4yLjIsIGh0dHA6Ly9tYXRwbG90bGliLm9yZy+WH4yJAAAgAElEQVR4nO3de1hU1f4/8PeMKIrIVURRScEQEQgR09AEETsdMzU1y46amtaJytS856UkFDVvmHRTebSOpZlxKjUTL6AiigJ5UhEUUgmQywzCcB9m//7gN/vLDHsPew8ziOzP63nOc2K72LP2sOcza6/1WWvJGIZhQAghRBLkj7oChBBCWg4FfUIIkRAK+oQQIiEU9AkhREIo6BNCiIRQ0CeEEAmxeNQVaEpubq7JztW1a1cUFRVJonxrqou5y7emupi7fGuqi7nLt6a6mLu82HM3xcXFhfffqKVPCCESQkGfEEIkhII+IYRICAV9QgiREAr6hBAiIRT0CSFEQijoE0KIhFDQJ4QQCaGgTwghEtLqZ+QSQoi+unnjGx17wFGu3dc/m78yjxlq6RNCiIRQ0CeEEAmhoE8IIRJCQZ8QQiSEgj4hhEgIBX1CCJEQCvqEECIhFPQJIURCKOgTQoiENDkjt6ioCLt27UJJSQlkMhlCQ0MxduxYHDp0CKdOnYKNjQ0AYNq0afD39wcA/PTTTzh9+jTkcjlmz54NPz8/AEBaWhpiYmKg0WgwevRoTJw40YyXRgghRF+TQb9du3aYMWMG3NzcUFlZieXLl8PX1xcA8MILL2D8eN3p0Dk5OUhMTMTWrVuhVCoRHh6OHTt2AAD27NmDVatWwdHREStWrEBAQAB69eplhssihBDCpcmgb29vD3t7ewBAp06d0LNnTygUCt7yycnJCAwMRPv27dGtWzd0794dt2/fBgB0794dzs7OAIDAwEAkJydT0CeEkBYkasG1goICZGdno1+/fkhPT8eJEyeQkJAANzc3zJw5E9bW1lAoFHjyySfZ33FwcGC/JBwdHdnjjo6OyMzMbPQacXFxiIuLAwBERkaia9euRl0YFwsLC1Hne5zLt6a6mLt8a6qLucu3prqYu7yhslyLq3Ex9FqPy7WamuCgX1VVhS1btmDWrFmwsrLCc889hylTpgAADh48iP379yMsLKzZFQoNDUVoaCj7c1FRUbPPqdW1a1dR53ucy7emupi7fGuqi7nLt6a6mLu82HNzMfT7be1aG3JxceH9N0HZO2q1Glu2bMGzzz6LoUOHAgDs7Owgl8shl8sxevRo3LlzB0B9y764uJj9XYVCAQcHh0bHi4uL4eDgYNQFEUIIMU6TQZ9hGHzxxRfo2bMnxo0bxx5XKpXsf1++fBm9e/cGAAQEBCAxMRG1tbUoKChAXl4e+vXrB3d3d+Tl5aGgoABqtRqJiYkICAgwwyURQgjh02T3zq1bt5CQkABXV1csWbIEQH165oULF/DXX39BJpPByckJb775JgCgd+/eeOaZZ7Bo0SLI5XK88cYbkMvrv1vmzJmDiIgIaDQajBo1iv2iIIQQ0jKaDPqenp44dOhQo+PanHwukyZNwqRJkzh/x9DvtWVCdvqhXX4IIeZGM3IJIURCKOgTQoiEUNAnhBAJoaBPCCESQkGfEEIkhII+IYRICAV9QgiREAr6hBAiIRT0CSFEQijoE0KIhFDQJ4QQCaGgTwghEkJBnxBCJISCPiGESAgFfUIIkRAK+oQQIiEU9AkhREIo6BNCiIRQ0CeEEAmhoE8IIRJCQZ8QQiSEgj4hhEgIBX1CCJEQCvqEECIhFo+6AuZUN2+8zs8POMq0+/rnlqkMIYS0AtTSJ4QQCaGgTwghEkJBnxBCJISCPiGESAgFfUIIkZAms3eKioqwa9culJSUQCaTITQ0FGPHjoVKpcK2bdtQWFgIJycnLFy4ENbW1mAYBjExMUhNTYWlpSXCwsLg5uYGADh79iyOHDkCAJg0aRKCg4PNenGEEEJ0NRn027VrhxkzZsDNzQ2VlZVYvnw5fH19cfbsWfj4+GDixImIjY1FbGwspk+fjtTUVOTn5yMqKgqZmZnYvXs31q9fD5VKhcOHDyMyMhIAsHz5cgQEBMDa2trsF0kIIaRek9079vb2bEu9U6dO6NmzJxQKBZKTkxEUFAQACAoKQnJyMgDgypUrGDlyJGQyGTw8PFBeXg6lUom0tDT4+vrC2toa1tbW8PX1RVpamhkvjRBCiD5Rk7MKCgqQnZ2Nfv364eHDh7C3twcA2NnZ4eHDhwAAhUKBrl27sr/j6OgIhUIBhUIBR0dH9riDgwMUCkWj14iLi0NcXBwAIDIyUudcYnFNxtJn6PwWFhaiXt9Q+ebWRWx9TFn31l6+NdXF3OVbU13MXb65nyeg5T7fzS0v9tzNITjoV1VVYcuWLZg1axasrKx0/k0mk0Emk5mkQqGhoQgNDWV/LioqMsl5+Rg6f9euXUW9vtjyYuoi9vzmrntrKt+a6mLu8q2pLuYu39zPE/BoP98tfa0Nubi48P6boOwdtVqNLVu24Nlnn8XQoUMBALa2tlAqlQAApVIJGxsbAPUt+IaVLy4uhoODAxwcHFBcXMweVygUcHBwEH81hBBCjNZkS59hGHzxxRfo2bMnxo0bxx4PCAhAfHw8Jk6ciPj4eAwZMoQ9/ttvv2H48OHIzMyElZUV7O3t4efnh++++w4qlQoA8Mcff+C1114z02URQkjr9SjXBWsy6N+6dQsJCQlwdXXFkiVLAADTpk3DxIkTsW3bNpw+fZpN2QSAQYMGISUlBfPnz0eHDh0QFhYGALC2tsbkyZOxYsUKAMCUKVMoc4cQQlpYk0Hf09MThw4d4vy3NWvWNDomk8kwd+5czvIhISEICQkRWUViavqtDIBWIJUiug+kiWbkEkKIhFDQJ4QQCaGgTwghEkJBnxBCJISCPiGESEib3iOXECmhbBwiBLX0CSFEQijoE0KIhFDQJ4QQCaGgTwghEkJBnxBCJISCPiGESAgFfUIIkRAK+oQQIiEU9AkhREIo6BNCiITQMgykSTS9nxhDyH1D90zLo5Y+IYRICLX0CSFtHj2t/h9q6RNCiIRQ0CeEEAmh7p02Qv/xVaqProQQw6ilTwghEkItfUKIIJSC2TZQS58QQiSEgj4hhEgIde8QQloFSkZoGRT0ySNHfcWEtBzq3iGEEAlpsqUfHR2NlJQU2NraYsuWLQCAQ4cO4dSpU7CxsQEATJs2Df7+/gCAn376CadPn4ZcLsfs2bPh5+cHAEhLS0NMTAw0Gg1Gjx6NiRMnmuuaCCGE8Ggy6AcHB+P555/Hrl27dI6/8MILGD9e97E8JycHiYmJ2Lp1K5RKJcLDw7Fjxw4AwJ49e7Bq1So4OjpixYoVCAgIQK9evUx4KYQQQprSZND38vJCQUGBoJMlJycjMDAQ7du3R7du3dC9e3fcvn0bANC9e3c4OzsDAAIDA5GcnExBnxBCWpjRA7knTpxAQkIC3NzcMHPmTFhbW0OhUODJJ59kyzg4OEChUAAAHB0d2eOOjo7IzMzkPG9cXBzi4uIAAJGRkejatauxVeQc/ddn6PwWFhaiXt9Q+ebWxZTnF1K2OeW5mPO9MeXfqbWXb+77CJj3PmhYN3OWb233sNjypogHxjIq6D/33HOYMmUKAODgwYPYv38/wsLCTFKh0NBQhIaGsj8XFRWZ5Lx8DJ2/a9euol5fbHkxdWmJ85uzvDnrbu6/U2sq39z3ETDvffAo7zFzl29t8cAQFxcX3n8zKnvHzs4Ocrkccrkco0ePxp07dwDUt+yLi4vZcgqFAg4ODo2OFxcXw8HBwZiXJoQQ0gxGBX2lUsn+9+XLl9G7d28AQEBAABITE1FbW4uCggLk5eWhX79+cHd3R15eHgoKCqBWq5GYmIiAgADTXAEhhBDBmuze2b59O27cuIGysjL8+9//xtSpU3H9+nX89ddfkMlkcHJywptvvgkA6N27N5555hksWrQIcrkcb7zxBuTy+u+VOXPmICIiAhqNBqNGjWK/KAghhLScJoP+ggULGh0LCQnhLT9p0iRMmjSp0XF/f382l58QQsijQTNyCSFEQmjtHdKm0YbYhOiilj4hhEgIBX1CCJEQCvqEECIhFPQJIURCaCCXmBxtikJI60VB//+jLA8C0H1A6rXlhgt17xBCiIRQ0CeEEAmhoE8IIRJCQZ8QQiSEgj4hhEgIZe8Q0gxtOcuDtE0U9AkhpJkepy9/6t4hhBAJoZY+eezot6ra8uQpKV0raRnU0ieEEAmhlj4hLehx6vslbRO19AkhREKopd9KUYuQEGIO1NInhBAJoaBPCCESQkGfEEIkhPr0jUSbbRBCHkfU0ieEEAmhoE8IIRJCQZ8QQiSEgj4hhEgIBX1CCJGQJrN3oqOjkZKSAltbW2zZsgUAoFKpsG3bNhQWFsLJyQkLFy6EtbU1GIZBTEwMUlNTYWlpibCwMLi5uQEAzp49iyNHjgAAJk2ahODgYPNdFSGEEE5NtvSDg4OxcuVKnWOxsbHw8fFBVFQUfHx8EBsbCwBITU1Ffn4+oqKi8Oabb2L37t0A6r8kDh8+jPXr12P9+vU4fPgwVCqVGS6HEEKIIU0GfS8vL1hbW+scS05ORlBQEAAgKCgIycnJAIArV65g5MiRkMlk8PDwQHl5OZRKJdLS0uDr6wtra2tYW1vD19cXaWlpZrgcQgghhhg1Oevhw4ewt7cHANjZ2eHhw4cAAIVCga5du7LlHB0doVAooFAo4OjoyB53cHCAQqHgPHdcXBzi4uIAAJGRkTrnE4trspQ+7fmFlDV3+YbXas7ydK0tW56u1fTlpXStptbsGbkymQwymcwUdQEAhIaGIjQ0lP25qKjIZOfmIvb85izfmupi7vKtqS7mLt+a6mLu8q2pLuYu35rqos/FxYX334zK3rG1tYVSqQQAKJVK2NjYAKhvwTesaHFxMRwcHODg4IDi4mL2uEKhgIODgzEvTQghpBmMCvoBAQGIj48HAMTHx2PIkCHs8YSEBDAMg4yMDFhZWcHe3h5+fn74448/oFKpoFKp8Mcff8DPz890V0EIIUSQJrt3tm/fjhs3bqCsrAz//ve/MXXqVEycOBHbtm3D6dOn2ZRNABg0aBBSUlIwf/58dOjQAWFhYQAAa2trTJ48GStWrAAATJkypdHgMCGEEPNrMugvWLCA8/iaNWsaHZPJZJg7dy5n+ZCQEISEhIisHiGEEFOiGbmEECIhFPQJIURCKOgTQoiEUNAnhBAJoaBPCCESQkGfEEIkhII+IYRICAV9QgiREAr6hBAiIRT0CSFEQijoE0KIhFDQJ4QQCaGgTwghEkJBnxBCJISCPiGESAgFfUIIkRAK+oQQIiEU9AkhREIo6BNCiIRQ0CeEEAmhoE8IIRJCQZ8QQiSEgj4hhEgIBX1CCJEQCvqEECIhFPQJIURCKOgTQoiEUNAnhBAJoaBPCCESQkGfEEIkxKI5v/zOO++gY8eOkMvlaNeuHSIjI6FSqbBt2zYUFhbCyckJCxcuhLW1NRiGQUxMDFJTU2FpaYmwsDC4ubmZ6joIIYQI0KygDwBr166FjY0N+3NsbCx8fHwwceJExMbGIjY2FtOnT0dqairy8/MRFRWFzMxM7N69G+vXr2/uyxNCCBHB5N07ycnJCAoKAgAEBQUhOTkZAHDlyhWMHDkSMpkMHh4eKC8vh1KpNPXLE0IIMaDZLf2IiAgAwJgxYxAaGoqHDx/C3t4eAGBnZ4eHDx8CABQKBbp27cr+nqOjIxQKBVtWKy4uDnFxcQCAyMhInd8R64GAMtrzCylr7vINr9Wc5elaW7Y8Xavpy0vpWk2tWUE/PDwcDg4OePjwIT755BO4uLjo/LtMJoNMJhN1ztDQUISGhrI/FxUVNaeKTRJ7fnOWb011MXf51lQXc5dvTXUxd/nWVBdzl29NddGnH4sbalb3joODAwDA1tYWQ4YMwe3bt2Fra8t22yiVSra/38HBQeciiouL2d8nhBDSMowO+lVVVaisrGT/+9q1a3B1dUVAQADi4+MBAPHx8RgyZAgAICAgAAkJCWAYBhkZGbCysmrUtUMIIcS8jO7eefjwIT799FMAQF1dHUaMGAE/Pz+4u7tj27ZtOH36NJuyCQCDBg1CSkoK5s+fjw4dOiAsLMw0V0AIIUQwo4O+s7MzNm/e3Oh4ly5dsGbNmkbHZTIZ5s6da+zLEUIIMQGakUsIIRJCQZ8QQiSEgj4hhEgIBX1CCJEQCvqEECIhFPQJIURCKOgTQoiEUNAnhBAJoaBPCCESQkGfEEIkhII+IYRICAV9QgiREAr6hBAiIRT0CSFEQijoE0KIhFDQJ4QQCaGgTwghEkJBnxBCJISCPiGESAgFfUIIkRAK+oQQIiEU9AkhREIo6BNCiIRQ0CeEEAmhoE8IIRJCQZ8QQiSEgj4hhEgIBX1CCJEQCvqEECIhFPQJIURCLFr6BdPS0hATEwONRoPRo0dj4sSJLV0FQgiRrBZt6Ws0GuzZswcrV67Etm3bcOHCBeTk5LRkFQghRNJaNOjfvn0b3bt3h7OzMywsLBAYGIjk5OSWrAIhhEiajGEYpqVeLCkpCWlpafj3v/8NAEhISEBmZibeeOMNtkxcXBzi4uIAAJGRkS1VNUIIkYRWN5AbGhqKyMhIswT85cuXS6Z8a6qLucu3prqYu3xrqou5y7emupi7vNhzN0eLBn0HBwcUFxezPxcXF8PBwaElq0AIIZLWokHf3d0deXl5KCgogFqtRmJiIgICAlqyCoQQImntPvroo49a6sXkcjm6d++OnTt34rfffsOzzz6LYcOGtdTLAwDc3NwkU7411cXc5VtTXcxdvjXVxdzlW1NdzF1e7LmN1aIDuYQQQh6tVjeQSwghxHwo6BNCiIRQ0CeEEAlp80G/trZW0DHSdmk0Gvz666+PuhqSZM7P37p16wQdI7pafMG1lrZq1Sps3LixyWMNqVQq5Ofno6amhj3m5eXFW76wsBB5eXnw9fVFTU0N6urq0KlTJ86yt27dQmFhIerq6thjQUFBnGXXrVuHNWvWNHlMKy8vDwcOHEBOTo7OB+uzzz7jrbtYKSkpuH//vs75p0yZwlm2pqYGp0+fRk5Ojs57GRYWxv7333//jZ49eyIrK4vzHIYyGoS+l3K5HBcuXMC4ceP4L0xkvfXdvXu3UV2GDh3KWfbSpUuNjllZWcHV1RW2traN/q24uBh79+5Feno6ZDIZPD09MXv2bDg6OvLWR8w9rFar8fvvv+PmzZtsuTFjxsDCgj88CH3vjfn8lZSU4M6dOwCAfv36NXpPampqUFNTg7KyMqhUKvZ4RUUFFAoF73mNuU5j3vuKigpoNBr2Z2tra96yYmONKbTZoF9SUgKFQoGamhpkZ2dDm6RUWVmJ6upq3t87deoUjh07BoVCgT59+iAjIwMeHh5Yu3YtZ/m4uDicOnUKKpUKO3fuRHFxMb7++mvOwLxz5048ePAAffr0gVz+fw9Z+h8WY2/q6OhoTJ06Ffv27cPKlStx5swZGErOysjIQExMDHJycqBWq6HRaNCxY0fs27ePs/xXX32FmpoaXL9+HSEhIUhKSkK/fv14z//ZZ5/BxcUFf/zxByZPnozz58+jZ8+eOmV+/fVXvPXWW/jmm284z8H3vgt9L7X69++PPXv2IDAwEJaWluxxri8VIfVuKDo6Gvfu3UOvXr106sIX9E+fPo2MjAwMHDgQAHDjxg24ubmhoKAAU6ZMwciRIxudf8SIEVi0aBEA4Ny5c4iOjsbq1as5zy/2Ht69ezfUajX+8Y9/AKhfHmX37t3scin6hLz3xn7+EhMT8e2337KBb+/evZgxY4ZOandcXByOHj0KpVKJZcuWscetrKzw/PPP855b7HUC4t77kydP4tChQ+jQoQN7TCaT8Ta6xP6dTKXNBv20tDTEx8ejuLgY+/fvZ4937NgR06ZN4/29Y8eOYcOGDfjwww+xdu1a/P333/juu+94y584cQIbNmzAypUrAQA9evTAw4cPOctmZWVh69atkMlkButu7E1dU1MDHx8fMAwDJycnTJ06FcuWLcMrr7zCWX7v3r1YsGABtm7disjISMTHxyMvL4/3/BkZGfj000+xePFivPzyy3jxxRexfv163vL5+flYtGgRrly5guDgYIwYMaLRDf3WW28B4A/ufIS+l1p3794FABw6dEjnONfrCql3Q5mZmdi2bZvgums0Gmzbtg12dnYA6gPkrl27sH79eqxdu7ZR0C8tLcWoUaPYn4ODg3H06FHe84u9h+/cuYPNmzezP3t7e2PJkiW85YW898Z+/n766Sds2LCBbd2XlpYiPDxcJ+iPHTsWY8eOxfHjx/HPf/6T91z6xF6n9vWFvve//PILtmzZAhsbG0H1Eft3MpU2G/SDg4MRHByMpKQkURPAOnTowH5T19bWomfPnsjNzeUt3759e53Hw7q6Ot4PQ+/evVFSUgJ7e3uDdTD2pm7fvj00Gg169OiB3377DQ4ODqiqqjL4O927d4dGo4FcLseoUaOwdOlSvPbaa5xlte+LpaUlFAoFunTpAqVSyXvudu3aAQA6d+6Me/fuwc7OjvcLERDX9SX0vdQS86Uitt4eHh7IyclBr169BJ2/qKiIDfgAYGtri6KiIlhbW7Ov3VCXLl2QkJCAESNGAADOnz+PLl268J5f7D0sl8uRn5+P7t27AwAePHig04LXJ+S9N/bzp9FodLpzrK2tdbpKAODPP/+Et7c3HBwcOLvK+J6wxF4nIO69d3Z21nmKbIrYv5OptNmgn5CQgJEjR6KwsJBzEI+vf9fBwQHl5eUYMmQIPvnkE3Tu3BlOTk68r+Pl5YUjR46gpqYG165dw4kTJzB48GDOsmVlZVi0aBH69eun80XRsDUPGH9Tz5o1CzU1NZg9ezYOHjyIP//8E++88w5v3S0tLaFWq9GnTx98++23sLOzM9gd5O/vj/Lycrz44otYtmwZZDIZQkJCeMuHhoZCpVLhlVdewaZNm1BVVcX71CG2u0boe6lVUlKC7777DkqlEitXrkROTg4yMjI4689V76lTp/JeZ1BQED788EPY2dmhffv2YBgGMpkMn376KWf5gQMHIjIykg2GSUlJGDhwIKqqqtC5c+dG5d9++23s3bsX+/btg0wmg4eHh8HxBbH38PTp0/Hxxx/D2dkZDMOgqKgIb7/9Nm95Ie+9sZ8/Pz8/REREYPjw4QDqu3sGDRqkU+bGjRvw9vbG1atXOc/B9/kQe52AuPf+tddew6pVq/Dkk0/qvC9z5szhLC/272QqbXZG7smTJzFmzBj88MMPnP/+8ssvN3mOGzduoKKiAn5+fryDPRqNBqdPn8a1a9fAMAyeeuopjB49mrO1f+PGDc5z6A/cHDp0CFOnTkV0dDRneb6b7t69e3B1dTV0SToKCwtha2sLtVqNo0ePoqKiAv/4xz/YlpAhtbW1qK2thZWVFee/azQaJCUlITAwUFBdFi5cKKq7Ruh7qbV+/XoEBwfjp59+wubNm1FXV4elS5diy5Ytgl7PkPfeew+vv/46XF1dderP9wFmGAaXLl1Ceno6AMDT0xNDhw7lvfaamhqdfmIxhNzDQP3fU9vKdHFxQfv27Q2ek0vD996Yzx/DMCguLsadO3fY92bAgAF4+umneesilpjrFGvFihXw9PRsdB8EBwc3+btC/06m0GZb+mPGjAEgLLg3lJGRgd69e6NTp07w8vJCRUUFsrOz8eSTT3KWl8vlGDlyJLy8vODi4mLw3EJH5bWtSkOtOS67d+9GbW0tgoOD8eyzz/IGZK2srCz4+/vDyspK8PskJmPm559/Fhz0xXbXeHl5NZnl0VBZWRkCAwMRGxsLoL4LR//RXts65Uvv5Gud2tjYiFo4UCaTwd3dHVZWVvD19UV1dTWqqqp4M74++OAD2NnZwdPTEwMGDICnp6fBv+3evXsxfPhw9O/fX9A9p1arcfLkSTarZeDAgQgNDeUNPl5eXjoZa9XV1Y26YIz5/MlkMmzYsAFbtmzhba03dPjwYc7jfNlkQH2G299//43a2lr89ddfAPifJoH691KflZUV3N3dMWTIEJ3jdXV1eP3115usd8PkDC1tY62qqspgto8ptNmgryW2tbx7926ddLKOHTs2OtbQlStX8M0330CtVmPXrl3466+/cPDgQc5uBrHZMmJv6nXr1iEvLw9nzpzBsmXL4O7ujpCQEPj6+nKWv3r1Kvbt24cBAwYgMDAQfn5+nH3KWmK7YHx8fNjA37FjR/Y4100ttrtGSJZHQ5aWligrK2NbYBkZGY0CpzarpLKykvMcfPr27YsdO3Zg8ODBOi1HvsCln/GlUCh4M76A+ve9qKgIN2/eREpKCvbs2QMrKyudQcmG3NzccOTIEeTm5mLIkCEYPnw43N3deesvNqtFTP3Ffv769u2L27dvG8wK02rYf15bW4urV68azLL64YcfcOPGDeTk5GDQoEFITU2Fp6enwaCvfTLQ3leXLl1Ct27dcPfuXVy/fh2zZs1iy/r5+SEuLq7RfaB/v2u7Rrk6WQxl+5hKmw/6/v7+7H/X1tbi8uXLBluT2v5YLblcrtOq1ffDDz9gw4YN0C5W2qdPHxQUFHCWFZstI/amBuqzh1599VW4ubkhJiYGd+/eBcMwmDZtWqMgFBYWBrVajbS0NFy4cAF79uyBr68v74ddbMZMYmIigPoMJy2+m1rsE5mQLI+GZs6ciU2bNiE/Px+rV69GaWkpm4anZezTYU1NDdq3b49r167pHOcL+mIyvoD6XPH09HTcvHkTd+/eRa9eveDp6clbXjuIqlKpkJSUhP/85z8oKipCVFQUZ3mxWS1i6i/283f79m2sWrUKTk5OsLS0NDg+8uKLLzb6OSIigvfcSUlJ2Lx5M5YtW4awsDCUlJRg586dvOWB+i7T8PBwtpHz3HPPYc2aNQgPD8cHH3ygU/bChQsA6u9NLa77fdeuXQZf09zafNDXDwLDhw/nbVEB9SPwx44dw3PPPQcA+P3339GtWzfe8hYWFo1ajIaCophsGbE39d27d3HmzBmkpqbCx8cHy7HPZ4QAACAASURBVJYtg5ubGxQKBVatWsUZhCwsLODn5wegPnglJyfzBn2xXTBibm6xE1KEZHk05Obmho8++gi5ublgGAYuLi6Nui+4HuUb4huQE9sNJybjS3t+d3d3vPTSS3jzzTcFv05+fj5yc3NRWFhosLEgNqtFTP3Ffv4+/PBD3n9rSnV1tc4mTfo6dOgAuVwOuVyOiooK2NraGiwP1HfFVFVVsZ/x6upqqFQqyOXyRuMBQu93vomIWuZeYrnNB319+fn5BltV8+bNQ0xMDI4cOQKZTAZvb282l5xLr169cP78eWg0GuTl5eH48ePw8PDgLCs2W0ZfUzf13r17MXr0aLz22ms6A38ODg549dVXG5VPTU1FYmIibty4AS8vL4SEhGDhwoW85xfbBaM/A9JQX7HYri8hWR4N1dTU4Pfff9cZIBwzZozO+6T9sN26dQs5OTnseERSUhJn0DT2S0JMxhcAbNy4Eenp6Th//jxiY2PRo0cP9u/F5dtvv8Xly5fh7OyMwMBATJ48mTMrSEtsVovY+jfU1OdPO/j98OHDJpdr+OCDD9gvG41Gg9LSUoP9+e7u7igvL8fo0aOxfPlydOzYkfezqjVhwgQsWbIEAwcOBMMwuHnzJl566SVUVVXBx8enUfl79+41mhGv333ENxFRy9yTs9ps9o7WzJkzdVohdnZ2mDZtmsk2b6mursaRI0d0sncmT57MmW0hNluG76Y2NEFLjO3btyMwMBCDBg0SlMUgNmPmiy++gFqtZrMXEhISIJfLOZ8kli9fztn1xfcUBNQH41u3bgFoOstj69at6NSpE5599lkA9fnWFRUVjbp4gPrW5rp169jxDbVajbVr1zZ6yjp79izv6wH8WRtiMr60qqqq2C6ec+fOAeDvLz958iSGDh0qeJIQIC6rRUz9xX7+rly5gv3790OpVMLGxgZFRUXo2bMntm7d2qhsYWEh+9/t2rWDra2twTGphgoKClBZWYknnniiybJKpRK3b98GUP/FwbfFK9+YgX430KPWplv6DMNg69at6Nq1a5Nl//vf/2LChAm8rTe+VpulpSWmTZtmcJahlrYV06FDB0H9xg03SxZyU4tde2fBggVN1qEhsV0wYvuKxXR9AfVdB76+vmy3jkql4s18uH//vs6sWW9vb96nGpVKhcrKSvZcVVVVnBkXQlLxuFy/fh0jR45EaGiooPLLly9HbW0t+vfvD09PT3z88ccG87nHjBkDlUqF27dvC1rTRchTUENCM9bEfP60Dh48iIiICISHh2PTpk34888/2S+5hjQaDSIiIrB9+3bB5758+TK8vb1hZWWFbt26oby8HJcvX24yJZRhGNjY2KCurg75+fnIz8/nfC+Fjhlo5+FwzcEB+MeCTKVNB/2GKWBN0T6+i+1Py83NxS+//NIojbHhI9rWrVuxaNEinZZ7Q1yDVMbc1OZee0dseTF9xWK7vhquc6LNhDCU+dC3b192bROgfukEvoyWiRMnYunSpTqP9Ia+pEtLSxEbG4u///5bJ8jyPabHx8dj9+7dsLa21knD5PvCWrlypahWu9g1XT777DN06tSJfYI8f/48PvvsM86nIEB4xpqYz59Wu3bt0KVLFzAMA41GA29vb877Sy6Xw8XFBUVFRYK/VH744QedAN+5c2ccPnzYYND/9ttvcfHiRfTq1Yv97MpkMs6gL3TMwNjJZabSpoM+IDwFTJtnrW29VVRUQCaT8eZOa23btg1jxozB6NGjeQPa7NmzAei23JtizE1t7rV3xJYX01f87rvvQqPRYM6cOTh69CiKi4sNPhaLXeckOzsbq1evZt/LoqIiuLi4sF/EDb94R40ahUGDBiEzMxMymQzTp0/XWTZBX1RUFAIDA5Gamop58+bh7NmzBuv17rvvAgAUCgWSkpKwZ88eKJVKfP/995zlbWxsRK1uKnZNFzFPQYC4jDUxKZhAfSCuqqrCgAEDEBUVBVtbW51034bKy8vZMaaGmW58Y0xcjQhDmXkAkJycjO3btwvq/hQ6ZmDsPBxTafNBX0wKGFDfJREdHY2qqiowDIPOnTvj7bff5n0CkMvlbKYPH3t7e2g0GkRHR4sapBF7U5t77R2x5X18fBAVFSWor9jJyQlqtRqFhYUYOnQoZ3ZNQ2LXOdGmFwp1+/ZtdgAagMHJV2VlZQgJCcGxY8fg5eUFLy8vrFixgrd8QkIC0tPTce/ePXTp0gXPP/88BgwYwFte7OqmYtd0EfMUBIjLWBP7+XviiSfQoUMHvP766zh37hwqKioa3cO1tbVo3749b2OGj5ubG/bt28fORzhx4kSTT/bOzs6oq6sTFPTnzp0LoD6t08/Pr8kxg9raWly6dAkFBQU6mWeGBqNNoc0G/YKCAnTr1k10Ctjnn3+OuXPnsh/C9PR0REdHN7pJtX28gwcPxokTJ/D0008bnJAhl8shk8lQUVHR5ExZY29qc6+9I7Q8X19lfn4+AO7H15SUFHz99dfsU0FBQQHefPNN3owcseucODk5ISsri10XvX///rwf+P/85z+4c+cOu8jW8ePHkZGRwfvlpn19e3t7pKSkwN7ennMMQGvfvn1wdnbGmDFjMHDgQIMpwYD41U2Frumifcqpq6vjfAriIyRjzdjP3/Xr19knZu1T9+LFi3XKaNfjP3XqFN577z3B554zZw5+/PFHtsvU19cXb7zxhsHf6dChA5YsWQIfHx/e+8xQCmZWVhbvfbZp0yZYWVnBzc3NpMtBNKXNBv0tW7Zg48aN+Pzzzw3mBeuTy+U6rS5PT0/OwVP9WXU///wz+298fcsdO3bEBx98AF9fX51Wqn6gMvam1rb+NBoNZs+e3WTXlNguFaHl+foqtbiC/v79+7F27Vq2/z8/Px+RkZG8Qf+rr76Ct7d3o3VO+Bw+fBgXL15kX/vzzz/HsGHDMHny5EZlU1NTsWnTJp3gY+iJZtKkSaioqMCMGTMQExODiooKg9Px9+zZg/v37+PmzZv4/vvvkZeXBxcXF96/tTYgaFc3tba2Nri6qXawfOrUqTpruugT093Y0Jw5c3DkyBG0b98eUVFRbMZaQ2I/f7///jtOnDiBBw8e6AT5yspK9O/fX6esWq3G+fPnkZGRIWpBwo4dO+Jf//qXkEtkBQQENLnEhrEpmAqFolnzEozVZoM+wzA4cuQI8vLyBK3yp/229vLywldffYXhw4dDJpMhMTGRc9DGmFl1Tz/9tKDFo4y9qRt2TQH1a4QY6poSm00ktHyfPn0wduxYpKenG5w52lCnTp10UlednZ0NfmkJXedE69y5c9i8eTPb7TFx4kQsWbKEM+gD9WM62qe1iooKg+fW5qi7uroK6r6rqKhAUVERCgsLUVhYyI4fGTq//uqmo0eP5i1fVFTE/rf2KaKkpKTR2FDD1r9KpUJxcbFOHzdfhlBKSkqjjLWLFy/imWeeYX8W+/kbMWIE/Pz8cODAAZ3A3KlTp0ZPzfPmzcO5c+dQXl7O2cDg+3yUlpbiv//9b6Md0Qz9zYRkaBmbV+/h4SF6kURTaLNBf8GCBbh8+TLq6uoEraWi/23Nt+6Nvt9++w3PPvssO/lFpVLhwoULbL9hQ0JT/Iy9qYV2TWm98847nMGGLwMmPT0dP/zwA4qKinSCg375M2fOYOzYsYiJiTG4LV5Dbm5u2LBhAxs4kpKS4O7uzn7p6V+z0HVOtBwcHFBbW6vT182Xb/3SSy81yt4x1EJ88OABYmJi2IFfDw8PvP7663B2duYsv2bNGnh6esLT0xPPP/+8wa33gPrMMrlcjmHDhiEnJwfZ2dmNFvtqaMOGDexTaG1tLQoKCuDi4sKZ6w4A33//PeLj4+Hs7KxzP/AFs9jYWJ0Az3VM7OfPysoKVlZWgtKIte9d3759G6W9GprQpR1wT0lJETTgDghLgzY2BTM9PR1nz55Ft27dBC3JbSptNui7uLhg4sSJeOKJJwzO1NQy9tv61KlTOpOlrK2tcerUKc6gLzTIam9q7YJpQgntmtKKjIxk/7u2thYXL1402Bf9xRdf4PXXX4ebm5vBafo9e/bE/PnzoVQqdR7VDd3UtbW1sLW1ZSeA2djYoKamhv3S0//gCF3nRKtTp05YtGgRfH19IZPJcO3aNfTr14+dl9Gwi+3UqVN49dVX2bGXf/3rXzh06BDviqFRUVH4xz/+wXarXLhwATt27ODtdxf7of7xxx/xzDPPID09HdevX8eLL76I3bt3855fP0UyKysLv//+O+/5L168iJ07dza5pG9qaipSU1OhUCh05rNUVlY2uh9cXFwwfvx4dO3alR0bMbWMjAydoF9VVYVNmzbxdieJHXAHhKVBG5uCKTa5wFTabNDX8vb2xvnz50WNkItJj9NoNDqLtGk0GqjVas6yYoNsYGAgfvzxRxQVFeGtt95CXl4ecnNzeae883VNabuu9Lt59HcAeuGFFwymeFpZWQn6Al2wYAFKSkoQERGBpUuXNlkeEJ++JrZ7Tb9rzdBEs4KCApw6dQre3t5sN5ahwbrq6mqdLQ5HjhyJX375hbf8xx9/zHmcr+GhDagpKSkYPXo0/P39edM7ubi5uSEzM5P333v37o3y8nKDS1MD9QPVbm5uuHLlis691KlTJ86uNrlcjl9//dVsQd/R0RG7d+/G3LlzoVKpEBkZabDbS+yAOyAsDVqbgjl37lxcunRJZ86OoW47MUtOmFKbD/piR8jFpsc99dRTbK4+UD9piGvQDBAfZD///HO4ubkhIyMDQH0XxdatW3mDvnYfWP2uKe264fpBpWEgYxgGd+7cMbho2cCBA/HNN99g6NChOq1CrjEDOzs73qV/GzJ2JjQgbJ0TreDgYNTU1DSZmQLU54qvWbMGMTExiIyMxPz58w2W9/PzQ2xsLAIDA9kv20GDBrEBRb/LacaMGex/19TU4NKlSwafyBwcHPDVV1/h2rVrmDBhAmpraw1mWTXsQ9doNMjOzubtygL+rzvL1dXV4JpKffr0QZ8+fTBixAi2nHYsgK9bTczy2mK98sor+Pbbb/HVV18hOzsbEyZMMLi8itgBd0BcGvTmzZvRuXNn9O3bl401hoK+mCUnTKnNB32xI+Ri0+OmT5+OuLg49vHZ19eXt7UhNsg+ePAACxcuZLsymspLF9tF1XAco127dnBycjI4KUe7/oh+q1f/dflmIHN17xg7E1rs2uhi9j1gGAbt2rXD3LlzcfbsWaxevRrl5eW8dbl48SKA+i/8hi5cuMDZ5aR/rZ6enga7GRYuXIi0tDS8+OKL6Ny5M5RKJaZPn85bvmEfert27eDv729wlueuXbswYcIEuLq6NrlnLAB88sknWLp0KTQaDZYtWwZbW1t4eHjorC2vJWZ5baEa9p3369cPP/74I/r16weZTIZLly7xXuvFixfZna3Wrl0LlUqF/fv3G8zO4UqD1k6u0yc21ghdcsLU2nzQFztCrp8e19Tm3ykpKQgNDW1yghYgPshaWFigpqaGDZz5+flN9ruK6Zry9/fXSTuVyWRIT09HTU0N+vTp06i80C8VMTOQ9WdCCyV2bXQxs0i1T23aerm6uuK3337jLKvRaPDee+8JzlICdHdO0mg0yMrKMpghZGlpqRPI7O3tDS5vLXY/AEtLS4wdO1Zwee1ck1OnTiEoKAhTp05tlEuvZY614/X7zvv27Yu6ujre8R+te/fu6aw2am1tzT4F85HJZOwmNtpu2y+//JJzXEZsrBG65ISptfmgL3aEXGx6XGJiIvbt24ehQ4di1KhRnEvwah+3uYJsSkoKb3fD1KlTERERwW6AcevWLYN932K7prKyspCVlcV2F129ehVPPPEETp48iWHDhmHChAmNfkfIl4o2IHXp0oVdjyQ3Nxe5ubm8XV+RkZGNHoW129KFhoY2WvxL7NroYmaRNgz6QH3LnO99l8vl2Lt3LzZt2sT72voazvGwsLCAk5NTkxt0iyH2vfT09MSBAwcQEBDQZLcdUJ8uq1QqcfHiRc4lu/WJ6YYTwtjlCxiG0VmUT6VSNbkMQ1RUFGbMmCFoPojYWKNdcsLT05NdckLMLHNjtfmgL2aEXKPRwMfHB507d8awYcMwePBgg5t/A8D8+fNRUVGBCxcusEvdjho1CsOHD2fzzLWP27m5ubhz5w7bur169arB6e5ubm5YvHgxMjMzwTAMZs2aZXBZBbFdUwqFAhs3bmT7WqdOnYoNGzbg448/xrJlyxoFfbFfKmvXrsW6detQXl6OiIgIuLu7IzExkbOP3NnZGaWlpTrr43fq1Am5ubn48ssvG01cErs2uph9D8Ty9vZGUlKSwc3NG/rXv/4FPz8/WFlZ4fDhw8jOzjZ643MuYt9LbWtXf7CX78luypQpiIiIQP/+/dGvXz88ePCAd3lwY7YoFOqzzz7D7NmzddKl9+/fz/ulMG7cOKxatYrt909KSsKkSZMMvoaY/Y/FZuMMHDgQFRUVmD17NhISElBRUWH2JRgAAIwEZGdnM8ePH2eOHz/OZGdnGyy7ZMkSo16jtLSU+fXXX5mwsDAmIiKCee+995hjx47plFmzZg1TUVHB/lxRUcGsWbOG95yrVq1iysvL2Z/v37/PLFq0iLf8ihUrGIZhmJUrVzLFxcVMTU0N8+677/KWf//995na2lr255qaGub9999nGIb7ffjggw90/r+yspJZvXo17/mXLl3KMAzDHDt2jImNjWUYhmEWL17MWXb58uW8xxYuXMj7GgzDMA8ePGD++usvg2WqqqqYAwcOMMuXL2eWLVvGHDhwgKmurjb4O0LNmDGDmTp1KvPqq68yM2fOZGbMmMHMnDmTt7z2/bt58ybz0UcfMVevXmX/dqbQnPfS1BYtWsTU1dWxf3elUsmsW7fOJOfmukeb+vzev3+fjQX3799v8jWuXbvGfP7558y5c+eYpKQk9n+mcOjQIWbhwoXM6tWrmePHjzNKpdIk521Km2/pHzt2DKdOnWLT9Xbu3InQ0FD885//5CwvttV25coVnDlzBvn5+QgKCsL69etha2uL6upqLFq0SOd1SkpKdB6fLSwsUFJSwnvul156CRs3bsSKFSuQm5uLzz77zGAmib+/P8rLyzF+/Hi2P91Qnv+IESPw4Ycf6jx5jBgxAlVVVejVq1ej8trWqNDxDoZhkJGRgfPnz7Mbp/ANXFdVVemsKFpUVMQ+1fCNYygUCp30OO0OYFy0+x5MmDBB0OqpYuzfv19U+eamYDbFmPdSzFhQcXEx9u7dy25g4+npidmzZ3NOMjNmi0KhGCO6a3r16sV5b/M5c+YMcnNzoVardQa5TbH88csvv4yXX34Zd+/eRWJiIj766CM4Ojpi9erVzT63IW0+6J8+fRoRERFsF8aECROwatUq3qAfFxeHo0ePQi6Xo0OHDmy/HN8AS1JSEl544YVGwcbS0rLRDlFBQUFYuXIlO5syOTnZ4ACmv78/1Go1PvnkE1RWVmLx4sUG0w3Hjx/Pbk/o4eEBT09PgwPMU6ZMwaBBg9gP77x589juJq4vF7FfKrNmzcJPP/2EIUOGoHfv3njw4AEGDhzIWXbGjBlYvXo1unfvzi64NnfuXFRVVXF2BYhZ5xyozzz6/PPPBS9RIZZKpUJ+fr6gTUvEpmCKNXPmTFHvpdhuu+joaIwYMYJdb//cuXOIjo7mDFbGbFEolDHdNWLduXMHO3bsMOk59dna2sLOzg5dunQxuJWkqbT57RI/+OADbNiwgW2l1tTUYMWKFaI2djAl7UqPQP0ORX379m1URj9n/c8//4SzszM7mYMvd13MloDG0O6wdPPmTchkMvZLRUh/tEaj0dlgmkttbS3+/vtvAPUzOg2d9/3338enn34qeHXCxYsX44033tBZomL37t0mmfIudtOS6upqpKWlwdXVFT169IBSqcS9e/fw1FNPNbsuGo0GSUlJGDJkiOD3cvHixexY0KeffoqqqiqsX78e69at4yy/ZMmSRnMwuI7pE7NFoVD379/H9evXAdQ/pYtpxQsRHR2N8ePHm/y8QH0a68WLF1FaWophw4YhMDDQLK+jr8239EeNGoUPP/xQp3Xd1NIGQlpt+nt/ajX1ZODm5tZk61L/34W2RsVuhiGWdocl7VNSUzss7dixA/PmzYNcLseKFStQWVmJsWPHYvz48Zzls7Ky2O4a7UQzvgE/MeucA+KXqBBD7KYlYlMwxZDL5exkKK60Wy5iu+26dOmChIQEdqbt+fPnG0081Fq3bh27LIJ28beGx5qrd+/esLGxYbulxGw6JERmZiaWLFlilvVxiouLMWvWLMF/J1Np80F/3Lhx8PLyYlvXYWFhnK1rLaGtNrH9uGIYu/eq2M0wxBL7pZKTkwMrKyucO3cOgwYNwmuvvYbly5dzBv2dO3fiwYMH6NOnj07fKV/QF7LOeUNil6gQQ+ymJeYmdhas2G67t99+G3v37sW+ffvYBeb0M2ZqampQU1ODsrIynXkJFRUVUCgUzbk8VkvMaDXn+jiGNisypzYf9FUqFbp166azUYVareYd0BLbajMnsRudi9kS0Bhiv1Tq6uqgVquRnJyM559/HhYWFryD41lZWdi6daugwXNA2DrnDYldokIMoZuWtBSxs2DFjgU5OTnx7t6mpR0bUyqVWL58OdtCbrgXb3O1xIzWR/l3NJc2H/SXLVuGoqIiWFtbg2EYlJeXw87ODnZ2dnjrrbcatfBaU6tN7Ebn5mqVGLvDUmhoKN555x306dMHAwYMQGFhIW/WTO/evVFSUiK4m0Ps01BzgnpThG5a0lLEzoIV223HtU6SdvKXtht17NixGDt2LA4fPoyxY8fqzEkw1UDuo5rR+rhr80Hfx8cHw4YNYz+Ef/zxBy5duoTg4GDO5WlbU6tN7Ebn5qqnsTssaT/4Wk5OTrzBt6ysjN0P2NCiX1r6a/trW5J8rdmSkhJ89913UCqVWLlyJXJycpCRkSFq6Wo+DbsvWnpDDC7V1dX49ddfBa/OKrbbrra2Frm5uWzWzKVLl9CtWzfcvXsX169f11mDJykpCVOmTBG8LLQYj2pG6+OuzQf9zMxMndTJp556Ct988w3efPNNzuVMW1OrzZiNzs2hOV8mQvO/xa4XI3Rtf63o6GgEBwez6+/36NED27ZtM0nQF/s0aW7R0dGiVmcV22137949hIeHs+/7c889hzVr1iA8PLzR9pnmnJOwdOlStG/fnp3RWllZKfo+kqI2H/Tt7e0RGxurMyXd1tYWGo2GN1ikp6cjLy8Po0aNQmlpKRQKRZObV5uD2I3OWxsx+d+G1rfnInRtf62ysjIEBgYiNjYWQH3XgJAvCyHEPk2am9DVWY3ttlOpVDrpt9XV1VCpVJDL5Y2yqcwxJ2H16tUIDw/HvHnz2DEg7Tm///57WFtbY/z48ZwbGREJBP358+fj8OHDbA5x//798f7770Oj0XA+wv7www+4c+cOG/TVajV27tyJ8PDwlq46GyA7duxo9CJTj5KYtYAyMjIQExODnJwcqNVqaDQadOzYkbePVsza/kB94CsrK2ODREZGhsE5A2KIfZo0N6GrsxrbbTdhwgQsWbJEZzvJl156CVVVVfDx8dEpK3ZZaCG0n0W+DLqysjKsWrWKgj6PNh/0bWxseNP4uBaJunz5MjZt2sT2JTs4OAja49MccnNz8fPPPzfak9acg5KmJCb/e+/evViwYAG2bt2KyMhIxMfHIy8vj/fcQtf215o5cyY2bdqE/Px8rF69GqWlpSabw2DM06Q5vfzyy41WZ+VaxdPYbruQkBAMGjSI/RtMmzaN3aSl4QYxgHnnJPDp0qULu4Q2aazNB/3S0lL897//RU5Ojs5kK77goE0r1LaSHkUfupZ2R67Q0NBHEjyaS2z+d/fu3dlAOWrUKCxdupQ3l1nsF1/v3r3x0UcfITc3FwzDwMXFxWRLH4h9mjS3p556it0ikfn/q7M2tQG4WAzDwMbGBnV1dcjPz0d+fr7oLjpzMvcXy+OszQf9qKgoBAYGIiUlBfPmzcPZs2cNfgCeeeYZfPXVVygvL0dcXBzOnDljcD19c5LL5YI2Z2mtxOR/W1paQq1Wo0+fPvj2229hZ2fHGZQTEhIwcuRInS0BGxo3bhzn8VWrVmHjxo3o3bs3e2zZsmXYuHGjEVemS+zTpLlpZ7z6+/s3OmYKYtc9Iq1Lmw/6ZWVlCAkJwbFjx+Dl5QUvLy+DW9ONHz8e165dY9cff+WVV+Dr69uCNf4/gwcPxokTJ/D000/rDJCZYn/RliAm//vdd9+FRqPBnDlzcPToURQXFzfKBAHqBw0BcHa5cU3sKikpgUKhQE1NDbKzs9kvksrKSvZczSV2o3NzaYlZsED9Uibbt28XvAQGaV3afNDXDmDZ29sjJSUF9vb2Oh8ILj169ABQv99tdXU1KisrTboUr1Dx8fEAgJ9//lknoDVnf9GWJDT/W6PR4LvvvsP8+fPRoUMHg2l32l2tHjx4wLmBhr60tDTEx8ejuLhY5987duyIadOmGX1tDYnd6NxcuGbBAvWZTqaaBQuIX/eItC5tPuhPmjQJFRUVmDFjBmJiYlBRUYHXX3+dt3xcXBxOnToFlUqFnTt3QqFQ4OuvvzbZo7EYXDssTZ48ucXrYSyh+d9yuRyFhYUGl8fQJ3S/0+DgYAQHByMpKYmdTGRqYjc6NxftZLjjx4/zLh1uCmLXPSKtS5sO+tqt8QYPHgxXV1dBj9snTpzAhg0b2CUNevTo0SJrXHM5cuQIAgMDzTKbsSWIWQvI2dkZq1evxuDBg3UWCeProxe6gYZ2DKCwsJBzHIDv/GKI3ejc3P75z3+afF/ahsSue0RalzYd9OVyOS5cuCDqg92+fXud1ktdXZ3gRcBMzdw7LJmbkLWAdu7ciffeew9XrlzBCy+8AIZhBKXICt1AQ9tvb84sLHNvdC6WOfeltFdI5AAABSFJREFUBYxfBZa0Dm066AP16XN79uxBYGCgzsxEvkk8Xl5eOHLkCGpqanDt2jWcOHGCd/q6uZl7hyVzE5IHnpWVBYVCga5du4rqkggKCoK7uzv+/PNPAPUbgXBtQKEdAzDn9Hxzb3QuVlJSEjZv3oxly5YhLCwMJSUl2Llzp8nOL3b1V9K6tPmgr11S99ChQzrH+bp6XnvtNZw+fRqurq44efIkBg0a9MhSNs0xm7G1GTNmDMLDw1FQUKAzQ7SpBdQAcfudlpaWIi4uTmdPXQAmmenc2rrhzLkvLSB+9VfSurTZoK/tv/X392cfvbW4umu0ecwHDhzA9OnTERoa2mJ15fMoZjO2NO3g49dff4158+aZ7XU2bdoET09P+Pj4mHyiW2vrhjPnvrSA+NVfSevSZoO+tl84NzcXd+7cYQeerl69yplBolQqcevWLVy9ehXDhw9v1HJp6ZUSpcacAR+o79s311NSa+uGq6iowMWLFzFw4ED4+fmZfF/a1rL6KzFOm98Yfe3atVi+fDmbZ19ZWYnIyMhGE2qSkpJw+vRppKenc34pPC7r3RBu33//PTw8PHRmqZqKOTc6N8aff/6J9PR03Lx5k92C0svLS2dvg+a4ffs2evXqhfLychw8eBAVFRWYMGECnnzySZOcn5hXm23pa5WUlOhk41hYWKCkpKRROTs7O6xcuRKHDx/mXO+dPJ4abmD/008/wcLCgp04ZWgDezFaWzect7c3vLy8cPv2bVy/fh0nT55ETk6OyYK+TCbDzp07UVRUBLVaDQD48ssvTbJZODG/Nh/0g4KCsHLlSnYbt+TkZM6Us5iYGGzcuBHJyckU9NsQ7SzcqKgoeHl5wdPTU/Dg7+Nq3bp1qK6uxpNPPokBAwZgw4YNsLW1Ndn5o6KiMGPGDLi6uj6ydGZivDYf9CdNmgQ/Pz+kp6cDqM/W6Nu3b6NyFhYW+PLLL6FQKDj3AKXZho+3kJAQpKenIyYmBg8ePEDfvn0xYMAAk7V+WxNXV1dkZ2fj/v37sLKyQufOndGpUyeTpZHa2NjQ5KzHWJvv0xeqtLQU//vf//Cf//wHU6dObfTvNCHl8afRaHS6PDp06IDt27c/6mqZTWVlJc6ePYtffvkFJSUlOHDggEnO+7///Q8XLlyAt7e3zvo7Dbu4SOtFQV/PX3/9hT59+jzqahAT0+/y8PT0NGmXR2vy22+/4ebNm8jKykK3bt3g6emJAQMGwNvb2yTnj4qKQm5uLnr16qWT/vo47u4mRW2+e0esLl26YPPmzbh16xaA+sWzZs+eDUdHx0dcM9Ic5u7yaE1qamowbtw4uLm5mWW1zzt37mDHjh0mPy9pGdTS1xMeHo4RI0Zg5MiRAIBz587h3LlzWL169SOuGTEFc3V5SEl0dDTGjx/f5gfE2ypq6espLS3FqFGj2J+Dg4Nx9OjRR1gjYgr6XR6jRo3CgAEDHnW1HkuZmZlYsmQJunXrhvbt27NLZlDK5uOBgr6eLl26ICEhASNGjABQv9tTly5dHnGtSHOZu8tDSoSsnkpaL+re0VNYWIi9e/ciIyMDMpkMHh4emDNnDrsmPCGEPM6opa/n4MGDeOedd3Q259i/fz9lJhBC2gTTLjfYBty7d09n43G+bfgIIeRxREFfj3YbPi2+bfgIIeRxRN07eoRuw0cIIY8jGsjlkJOTw27D5+3tTfnIhJA2g4I+IYRICPXpE0KIhFDQJ4QQCaGgTwghEkJBnxBCJOT/AeXqAw+WQJGm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5771" y="5151874"/>
            <a:ext cx="7858431" cy="1311333"/>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9179" y="7937"/>
            <a:ext cx="5995023" cy="5062803"/>
          </a:xfrm>
          <a:prstGeom prst="rect">
            <a:avLst/>
          </a:prstGeom>
        </p:spPr>
      </p:pic>
    </p:spTree>
    <p:extLst>
      <p:ext uri="{BB962C8B-B14F-4D97-AF65-F5344CB8AC3E}">
        <p14:creationId xmlns:p14="http://schemas.microsoft.com/office/powerpoint/2010/main" val="2166963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D22C0-3CE1-4FA1-9604-2CFDBC95D0D2}"/>
              </a:ext>
            </a:extLst>
          </p:cNvPr>
          <p:cNvSpPr>
            <a:spLocks noGrp="1"/>
          </p:cNvSpPr>
          <p:nvPr>
            <p:ph type="title"/>
          </p:nvPr>
        </p:nvSpPr>
        <p:spPr/>
        <p:txBody>
          <a:bodyPr/>
          <a:lstStyle/>
          <a:p>
            <a:r>
              <a:rPr lang="en-US" dirty="0"/>
              <a:t>3. Data analysis </a:t>
            </a:r>
            <a:r>
              <a:rPr lang="en-US" dirty="0" smtClean="0"/>
              <a:t/>
            </a:r>
            <a:br>
              <a:rPr lang="en-US" dirty="0" smtClean="0"/>
            </a:br>
            <a:r>
              <a:rPr lang="en-US" dirty="0" smtClean="0"/>
              <a:t>(</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a:t>
            </a:r>
          </a:p>
        </p:txBody>
      </p:sp>
      <p:sp>
        <p:nvSpPr>
          <p:cNvPr id="3" name="Content Placeholder 2">
            <a:extLst>
              <a:ext uri="{FF2B5EF4-FFF2-40B4-BE49-F238E27FC236}">
                <a16:creationId xmlns="" xmlns:a16="http://schemas.microsoft.com/office/drawing/2014/main" id="{3E9BC3F2-B4B0-476E-B1B8-BF10CC2FF5AD}"/>
              </a:ext>
            </a:extLst>
          </p:cNvPr>
          <p:cNvSpPr>
            <a:spLocks noGrp="1"/>
          </p:cNvSpPr>
          <p:nvPr>
            <p:ph idx="1"/>
          </p:nvPr>
        </p:nvSpPr>
        <p:spPr>
          <a:xfrm>
            <a:off x="363416" y="2506662"/>
            <a:ext cx="5193322" cy="3454523"/>
          </a:xfrm>
        </p:spPr>
        <p:txBody>
          <a:bodyPr/>
          <a:lstStyle/>
          <a:p>
            <a:pPr>
              <a:buFontTx/>
              <a:buChar char="-"/>
            </a:pPr>
            <a:r>
              <a:rPr lang="en-US" dirty="0" err="1"/>
              <a:t>Nhóm</a:t>
            </a:r>
            <a:r>
              <a:rPr lang="en-US" dirty="0"/>
              <a:t> </a:t>
            </a:r>
            <a:r>
              <a:rPr lang="en-US" dirty="0" err="1"/>
              <a:t>có</a:t>
            </a:r>
            <a:r>
              <a:rPr lang="en-US" dirty="0"/>
              <a:t> </a:t>
            </a:r>
            <a:r>
              <a:rPr lang="en-US" dirty="0" err="1"/>
              <a:t>số</a:t>
            </a:r>
            <a:r>
              <a:rPr lang="en-US" dirty="0"/>
              <a:t> </a:t>
            </a:r>
            <a:r>
              <a:rPr lang="en-US" dirty="0" err="1"/>
              <a:t>lượng</a:t>
            </a:r>
            <a:r>
              <a:rPr lang="en-US" dirty="0"/>
              <a:t> </a:t>
            </a:r>
            <a:r>
              <a:rPr lang="en-US" dirty="0" err="1"/>
              <a:t>ảnh</a:t>
            </a:r>
            <a:r>
              <a:rPr lang="en-US" dirty="0"/>
              <a:t> </a:t>
            </a:r>
            <a:r>
              <a:rPr lang="en-US" dirty="0" err="1"/>
              <a:t>ít</a:t>
            </a:r>
            <a:r>
              <a:rPr lang="en-US" dirty="0"/>
              <a:t> </a:t>
            </a:r>
            <a:r>
              <a:rPr lang="en-US" dirty="0" err="1"/>
              <a:t>nhất</a:t>
            </a:r>
            <a:r>
              <a:rPr lang="en-US" dirty="0"/>
              <a:t> </a:t>
            </a:r>
            <a:r>
              <a:rPr lang="en-US" dirty="0" err="1"/>
              <a:t>là</a:t>
            </a:r>
            <a:r>
              <a:rPr lang="en-US" dirty="0"/>
              <a:t> </a:t>
            </a:r>
            <a:r>
              <a:rPr lang="en-US" dirty="0" err="1"/>
              <a:t>cây</a:t>
            </a:r>
            <a:r>
              <a:rPr lang="en-US" dirty="0"/>
              <a:t> </a:t>
            </a:r>
            <a:r>
              <a:rPr lang="en-US" dirty="0" err="1"/>
              <a:t>vải</a:t>
            </a:r>
            <a:r>
              <a:rPr lang="en-US" dirty="0"/>
              <a:t> (lychee) </a:t>
            </a:r>
            <a:r>
              <a:rPr lang="en-US" dirty="0" err="1"/>
              <a:t>với</a:t>
            </a:r>
            <a:r>
              <a:rPr lang="en-US" dirty="0"/>
              <a:t> </a:t>
            </a:r>
            <a:r>
              <a:rPr lang="en-US" dirty="0" err="1"/>
              <a:t>khoảng</a:t>
            </a:r>
            <a:r>
              <a:rPr lang="en-US" dirty="0"/>
              <a:t> 1,100 </a:t>
            </a:r>
            <a:r>
              <a:rPr lang="en-US" dirty="0" err="1"/>
              <a:t>ảnh</a:t>
            </a:r>
            <a:endParaRPr lang="en-US" dirty="0"/>
          </a:p>
          <a:p>
            <a:pPr>
              <a:buFontTx/>
              <a:buChar char="-"/>
            </a:pPr>
            <a:r>
              <a:rPr lang="en-US" dirty="0" err="1"/>
              <a:t>Nhóm</a:t>
            </a:r>
            <a:r>
              <a:rPr lang="en-US" dirty="0"/>
              <a:t> </a:t>
            </a:r>
            <a:r>
              <a:rPr lang="en-US" dirty="0" err="1"/>
              <a:t>có</a:t>
            </a:r>
            <a:r>
              <a:rPr lang="en-US" dirty="0"/>
              <a:t> </a:t>
            </a:r>
            <a:r>
              <a:rPr lang="en-US" dirty="0" err="1"/>
              <a:t>số</a:t>
            </a:r>
            <a:r>
              <a:rPr lang="en-US" dirty="0"/>
              <a:t> </a:t>
            </a:r>
            <a:r>
              <a:rPr lang="en-US" dirty="0" err="1"/>
              <a:t>lượng</a:t>
            </a:r>
            <a:r>
              <a:rPr lang="en-US" dirty="0"/>
              <a:t> </a:t>
            </a:r>
            <a:r>
              <a:rPr lang="en-US" dirty="0" err="1"/>
              <a:t>ảnh</a:t>
            </a:r>
            <a:r>
              <a:rPr lang="en-US" dirty="0"/>
              <a:t> </a:t>
            </a:r>
            <a:r>
              <a:rPr lang="en-US" dirty="0" err="1"/>
              <a:t>nhiều</a:t>
            </a:r>
            <a:r>
              <a:rPr lang="en-US" dirty="0"/>
              <a:t> </a:t>
            </a:r>
            <a:r>
              <a:rPr lang="en-US" dirty="0" err="1"/>
              <a:t>nhất</a:t>
            </a:r>
            <a:r>
              <a:rPr lang="en-US" dirty="0"/>
              <a:t> </a:t>
            </a:r>
            <a:r>
              <a:rPr lang="en-US" dirty="0" err="1"/>
              <a:t>là</a:t>
            </a:r>
            <a:r>
              <a:rPr lang="en-US" dirty="0"/>
              <a:t> </a:t>
            </a:r>
            <a:r>
              <a:rPr lang="en-US" dirty="0" err="1"/>
              <a:t>cây</a:t>
            </a:r>
            <a:r>
              <a:rPr lang="en-US" dirty="0"/>
              <a:t> </a:t>
            </a:r>
            <a:r>
              <a:rPr lang="en-US" dirty="0" err="1"/>
              <a:t>mít</a:t>
            </a:r>
            <a:r>
              <a:rPr lang="en-US" dirty="0"/>
              <a:t> (jackfruit) </a:t>
            </a:r>
            <a:r>
              <a:rPr lang="en-US" dirty="0" err="1"/>
              <a:t>với</a:t>
            </a:r>
            <a:r>
              <a:rPr lang="en-US" dirty="0"/>
              <a:t> </a:t>
            </a:r>
            <a:r>
              <a:rPr lang="en-US" dirty="0" err="1"/>
              <a:t>khoảng</a:t>
            </a:r>
            <a:r>
              <a:rPr lang="en-US" dirty="0"/>
              <a:t> 2,600 </a:t>
            </a:r>
            <a:r>
              <a:rPr lang="en-US" dirty="0" err="1"/>
              <a:t>ảnh</a:t>
            </a:r>
            <a:endParaRPr lang="en-US" dirty="0"/>
          </a:p>
          <a:p>
            <a:pPr>
              <a:buFontTx/>
              <a:buChar char="-"/>
            </a:pPr>
            <a:r>
              <a:rPr lang="en-US" dirty="0" err="1"/>
              <a:t>Các</a:t>
            </a:r>
            <a:r>
              <a:rPr lang="en-US" dirty="0"/>
              <a:t> </a:t>
            </a:r>
            <a:r>
              <a:rPr lang="en-US" dirty="0" err="1"/>
              <a:t>nhóm</a:t>
            </a:r>
            <a:r>
              <a:rPr lang="en-US" dirty="0"/>
              <a:t> </a:t>
            </a:r>
            <a:r>
              <a:rPr lang="en-US" dirty="0" err="1"/>
              <a:t>không</a:t>
            </a:r>
            <a:r>
              <a:rPr lang="en-US" dirty="0"/>
              <a:t> </a:t>
            </a:r>
            <a:r>
              <a:rPr lang="en-US" dirty="0" err="1"/>
              <a:t>có</a:t>
            </a:r>
            <a:r>
              <a:rPr lang="en-US" dirty="0"/>
              <a:t> </a:t>
            </a:r>
            <a:r>
              <a:rPr lang="en-US" dirty="0" err="1"/>
              <a:t>sự</a:t>
            </a:r>
            <a:r>
              <a:rPr lang="en-US" dirty="0"/>
              <a:t> </a:t>
            </a:r>
            <a:r>
              <a:rPr lang="en-US" dirty="0" err="1"/>
              <a:t>chênh</a:t>
            </a:r>
            <a:r>
              <a:rPr lang="en-US" dirty="0"/>
              <a:t> </a:t>
            </a:r>
            <a:r>
              <a:rPr lang="en-US" dirty="0" err="1"/>
              <a:t>lệch</a:t>
            </a:r>
            <a:r>
              <a:rPr lang="en-US" dirty="0"/>
              <a:t> </a:t>
            </a:r>
            <a:r>
              <a:rPr lang="en-US" dirty="0" err="1"/>
              <a:t>về</a:t>
            </a:r>
            <a:r>
              <a:rPr lang="en-US" dirty="0"/>
              <a:t> </a:t>
            </a:r>
            <a:r>
              <a:rPr lang="en-US" dirty="0" err="1"/>
              <a:t>số</a:t>
            </a:r>
            <a:r>
              <a:rPr lang="en-US" dirty="0"/>
              <a:t> </a:t>
            </a:r>
            <a:r>
              <a:rPr lang="en-US" dirty="0" err="1"/>
              <a:t>lượng</a:t>
            </a:r>
            <a:r>
              <a:rPr lang="en-US" dirty="0"/>
              <a:t> </a:t>
            </a:r>
            <a:r>
              <a:rPr lang="en-US" dirty="0" err="1"/>
              <a:t>quá</a:t>
            </a:r>
            <a:r>
              <a:rPr lang="en-US" dirty="0"/>
              <a:t> </a:t>
            </a:r>
            <a:r>
              <a:rPr lang="en-US" dirty="0" err="1"/>
              <a:t>đáng</a:t>
            </a:r>
            <a:r>
              <a:rPr lang="en-US" dirty="0"/>
              <a:t> </a:t>
            </a:r>
            <a:r>
              <a:rPr lang="en-US" dirty="0" err="1" smtClean="0"/>
              <a:t>kể</a:t>
            </a:r>
            <a:endParaRPr lang="en-US" dirty="0" smtClean="0"/>
          </a:p>
          <a:p>
            <a:pPr>
              <a:buFontTx/>
              <a:buChar char="-"/>
            </a:pPr>
            <a:r>
              <a:rPr lang="en-US" dirty="0" err="1" smtClean="0"/>
              <a:t>Các</a:t>
            </a:r>
            <a:r>
              <a:rPr lang="en-US" dirty="0" smtClean="0"/>
              <a:t> </a:t>
            </a:r>
            <a:r>
              <a:rPr lang="en-US" dirty="0" err="1" smtClean="0"/>
              <a:t>ảnh</a:t>
            </a:r>
            <a:r>
              <a:rPr lang="en-US" dirty="0" smtClean="0"/>
              <a:t> </a:t>
            </a:r>
            <a:r>
              <a:rPr lang="en-US" dirty="0" err="1" smtClean="0"/>
              <a:t>chủ</a:t>
            </a:r>
            <a:r>
              <a:rPr lang="en-US" dirty="0" smtClean="0"/>
              <a:t> </a:t>
            </a:r>
            <a:r>
              <a:rPr lang="en-US" dirty="0" err="1" smtClean="0"/>
              <a:t>yếu</a:t>
            </a:r>
            <a:r>
              <a:rPr lang="en-US" dirty="0" smtClean="0"/>
              <a:t> </a:t>
            </a:r>
            <a:r>
              <a:rPr lang="en-US" dirty="0" err="1" smtClean="0"/>
              <a:t>là</a:t>
            </a:r>
            <a:r>
              <a:rPr lang="en-US" dirty="0" smtClean="0"/>
              <a:t> </a:t>
            </a:r>
            <a:r>
              <a:rPr lang="en-US" dirty="0" err="1" smtClean="0"/>
              <a:t>có</a:t>
            </a:r>
            <a:r>
              <a:rPr lang="en-US" dirty="0" smtClean="0"/>
              <a:t> </a:t>
            </a:r>
            <a:r>
              <a:rPr lang="en-US" dirty="0" err="1" smtClean="0"/>
              <a:t>kích</a:t>
            </a:r>
            <a:r>
              <a:rPr lang="en-US" dirty="0" smtClean="0"/>
              <a:t> </a:t>
            </a:r>
            <a:r>
              <a:rPr lang="en-US" dirty="0" err="1" smtClean="0"/>
              <a:t>thước</a:t>
            </a:r>
            <a:r>
              <a:rPr lang="en-US" dirty="0" smtClean="0"/>
              <a:t> 1920x1080</a:t>
            </a:r>
          </a:p>
          <a:p>
            <a:pPr marL="0" indent="0">
              <a:buNone/>
            </a:pPr>
            <a:r>
              <a:rPr lang="en-US" dirty="0"/>
              <a:t> </a:t>
            </a:r>
            <a:r>
              <a:rPr lang="en-US" dirty="0" err="1" smtClean="0"/>
              <a:t>đối</a:t>
            </a:r>
            <a:r>
              <a:rPr lang="en-US" dirty="0" smtClean="0"/>
              <a:t> </a:t>
            </a:r>
            <a:r>
              <a:rPr lang="en-US" dirty="0" err="1" smtClean="0"/>
              <a:t>với</a:t>
            </a:r>
            <a:r>
              <a:rPr lang="en-US" dirty="0" smtClean="0"/>
              <a:t> </a:t>
            </a:r>
            <a:r>
              <a:rPr lang="en-US" dirty="0" err="1" smtClean="0"/>
              <a:t>ảnh</a:t>
            </a:r>
            <a:r>
              <a:rPr lang="en-US" dirty="0" smtClean="0"/>
              <a:t> </a:t>
            </a:r>
            <a:r>
              <a:rPr lang="en-US" dirty="0" err="1" smtClean="0"/>
              <a:t>chụp</a:t>
            </a:r>
            <a:r>
              <a:rPr lang="en-US" dirty="0" smtClean="0"/>
              <a:t> </a:t>
            </a:r>
            <a:r>
              <a:rPr lang="en-US" dirty="0" err="1" smtClean="0"/>
              <a:t>thẳng</a:t>
            </a:r>
            <a:r>
              <a:rPr lang="en-US" dirty="0" smtClean="0"/>
              <a:t> </a:t>
            </a:r>
            <a:r>
              <a:rPr lang="en-US" dirty="0" err="1" smtClean="0"/>
              <a:t>đứng</a:t>
            </a:r>
            <a:r>
              <a:rPr lang="en-US" dirty="0" smtClean="0"/>
              <a:t> </a:t>
            </a:r>
            <a:r>
              <a:rPr lang="en-US" dirty="0" err="1" smtClean="0"/>
              <a:t>hoặc</a:t>
            </a:r>
            <a:r>
              <a:rPr lang="en-US" dirty="0" smtClean="0"/>
              <a:t> 1080 x 1920</a:t>
            </a:r>
          </a:p>
          <a:p>
            <a:pPr marL="0" indent="0">
              <a:buNone/>
            </a:pPr>
            <a:r>
              <a:rPr lang="en-US" dirty="0"/>
              <a:t> </a:t>
            </a:r>
            <a:r>
              <a:rPr lang="en-US" dirty="0" err="1" smtClean="0"/>
              <a:t>đối</a:t>
            </a:r>
            <a:r>
              <a:rPr lang="en-US" dirty="0" smtClean="0"/>
              <a:t> </a:t>
            </a:r>
            <a:r>
              <a:rPr lang="en-US" dirty="0" err="1" smtClean="0"/>
              <a:t>với</a:t>
            </a:r>
            <a:r>
              <a:rPr lang="en-US" dirty="0" smtClean="0"/>
              <a:t> </a:t>
            </a:r>
            <a:r>
              <a:rPr lang="en-US" dirty="0" err="1" smtClean="0"/>
              <a:t>ảnh</a:t>
            </a:r>
            <a:r>
              <a:rPr lang="en-US" dirty="0" smtClean="0"/>
              <a:t> </a:t>
            </a:r>
            <a:r>
              <a:rPr lang="en-US" dirty="0" err="1" smtClean="0"/>
              <a:t>chụp</a:t>
            </a:r>
            <a:r>
              <a:rPr lang="en-US" dirty="0" smtClean="0"/>
              <a:t> </a:t>
            </a:r>
            <a:r>
              <a:rPr lang="en-US" dirty="0" err="1" smtClean="0"/>
              <a:t>ngang</a:t>
            </a:r>
            <a:r>
              <a:rPr lang="en-US" dirty="0" smtClean="0"/>
              <a:t>, </a:t>
            </a:r>
            <a:r>
              <a:rPr lang="en-US" dirty="0" err="1" smtClean="0"/>
              <a:t>cần</a:t>
            </a:r>
            <a:r>
              <a:rPr lang="en-US" dirty="0" smtClean="0"/>
              <a:t> </a:t>
            </a:r>
            <a:r>
              <a:rPr lang="en-US" dirty="0" err="1" smtClean="0"/>
              <a:t>đưa</a:t>
            </a:r>
            <a:r>
              <a:rPr lang="en-US" dirty="0" smtClean="0"/>
              <a:t> </a:t>
            </a:r>
            <a:r>
              <a:rPr lang="en-US" dirty="0" err="1" smtClean="0"/>
              <a:t>ảnh</a:t>
            </a:r>
            <a:r>
              <a:rPr lang="en-US" dirty="0" smtClean="0"/>
              <a:t> </a:t>
            </a:r>
            <a:r>
              <a:rPr lang="en-US" dirty="0" err="1" smtClean="0"/>
              <a:t>về</a:t>
            </a:r>
            <a:r>
              <a:rPr lang="en-US" dirty="0" smtClean="0"/>
              <a:t> </a:t>
            </a:r>
            <a:r>
              <a:rPr lang="en-US" dirty="0" err="1" smtClean="0"/>
              <a:t>cùng</a:t>
            </a:r>
            <a:r>
              <a:rPr lang="en-US" dirty="0" smtClean="0"/>
              <a:t> </a:t>
            </a:r>
          </a:p>
          <a:p>
            <a:pPr marL="0" indent="0">
              <a:buNone/>
            </a:pPr>
            <a:r>
              <a:rPr lang="en-US" dirty="0"/>
              <a:t> </a:t>
            </a:r>
            <a:r>
              <a:rPr lang="en-US" dirty="0" err="1" smtClean="0"/>
              <a:t>kích</a:t>
            </a:r>
            <a:r>
              <a:rPr lang="en-US" dirty="0" smtClean="0"/>
              <a:t> </a:t>
            </a:r>
            <a:r>
              <a:rPr lang="en-US" dirty="0" err="1" smtClean="0"/>
              <a:t>thước</a:t>
            </a:r>
            <a:r>
              <a:rPr lang="en-US" dirty="0" smtClean="0"/>
              <a:t> </a:t>
            </a:r>
            <a:r>
              <a:rPr lang="en-US" dirty="0" err="1" smtClean="0"/>
              <a:t>để</a:t>
            </a:r>
            <a:r>
              <a:rPr lang="en-US" dirty="0" smtClean="0"/>
              <a:t> model </a:t>
            </a:r>
            <a:r>
              <a:rPr lang="en-US" dirty="0" err="1" smtClean="0"/>
              <a:t>có</a:t>
            </a:r>
            <a:r>
              <a:rPr lang="en-US" dirty="0" smtClean="0"/>
              <a:t> </a:t>
            </a:r>
            <a:r>
              <a:rPr lang="en-US" dirty="0" err="1" smtClean="0"/>
              <a:t>thể</a:t>
            </a:r>
            <a:r>
              <a:rPr lang="en-US" dirty="0" smtClean="0"/>
              <a:t> train </a:t>
            </a:r>
            <a:r>
              <a:rPr lang="en-US" dirty="0" err="1" smtClean="0"/>
              <a:t>được</a:t>
            </a:r>
            <a:endParaRPr lang="en-US" dirty="0" smtClean="0"/>
          </a:p>
        </p:txBody>
      </p:sp>
      <p:sp>
        <p:nvSpPr>
          <p:cNvPr id="9" name="Content Placeholder 17">
            <a:extLst>
              <a:ext uri="{FF2B5EF4-FFF2-40B4-BE49-F238E27FC236}">
                <a16:creationId xmlns="" xmlns:a16="http://schemas.microsoft.com/office/drawing/2014/main" id="{16AB4084-5C09-D047-AB9C-BB58097252DB}"/>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7</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215" y="0"/>
            <a:ext cx="4983700" cy="400265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7760" y="4002657"/>
            <a:ext cx="1562459" cy="277770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6648" y="4538093"/>
            <a:ext cx="3864635" cy="2173857"/>
          </a:xfrm>
          <a:prstGeom prst="rect">
            <a:avLst/>
          </a:prstGeom>
        </p:spPr>
      </p:pic>
      <p:pic>
        <p:nvPicPr>
          <p:cNvPr id="12" name="Picture 11"/>
          <p:cNvPicPr>
            <a:picLocks noChangeAspect="1"/>
          </p:cNvPicPr>
          <p:nvPr/>
        </p:nvPicPr>
        <p:blipFill>
          <a:blip r:embed="rId6"/>
          <a:stretch>
            <a:fillRect/>
          </a:stretch>
        </p:blipFill>
        <p:spPr>
          <a:xfrm>
            <a:off x="304358" y="255050"/>
            <a:ext cx="1486029" cy="579170"/>
          </a:xfrm>
          <a:prstGeom prst="rect">
            <a:avLst/>
          </a:prstGeom>
        </p:spPr>
      </p:pic>
    </p:spTree>
    <p:extLst>
      <p:ext uri="{BB962C8B-B14F-4D97-AF65-F5344CB8AC3E}">
        <p14:creationId xmlns:p14="http://schemas.microsoft.com/office/powerpoint/2010/main" val="80821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6" y="617122"/>
            <a:ext cx="11465168" cy="1037492"/>
          </a:xfrm>
        </p:spPr>
        <p:txBody>
          <a:bodyPr/>
          <a:lstStyle/>
          <a:p>
            <a:r>
              <a:rPr lang="en-US" dirty="0"/>
              <a:t>4. Solution Approach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a:t>
            </a:r>
            <a:br>
              <a:rPr lang="en-US" dirty="0"/>
            </a:br>
            <a:endParaRPr lang="en-US" dirty="0"/>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8</a:t>
            </a:fld>
            <a:endParaRPr lang="en-US" noProof="0" dirty="0"/>
          </a:p>
        </p:txBody>
      </p:sp>
      <p:sp>
        <p:nvSpPr>
          <p:cNvPr id="4" name="Rectangle 3"/>
          <p:cNvSpPr/>
          <p:nvPr/>
        </p:nvSpPr>
        <p:spPr>
          <a:xfrm>
            <a:off x="710240" y="2148303"/>
            <a:ext cx="10469593" cy="369332"/>
          </a:xfrm>
          <a:prstGeom prst="rect">
            <a:avLst/>
          </a:prstGeom>
        </p:spPr>
        <p:txBody>
          <a:bodyPr wrap="square">
            <a:spAutoFit/>
          </a:bodyPr>
          <a:lstStyle/>
          <a:p>
            <a:r>
              <a:rPr lang="en-US" b="1" dirty="0" err="1">
                <a:solidFill>
                  <a:srgbClr val="002060"/>
                </a:solidFill>
              </a:rPr>
              <a:t>Với</a:t>
            </a:r>
            <a:r>
              <a:rPr lang="en-US" b="1" dirty="0">
                <a:solidFill>
                  <a:srgbClr val="002060"/>
                </a:solidFill>
              </a:rPr>
              <a:t> </a:t>
            </a:r>
            <a:r>
              <a:rPr lang="en-US" b="1" dirty="0" err="1">
                <a:solidFill>
                  <a:srgbClr val="002060"/>
                </a:solidFill>
              </a:rPr>
              <a:t>bài</a:t>
            </a:r>
            <a:r>
              <a:rPr lang="en-US" b="1" dirty="0">
                <a:solidFill>
                  <a:srgbClr val="002060"/>
                </a:solidFill>
              </a:rPr>
              <a:t> </a:t>
            </a:r>
            <a:r>
              <a:rPr lang="en-US" b="1" dirty="0" err="1">
                <a:solidFill>
                  <a:srgbClr val="002060"/>
                </a:solidFill>
              </a:rPr>
              <a:t>toán</a:t>
            </a:r>
            <a:r>
              <a:rPr lang="en-US" b="1" dirty="0">
                <a:solidFill>
                  <a:srgbClr val="002060"/>
                </a:solidFill>
              </a:rPr>
              <a:t> </a:t>
            </a:r>
            <a:r>
              <a:rPr lang="en-US" b="1" dirty="0" err="1">
                <a:solidFill>
                  <a:srgbClr val="002060"/>
                </a:solidFill>
              </a:rPr>
              <a:t>phân</a:t>
            </a:r>
            <a:r>
              <a:rPr lang="en-US" b="1" dirty="0">
                <a:solidFill>
                  <a:srgbClr val="002060"/>
                </a:solidFill>
              </a:rPr>
              <a:t> </a:t>
            </a:r>
            <a:r>
              <a:rPr lang="en-US" b="1" dirty="0" err="1">
                <a:solidFill>
                  <a:srgbClr val="002060"/>
                </a:solidFill>
              </a:rPr>
              <a:t>loại</a:t>
            </a:r>
            <a:r>
              <a:rPr lang="en-US" b="1" dirty="0">
                <a:solidFill>
                  <a:srgbClr val="002060"/>
                </a:solidFill>
              </a:rPr>
              <a:t> </a:t>
            </a:r>
            <a:r>
              <a:rPr lang="en-US" b="1" dirty="0" err="1" smtClean="0">
                <a:solidFill>
                  <a:srgbClr val="002060"/>
                </a:solidFill>
              </a:rPr>
              <a:t>hình</a:t>
            </a:r>
            <a:r>
              <a:rPr lang="en-US" b="1" dirty="0" smtClean="0">
                <a:solidFill>
                  <a:srgbClr val="002060"/>
                </a:solidFill>
              </a:rPr>
              <a:t> </a:t>
            </a:r>
            <a:r>
              <a:rPr lang="en-US" b="1" dirty="0" err="1" smtClean="0">
                <a:solidFill>
                  <a:srgbClr val="002060"/>
                </a:solidFill>
              </a:rPr>
              <a:t>ảnh</a:t>
            </a:r>
            <a:r>
              <a:rPr lang="en-US" b="1" dirty="0" smtClean="0">
                <a:solidFill>
                  <a:srgbClr val="002060"/>
                </a:solidFill>
              </a:rPr>
              <a:t> </a:t>
            </a:r>
            <a:r>
              <a:rPr lang="en-US" b="1" dirty="0" err="1" smtClean="0">
                <a:solidFill>
                  <a:srgbClr val="002060"/>
                </a:solidFill>
              </a:rPr>
              <a:t>có</a:t>
            </a:r>
            <a:r>
              <a:rPr lang="en-US" b="1" dirty="0" smtClean="0">
                <a:solidFill>
                  <a:srgbClr val="002060"/>
                </a:solidFill>
              </a:rPr>
              <a:t> </a:t>
            </a:r>
            <a:r>
              <a:rPr lang="en-US" b="1" dirty="0" err="1" smtClean="0">
                <a:solidFill>
                  <a:srgbClr val="002060"/>
                </a:solidFill>
              </a:rPr>
              <a:t>nhiều</a:t>
            </a:r>
            <a:r>
              <a:rPr lang="en-US" b="1" dirty="0" smtClean="0">
                <a:solidFill>
                  <a:srgbClr val="002060"/>
                </a:solidFill>
              </a:rPr>
              <a:t> </a:t>
            </a:r>
            <a:r>
              <a:rPr lang="en-US" b="1" dirty="0" err="1">
                <a:solidFill>
                  <a:srgbClr val="002060"/>
                </a:solidFill>
              </a:rPr>
              <a:t>nhãn</a:t>
            </a:r>
            <a:r>
              <a:rPr lang="en-US" b="1" dirty="0">
                <a:solidFill>
                  <a:srgbClr val="002060"/>
                </a:solidFill>
              </a:rPr>
              <a:t>  =&gt; </a:t>
            </a:r>
            <a:r>
              <a:rPr lang="en-US" b="1" dirty="0" err="1">
                <a:solidFill>
                  <a:srgbClr val="002060"/>
                </a:solidFill>
              </a:rPr>
              <a:t>chọn</a:t>
            </a:r>
            <a:r>
              <a:rPr lang="en-US" b="1" dirty="0">
                <a:solidFill>
                  <a:srgbClr val="002060"/>
                </a:solidFill>
              </a:rPr>
              <a:t> </a:t>
            </a:r>
            <a:r>
              <a:rPr lang="en-US" b="1" dirty="0" err="1">
                <a:solidFill>
                  <a:srgbClr val="002060"/>
                </a:solidFill>
              </a:rPr>
              <a:t>mô</a:t>
            </a:r>
            <a:r>
              <a:rPr lang="en-US" b="1" dirty="0">
                <a:solidFill>
                  <a:srgbClr val="002060"/>
                </a:solidFill>
              </a:rPr>
              <a:t> </a:t>
            </a:r>
            <a:r>
              <a:rPr lang="en-US" b="1" dirty="0" err="1">
                <a:solidFill>
                  <a:srgbClr val="002060"/>
                </a:solidFill>
              </a:rPr>
              <a:t>hình</a:t>
            </a:r>
            <a:r>
              <a:rPr lang="en-US" b="1" dirty="0">
                <a:solidFill>
                  <a:srgbClr val="002060"/>
                </a:solidFill>
              </a:rPr>
              <a:t> CNN (convolutional neural </a:t>
            </a:r>
            <a:r>
              <a:rPr lang="en-US" b="1" dirty="0" smtClean="0">
                <a:solidFill>
                  <a:srgbClr val="002060"/>
                </a:solidFill>
              </a:rPr>
              <a:t>network)</a:t>
            </a:r>
            <a:endParaRPr lang="en-US" b="1" dirty="0">
              <a:solidFill>
                <a:srgbClr val="002060"/>
              </a:solidFill>
            </a:endParaRPr>
          </a:p>
        </p:txBody>
      </p:sp>
      <p:sp>
        <p:nvSpPr>
          <p:cNvPr id="5" name="Text Placeholder 3"/>
          <p:cNvSpPr txBox="1">
            <a:spLocks/>
          </p:cNvSpPr>
          <p:nvPr/>
        </p:nvSpPr>
        <p:spPr>
          <a:xfrm>
            <a:off x="710240" y="3420374"/>
            <a:ext cx="10619448" cy="865601"/>
          </a:xfrm>
          <a:prstGeom prst="rect">
            <a:avLst/>
          </a:prstGeom>
        </p:spPr>
        <p:txBody>
          <a:bodyPr/>
          <a:lstStyle>
            <a:lvl1pPr marL="228600" indent="-228600" algn="l" defTabSz="914400" rtl="0" eaLnBrk="1" latinLnBrk="0" hangingPunct="1">
              <a:lnSpc>
                <a:spcPct val="90000"/>
              </a:lnSpc>
              <a:spcBef>
                <a:spcPts val="1000"/>
              </a:spcBef>
              <a:buClr>
                <a:srgbClr val="F27228"/>
              </a:buClr>
              <a:buFont typeface="Arial" panose="020B0604020202020204" pitchFamily="34" charset="0"/>
              <a:buChar char="•"/>
              <a:defRPr sz="1600" kern="1200">
                <a:solidFill>
                  <a:srgbClr val="36365C"/>
                </a:solidFill>
                <a:latin typeface="+mn-lt"/>
                <a:ea typeface="+mn-ea"/>
                <a:cs typeface="+mn-cs"/>
              </a:defRPr>
            </a:lvl1pPr>
            <a:lvl2pPr marL="685800" indent="-228600" algn="l" defTabSz="914400" rtl="0" eaLnBrk="1" latinLnBrk="0" hangingPunct="1">
              <a:lnSpc>
                <a:spcPct val="90000"/>
              </a:lnSpc>
              <a:spcBef>
                <a:spcPts val="500"/>
              </a:spcBef>
              <a:buClr>
                <a:srgbClr val="F27228"/>
              </a:buClr>
              <a:buFont typeface="Arial" panose="020B0604020202020204" pitchFamily="34" charset="0"/>
              <a:buChar char="•"/>
              <a:defRPr sz="1400" kern="1200">
                <a:solidFill>
                  <a:srgbClr val="36365C"/>
                </a:solidFill>
                <a:latin typeface="+mn-lt"/>
                <a:ea typeface="+mn-ea"/>
                <a:cs typeface="+mn-cs"/>
              </a:defRPr>
            </a:lvl2pPr>
            <a:lvl3pPr marL="1143000" indent="-228600" algn="l" defTabSz="914400" rtl="0" eaLnBrk="1" latinLnBrk="0" hangingPunct="1">
              <a:lnSpc>
                <a:spcPct val="90000"/>
              </a:lnSpc>
              <a:spcBef>
                <a:spcPts val="500"/>
              </a:spcBef>
              <a:buClr>
                <a:srgbClr val="F27228"/>
              </a:buClr>
              <a:buFont typeface="Arial" panose="020B0604020202020204" pitchFamily="34" charset="0"/>
              <a:buChar char="•"/>
              <a:defRPr sz="1400" kern="1200">
                <a:solidFill>
                  <a:srgbClr val="36365C"/>
                </a:solidFill>
                <a:latin typeface="+mn-lt"/>
                <a:ea typeface="+mn-ea"/>
                <a:cs typeface="+mn-cs"/>
              </a:defRPr>
            </a:lvl3pPr>
            <a:lvl4pPr marL="1600200" indent="-228600" algn="l" defTabSz="914400" rtl="0" eaLnBrk="1" latinLnBrk="0" hangingPunct="1">
              <a:lnSpc>
                <a:spcPct val="90000"/>
              </a:lnSpc>
              <a:spcBef>
                <a:spcPts val="500"/>
              </a:spcBef>
              <a:buClr>
                <a:srgbClr val="F27228"/>
              </a:buClr>
              <a:buFont typeface="Arial" panose="020B0604020202020204" pitchFamily="34" charset="0"/>
              <a:buChar char="•"/>
              <a:defRPr sz="1400" kern="1200">
                <a:solidFill>
                  <a:srgbClr val="36365C"/>
                </a:solidFill>
                <a:latin typeface="+mn-lt"/>
                <a:ea typeface="+mn-ea"/>
                <a:cs typeface="+mn-cs"/>
              </a:defRPr>
            </a:lvl4pPr>
            <a:lvl5pPr marL="2057400" indent="-228600" algn="l" defTabSz="914400" rtl="0" eaLnBrk="1" latinLnBrk="0" hangingPunct="1">
              <a:lnSpc>
                <a:spcPct val="90000"/>
              </a:lnSpc>
              <a:spcBef>
                <a:spcPts val="500"/>
              </a:spcBef>
              <a:buClr>
                <a:srgbClr val="F27228"/>
              </a:buClr>
              <a:buFont typeface="Arial" panose="020B0604020202020204" pitchFamily="34" charset="0"/>
              <a:buChar char="•"/>
              <a:defRPr sz="1400" kern="1200">
                <a:solidFill>
                  <a:srgbClr val="36365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err="1"/>
              <a:t>Mô</a:t>
            </a:r>
            <a:r>
              <a:rPr lang="en-US" sz="1800" b="1" dirty="0"/>
              <a:t> </a:t>
            </a:r>
            <a:r>
              <a:rPr lang="en-US" sz="1800" b="1" dirty="0" err="1"/>
              <a:t>tả</a:t>
            </a:r>
            <a:r>
              <a:rPr lang="en-US" sz="1800" b="1" dirty="0"/>
              <a:t> </a:t>
            </a:r>
            <a:r>
              <a:rPr lang="en-US" sz="1800" b="1" dirty="0" err="1"/>
              <a:t>kỹ</a:t>
            </a:r>
            <a:r>
              <a:rPr lang="en-US" sz="1800" b="1" dirty="0"/>
              <a:t> </a:t>
            </a:r>
            <a:r>
              <a:rPr lang="en-US" sz="1800" b="1" dirty="0" err="1"/>
              <a:t>thuật</a:t>
            </a:r>
            <a:r>
              <a:rPr lang="en-US" sz="1800" b="1" dirty="0"/>
              <a:t>:</a:t>
            </a:r>
          </a:p>
          <a:p>
            <a:pPr lvl="1"/>
            <a:r>
              <a:rPr lang="en-US" sz="1600" dirty="0" err="1"/>
              <a:t>Ngôn</a:t>
            </a:r>
            <a:r>
              <a:rPr lang="en-US" sz="1600" dirty="0"/>
              <a:t> </a:t>
            </a:r>
            <a:r>
              <a:rPr lang="en-US" sz="1600" dirty="0" err="1"/>
              <a:t>ngữ</a:t>
            </a:r>
            <a:r>
              <a:rPr lang="en-US" sz="1600" dirty="0"/>
              <a:t> </a:t>
            </a:r>
            <a:r>
              <a:rPr lang="en-US" sz="1600" dirty="0" err="1"/>
              <a:t>lập</a:t>
            </a:r>
            <a:r>
              <a:rPr lang="en-US" sz="1600" dirty="0"/>
              <a:t> </a:t>
            </a:r>
            <a:r>
              <a:rPr lang="en-US" sz="1600" dirty="0" err="1"/>
              <a:t>trình</a:t>
            </a:r>
            <a:r>
              <a:rPr lang="en-US" sz="1600" dirty="0"/>
              <a:t>: Python</a:t>
            </a:r>
          </a:p>
          <a:p>
            <a:pPr lvl="1"/>
            <a:r>
              <a:rPr lang="en-US" sz="1600" dirty="0"/>
              <a:t>Packages, framework: </a:t>
            </a:r>
            <a:r>
              <a:rPr lang="en-US" sz="1600" dirty="0" err="1" smtClean="0"/>
              <a:t>tensorflow</a:t>
            </a:r>
            <a:r>
              <a:rPr lang="en-US" sz="1600" dirty="0" smtClean="0"/>
              <a:t>, </a:t>
            </a:r>
            <a:r>
              <a:rPr lang="en-US" sz="1600" dirty="0" err="1"/>
              <a:t>numpy</a:t>
            </a:r>
            <a:r>
              <a:rPr lang="en-US" sz="1600" dirty="0"/>
              <a:t>, matplotlib, </a:t>
            </a:r>
            <a:r>
              <a:rPr lang="en-US" sz="1600" dirty="0" err="1" smtClean="0"/>
              <a:t>opencv</a:t>
            </a:r>
            <a:endParaRPr lang="en-US" sz="1600" dirty="0" smtClean="0"/>
          </a:p>
          <a:p>
            <a:pPr lvl="1"/>
            <a:r>
              <a:rPr lang="en-US" sz="1600" dirty="0" err="1" smtClean="0"/>
              <a:t>Chạy</a:t>
            </a:r>
            <a:r>
              <a:rPr lang="en-US" sz="1600" dirty="0" smtClean="0"/>
              <a:t> </a:t>
            </a:r>
            <a:r>
              <a:rPr lang="en-US" sz="1600" dirty="0" err="1" smtClean="0"/>
              <a:t>trên</a:t>
            </a:r>
            <a:r>
              <a:rPr lang="en-US" sz="1600" dirty="0" smtClean="0"/>
              <a:t> google </a:t>
            </a:r>
            <a:r>
              <a:rPr lang="en-US" sz="1600" dirty="0" err="1" smtClean="0"/>
              <a:t>colab</a:t>
            </a:r>
            <a:r>
              <a:rPr lang="en-US" sz="1600" dirty="0" smtClean="0"/>
              <a:t> </a:t>
            </a:r>
            <a:r>
              <a:rPr lang="en-US" sz="1600" dirty="0" err="1" smtClean="0"/>
              <a:t>để</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tận</a:t>
            </a:r>
            <a:r>
              <a:rPr lang="en-US" sz="1600" dirty="0" smtClean="0"/>
              <a:t> </a:t>
            </a:r>
            <a:r>
              <a:rPr lang="en-US" sz="1600" dirty="0" err="1" smtClean="0"/>
              <a:t>dụng</a:t>
            </a:r>
            <a:r>
              <a:rPr lang="en-US" sz="1600" dirty="0" smtClean="0"/>
              <a:t> </a:t>
            </a:r>
            <a:r>
              <a:rPr lang="en-US" sz="1600" dirty="0" err="1" smtClean="0"/>
              <a:t>được</a:t>
            </a:r>
            <a:r>
              <a:rPr lang="en-US" sz="1600" dirty="0" smtClean="0"/>
              <a:t> GPU </a:t>
            </a:r>
            <a:r>
              <a:rPr lang="en-US" sz="1600" dirty="0" err="1" smtClean="0"/>
              <a:t>giúp</a:t>
            </a:r>
            <a:r>
              <a:rPr lang="en-US" sz="1600" dirty="0" smtClean="0"/>
              <a:t> </a:t>
            </a:r>
            <a:r>
              <a:rPr lang="en-US" sz="1600" dirty="0" err="1" smtClean="0"/>
              <a:t>quá</a:t>
            </a:r>
            <a:r>
              <a:rPr lang="en-US" sz="1600" dirty="0" smtClean="0"/>
              <a:t> </a:t>
            </a:r>
            <a:r>
              <a:rPr lang="en-US" sz="1600" dirty="0" err="1" smtClean="0"/>
              <a:t>trình</a:t>
            </a:r>
            <a:r>
              <a:rPr lang="en-US" sz="1600" dirty="0" smtClean="0"/>
              <a:t> training </a:t>
            </a:r>
            <a:r>
              <a:rPr lang="en-US" sz="1600" dirty="0" err="1" smtClean="0"/>
              <a:t>nhanh</a:t>
            </a:r>
            <a:r>
              <a:rPr lang="en-US" sz="1600" dirty="0" smtClean="0"/>
              <a:t> </a:t>
            </a:r>
            <a:r>
              <a:rPr lang="en-US" sz="1600" dirty="0" err="1" smtClean="0"/>
              <a:t>chóng</a:t>
            </a:r>
            <a:r>
              <a:rPr lang="en-US" sz="1600" dirty="0" smtClean="0"/>
              <a:t> </a:t>
            </a:r>
            <a:r>
              <a:rPr lang="en-US" sz="1600" dirty="0" err="1" smtClean="0"/>
              <a:t>hơn</a:t>
            </a:r>
            <a:endParaRPr lang="en-US" sz="1600" dirty="0"/>
          </a:p>
        </p:txBody>
      </p:sp>
      <p:pic>
        <p:nvPicPr>
          <p:cNvPr id="6" name="Picture 5"/>
          <p:cNvPicPr>
            <a:picLocks noChangeAspect="1"/>
          </p:cNvPicPr>
          <p:nvPr/>
        </p:nvPicPr>
        <p:blipFill>
          <a:blip r:embed="rId2"/>
          <a:stretch>
            <a:fillRect/>
          </a:stretch>
        </p:blipFill>
        <p:spPr>
          <a:xfrm>
            <a:off x="125378" y="50501"/>
            <a:ext cx="1486029" cy="579170"/>
          </a:xfrm>
          <a:prstGeom prst="rect">
            <a:avLst/>
          </a:prstGeom>
        </p:spPr>
      </p:pic>
    </p:spTree>
    <p:extLst>
      <p:ext uri="{BB962C8B-B14F-4D97-AF65-F5344CB8AC3E}">
        <p14:creationId xmlns:p14="http://schemas.microsoft.com/office/powerpoint/2010/main" val="4287823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559" y="668880"/>
            <a:ext cx="11465168" cy="1037492"/>
          </a:xfrm>
        </p:spPr>
        <p:txBody>
          <a:bodyPr/>
          <a:lstStyle/>
          <a:p>
            <a:r>
              <a:rPr lang="en-US" dirty="0" smtClean="0">
                <a:solidFill>
                  <a:srgbClr val="002060"/>
                </a:solidFill>
              </a:rPr>
              <a:t>5 . </a:t>
            </a:r>
            <a:r>
              <a:rPr lang="en-US" dirty="0" err="1" smtClean="0">
                <a:solidFill>
                  <a:srgbClr val="002060"/>
                </a:solidFill>
              </a:rPr>
              <a:t>Tiền</a:t>
            </a:r>
            <a:r>
              <a:rPr lang="en-US" dirty="0" smtClean="0">
                <a:solidFill>
                  <a:srgbClr val="002060"/>
                </a:solidFill>
              </a:rPr>
              <a:t> </a:t>
            </a:r>
            <a:r>
              <a:rPr lang="en-US" dirty="0" err="1">
                <a:solidFill>
                  <a:srgbClr val="002060"/>
                </a:solidFill>
              </a:rPr>
              <a:t>xử</a:t>
            </a:r>
            <a:r>
              <a:rPr lang="en-US" dirty="0">
                <a:solidFill>
                  <a:srgbClr val="002060"/>
                </a:solidFill>
              </a:rPr>
              <a:t> </a:t>
            </a:r>
            <a:r>
              <a:rPr lang="en-US" dirty="0" err="1">
                <a:solidFill>
                  <a:srgbClr val="002060"/>
                </a:solidFill>
              </a:rPr>
              <a:t>lý</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(preprocessing)</a:t>
            </a:r>
            <a:br>
              <a:rPr lang="en-US" dirty="0">
                <a:solidFill>
                  <a:srgbClr val="002060"/>
                </a:solidFill>
              </a:rPr>
            </a:br>
            <a:endParaRPr lang="en-US" dirty="0"/>
          </a:p>
        </p:txBody>
      </p:sp>
      <p:sp>
        <p:nvSpPr>
          <p:cNvPr id="3" name="Slide Number Placeholder 2"/>
          <p:cNvSpPr>
            <a:spLocks noGrp="1"/>
          </p:cNvSpPr>
          <p:nvPr>
            <p:ph type="sldNum" sz="quarter" idx="12"/>
          </p:nvPr>
        </p:nvSpPr>
        <p:spPr/>
        <p:txBody>
          <a:bodyPr/>
          <a:lstStyle/>
          <a:p>
            <a:fld id="{48BB047D-A6CD-43AB-96F0-683C726B586B}" type="slidenum">
              <a:rPr lang="en-US" noProof="0" smtClean="0"/>
              <a:pPr/>
              <a:t>9</a:t>
            </a:fld>
            <a:endParaRPr lang="en-US" noProof="0" dirty="0"/>
          </a:p>
        </p:txBody>
      </p:sp>
      <p:sp>
        <p:nvSpPr>
          <p:cNvPr id="6" name="Rectangle 5"/>
          <p:cNvSpPr/>
          <p:nvPr/>
        </p:nvSpPr>
        <p:spPr>
          <a:xfrm>
            <a:off x="475559" y="1706372"/>
            <a:ext cx="5695202" cy="4801314"/>
          </a:xfrm>
          <a:prstGeom prst="rect">
            <a:avLst/>
          </a:prstGeom>
        </p:spPr>
        <p:txBody>
          <a:bodyPr wrap="square">
            <a:spAutoFit/>
          </a:bodyPr>
          <a:lstStyle/>
          <a:p>
            <a:pPr>
              <a:buFontTx/>
              <a:buChar char="-"/>
            </a:pPr>
            <a:r>
              <a:rPr lang="en-US" dirty="0" err="1" smtClean="0"/>
              <a:t>Sử</a:t>
            </a:r>
            <a:r>
              <a:rPr lang="en-US" dirty="0" smtClean="0"/>
              <a:t> </a:t>
            </a:r>
            <a:r>
              <a:rPr lang="en-US" dirty="0" err="1" smtClean="0"/>
              <a:t>dụng</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ImageDataGenerator</a:t>
            </a:r>
            <a:r>
              <a:rPr lang="en-US" dirty="0" smtClean="0"/>
              <a:t> </a:t>
            </a:r>
            <a:r>
              <a:rPr lang="en-US" dirty="0" err="1" smtClean="0"/>
              <a:t>của</a:t>
            </a:r>
            <a:r>
              <a:rPr lang="en-US" dirty="0" smtClean="0"/>
              <a:t> </a:t>
            </a:r>
            <a:r>
              <a:rPr lang="en-US" dirty="0" err="1" smtClean="0"/>
              <a:t>tensorflow</a:t>
            </a:r>
            <a:r>
              <a:rPr lang="en-US" dirty="0" smtClean="0"/>
              <a:t> </a:t>
            </a:r>
            <a:r>
              <a:rPr lang="en-US" dirty="0" err="1" smtClean="0"/>
              <a:t>để</a:t>
            </a:r>
            <a:r>
              <a:rPr lang="en-US" dirty="0" smtClean="0"/>
              <a:t> preprocessing </a:t>
            </a:r>
            <a:r>
              <a:rPr lang="en-US" dirty="0" err="1" smtClean="0"/>
              <a:t>dữ</a:t>
            </a:r>
            <a:r>
              <a:rPr lang="en-US" dirty="0" smtClean="0"/>
              <a:t> </a:t>
            </a:r>
            <a:r>
              <a:rPr lang="en-US" dirty="0" err="1" smtClean="0"/>
              <a:t>liệu</a:t>
            </a:r>
            <a:r>
              <a:rPr lang="en-US" dirty="0" smtClean="0"/>
              <a:t> </a:t>
            </a:r>
            <a:r>
              <a:rPr lang="en-US" dirty="0" err="1"/>
              <a:t>như</a:t>
            </a:r>
            <a:r>
              <a:rPr lang="en-US" dirty="0"/>
              <a:t>:</a:t>
            </a:r>
            <a:endParaRPr lang="en-US" dirty="0" smtClean="0"/>
          </a:p>
          <a:p>
            <a:endParaRPr lang="en-US" dirty="0"/>
          </a:p>
          <a:p>
            <a:pPr marL="285750" indent="-285750">
              <a:buFont typeface="Arial" panose="020B0604020202020204" pitchFamily="34" charset="0"/>
              <a:buChar char="•"/>
            </a:pPr>
            <a:r>
              <a:rPr lang="en-US" dirty="0" smtClean="0"/>
              <a:t>rescale: </a:t>
            </a:r>
            <a:r>
              <a:rPr lang="en-US" dirty="0" err="1" smtClean="0"/>
              <a:t>chuyển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pixel </a:t>
            </a:r>
            <a:r>
              <a:rPr lang="en-US" dirty="0" err="1" smtClean="0"/>
              <a:t>về</a:t>
            </a:r>
            <a:r>
              <a:rPr lang="en-US" dirty="0" smtClean="0"/>
              <a:t> </a:t>
            </a:r>
            <a:r>
              <a:rPr lang="en-US" dirty="0" err="1" smtClean="0"/>
              <a:t>khoảng</a:t>
            </a:r>
            <a:r>
              <a:rPr lang="en-US" dirty="0" smtClean="0"/>
              <a:t> </a:t>
            </a:r>
            <a:r>
              <a:rPr lang="en-US" dirty="0" err="1" smtClean="0"/>
              <a:t>từ</a:t>
            </a:r>
            <a:r>
              <a:rPr lang="en-US" dirty="0" smtClean="0"/>
              <a:t> 0 </a:t>
            </a:r>
            <a:r>
              <a:rPr lang="en-US" dirty="0" err="1" smtClean="0"/>
              <a:t>đến</a:t>
            </a:r>
            <a:r>
              <a:rPr lang="en-US" dirty="0" smtClean="0"/>
              <a:t> 1</a:t>
            </a:r>
          </a:p>
          <a:p>
            <a:pPr marL="285750" indent="-285750">
              <a:buFont typeface="Arial" panose="020B0604020202020204" pitchFamily="34" charset="0"/>
              <a:buChar char="•"/>
            </a:pPr>
            <a:r>
              <a:rPr lang="en-US" dirty="0" smtClean="0"/>
              <a:t>Resize (target size): </a:t>
            </a:r>
            <a:r>
              <a:rPr lang="en-US" dirty="0" err="1" smtClean="0"/>
              <a:t>chuyển</a:t>
            </a:r>
            <a:r>
              <a:rPr lang="en-US" dirty="0" smtClean="0"/>
              <a:t> </a:t>
            </a:r>
            <a:r>
              <a:rPr lang="en-US" dirty="0" err="1" smtClean="0"/>
              <a:t>hình</a:t>
            </a:r>
            <a:r>
              <a:rPr lang="en-US" dirty="0" smtClean="0"/>
              <a:t> </a:t>
            </a:r>
            <a:r>
              <a:rPr lang="en-US" dirty="0" err="1" smtClean="0"/>
              <a:t>ảnh</a:t>
            </a:r>
            <a:r>
              <a:rPr lang="en-US" dirty="0"/>
              <a:t> </a:t>
            </a:r>
            <a:r>
              <a:rPr lang="en-US" dirty="0" err="1" smtClean="0"/>
              <a:t>về</a:t>
            </a:r>
            <a:r>
              <a:rPr lang="en-US" dirty="0" smtClean="0"/>
              <a:t> </a:t>
            </a:r>
            <a:r>
              <a:rPr lang="en-US" dirty="0" err="1" smtClean="0"/>
              <a:t>cùng</a:t>
            </a:r>
            <a:r>
              <a:rPr lang="en-US" dirty="0" smtClean="0"/>
              <a:t> </a:t>
            </a:r>
            <a:r>
              <a:rPr lang="en-US" dirty="0" err="1" smtClean="0"/>
              <a:t>kích</a:t>
            </a:r>
            <a:r>
              <a:rPr lang="en-US" dirty="0" smtClean="0"/>
              <a:t> </a:t>
            </a:r>
            <a:r>
              <a:rPr lang="en-US" dirty="0" err="1" smtClean="0"/>
              <a:t>thước</a:t>
            </a:r>
            <a:endParaRPr lang="en-US" dirty="0" smtClean="0"/>
          </a:p>
          <a:p>
            <a:pPr marL="285750" indent="-285750">
              <a:buFont typeface="Arial" panose="020B0604020202020204" pitchFamily="34" charset="0"/>
              <a:buChar char="•"/>
            </a:pPr>
            <a:r>
              <a:rPr lang="en-US" dirty="0" smtClean="0"/>
              <a:t>Label </a:t>
            </a:r>
            <a:r>
              <a:rPr lang="en-US" dirty="0" err="1" smtClean="0"/>
              <a:t>biểu</a:t>
            </a:r>
            <a:r>
              <a:rPr lang="en-US" dirty="0" smtClean="0"/>
              <a:t> </a:t>
            </a:r>
            <a:r>
              <a:rPr lang="en-US" dirty="0" err="1" smtClean="0"/>
              <a:t>diễn</a:t>
            </a:r>
            <a:r>
              <a:rPr lang="en-US" dirty="0" smtClean="0"/>
              <a:t> </a:t>
            </a:r>
            <a:r>
              <a:rPr lang="en-US" dirty="0" err="1" smtClean="0"/>
              <a:t>dưới</a:t>
            </a:r>
            <a:r>
              <a:rPr lang="en-US" dirty="0" smtClean="0"/>
              <a:t> </a:t>
            </a:r>
            <a:r>
              <a:rPr lang="en-US" dirty="0" err="1" smtClean="0"/>
              <a:t>dạng</a:t>
            </a:r>
            <a:r>
              <a:rPr lang="en-US" dirty="0" smtClean="0"/>
              <a:t> one hot vector</a:t>
            </a:r>
          </a:p>
          <a:p>
            <a:pPr marL="285750" indent="-285750">
              <a:buFont typeface="Arial" panose="020B0604020202020204" pitchFamily="34" charset="0"/>
              <a:buChar char="•"/>
            </a:pPr>
            <a:endParaRPr lang="en-US" dirty="0"/>
          </a:p>
          <a:p>
            <a:r>
              <a:rPr lang="en-US" dirty="0" smtClean="0"/>
              <a:t>Augmentation : </a:t>
            </a:r>
            <a:r>
              <a:rPr lang="en-US" dirty="0" err="1" smtClean="0"/>
              <a:t>tăng</a:t>
            </a:r>
            <a:r>
              <a:rPr lang="en-US" dirty="0" smtClean="0"/>
              <a:t> </a:t>
            </a:r>
            <a:r>
              <a:rPr lang="en-US" dirty="0" err="1" smtClean="0"/>
              <a:t>cường</a:t>
            </a:r>
            <a:r>
              <a:rPr lang="en-US" dirty="0" smtClean="0"/>
              <a:t> </a:t>
            </a:r>
            <a:r>
              <a:rPr lang="en-US" dirty="0" err="1" smtClean="0"/>
              <a:t>dữ</a:t>
            </a:r>
            <a:r>
              <a:rPr lang="en-US" dirty="0" smtClean="0"/>
              <a:t> </a:t>
            </a:r>
            <a:r>
              <a:rPr lang="en-US" dirty="0" err="1" smtClean="0"/>
              <a:t>liệu</a:t>
            </a:r>
            <a:endParaRPr lang="en-US" dirty="0" smtClean="0"/>
          </a:p>
          <a:p>
            <a:pPr marL="285750" indent="-285750">
              <a:buFont typeface="Arial" panose="020B0604020202020204" pitchFamily="34" charset="0"/>
              <a:buChar char="•"/>
            </a:pPr>
            <a:r>
              <a:rPr lang="en-US" dirty="0" smtClean="0"/>
              <a:t>width/height Shift</a:t>
            </a:r>
            <a:r>
              <a:rPr lang="en-US" dirty="0"/>
              <a:t>: </a:t>
            </a:r>
            <a:r>
              <a:rPr lang="en-US" dirty="0" err="1"/>
              <a:t>Dịch</a:t>
            </a:r>
            <a:r>
              <a:rPr lang="en-US" dirty="0"/>
              <a:t> </a:t>
            </a:r>
            <a:r>
              <a:rPr lang="en-US" dirty="0" err="1"/>
              <a:t>theo</a:t>
            </a:r>
            <a:r>
              <a:rPr lang="en-US" dirty="0"/>
              <a:t> </a:t>
            </a:r>
            <a:r>
              <a:rPr lang="en-US" dirty="0" err="1"/>
              <a:t>chiều</a:t>
            </a:r>
            <a:r>
              <a:rPr lang="en-US" dirty="0"/>
              <a:t> </a:t>
            </a:r>
            <a:r>
              <a:rPr lang="en-US" dirty="0" err="1" smtClean="0"/>
              <a:t>ngang</a:t>
            </a:r>
            <a:r>
              <a:rPr lang="en-US" dirty="0" smtClean="0"/>
              <a:t>/</a:t>
            </a:r>
            <a:r>
              <a:rPr lang="en-US" dirty="0" err="1" smtClean="0"/>
              <a:t>dọc</a:t>
            </a:r>
            <a:r>
              <a:rPr lang="en-US" dirty="0" smtClean="0"/>
              <a:t> </a:t>
            </a:r>
            <a:r>
              <a:rPr lang="en-US" dirty="0" err="1"/>
              <a:t>ngẫu</a:t>
            </a:r>
            <a:r>
              <a:rPr lang="en-US" dirty="0"/>
              <a:t> </a:t>
            </a:r>
            <a:r>
              <a:rPr lang="en-US" dirty="0" err="1"/>
              <a:t>nhiên</a:t>
            </a:r>
            <a:r>
              <a:rPr lang="en-US" dirty="0"/>
              <a:t> </a:t>
            </a:r>
            <a:r>
              <a:rPr lang="en-US" dirty="0" err="1"/>
              <a:t>trong</a:t>
            </a:r>
            <a:r>
              <a:rPr lang="en-US" dirty="0"/>
              <a:t> </a:t>
            </a:r>
            <a:r>
              <a:rPr lang="en-US" dirty="0" err="1"/>
              <a:t>một</a:t>
            </a:r>
            <a:r>
              <a:rPr lang="en-US" dirty="0"/>
              <a:t> </a:t>
            </a:r>
            <a:r>
              <a:rPr lang="en-US" dirty="0" err="1"/>
              <a:t>phạm</a:t>
            </a:r>
            <a:r>
              <a:rPr lang="en-US" dirty="0"/>
              <a:t> vi </a:t>
            </a:r>
            <a:r>
              <a:rPr lang="en-US" dirty="0" err="1"/>
              <a:t>nào</a:t>
            </a:r>
            <a:r>
              <a:rPr lang="en-US" dirty="0"/>
              <a:t> </a:t>
            </a:r>
            <a:r>
              <a:rPr lang="en-US" dirty="0" err="1" smtClean="0"/>
              <a:t>đó</a:t>
            </a:r>
            <a:endParaRPr lang="en-US" dirty="0" smtClean="0"/>
          </a:p>
          <a:p>
            <a:pPr marL="285750" indent="-285750">
              <a:buFont typeface="Arial" panose="020B0604020202020204" pitchFamily="34" charset="0"/>
              <a:buChar char="•"/>
            </a:pPr>
            <a:r>
              <a:rPr lang="en-US" dirty="0"/>
              <a:t>Zoom : </a:t>
            </a:r>
            <a:r>
              <a:rPr lang="en-US" dirty="0" err="1"/>
              <a:t>thực</a:t>
            </a:r>
            <a:r>
              <a:rPr lang="en-US" dirty="0"/>
              <a:t> </a:t>
            </a:r>
            <a:r>
              <a:rPr lang="en-US" dirty="0" err="1"/>
              <a:t>hiện</a:t>
            </a:r>
            <a:r>
              <a:rPr lang="en-US" dirty="0"/>
              <a:t> zoom </a:t>
            </a:r>
            <a:r>
              <a:rPr lang="en-US" dirty="0" err="1"/>
              <a:t>ngẫu</a:t>
            </a:r>
            <a:r>
              <a:rPr lang="en-US" dirty="0"/>
              <a:t> </a:t>
            </a:r>
            <a:r>
              <a:rPr lang="en-US" dirty="0" err="1"/>
              <a:t>nhiên</a:t>
            </a:r>
            <a:r>
              <a:rPr lang="en-US" dirty="0"/>
              <a:t> </a:t>
            </a:r>
            <a:r>
              <a:rPr lang="en-US" dirty="0" err="1"/>
              <a:t>trong</a:t>
            </a:r>
            <a:r>
              <a:rPr lang="en-US" dirty="0"/>
              <a:t> </a:t>
            </a:r>
            <a:r>
              <a:rPr lang="en-US" dirty="0" err="1"/>
              <a:t>một</a:t>
            </a:r>
            <a:r>
              <a:rPr lang="en-US" dirty="0"/>
              <a:t> </a:t>
            </a:r>
            <a:r>
              <a:rPr lang="en-US" dirty="0" err="1"/>
              <a:t>phạm</a:t>
            </a:r>
            <a:r>
              <a:rPr lang="en-US" dirty="0"/>
              <a:t> vi </a:t>
            </a:r>
            <a:r>
              <a:rPr lang="en-US" dirty="0" err="1"/>
              <a:t>nào</a:t>
            </a:r>
            <a:r>
              <a:rPr lang="en-US" dirty="0"/>
              <a:t> </a:t>
            </a:r>
            <a:r>
              <a:rPr lang="en-US" dirty="0" err="1" smtClean="0"/>
              <a:t>đó</a:t>
            </a:r>
            <a:endParaRPr lang="en-US" dirty="0" smtClean="0"/>
          </a:p>
          <a:p>
            <a:pPr marL="285750" indent="-285750">
              <a:buFont typeface="Arial" panose="020B0604020202020204" pitchFamily="34" charset="0"/>
              <a:buChar char="•"/>
            </a:pPr>
            <a:r>
              <a:rPr lang="en-US" dirty="0"/>
              <a:t>Shear: </a:t>
            </a:r>
            <a:r>
              <a:rPr lang="en-US" dirty="0" err="1" smtClean="0"/>
              <a:t>làm</a:t>
            </a:r>
            <a:r>
              <a:rPr lang="en-US" dirty="0" smtClean="0"/>
              <a:t> </a:t>
            </a:r>
            <a:r>
              <a:rPr lang="en-US" dirty="0" err="1"/>
              <a:t>méo</a:t>
            </a:r>
            <a:r>
              <a:rPr lang="en-US" dirty="0"/>
              <a:t> </a:t>
            </a:r>
            <a:r>
              <a:rPr lang="en-US" dirty="0" err="1" smtClean="0"/>
              <a:t>ảnh</a:t>
            </a:r>
            <a:endParaRPr lang="en-US" dirty="0" smtClean="0"/>
          </a:p>
          <a:p>
            <a:pPr marL="285750" indent="-285750">
              <a:buFont typeface="Arial" panose="020B0604020202020204" pitchFamily="34" charset="0"/>
              <a:buChar char="•"/>
            </a:pPr>
            <a:r>
              <a:rPr lang="en-US" dirty="0"/>
              <a:t>brightness: </a:t>
            </a:r>
            <a:r>
              <a:rPr lang="en-US" dirty="0" err="1"/>
              <a:t>thay</a:t>
            </a:r>
            <a:r>
              <a:rPr lang="en-US" dirty="0"/>
              <a:t> </a:t>
            </a:r>
            <a:r>
              <a:rPr lang="en-US" dirty="0" err="1"/>
              <a:t>đổi</a:t>
            </a:r>
            <a:r>
              <a:rPr lang="en-US" dirty="0"/>
              <a:t> </a:t>
            </a:r>
            <a:r>
              <a:rPr lang="en-US" dirty="0" err="1"/>
              <a:t>độ</a:t>
            </a:r>
            <a:r>
              <a:rPr lang="en-US" dirty="0"/>
              <a:t> </a:t>
            </a:r>
            <a:r>
              <a:rPr lang="en-US" dirty="0" err="1"/>
              <a:t>sáng</a:t>
            </a:r>
            <a:r>
              <a:rPr lang="en-US" dirty="0"/>
              <a:t> </a:t>
            </a:r>
            <a:r>
              <a:rPr lang="en-US" dirty="0" err="1"/>
              <a:t>của</a:t>
            </a:r>
            <a:r>
              <a:rPr lang="en-US" dirty="0"/>
              <a:t> </a:t>
            </a:r>
            <a:r>
              <a:rPr lang="en-US" dirty="0" err="1"/>
              <a:t>ảnh</a:t>
            </a:r>
            <a:r>
              <a:rPr lang="en-US" dirty="0"/>
              <a:t> </a:t>
            </a:r>
            <a:r>
              <a:rPr lang="en-US" dirty="0" err="1"/>
              <a:t>trong</a:t>
            </a:r>
            <a:r>
              <a:rPr lang="en-US" dirty="0"/>
              <a:t> </a:t>
            </a:r>
            <a:r>
              <a:rPr lang="en-US" dirty="0" err="1"/>
              <a:t>một</a:t>
            </a:r>
            <a:r>
              <a:rPr lang="en-US" dirty="0"/>
              <a:t> </a:t>
            </a:r>
            <a:r>
              <a:rPr lang="en-US" dirty="0" err="1"/>
              <a:t>phạm</a:t>
            </a:r>
            <a:r>
              <a:rPr lang="en-US" dirty="0"/>
              <a:t> vi </a:t>
            </a:r>
            <a:r>
              <a:rPr lang="en-US" dirty="0" err="1"/>
              <a:t>nào</a:t>
            </a:r>
            <a:r>
              <a:rPr lang="en-US" dirty="0"/>
              <a:t> </a:t>
            </a:r>
            <a:r>
              <a:rPr lang="en-US" dirty="0" err="1" smtClean="0"/>
              <a:t>đó</a:t>
            </a:r>
            <a:endParaRPr lang="en-US" dirty="0" smtClean="0"/>
          </a:p>
          <a:p>
            <a:pPr marL="285750" indent="-285750">
              <a:buFont typeface="Arial" panose="020B0604020202020204" pitchFamily="34" charset="0"/>
              <a:buChar char="•"/>
            </a:pPr>
            <a:r>
              <a:rPr lang="en-US" dirty="0"/>
              <a:t>flip: </a:t>
            </a:r>
            <a:r>
              <a:rPr lang="en-US" dirty="0" err="1" smtClean="0"/>
              <a:t>lật</a:t>
            </a:r>
            <a:r>
              <a:rPr lang="en-US" dirty="0" smtClean="0"/>
              <a:t> </a:t>
            </a:r>
            <a:r>
              <a:rPr lang="en-US" dirty="0" err="1"/>
              <a:t>ảnh</a:t>
            </a:r>
            <a:r>
              <a:rPr lang="en-US" dirty="0"/>
              <a:t> </a:t>
            </a:r>
            <a:r>
              <a:rPr lang="en-US" dirty="0" err="1"/>
              <a:t>ngẫu</a:t>
            </a:r>
            <a:r>
              <a:rPr lang="en-US" dirty="0"/>
              <a:t> </a:t>
            </a:r>
            <a:r>
              <a:rPr lang="en-US" dirty="0" err="1"/>
              <a:t>nhiên</a:t>
            </a:r>
            <a:endParaRPr lang="en-US" dirty="0" smtClean="0"/>
          </a:p>
          <a:p>
            <a:endParaRPr lang="en-US" dirty="0"/>
          </a:p>
        </p:txBody>
      </p:sp>
      <p:pic>
        <p:nvPicPr>
          <p:cNvPr id="7" name="Picture 6"/>
          <p:cNvPicPr>
            <a:picLocks noChangeAspect="1"/>
          </p:cNvPicPr>
          <p:nvPr/>
        </p:nvPicPr>
        <p:blipFill>
          <a:blip r:embed="rId2"/>
          <a:stretch>
            <a:fillRect/>
          </a:stretch>
        </p:blipFill>
        <p:spPr>
          <a:xfrm>
            <a:off x="6170761" y="1706372"/>
            <a:ext cx="5965089" cy="2529198"/>
          </a:xfrm>
          <a:prstGeom prst="rect">
            <a:avLst/>
          </a:prstGeom>
        </p:spPr>
      </p:pic>
      <p:pic>
        <p:nvPicPr>
          <p:cNvPr id="8" name="Picture 7"/>
          <p:cNvPicPr>
            <a:picLocks noChangeAspect="1"/>
          </p:cNvPicPr>
          <p:nvPr/>
        </p:nvPicPr>
        <p:blipFill>
          <a:blip r:embed="rId3"/>
          <a:stretch>
            <a:fillRect/>
          </a:stretch>
        </p:blipFill>
        <p:spPr>
          <a:xfrm>
            <a:off x="280653" y="0"/>
            <a:ext cx="1486029" cy="579170"/>
          </a:xfrm>
          <a:prstGeom prst="rect">
            <a:avLst/>
          </a:prstGeom>
        </p:spPr>
      </p:pic>
    </p:spTree>
    <p:extLst>
      <p:ext uri="{BB962C8B-B14F-4D97-AF65-F5344CB8AC3E}">
        <p14:creationId xmlns:p14="http://schemas.microsoft.com/office/powerpoint/2010/main" val="3730548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330CE401-796E-4493-905E-4DDA5AF62AB4}">
  <ds:schemaRefs>
    <ds:schemaRef ds:uri="http://schemas.microsoft.com/office/infopath/2007/PartnerControls"/>
    <ds:schemaRef ds:uri="http://schemas.openxmlformats.org/package/2006/metadata/core-properties"/>
    <ds:schemaRef ds:uri="http://schemas.microsoft.com/office/2006/documentManagement/types"/>
    <ds:schemaRef ds:uri="16c05727-aa75-4e4a-9b5f-8a80a1165891"/>
    <ds:schemaRef ds:uri="71af3243-3dd4-4a8d-8c0d-dd76da1f02a5"/>
    <ds:schemaRef ds:uri="http://purl.org/dc/elements/1.1/"/>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1418</Words>
  <Application>Microsoft Office PowerPoint</Application>
  <PresentationFormat>Widescreen</PresentationFormat>
  <Paragraphs>197</Paragraphs>
  <Slides>22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Báo cáo dự án  Phân loại 26 loại Cây  khu vực Đông nam Á</vt:lpstr>
      <vt:lpstr>Tổng quan</vt:lpstr>
      <vt:lpstr>Agenda (Mục lục)</vt:lpstr>
      <vt:lpstr>PowerPoint Presentation</vt:lpstr>
      <vt:lpstr>Business Understanding</vt:lpstr>
      <vt:lpstr>PowerPoint Presentation</vt:lpstr>
      <vt:lpstr>3. Data analysis  (Phân tích dữ liệu)</vt:lpstr>
      <vt:lpstr>4. Solution Approach (Phương pháp Giải quyết vấn đề) </vt:lpstr>
      <vt:lpstr>5 . Tiền xử lý dữ liệu (preprocessing) </vt:lpstr>
      <vt:lpstr>5 . Tiền xử lý dữ liệu (preprocessing) </vt:lpstr>
      <vt:lpstr>5 . Tiền xử lý dữ liệu (preprocessing) </vt:lpstr>
      <vt:lpstr>II. Modelling &amp; Evaluation (Lập mô hình &amp; Đánh giá)</vt:lpstr>
      <vt:lpstr>II. Modelling &amp; Evaluation (Lập mô hình &amp; Đánh giá)</vt:lpstr>
      <vt:lpstr>II. Modelling &amp; Evaluation (Lập mô hình &amp; Đánh giá)</vt:lpstr>
      <vt:lpstr>III. Cải thiện mô hình  </vt:lpstr>
      <vt:lpstr>III. Cải thiện mô hình  </vt:lpstr>
      <vt:lpstr>III. Cải thiện mô hình  </vt:lpstr>
      <vt:lpstr>III. Cải thiện mô hình  </vt:lpstr>
      <vt:lpstr>III. Cải thiện mô hình  </vt:lpstr>
      <vt:lpstr>BẢng tổng hợp kết quả</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2022-06-02T06:26:41Z</dcterms:created>
  <dcterms:modified xsi:type="dcterms:W3CDTF">2022-06-02T15:04:55Z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