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8"/>
  </p:notesMasterIdLst>
  <p:sldIdLst>
    <p:sldId id="256" r:id="rId2"/>
    <p:sldId id="259" r:id="rId3"/>
    <p:sldId id="299" r:id="rId4"/>
    <p:sldId id="300" r:id="rId5"/>
    <p:sldId id="303" r:id="rId6"/>
    <p:sldId id="312" r:id="rId7"/>
    <p:sldId id="295" r:id="rId8"/>
    <p:sldId id="301" r:id="rId9"/>
    <p:sldId id="309" r:id="rId10"/>
    <p:sldId id="310" r:id="rId11"/>
    <p:sldId id="302" r:id="rId12"/>
    <p:sldId id="311" r:id="rId13"/>
    <p:sldId id="297" r:id="rId14"/>
    <p:sldId id="304" r:id="rId15"/>
    <p:sldId id="298" r:id="rId16"/>
    <p:sldId id="293" r:id="rId17"/>
  </p:sldIdLst>
  <p:sldSz cx="12192000" cy="6858000"/>
  <p:notesSz cx="6858000" cy="9144000"/>
  <p:embeddedFontLst>
    <p:embeddedFont>
      <p:font typeface="Barlow" panose="00000500000000000000" pitchFamily="2" charset="0"/>
      <p:regular r:id="rId19"/>
      <p:bold r:id="rId20"/>
      <p:italic r:id="rId21"/>
      <p:boldItalic r:id="rId22"/>
    </p:embeddedFont>
    <p:embeddedFont>
      <p:font typeface="K2D" panose="00000500000000000000" pitchFamily="2" charset="-34"/>
      <p:regular r:id="rId23"/>
      <p:bold r:id="rId24"/>
      <p:italic r:id="rId25"/>
      <p:boldItalic r:id="rId26"/>
    </p:embeddedFont>
    <p:embeddedFont>
      <p:font typeface="Readex Pro" pitchFamily="2" charset="-78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7" autoAdjust="0"/>
    <p:restoredTop sz="94660"/>
  </p:normalViewPr>
  <p:slideViewPr>
    <p:cSldViewPr snapToGrid="0">
      <p:cViewPr varScale="1">
        <p:scale>
          <a:sx n="81" d="100"/>
          <a:sy n="81" d="100"/>
        </p:scale>
        <p:origin x="51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8634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_white">
  <p:cSld name="Title Slide_whit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493144" y="2008231"/>
            <a:ext cx="11205713" cy="185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K2D"/>
              <a:buNone/>
              <a:defRPr sz="4400" b="1">
                <a:solidFill>
                  <a:srgbClr val="0070C0"/>
                </a:solidFill>
                <a:latin typeface="K2D"/>
                <a:ea typeface="K2D"/>
                <a:cs typeface="K2D"/>
                <a:sym typeface="K2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493144" y="3863542"/>
            <a:ext cx="11205713" cy="1036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  <a:defRPr sz="3200">
                <a:solidFill>
                  <a:srgbClr val="0070C0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65071" y="682679"/>
            <a:ext cx="1061859" cy="106217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body" idx="2"/>
          </p:nvPr>
        </p:nvSpPr>
        <p:spPr>
          <a:xfrm>
            <a:off x="493144" y="4924425"/>
            <a:ext cx="11205713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AFEF"/>
              </a:buClr>
              <a:buSzPts val="2000"/>
              <a:buNone/>
              <a:defRPr sz="2000" b="0">
                <a:solidFill>
                  <a:srgbClr val="00AFEF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87783" y="93587"/>
            <a:ext cx="107165" cy="10700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/>
        </p:nvSpPr>
        <p:spPr>
          <a:xfrm>
            <a:off x="159150" y="645489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200" b="0" i="0" u="none" strike="noStrike" cap="none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CTU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oogle Shape;24;p2"/>
          <p:cNvGrpSpPr/>
          <p:nvPr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25" name="Google Shape;25;p2"/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AFEF"/>
                </a:buClr>
                <a:buSzPts val="800"/>
                <a:buFont typeface="Readex Pro"/>
                <a:buNone/>
              </a:pPr>
              <a:r>
                <a:rPr lang="en-US" sz="800" b="0" i="0" u="none" strike="noStrike" cap="none">
                  <a:solidFill>
                    <a:srgbClr val="00AFEF"/>
                  </a:solidFill>
                  <a:latin typeface="Readex Pro"/>
                  <a:ea typeface="Readex Pro"/>
                  <a:cs typeface="Readex Pro"/>
                  <a:sym typeface="Readex Pro"/>
                </a:rPr>
                <a:t>Cộng đồng – Toàn diện – Ưu việt</a:t>
              </a:r>
              <a:endParaRPr sz="800" b="0" i="0" u="none" strike="noStrike" cap="none">
                <a:solidFill>
                  <a:srgbClr val="00AFEF"/>
                </a:solidFill>
                <a:latin typeface="Readex Pro"/>
                <a:ea typeface="Readex Pro"/>
                <a:cs typeface="Readex Pro"/>
                <a:sym typeface="Readex Pro"/>
              </a:endParaRPr>
            </a:p>
          </p:txBody>
        </p:sp>
        <p:sp>
          <p:nvSpPr>
            <p:cNvPr id="26" name="Google Shape;26;p2"/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none" strike="noStrike" cap="none">
                  <a:solidFill>
                    <a:srgbClr val="1F5CA9"/>
                  </a:solidFill>
                  <a:latin typeface="K2D"/>
                  <a:ea typeface="K2D"/>
                  <a:cs typeface="K2D"/>
                  <a:sym typeface="K2D"/>
                </a:rPr>
                <a:t>ĐẠI HỌC CẦN THƠ</a:t>
              </a:r>
              <a:endParaRPr sz="1400" b="1">
                <a:solidFill>
                  <a:srgbClr val="1F5CA9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</p:grpSp>
      <p:sp>
        <p:nvSpPr>
          <p:cNvPr id="27" name="Google Shape;27;p2"/>
          <p:cNvSpPr txBox="1"/>
          <p:nvPr/>
        </p:nvSpPr>
        <p:spPr>
          <a:xfrm>
            <a:off x="10529591" y="6467840"/>
            <a:ext cx="15023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>
                <a:solidFill>
                  <a:srgbClr val="00AFEF"/>
                </a:solidFill>
                <a:latin typeface="K2D"/>
                <a:ea typeface="K2D"/>
                <a:cs typeface="K2D"/>
                <a:sym typeface="K2D"/>
              </a:rPr>
              <a:t>www.ctu.edu.vn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Google Shape;2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3391" y="6481985"/>
            <a:ext cx="9339545" cy="11826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1218484" y="6548263"/>
            <a:ext cx="23819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4038600" y="65482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 Left">
  <p:cSld name="1_Picture Lef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2700000">
            <a:off x="781863" y="1310095"/>
            <a:ext cx="3916148" cy="391037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2"/>
          <p:cNvSpPr txBox="1">
            <a:spLocks noGrp="1"/>
          </p:cNvSpPr>
          <p:nvPr>
            <p:ph type="ctrTitle"/>
          </p:nvPr>
        </p:nvSpPr>
        <p:spPr>
          <a:xfrm>
            <a:off x="5575300" y="769938"/>
            <a:ext cx="5959476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K2D"/>
              <a:buNone/>
              <a:defRPr sz="3600" b="1">
                <a:solidFill>
                  <a:srgbClr val="0070C0"/>
                </a:solidFill>
                <a:latin typeface="K2D"/>
                <a:ea typeface="K2D"/>
                <a:cs typeface="K2D"/>
                <a:sym typeface="K2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subTitle" idx="1"/>
          </p:nvPr>
        </p:nvSpPr>
        <p:spPr>
          <a:xfrm>
            <a:off x="5575298" y="2530474"/>
            <a:ext cx="5959480" cy="355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92" name="Google Shape;19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87783" y="93587"/>
            <a:ext cx="107165" cy="10700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2"/>
          <p:cNvSpPr>
            <a:spLocks noGrp="1"/>
          </p:cNvSpPr>
          <p:nvPr>
            <p:ph type="pic" idx="2"/>
          </p:nvPr>
        </p:nvSpPr>
        <p:spPr>
          <a:xfrm>
            <a:off x="438976" y="127568"/>
            <a:ext cx="2971800" cy="2971800"/>
          </a:xfrm>
          <a:prstGeom prst="diamond">
            <a:avLst/>
          </a:prstGeom>
          <a:noFill/>
          <a:ln>
            <a:noFill/>
          </a:ln>
        </p:spPr>
      </p:sp>
      <p:sp>
        <p:nvSpPr>
          <p:cNvPr id="194" name="Google Shape;194;p12"/>
          <p:cNvSpPr>
            <a:spLocks noGrp="1"/>
          </p:cNvSpPr>
          <p:nvPr>
            <p:ph type="pic" idx="3"/>
          </p:nvPr>
        </p:nvSpPr>
        <p:spPr>
          <a:xfrm>
            <a:off x="438976" y="3365543"/>
            <a:ext cx="2971800" cy="2971800"/>
          </a:xfrm>
          <a:prstGeom prst="diamond">
            <a:avLst/>
          </a:prstGeom>
          <a:noFill/>
          <a:ln>
            <a:noFill/>
          </a:ln>
        </p:spPr>
      </p:sp>
      <p:sp>
        <p:nvSpPr>
          <p:cNvPr id="195" name="Google Shape;195;p12"/>
          <p:cNvSpPr>
            <a:spLocks noGrp="1"/>
          </p:cNvSpPr>
          <p:nvPr>
            <p:ph type="pic" idx="4"/>
          </p:nvPr>
        </p:nvSpPr>
        <p:spPr>
          <a:xfrm>
            <a:off x="2032811" y="1752381"/>
            <a:ext cx="2971800" cy="2971800"/>
          </a:xfrm>
          <a:prstGeom prst="diamond">
            <a:avLst/>
          </a:prstGeom>
          <a:noFill/>
          <a:ln>
            <a:noFill/>
          </a:ln>
        </p:spPr>
      </p:sp>
      <p:pic>
        <p:nvPicPr>
          <p:cNvPr id="196" name="Google Shape;19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776" y="2393663"/>
            <a:ext cx="1716960" cy="171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2"/>
          <p:cNvSpPr txBox="1"/>
          <p:nvPr/>
        </p:nvSpPr>
        <p:spPr>
          <a:xfrm>
            <a:off x="159150" y="645489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20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98" name="Google Shape;198;p12"/>
          <p:cNvSpPr/>
          <p:nvPr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CTU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Google Shape;199;p12"/>
          <p:cNvSpPr/>
          <p:nvPr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200" name="Google Shape;200;p12"/>
          <p:cNvSpPr txBox="1"/>
          <p:nvPr/>
        </p:nvSpPr>
        <p:spPr>
          <a:xfrm>
            <a:off x="11512613" y="644727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05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grpSp>
        <p:nvGrpSpPr>
          <p:cNvPr id="201" name="Google Shape;201;p12"/>
          <p:cNvGrpSpPr/>
          <p:nvPr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202" name="Google Shape;202;p12"/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AFEF"/>
                </a:buClr>
                <a:buSzPts val="800"/>
                <a:buFont typeface="Readex Pro"/>
                <a:buNone/>
              </a:pPr>
              <a:r>
                <a:rPr lang="en-US" sz="800" b="0" i="0" u="none" strike="noStrike" cap="none">
                  <a:solidFill>
                    <a:srgbClr val="00AFEF"/>
                  </a:solidFill>
                  <a:latin typeface="Readex Pro"/>
                  <a:ea typeface="Readex Pro"/>
                  <a:cs typeface="Readex Pro"/>
                  <a:sym typeface="Readex Pro"/>
                </a:rPr>
                <a:t>Cộng đồng – Toàn diện – Ưu việt</a:t>
              </a:r>
              <a:endParaRPr sz="800" b="0" i="0" u="none" strike="noStrike" cap="none">
                <a:solidFill>
                  <a:srgbClr val="00AFEF"/>
                </a:solidFill>
                <a:latin typeface="Readex Pro"/>
                <a:ea typeface="Readex Pro"/>
                <a:cs typeface="Readex Pro"/>
                <a:sym typeface="Readex Pro"/>
              </a:endParaRPr>
            </a:p>
          </p:txBody>
        </p:sp>
        <p:sp>
          <p:nvSpPr>
            <p:cNvPr id="203" name="Google Shape;203;p12"/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1F5CA9"/>
                  </a:solidFill>
                  <a:latin typeface="K2D"/>
                  <a:ea typeface="K2D"/>
                  <a:cs typeface="K2D"/>
                  <a:sym typeface="K2D"/>
                </a:rPr>
                <a:t>ĐẠI HỌC CẦN THƠ</a:t>
              </a:r>
              <a:endParaRPr sz="1400" b="1">
                <a:solidFill>
                  <a:srgbClr val="1F5CA9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</p:grpSp>
      <p:sp>
        <p:nvSpPr>
          <p:cNvPr id="204" name="Google Shape;204;p12"/>
          <p:cNvSpPr txBox="1"/>
          <p:nvPr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>
                <a:solidFill>
                  <a:srgbClr val="00AFEF"/>
                </a:solidFill>
                <a:latin typeface="K2D"/>
                <a:ea typeface="K2D"/>
                <a:cs typeface="K2D"/>
                <a:sym typeface="K2D"/>
              </a:rPr>
              <a:t>www.ctu.edu.vn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" name="Google Shape;205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83391" y="6481985"/>
            <a:ext cx="9339545" cy="11826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2"/>
          <p:cNvSpPr txBox="1">
            <a:spLocks noGrp="1"/>
          </p:cNvSpPr>
          <p:nvPr>
            <p:ph type="dt" idx="10"/>
          </p:nvPr>
        </p:nvSpPr>
        <p:spPr>
          <a:xfrm>
            <a:off x="1218484" y="6548263"/>
            <a:ext cx="23819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2"/>
          <p:cNvSpPr txBox="1">
            <a:spLocks noGrp="1"/>
          </p:cNvSpPr>
          <p:nvPr>
            <p:ph type="ftr" idx="11"/>
          </p:nvPr>
        </p:nvSpPr>
        <p:spPr>
          <a:xfrm>
            <a:off x="4038600" y="65482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1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Left">
  <p:cSld name="Blue Left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13"/>
          <p:cNvGrpSpPr/>
          <p:nvPr/>
        </p:nvGrpSpPr>
        <p:grpSpPr>
          <a:xfrm>
            <a:off x="170156" y="134614"/>
            <a:ext cx="3918888" cy="6192390"/>
            <a:chOff x="125766" y="134614"/>
            <a:chExt cx="3918888" cy="6192390"/>
          </a:xfrm>
        </p:grpSpPr>
        <p:sp>
          <p:nvSpPr>
            <p:cNvPr id="210" name="Google Shape;210;p13"/>
            <p:cNvSpPr/>
            <p:nvPr/>
          </p:nvSpPr>
          <p:spPr>
            <a:xfrm>
              <a:off x="125766" y="134614"/>
              <a:ext cx="3918888" cy="6192390"/>
            </a:xfrm>
            <a:prstGeom prst="rect">
              <a:avLst/>
            </a:prstGeom>
            <a:solidFill>
              <a:srgbClr val="1F5C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125766" y="134614"/>
              <a:ext cx="3918888" cy="54884"/>
            </a:xfrm>
            <a:prstGeom prst="rect">
              <a:avLst/>
            </a:prstGeom>
            <a:solidFill>
              <a:srgbClr val="00AF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</p:grpSp>
      <p:sp>
        <p:nvSpPr>
          <p:cNvPr id="212" name="Google Shape;212;p13"/>
          <p:cNvSpPr txBox="1">
            <a:spLocks noGrp="1"/>
          </p:cNvSpPr>
          <p:nvPr>
            <p:ph type="subTitle" idx="1"/>
          </p:nvPr>
        </p:nvSpPr>
        <p:spPr>
          <a:xfrm>
            <a:off x="423332" y="2190750"/>
            <a:ext cx="3335867" cy="3761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 i="0">
                <a:solidFill>
                  <a:schemeClr val="lt1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ctrTitle"/>
          </p:nvPr>
        </p:nvSpPr>
        <p:spPr>
          <a:xfrm>
            <a:off x="423333" y="481807"/>
            <a:ext cx="3335866" cy="157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K2D"/>
              <a:buNone/>
              <a:defRPr sz="2800" b="1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body" idx="2"/>
          </p:nvPr>
        </p:nvSpPr>
        <p:spPr>
          <a:xfrm>
            <a:off x="4210050" y="1233577"/>
            <a:ext cx="7685088" cy="488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Readex Pro"/>
                <a:ea typeface="Readex Pro"/>
                <a:cs typeface="Readex Pro"/>
                <a:sym typeface="Readex Pr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latin typeface="Readex Pro"/>
                <a:ea typeface="Readex Pro"/>
                <a:cs typeface="Readex Pro"/>
                <a:sym typeface="Readex Pro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latin typeface="Readex Pro"/>
                <a:ea typeface="Readex Pro"/>
                <a:cs typeface="Readex Pro"/>
                <a:sym typeface="Readex Pro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latin typeface="Readex Pro"/>
                <a:ea typeface="Readex Pro"/>
                <a:cs typeface="Readex Pro"/>
                <a:sym typeface="Readex Pro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latin typeface="Readex Pro"/>
                <a:ea typeface="Readex Pro"/>
                <a:cs typeface="Readex Pro"/>
                <a:sym typeface="Readex Pr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15" name="Google Shape;215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57565" y="285479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87783" y="93587"/>
            <a:ext cx="107165" cy="10700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3"/>
          <p:cNvSpPr txBox="1"/>
          <p:nvPr/>
        </p:nvSpPr>
        <p:spPr>
          <a:xfrm>
            <a:off x="159150" y="645489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20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218" name="Google Shape;218;p13"/>
          <p:cNvSpPr/>
          <p:nvPr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CTU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13"/>
          <p:cNvSpPr/>
          <p:nvPr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220" name="Google Shape;220;p13"/>
          <p:cNvSpPr txBox="1"/>
          <p:nvPr/>
        </p:nvSpPr>
        <p:spPr>
          <a:xfrm>
            <a:off x="11512613" y="644727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05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grpSp>
        <p:nvGrpSpPr>
          <p:cNvPr id="221" name="Google Shape;221;p13"/>
          <p:cNvGrpSpPr/>
          <p:nvPr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222" name="Google Shape;222;p13"/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AFEF"/>
                </a:buClr>
                <a:buSzPts val="800"/>
                <a:buFont typeface="Readex Pro"/>
                <a:buNone/>
              </a:pPr>
              <a:r>
                <a:rPr lang="en-US" sz="800" b="0" i="0" u="none" strike="noStrike" cap="none">
                  <a:solidFill>
                    <a:srgbClr val="00AFEF"/>
                  </a:solidFill>
                  <a:latin typeface="Readex Pro"/>
                  <a:ea typeface="Readex Pro"/>
                  <a:cs typeface="Readex Pro"/>
                  <a:sym typeface="Readex Pro"/>
                </a:rPr>
                <a:t>Cộng đồng – Toàn diện – Ưu việt</a:t>
              </a:r>
              <a:endParaRPr sz="800" b="0" i="0" u="none" strike="noStrike" cap="none">
                <a:solidFill>
                  <a:srgbClr val="00AFEF"/>
                </a:solidFill>
                <a:latin typeface="Readex Pro"/>
                <a:ea typeface="Readex Pro"/>
                <a:cs typeface="Readex Pro"/>
                <a:sym typeface="Readex Pro"/>
              </a:endParaRPr>
            </a:p>
          </p:txBody>
        </p:sp>
        <p:sp>
          <p:nvSpPr>
            <p:cNvPr id="223" name="Google Shape;223;p13"/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1F5CA9"/>
                  </a:solidFill>
                  <a:latin typeface="K2D"/>
                  <a:ea typeface="K2D"/>
                  <a:cs typeface="K2D"/>
                  <a:sym typeface="K2D"/>
                </a:rPr>
                <a:t>ĐẠI HỌC CẦN THƠ</a:t>
              </a:r>
              <a:endParaRPr sz="1400" b="1">
                <a:solidFill>
                  <a:srgbClr val="1F5CA9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</p:grpSp>
      <p:sp>
        <p:nvSpPr>
          <p:cNvPr id="224" name="Google Shape;224;p13"/>
          <p:cNvSpPr txBox="1"/>
          <p:nvPr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>
                <a:solidFill>
                  <a:srgbClr val="00AFEF"/>
                </a:solidFill>
                <a:latin typeface="K2D"/>
                <a:ea typeface="K2D"/>
                <a:cs typeface="K2D"/>
                <a:sym typeface="K2D"/>
              </a:rPr>
              <a:t>www.ctu.edu.vn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5" name="Google Shape;22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3391" y="6481985"/>
            <a:ext cx="9339545" cy="11826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3"/>
          <p:cNvSpPr txBox="1">
            <a:spLocks noGrp="1"/>
          </p:cNvSpPr>
          <p:nvPr>
            <p:ph type="dt" idx="10"/>
          </p:nvPr>
        </p:nvSpPr>
        <p:spPr>
          <a:xfrm>
            <a:off x="1218484" y="6548263"/>
            <a:ext cx="23819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ftr" idx="11"/>
          </p:nvPr>
        </p:nvSpPr>
        <p:spPr>
          <a:xfrm>
            <a:off x="4038600" y="65482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Top">
  <p:cSld name="Picture Top">
    <p:bg>
      <p:bgPr>
        <a:solidFill>
          <a:schemeClr val="lt1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4"/>
          <p:cNvGrpSpPr/>
          <p:nvPr/>
        </p:nvGrpSpPr>
        <p:grpSpPr>
          <a:xfrm>
            <a:off x="152386" y="134613"/>
            <a:ext cx="11887228" cy="2275212"/>
            <a:chOff x="125766" y="134611"/>
            <a:chExt cx="3918888" cy="6192393"/>
          </a:xfrm>
        </p:grpSpPr>
        <p:sp>
          <p:nvSpPr>
            <p:cNvPr id="230" name="Google Shape;230;p14"/>
            <p:cNvSpPr/>
            <p:nvPr/>
          </p:nvSpPr>
          <p:spPr>
            <a:xfrm>
              <a:off x="125766" y="134614"/>
              <a:ext cx="3918888" cy="6192390"/>
            </a:xfrm>
            <a:prstGeom prst="rect">
              <a:avLst/>
            </a:prstGeom>
            <a:solidFill>
              <a:srgbClr val="1F5C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125766" y="134611"/>
              <a:ext cx="3918888" cy="124432"/>
            </a:xfrm>
            <a:prstGeom prst="rect">
              <a:avLst/>
            </a:prstGeom>
            <a:solidFill>
              <a:srgbClr val="00AF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</p:grpSp>
      <p:sp>
        <p:nvSpPr>
          <p:cNvPr id="232" name="Google Shape;232;p14"/>
          <p:cNvSpPr txBox="1">
            <a:spLocks noGrp="1"/>
          </p:cNvSpPr>
          <p:nvPr>
            <p:ph type="subTitle" idx="1"/>
          </p:nvPr>
        </p:nvSpPr>
        <p:spPr>
          <a:xfrm>
            <a:off x="6191250" y="465934"/>
            <a:ext cx="5229225" cy="1634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 i="0">
                <a:solidFill>
                  <a:schemeClr val="lt1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ctrTitle"/>
          </p:nvPr>
        </p:nvSpPr>
        <p:spPr>
          <a:xfrm>
            <a:off x="624705" y="3223632"/>
            <a:ext cx="4928369" cy="142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CA9"/>
              </a:buClr>
              <a:buSzPts val="2800"/>
              <a:buFont typeface="K2D"/>
              <a:buNone/>
              <a:defRPr sz="2800" b="1">
                <a:solidFill>
                  <a:srgbClr val="1F5CA9"/>
                </a:solidFill>
                <a:latin typeface="K2D"/>
                <a:ea typeface="K2D"/>
                <a:cs typeface="K2D"/>
                <a:sym typeface="K2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4"/>
          <p:cNvSpPr>
            <a:spLocks noGrp="1"/>
          </p:cNvSpPr>
          <p:nvPr>
            <p:ph type="pic" idx="2"/>
          </p:nvPr>
        </p:nvSpPr>
        <p:spPr>
          <a:xfrm>
            <a:off x="625089" y="438150"/>
            <a:ext cx="4927600" cy="26193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5" name="Google Shape;235;p14"/>
          <p:cNvSpPr/>
          <p:nvPr/>
        </p:nvSpPr>
        <p:spPr>
          <a:xfrm>
            <a:off x="624706" y="3062972"/>
            <a:ext cx="4927984" cy="88554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236" name="Google Shape;236;p14"/>
          <p:cNvPicPr preferRelativeResize="0"/>
          <p:nvPr/>
        </p:nvPicPr>
        <p:blipFill rotWithShape="1">
          <a:blip r:embed="rId2">
            <a:alphaModFix amt="85000"/>
          </a:blip>
          <a:srcRect/>
          <a:stretch/>
        </p:blipFill>
        <p:spPr>
          <a:xfrm>
            <a:off x="7069466" y="2644402"/>
            <a:ext cx="3453753" cy="3402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53815" y="2177429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87783" y="93587"/>
            <a:ext cx="107165" cy="107007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4"/>
          <p:cNvSpPr txBox="1"/>
          <p:nvPr/>
        </p:nvSpPr>
        <p:spPr>
          <a:xfrm>
            <a:off x="159150" y="645489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20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240" name="Google Shape;240;p14"/>
          <p:cNvSpPr/>
          <p:nvPr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CTU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Google Shape;241;p14"/>
          <p:cNvSpPr/>
          <p:nvPr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242" name="Google Shape;242;p14"/>
          <p:cNvSpPr txBox="1"/>
          <p:nvPr/>
        </p:nvSpPr>
        <p:spPr>
          <a:xfrm>
            <a:off x="11512613" y="644727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05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grpSp>
        <p:nvGrpSpPr>
          <p:cNvPr id="243" name="Google Shape;243;p14"/>
          <p:cNvGrpSpPr/>
          <p:nvPr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244" name="Google Shape;244;p14"/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AFEF"/>
                </a:buClr>
                <a:buSzPts val="800"/>
                <a:buFont typeface="Readex Pro"/>
                <a:buNone/>
              </a:pPr>
              <a:r>
                <a:rPr lang="en-US" sz="800" b="0" i="0" u="none" strike="noStrike" cap="none">
                  <a:solidFill>
                    <a:srgbClr val="00AFEF"/>
                  </a:solidFill>
                  <a:latin typeface="Readex Pro"/>
                  <a:ea typeface="Readex Pro"/>
                  <a:cs typeface="Readex Pro"/>
                  <a:sym typeface="Readex Pro"/>
                </a:rPr>
                <a:t>Cộng đồng – Toàn diện – Ưu việt</a:t>
              </a:r>
              <a:endParaRPr sz="800" b="0" i="0" u="none" strike="noStrike" cap="none">
                <a:solidFill>
                  <a:srgbClr val="00AFEF"/>
                </a:solidFill>
                <a:latin typeface="Readex Pro"/>
                <a:ea typeface="Readex Pro"/>
                <a:cs typeface="Readex Pro"/>
                <a:sym typeface="Readex Pro"/>
              </a:endParaRPr>
            </a:p>
          </p:txBody>
        </p:sp>
        <p:sp>
          <p:nvSpPr>
            <p:cNvPr id="245" name="Google Shape;245;p14"/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1F5CA9"/>
                  </a:solidFill>
                  <a:latin typeface="K2D"/>
                  <a:ea typeface="K2D"/>
                  <a:cs typeface="K2D"/>
                  <a:sym typeface="K2D"/>
                </a:rPr>
                <a:t>ĐẠI HỌC CẦN THƠ</a:t>
              </a:r>
              <a:endParaRPr sz="1400" b="1">
                <a:solidFill>
                  <a:srgbClr val="1F5CA9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</p:grpSp>
      <p:sp>
        <p:nvSpPr>
          <p:cNvPr id="246" name="Google Shape;246;p14"/>
          <p:cNvSpPr txBox="1"/>
          <p:nvPr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>
                <a:solidFill>
                  <a:srgbClr val="00AFEF"/>
                </a:solidFill>
                <a:latin typeface="K2D"/>
                <a:ea typeface="K2D"/>
                <a:cs typeface="K2D"/>
                <a:sym typeface="K2D"/>
              </a:rPr>
              <a:t>www.ctu.edu.vn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7" name="Google Shape;247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83391" y="6481985"/>
            <a:ext cx="9339545" cy="11826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4"/>
          <p:cNvSpPr txBox="1">
            <a:spLocks noGrp="1"/>
          </p:cNvSpPr>
          <p:nvPr>
            <p:ph type="dt" idx="10"/>
          </p:nvPr>
        </p:nvSpPr>
        <p:spPr>
          <a:xfrm>
            <a:off x="1218484" y="6548263"/>
            <a:ext cx="23819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4"/>
          <p:cNvSpPr txBox="1">
            <a:spLocks noGrp="1"/>
          </p:cNvSpPr>
          <p:nvPr>
            <p:ph type="ftr" idx="11"/>
          </p:nvPr>
        </p:nvSpPr>
        <p:spPr>
          <a:xfrm>
            <a:off x="4038600" y="65482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Bottom">
  <p:cSld name="Picture Bottom">
    <p:bg>
      <p:bgPr>
        <a:solidFill>
          <a:schemeClr val="lt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15"/>
          <p:cNvGrpSpPr/>
          <p:nvPr/>
        </p:nvGrpSpPr>
        <p:grpSpPr>
          <a:xfrm>
            <a:off x="152386" y="3979538"/>
            <a:ext cx="11887228" cy="2275212"/>
            <a:chOff x="125766" y="134611"/>
            <a:chExt cx="3918888" cy="6192393"/>
          </a:xfrm>
        </p:grpSpPr>
        <p:sp>
          <p:nvSpPr>
            <p:cNvPr id="252" name="Google Shape;252;p15"/>
            <p:cNvSpPr/>
            <p:nvPr/>
          </p:nvSpPr>
          <p:spPr>
            <a:xfrm>
              <a:off x="125766" y="134614"/>
              <a:ext cx="3918888" cy="6192390"/>
            </a:xfrm>
            <a:prstGeom prst="rect">
              <a:avLst/>
            </a:prstGeom>
            <a:solidFill>
              <a:srgbClr val="1F5C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125766" y="134611"/>
              <a:ext cx="3918888" cy="124432"/>
            </a:xfrm>
            <a:prstGeom prst="rect">
              <a:avLst/>
            </a:prstGeom>
            <a:solidFill>
              <a:srgbClr val="00AF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</p:grpSp>
      <p:sp>
        <p:nvSpPr>
          <p:cNvPr id="254" name="Google Shape;254;p15"/>
          <p:cNvSpPr txBox="1">
            <a:spLocks noGrp="1"/>
          </p:cNvSpPr>
          <p:nvPr>
            <p:ph type="subTitle" idx="1"/>
          </p:nvPr>
        </p:nvSpPr>
        <p:spPr>
          <a:xfrm>
            <a:off x="741485" y="4229011"/>
            <a:ext cx="5229225" cy="1634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 i="0">
                <a:solidFill>
                  <a:schemeClr val="lt1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5" name="Google Shape;255;p15"/>
          <p:cNvSpPr txBox="1">
            <a:spLocks noGrp="1"/>
          </p:cNvSpPr>
          <p:nvPr>
            <p:ph type="ctrTitle"/>
          </p:nvPr>
        </p:nvSpPr>
        <p:spPr>
          <a:xfrm>
            <a:off x="6569891" y="811935"/>
            <a:ext cx="5229225" cy="142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CA9"/>
              </a:buClr>
              <a:buSzPts val="2800"/>
              <a:buFont typeface="K2D"/>
              <a:buNone/>
              <a:defRPr sz="2800" b="1">
                <a:solidFill>
                  <a:srgbClr val="1F5CA9"/>
                </a:solidFill>
                <a:latin typeface="K2D"/>
                <a:ea typeface="K2D"/>
                <a:cs typeface="K2D"/>
                <a:sym typeface="K2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5"/>
          <p:cNvSpPr>
            <a:spLocks noGrp="1"/>
          </p:cNvSpPr>
          <p:nvPr>
            <p:ph type="pic" idx="2"/>
          </p:nvPr>
        </p:nvSpPr>
        <p:spPr>
          <a:xfrm>
            <a:off x="6720704" y="2860675"/>
            <a:ext cx="4927600" cy="26193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57" name="Google Shape;257;p15"/>
          <p:cNvSpPr/>
          <p:nvPr/>
        </p:nvSpPr>
        <p:spPr>
          <a:xfrm>
            <a:off x="6720704" y="2772120"/>
            <a:ext cx="4928369" cy="88554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258" name="Google Shape;258;p15"/>
          <p:cNvPicPr preferRelativeResize="0"/>
          <p:nvPr/>
        </p:nvPicPr>
        <p:blipFill rotWithShape="1">
          <a:blip r:embed="rId2">
            <a:alphaModFix amt="85000"/>
          </a:blip>
          <a:srcRect/>
          <a:stretch/>
        </p:blipFill>
        <p:spPr>
          <a:xfrm>
            <a:off x="1183842" y="373388"/>
            <a:ext cx="3453753" cy="3402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222467" y="3759764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87783" y="93587"/>
            <a:ext cx="107165" cy="107007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5"/>
          <p:cNvSpPr txBox="1"/>
          <p:nvPr/>
        </p:nvSpPr>
        <p:spPr>
          <a:xfrm>
            <a:off x="159150" y="645489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20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262" name="Google Shape;262;p15"/>
          <p:cNvSpPr/>
          <p:nvPr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CTU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Google Shape;263;p15"/>
          <p:cNvSpPr/>
          <p:nvPr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264" name="Google Shape;264;p15"/>
          <p:cNvSpPr txBox="1"/>
          <p:nvPr/>
        </p:nvSpPr>
        <p:spPr>
          <a:xfrm>
            <a:off x="11512613" y="644727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05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grpSp>
        <p:nvGrpSpPr>
          <p:cNvPr id="265" name="Google Shape;265;p15"/>
          <p:cNvGrpSpPr/>
          <p:nvPr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266" name="Google Shape;266;p15"/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AFEF"/>
                </a:buClr>
                <a:buSzPts val="800"/>
                <a:buFont typeface="Readex Pro"/>
                <a:buNone/>
              </a:pPr>
              <a:r>
                <a:rPr lang="en-US" sz="800" b="0" i="0" u="none" strike="noStrike" cap="none">
                  <a:solidFill>
                    <a:srgbClr val="00AFEF"/>
                  </a:solidFill>
                  <a:latin typeface="Readex Pro"/>
                  <a:ea typeface="Readex Pro"/>
                  <a:cs typeface="Readex Pro"/>
                  <a:sym typeface="Readex Pro"/>
                </a:rPr>
                <a:t>Cộng đồng – Toàn diện – Ưu việt</a:t>
              </a:r>
              <a:endParaRPr sz="800" b="0" i="0" u="none" strike="noStrike" cap="none">
                <a:solidFill>
                  <a:srgbClr val="00AFEF"/>
                </a:solidFill>
                <a:latin typeface="Readex Pro"/>
                <a:ea typeface="Readex Pro"/>
                <a:cs typeface="Readex Pro"/>
                <a:sym typeface="Readex Pro"/>
              </a:endParaRPr>
            </a:p>
          </p:txBody>
        </p:sp>
        <p:sp>
          <p:nvSpPr>
            <p:cNvPr id="267" name="Google Shape;267;p15"/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1F5CA9"/>
                  </a:solidFill>
                  <a:latin typeface="K2D"/>
                  <a:ea typeface="K2D"/>
                  <a:cs typeface="K2D"/>
                  <a:sym typeface="K2D"/>
                </a:rPr>
                <a:t>ĐẠI HỌC CẦN THƠ</a:t>
              </a:r>
              <a:endParaRPr sz="1400" b="1">
                <a:solidFill>
                  <a:srgbClr val="1F5CA9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</p:grpSp>
      <p:sp>
        <p:nvSpPr>
          <p:cNvPr id="268" name="Google Shape;268;p15"/>
          <p:cNvSpPr txBox="1"/>
          <p:nvPr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>
                <a:solidFill>
                  <a:srgbClr val="00AFEF"/>
                </a:solidFill>
                <a:latin typeface="K2D"/>
                <a:ea typeface="K2D"/>
                <a:cs typeface="K2D"/>
                <a:sym typeface="K2D"/>
              </a:rPr>
              <a:t>www.ctu.edu.vn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9" name="Google Shape;269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83391" y="6481985"/>
            <a:ext cx="9339545" cy="11826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5"/>
          <p:cNvSpPr txBox="1">
            <a:spLocks noGrp="1"/>
          </p:cNvSpPr>
          <p:nvPr>
            <p:ph type="dt" idx="10"/>
          </p:nvPr>
        </p:nvSpPr>
        <p:spPr>
          <a:xfrm>
            <a:off x="1218484" y="6548263"/>
            <a:ext cx="23819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5"/>
          <p:cNvSpPr txBox="1">
            <a:spLocks noGrp="1"/>
          </p:cNvSpPr>
          <p:nvPr>
            <p:ph type="ftr" idx="11"/>
          </p:nvPr>
        </p:nvSpPr>
        <p:spPr>
          <a:xfrm>
            <a:off x="4038600" y="65482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r Information">
  <p:cSld name="User Information">
    <p:bg>
      <p:bgPr>
        <a:solidFill>
          <a:schemeClr val="lt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"/>
          <p:cNvSpPr/>
          <p:nvPr/>
        </p:nvSpPr>
        <p:spPr>
          <a:xfrm>
            <a:off x="0" y="2580549"/>
            <a:ext cx="12192000" cy="107901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274" name="Google Shape;274;p16"/>
          <p:cNvSpPr txBox="1">
            <a:spLocks noGrp="1"/>
          </p:cNvSpPr>
          <p:nvPr>
            <p:ph type="subTitle" idx="1"/>
          </p:nvPr>
        </p:nvSpPr>
        <p:spPr>
          <a:xfrm>
            <a:off x="3501972" y="3856819"/>
            <a:ext cx="7445428" cy="2304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 b="0" i="0">
                <a:solidFill>
                  <a:srgbClr val="000000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5" name="Google Shape;275;p16"/>
          <p:cNvSpPr txBox="1">
            <a:spLocks noGrp="1"/>
          </p:cNvSpPr>
          <p:nvPr>
            <p:ph type="ctrTitle"/>
          </p:nvPr>
        </p:nvSpPr>
        <p:spPr>
          <a:xfrm>
            <a:off x="3503437" y="2747660"/>
            <a:ext cx="7443963" cy="904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CA9"/>
              </a:buClr>
              <a:buSzPts val="3200"/>
              <a:buFont typeface="K2D"/>
              <a:buNone/>
              <a:defRPr sz="3200" b="1">
                <a:solidFill>
                  <a:srgbClr val="1F5CA9"/>
                </a:solidFill>
                <a:latin typeface="K2D"/>
                <a:ea typeface="K2D"/>
                <a:cs typeface="K2D"/>
                <a:sym typeface="K2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258493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7" name="Google Shape;277;p16"/>
          <p:cNvSpPr>
            <a:spLocks noGrp="1"/>
          </p:cNvSpPr>
          <p:nvPr>
            <p:ph type="pic" idx="3"/>
          </p:nvPr>
        </p:nvSpPr>
        <p:spPr>
          <a:xfrm>
            <a:off x="664144" y="1144291"/>
            <a:ext cx="2601302" cy="2606040"/>
          </a:xfrm>
          <a:prstGeom prst="ellipse">
            <a:avLst/>
          </a:prstGeom>
          <a:solidFill>
            <a:srgbClr val="F2F2F2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8" name="Google Shape;278;p16"/>
          <p:cNvSpPr/>
          <p:nvPr/>
        </p:nvSpPr>
        <p:spPr>
          <a:xfrm>
            <a:off x="3631224" y="3726827"/>
            <a:ext cx="1820007" cy="45719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279" name="Google Shape;279;p16"/>
          <p:cNvSpPr>
            <a:spLocks noGrp="1"/>
          </p:cNvSpPr>
          <p:nvPr>
            <p:ph type="pic" idx="4"/>
          </p:nvPr>
        </p:nvSpPr>
        <p:spPr>
          <a:xfrm>
            <a:off x="10348756" y="4679980"/>
            <a:ext cx="1574800" cy="1589422"/>
          </a:xfrm>
          <a:prstGeom prst="rect">
            <a:avLst/>
          </a:prstGeom>
          <a:noFill/>
          <a:ln>
            <a:noFill/>
          </a:ln>
        </p:spPr>
      </p:sp>
      <p:pic>
        <p:nvPicPr>
          <p:cNvPr id="280" name="Google Shape;280;p16"/>
          <p:cNvPicPr preferRelativeResize="0"/>
          <p:nvPr/>
        </p:nvPicPr>
        <p:blipFill rotWithShape="1">
          <a:blip r:embed="rId2">
            <a:alphaModFix amt="85000"/>
          </a:blip>
          <a:srcRect/>
          <a:stretch/>
        </p:blipFill>
        <p:spPr>
          <a:xfrm>
            <a:off x="4839319" y="3749686"/>
            <a:ext cx="2513362" cy="2475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9872" y="3047462"/>
            <a:ext cx="292100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87783" y="93587"/>
            <a:ext cx="107165" cy="107007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6"/>
          <p:cNvSpPr txBox="1"/>
          <p:nvPr/>
        </p:nvSpPr>
        <p:spPr>
          <a:xfrm>
            <a:off x="159150" y="645489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20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284" name="Google Shape;284;p16"/>
          <p:cNvSpPr/>
          <p:nvPr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CTU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" name="Google Shape;285;p16"/>
          <p:cNvSpPr/>
          <p:nvPr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286" name="Google Shape;286;p16"/>
          <p:cNvSpPr txBox="1"/>
          <p:nvPr/>
        </p:nvSpPr>
        <p:spPr>
          <a:xfrm>
            <a:off x="11512613" y="644727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05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grpSp>
        <p:nvGrpSpPr>
          <p:cNvPr id="287" name="Google Shape;287;p16"/>
          <p:cNvGrpSpPr/>
          <p:nvPr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288" name="Google Shape;288;p16"/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AFEF"/>
                </a:buClr>
                <a:buSzPts val="800"/>
                <a:buFont typeface="Readex Pro"/>
                <a:buNone/>
              </a:pPr>
              <a:r>
                <a:rPr lang="en-US" sz="800" b="0" i="0" u="none" strike="noStrike" cap="none">
                  <a:solidFill>
                    <a:srgbClr val="00AFEF"/>
                  </a:solidFill>
                  <a:latin typeface="Readex Pro"/>
                  <a:ea typeface="Readex Pro"/>
                  <a:cs typeface="Readex Pro"/>
                  <a:sym typeface="Readex Pro"/>
                </a:rPr>
                <a:t>Cộng đồng – Toàn diện – Ưu việt</a:t>
              </a:r>
              <a:endParaRPr sz="800" b="0" i="0" u="none" strike="noStrike" cap="none">
                <a:solidFill>
                  <a:srgbClr val="00AFEF"/>
                </a:solidFill>
                <a:latin typeface="Readex Pro"/>
                <a:ea typeface="Readex Pro"/>
                <a:cs typeface="Readex Pro"/>
                <a:sym typeface="Readex Pro"/>
              </a:endParaRPr>
            </a:p>
          </p:txBody>
        </p:sp>
        <p:sp>
          <p:nvSpPr>
            <p:cNvPr id="289" name="Google Shape;289;p16"/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1F5CA9"/>
                  </a:solidFill>
                  <a:latin typeface="K2D"/>
                  <a:ea typeface="K2D"/>
                  <a:cs typeface="K2D"/>
                  <a:sym typeface="K2D"/>
                </a:rPr>
                <a:t>ĐẠI HỌC CẦN THƠ</a:t>
              </a:r>
              <a:endParaRPr sz="1400" b="1">
                <a:solidFill>
                  <a:srgbClr val="1F5CA9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</p:grpSp>
      <p:sp>
        <p:nvSpPr>
          <p:cNvPr id="290" name="Google Shape;290;p16"/>
          <p:cNvSpPr txBox="1"/>
          <p:nvPr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>
                <a:solidFill>
                  <a:srgbClr val="00AFEF"/>
                </a:solidFill>
                <a:latin typeface="K2D"/>
                <a:ea typeface="K2D"/>
                <a:cs typeface="K2D"/>
                <a:sym typeface="K2D"/>
              </a:rPr>
              <a:t>www.ctu.edu.vn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1" name="Google Shape;291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83391" y="6481985"/>
            <a:ext cx="9339545" cy="118261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6"/>
          <p:cNvSpPr txBox="1">
            <a:spLocks noGrp="1"/>
          </p:cNvSpPr>
          <p:nvPr>
            <p:ph type="dt" idx="10"/>
          </p:nvPr>
        </p:nvSpPr>
        <p:spPr>
          <a:xfrm>
            <a:off x="1218484" y="6548263"/>
            <a:ext cx="23819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6"/>
          <p:cNvSpPr txBox="1">
            <a:spLocks noGrp="1"/>
          </p:cNvSpPr>
          <p:nvPr>
            <p:ph type="ftr" idx="11"/>
          </p:nvPr>
        </p:nvSpPr>
        <p:spPr>
          <a:xfrm>
            <a:off x="4038600" y="65482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93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CA9"/>
              </a:buClr>
              <a:buSzPts val="3600"/>
              <a:buFont typeface="K2D"/>
              <a:buNone/>
              <a:defRPr sz="3600" b="1">
                <a:solidFill>
                  <a:srgbClr val="1F5CA9"/>
                </a:solidFill>
                <a:latin typeface="K2D"/>
                <a:ea typeface="K2D"/>
                <a:cs typeface="K2D"/>
                <a:sym typeface="K2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17"/>
          <p:cNvSpPr txBox="1">
            <a:spLocks noGrp="1"/>
          </p:cNvSpPr>
          <p:nvPr>
            <p:ph type="body" idx="1"/>
          </p:nvPr>
        </p:nvSpPr>
        <p:spPr>
          <a:xfrm>
            <a:off x="839789" y="1919678"/>
            <a:ext cx="504666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AFEF"/>
              </a:buClr>
              <a:buSzPts val="2800"/>
              <a:buNone/>
              <a:defRPr sz="2800" b="1">
                <a:solidFill>
                  <a:srgbClr val="00AFEF"/>
                </a:solidFill>
                <a:latin typeface="K2D"/>
                <a:ea typeface="K2D"/>
                <a:cs typeface="K2D"/>
                <a:sym typeface="K2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97" name="Google Shape;297;p17"/>
          <p:cNvSpPr txBox="1">
            <a:spLocks noGrp="1"/>
          </p:cNvSpPr>
          <p:nvPr>
            <p:ph type="body" idx="2"/>
          </p:nvPr>
        </p:nvSpPr>
        <p:spPr>
          <a:xfrm>
            <a:off x="839788" y="3006726"/>
            <a:ext cx="5046662" cy="3109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latin typeface="Readex Pro"/>
                <a:ea typeface="Readex Pro"/>
                <a:cs typeface="Readex Pro"/>
                <a:sym typeface="Readex Pr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latin typeface="Readex Pro"/>
                <a:ea typeface="Readex Pro"/>
                <a:cs typeface="Readex Pro"/>
                <a:sym typeface="Readex Pro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latin typeface="Readex Pro"/>
                <a:ea typeface="Readex Pro"/>
                <a:cs typeface="Readex Pro"/>
                <a:sym typeface="Readex Pro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latin typeface="Readex Pro"/>
                <a:ea typeface="Readex Pro"/>
                <a:cs typeface="Readex Pro"/>
                <a:sym typeface="Readex Pro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latin typeface="Readex Pro"/>
                <a:ea typeface="Readex Pro"/>
                <a:cs typeface="Readex Pro"/>
                <a:sym typeface="Readex Pr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8" name="Google Shape;298;p17"/>
          <p:cNvSpPr txBox="1">
            <a:spLocks noGrp="1"/>
          </p:cNvSpPr>
          <p:nvPr>
            <p:ph type="body" idx="3"/>
          </p:nvPr>
        </p:nvSpPr>
        <p:spPr>
          <a:xfrm>
            <a:off x="6308727" y="1919678"/>
            <a:ext cx="504666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AFEF"/>
              </a:buClr>
              <a:buSzPts val="2800"/>
              <a:buNone/>
              <a:defRPr sz="2800" b="1">
                <a:solidFill>
                  <a:srgbClr val="00AFEF"/>
                </a:solidFill>
                <a:latin typeface="K2D"/>
                <a:ea typeface="K2D"/>
                <a:cs typeface="K2D"/>
                <a:sym typeface="K2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99" name="Google Shape;299;p17"/>
          <p:cNvSpPr txBox="1">
            <a:spLocks noGrp="1"/>
          </p:cNvSpPr>
          <p:nvPr>
            <p:ph type="body" idx="4"/>
          </p:nvPr>
        </p:nvSpPr>
        <p:spPr>
          <a:xfrm>
            <a:off x="6308726" y="3006726"/>
            <a:ext cx="5046662" cy="3109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latin typeface="Readex Pro"/>
                <a:ea typeface="Readex Pro"/>
                <a:cs typeface="Readex Pro"/>
                <a:sym typeface="Readex Pr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latin typeface="Readex Pro"/>
                <a:ea typeface="Readex Pro"/>
                <a:cs typeface="Readex Pro"/>
                <a:sym typeface="Readex Pro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latin typeface="Readex Pro"/>
                <a:ea typeface="Readex Pro"/>
                <a:cs typeface="Readex Pro"/>
                <a:sym typeface="Readex Pro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latin typeface="Readex Pro"/>
                <a:ea typeface="Readex Pro"/>
                <a:cs typeface="Readex Pro"/>
                <a:sym typeface="Readex Pro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latin typeface="Readex Pro"/>
                <a:ea typeface="Readex Pro"/>
                <a:cs typeface="Readex Pro"/>
                <a:sym typeface="Readex Pr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00" name="Google Shape;30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8656" y="688507"/>
            <a:ext cx="292100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87783" y="93587"/>
            <a:ext cx="107165" cy="107007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7"/>
          <p:cNvSpPr txBox="1"/>
          <p:nvPr/>
        </p:nvSpPr>
        <p:spPr>
          <a:xfrm>
            <a:off x="159150" y="645489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20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303" name="Google Shape;303;p17"/>
          <p:cNvSpPr/>
          <p:nvPr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CTU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4" name="Google Shape;304;p17"/>
          <p:cNvSpPr/>
          <p:nvPr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11512613" y="644727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05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grpSp>
        <p:nvGrpSpPr>
          <p:cNvPr id="306" name="Google Shape;306;p17"/>
          <p:cNvGrpSpPr/>
          <p:nvPr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307" name="Google Shape;307;p17"/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AFEF"/>
                </a:buClr>
                <a:buSzPts val="800"/>
                <a:buFont typeface="Readex Pro"/>
                <a:buNone/>
              </a:pPr>
              <a:r>
                <a:rPr lang="en-US" sz="800" b="0" i="0" u="none" strike="noStrike" cap="none">
                  <a:solidFill>
                    <a:srgbClr val="00AFEF"/>
                  </a:solidFill>
                  <a:latin typeface="Readex Pro"/>
                  <a:ea typeface="Readex Pro"/>
                  <a:cs typeface="Readex Pro"/>
                  <a:sym typeface="Readex Pro"/>
                </a:rPr>
                <a:t>Cộng đồng – Toàn diện – Ưu việt</a:t>
              </a:r>
              <a:endParaRPr sz="800" b="0" i="0" u="none" strike="noStrike" cap="none">
                <a:solidFill>
                  <a:srgbClr val="00AFEF"/>
                </a:solidFill>
                <a:latin typeface="Readex Pro"/>
                <a:ea typeface="Readex Pro"/>
                <a:cs typeface="Readex Pro"/>
                <a:sym typeface="Readex Pro"/>
              </a:endParaRPr>
            </a:p>
          </p:txBody>
        </p:sp>
        <p:sp>
          <p:nvSpPr>
            <p:cNvPr id="308" name="Google Shape;308;p17"/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1F5CA9"/>
                  </a:solidFill>
                  <a:latin typeface="K2D"/>
                  <a:ea typeface="K2D"/>
                  <a:cs typeface="K2D"/>
                  <a:sym typeface="K2D"/>
                </a:rPr>
                <a:t>ĐẠI HỌC CẦN THƠ</a:t>
              </a:r>
              <a:endParaRPr sz="1400" b="1">
                <a:solidFill>
                  <a:srgbClr val="1F5CA9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</p:grpSp>
      <p:sp>
        <p:nvSpPr>
          <p:cNvPr id="309" name="Google Shape;309;p17"/>
          <p:cNvSpPr txBox="1"/>
          <p:nvPr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>
                <a:solidFill>
                  <a:srgbClr val="00AFEF"/>
                </a:solidFill>
                <a:latin typeface="K2D"/>
                <a:ea typeface="K2D"/>
                <a:cs typeface="K2D"/>
                <a:sym typeface="K2D"/>
              </a:rPr>
              <a:t>www.ctu.edu.vn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0" name="Google Shape;310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3391" y="6481985"/>
            <a:ext cx="9339545" cy="11826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7"/>
          <p:cNvSpPr txBox="1">
            <a:spLocks noGrp="1"/>
          </p:cNvSpPr>
          <p:nvPr>
            <p:ph type="dt" idx="10"/>
          </p:nvPr>
        </p:nvSpPr>
        <p:spPr>
          <a:xfrm>
            <a:off x="1218484" y="6548263"/>
            <a:ext cx="23819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17"/>
          <p:cNvSpPr txBox="1">
            <a:spLocks noGrp="1"/>
          </p:cNvSpPr>
          <p:nvPr>
            <p:ph type="ftr" idx="11"/>
          </p:nvPr>
        </p:nvSpPr>
        <p:spPr>
          <a:xfrm>
            <a:off x="4038600" y="65482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llery">
  <p:cSld name="Gallery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>
            <a:spLocks noGrp="1"/>
          </p:cNvSpPr>
          <p:nvPr>
            <p:ph type="pic" idx="2"/>
          </p:nvPr>
        </p:nvSpPr>
        <p:spPr>
          <a:xfrm>
            <a:off x="741487" y="465301"/>
            <a:ext cx="3657600" cy="2743200"/>
          </a:xfrm>
          <a:prstGeom prst="rect">
            <a:avLst/>
          </a:prstGeom>
          <a:noFill/>
          <a:ln w="5715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5" name="Google Shape;315;p18"/>
          <p:cNvSpPr>
            <a:spLocks noGrp="1"/>
          </p:cNvSpPr>
          <p:nvPr>
            <p:ph type="pic" idx="3"/>
          </p:nvPr>
        </p:nvSpPr>
        <p:spPr>
          <a:xfrm>
            <a:off x="4678998" y="465301"/>
            <a:ext cx="3571623" cy="2743200"/>
          </a:xfrm>
          <a:prstGeom prst="rect">
            <a:avLst/>
          </a:prstGeom>
          <a:noFill/>
          <a:ln w="5715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6" name="Google Shape;316;p18"/>
          <p:cNvSpPr>
            <a:spLocks noGrp="1"/>
          </p:cNvSpPr>
          <p:nvPr>
            <p:ph type="pic" idx="4"/>
          </p:nvPr>
        </p:nvSpPr>
        <p:spPr>
          <a:xfrm>
            <a:off x="8530533" y="474155"/>
            <a:ext cx="2743200" cy="2743200"/>
          </a:xfrm>
          <a:prstGeom prst="rect">
            <a:avLst/>
          </a:prstGeom>
          <a:noFill/>
          <a:ln w="5715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7" name="Google Shape;317;p18"/>
          <p:cNvSpPr>
            <a:spLocks noGrp="1"/>
          </p:cNvSpPr>
          <p:nvPr>
            <p:ph type="pic" idx="5"/>
          </p:nvPr>
        </p:nvSpPr>
        <p:spPr>
          <a:xfrm>
            <a:off x="7484734" y="3450874"/>
            <a:ext cx="3788999" cy="2743200"/>
          </a:xfrm>
          <a:prstGeom prst="rect">
            <a:avLst/>
          </a:prstGeom>
          <a:noFill/>
          <a:ln w="5715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8" name="Google Shape;318;p18"/>
          <p:cNvSpPr>
            <a:spLocks noGrp="1"/>
          </p:cNvSpPr>
          <p:nvPr>
            <p:ph type="pic" idx="6"/>
          </p:nvPr>
        </p:nvSpPr>
        <p:spPr>
          <a:xfrm>
            <a:off x="741485" y="3450874"/>
            <a:ext cx="6477000" cy="2743200"/>
          </a:xfrm>
          <a:prstGeom prst="rect">
            <a:avLst/>
          </a:prstGeom>
          <a:noFill/>
          <a:ln w="5715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</p:sp>
      <p:pic>
        <p:nvPicPr>
          <p:cNvPr id="319" name="Google Shape;31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987783" y="93587"/>
            <a:ext cx="107165" cy="107007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8"/>
          <p:cNvSpPr txBox="1"/>
          <p:nvPr/>
        </p:nvSpPr>
        <p:spPr>
          <a:xfrm>
            <a:off x="159150" y="645489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20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321" name="Google Shape;321;p18"/>
          <p:cNvSpPr/>
          <p:nvPr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CTU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2" name="Google Shape;322;p18"/>
          <p:cNvSpPr/>
          <p:nvPr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11512613" y="644727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05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grpSp>
        <p:nvGrpSpPr>
          <p:cNvPr id="324" name="Google Shape;324;p18"/>
          <p:cNvGrpSpPr/>
          <p:nvPr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325" name="Google Shape;325;p18"/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AFEF"/>
                </a:buClr>
                <a:buSzPts val="800"/>
                <a:buFont typeface="Readex Pro"/>
                <a:buNone/>
              </a:pPr>
              <a:r>
                <a:rPr lang="en-US" sz="800" b="0" i="0" u="none" strike="noStrike" cap="none">
                  <a:solidFill>
                    <a:srgbClr val="00AFEF"/>
                  </a:solidFill>
                  <a:latin typeface="Readex Pro"/>
                  <a:ea typeface="Readex Pro"/>
                  <a:cs typeface="Readex Pro"/>
                  <a:sym typeface="Readex Pro"/>
                </a:rPr>
                <a:t>Cộng đồng – Toàn diện – Ưu việt</a:t>
              </a:r>
              <a:endParaRPr sz="800" b="0" i="0" u="none" strike="noStrike" cap="none">
                <a:solidFill>
                  <a:srgbClr val="00AFEF"/>
                </a:solidFill>
                <a:latin typeface="Readex Pro"/>
                <a:ea typeface="Readex Pro"/>
                <a:cs typeface="Readex Pro"/>
                <a:sym typeface="Readex Pro"/>
              </a:endParaRPr>
            </a:p>
          </p:txBody>
        </p:sp>
        <p:sp>
          <p:nvSpPr>
            <p:cNvPr id="326" name="Google Shape;326;p18"/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1F5CA9"/>
                  </a:solidFill>
                  <a:latin typeface="K2D"/>
                  <a:ea typeface="K2D"/>
                  <a:cs typeface="K2D"/>
                  <a:sym typeface="K2D"/>
                </a:rPr>
                <a:t>ĐẠI HỌC CẦN THƠ</a:t>
              </a:r>
              <a:endParaRPr sz="1400" b="1">
                <a:solidFill>
                  <a:srgbClr val="1F5CA9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</p:grpSp>
      <p:sp>
        <p:nvSpPr>
          <p:cNvPr id="327" name="Google Shape;327;p18"/>
          <p:cNvSpPr txBox="1"/>
          <p:nvPr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>
                <a:solidFill>
                  <a:srgbClr val="00AFEF"/>
                </a:solidFill>
                <a:latin typeface="K2D"/>
                <a:ea typeface="K2D"/>
                <a:cs typeface="K2D"/>
                <a:sym typeface="K2D"/>
              </a:rPr>
              <a:t>www.ctu.edu.vn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8" name="Google Shape;32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3391" y="6481985"/>
            <a:ext cx="9339545" cy="118261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8"/>
          <p:cNvSpPr txBox="1">
            <a:spLocks noGrp="1"/>
          </p:cNvSpPr>
          <p:nvPr>
            <p:ph type="dt" idx="10"/>
          </p:nvPr>
        </p:nvSpPr>
        <p:spPr>
          <a:xfrm>
            <a:off x="1218484" y="6548263"/>
            <a:ext cx="23819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8"/>
          <p:cNvSpPr txBox="1">
            <a:spLocks noGrp="1"/>
          </p:cNvSpPr>
          <p:nvPr>
            <p:ph type="ftr" idx="11"/>
          </p:nvPr>
        </p:nvSpPr>
        <p:spPr>
          <a:xfrm>
            <a:off x="4038600" y="65482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s">
  <p:cSld name="2 Columns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2" name="Google Shape;332;p19"/>
          <p:cNvCxnSpPr/>
          <p:nvPr/>
        </p:nvCxnSpPr>
        <p:spPr>
          <a:xfrm>
            <a:off x="6096000" y="1162050"/>
            <a:ext cx="0" cy="4753154"/>
          </a:xfrm>
          <a:prstGeom prst="straightConnector1">
            <a:avLst/>
          </a:prstGeom>
          <a:noFill/>
          <a:ln w="57150" cap="rnd" cmpd="sng">
            <a:solidFill>
              <a:srgbClr val="00AFEF">
                <a:alpha val="24705"/>
              </a:srgbClr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333" name="Google Shape;333;p19"/>
          <p:cNvSpPr>
            <a:spLocks noGrp="1"/>
          </p:cNvSpPr>
          <p:nvPr>
            <p:ph type="pic" idx="2"/>
          </p:nvPr>
        </p:nvSpPr>
        <p:spPr>
          <a:xfrm>
            <a:off x="897765" y="1162050"/>
            <a:ext cx="4697377" cy="194945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19"/>
          <p:cNvSpPr>
            <a:spLocks noGrp="1"/>
          </p:cNvSpPr>
          <p:nvPr>
            <p:ph type="pic" idx="3"/>
          </p:nvPr>
        </p:nvSpPr>
        <p:spPr>
          <a:xfrm>
            <a:off x="6597297" y="1162050"/>
            <a:ext cx="4697377" cy="194945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19"/>
          <p:cNvSpPr txBox="1">
            <a:spLocks noGrp="1"/>
          </p:cNvSpPr>
          <p:nvPr>
            <p:ph type="body" idx="1"/>
          </p:nvPr>
        </p:nvSpPr>
        <p:spPr>
          <a:xfrm>
            <a:off x="898361" y="3302000"/>
            <a:ext cx="4695748" cy="261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Readex Pro"/>
                <a:ea typeface="Readex Pro"/>
                <a:cs typeface="Readex Pro"/>
                <a:sym typeface="Readex Pr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Readex Pro"/>
                <a:ea typeface="Readex Pro"/>
                <a:cs typeface="Readex Pro"/>
                <a:sym typeface="Readex Pro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Readex Pro"/>
                <a:ea typeface="Readex Pro"/>
                <a:cs typeface="Readex Pro"/>
                <a:sym typeface="Readex Pro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Readex Pro"/>
                <a:ea typeface="Readex Pro"/>
                <a:cs typeface="Readex Pro"/>
                <a:sym typeface="Readex Pro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Readex Pro"/>
                <a:ea typeface="Readex Pro"/>
                <a:cs typeface="Readex Pro"/>
                <a:sym typeface="Readex Pr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4"/>
          </p:nvPr>
        </p:nvSpPr>
        <p:spPr>
          <a:xfrm>
            <a:off x="6597892" y="3302000"/>
            <a:ext cx="4695748" cy="261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Readex Pro"/>
                <a:ea typeface="Readex Pro"/>
                <a:cs typeface="Readex Pro"/>
                <a:sym typeface="Readex Pr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Readex Pro"/>
                <a:ea typeface="Readex Pro"/>
                <a:cs typeface="Readex Pro"/>
                <a:sym typeface="Readex Pro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Readex Pro"/>
                <a:ea typeface="Readex Pro"/>
                <a:cs typeface="Readex Pro"/>
                <a:sym typeface="Readex Pro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Readex Pro"/>
                <a:ea typeface="Readex Pro"/>
                <a:cs typeface="Readex Pro"/>
                <a:sym typeface="Readex Pro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Readex Pro"/>
                <a:ea typeface="Readex Pro"/>
                <a:cs typeface="Readex Pro"/>
                <a:sym typeface="Readex Pr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/>
          <p:nvPr/>
        </p:nvSpPr>
        <p:spPr>
          <a:xfrm rot="10800000">
            <a:off x="898257" y="3126125"/>
            <a:ext cx="4692825" cy="7836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338" name="Google Shape;338;p19"/>
          <p:cNvSpPr/>
          <p:nvPr/>
        </p:nvSpPr>
        <p:spPr>
          <a:xfrm rot="10800000">
            <a:off x="6597788" y="3126125"/>
            <a:ext cx="4692825" cy="7836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339" name="Google Shape;33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987783" y="93587"/>
            <a:ext cx="107165" cy="107007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9"/>
          <p:cNvSpPr txBox="1"/>
          <p:nvPr/>
        </p:nvSpPr>
        <p:spPr>
          <a:xfrm>
            <a:off x="159150" y="645489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20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341" name="Google Shape;341;p19"/>
          <p:cNvSpPr/>
          <p:nvPr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CTU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11512613" y="644727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05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345" name="Google Shape;345;p19"/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AFEF"/>
                </a:buClr>
                <a:buSzPts val="800"/>
                <a:buFont typeface="Readex Pro"/>
                <a:buNone/>
              </a:pPr>
              <a:r>
                <a:rPr lang="en-US" sz="800" b="0" i="0" u="none" strike="noStrike" cap="none">
                  <a:solidFill>
                    <a:srgbClr val="00AFEF"/>
                  </a:solidFill>
                  <a:latin typeface="Readex Pro"/>
                  <a:ea typeface="Readex Pro"/>
                  <a:cs typeface="Readex Pro"/>
                  <a:sym typeface="Readex Pro"/>
                </a:rPr>
                <a:t>Cộng đồng – Toàn diện – Ưu việt</a:t>
              </a:r>
              <a:endParaRPr sz="800" b="0" i="0" u="none" strike="noStrike" cap="none">
                <a:solidFill>
                  <a:srgbClr val="00AFEF"/>
                </a:solidFill>
                <a:latin typeface="Readex Pro"/>
                <a:ea typeface="Readex Pro"/>
                <a:cs typeface="Readex Pro"/>
                <a:sym typeface="Readex Pro"/>
              </a:endParaRPr>
            </a:p>
          </p:txBody>
        </p:sp>
        <p:sp>
          <p:nvSpPr>
            <p:cNvPr id="346" name="Google Shape;346;p19"/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1F5CA9"/>
                  </a:solidFill>
                  <a:latin typeface="K2D"/>
                  <a:ea typeface="K2D"/>
                  <a:cs typeface="K2D"/>
                  <a:sym typeface="K2D"/>
                </a:rPr>
                <a:t>ĐẠI HỌC CẦN THƠ</a:t>
              </a:r>
              <a:endParaRPr sz="1400" b="1">
                <a:solidFill>
                  <a:srgbClr val="1F5CA9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</p:grpSp>
      <p:sp>
        <p:nvSpPr>
          <p:cNvPr id="347" name="Google Shape;347;p19"/>
          <p:cNvSpPr txBox="1"/>
          <p:nvPr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>
                <a:solidFill>
                  <a:srgbClr val="00AFEF"/>
                </a:solidFill>
                <a:latin typeface="K2D"/>
                <a:ea typeface="K2D"/>
                <a:cs typeface="K2D"/>
                <a:sym typeface="K2D"/>
              </a:rPr>
              <a:t>www.ctu.edu.vn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8" name="Google Shape;34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3391" y="6481985"/>
            <a:ext cx="9339545" cy="118261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9"/>
          <p:cNvSpPr txBox="1">
            <a:spLocks noGrp="1"/>
          </p:cNvSpPr>
          <p:nvPr>
            <p:ph type="dt" idx="10"/>
          </p:nvPr>
        </p:nvSpPr>
        <p:spPr>
          <a:xfrm>
            <a:off x="1218484" y="6548263"/>
            <a:ext cx="23819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19"/>
          <p:cNvSpPr txBox="1">
            <a:spLocks noGrp="1"/>
          </p:cNvSpPr>
          <p:nvPr>
            <p:ph type="ftr" idx="11"/>
          </p:nvPr>
        </p:nvSpPr>
        <p:spPr>
          <a:xfrm>
            <a:off x="4038600" y="65482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s">
  <p:cSld name="3 Columns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"/>
          <p:cNvSpPr>
            <a:spLocks noGrp="1"/>
          </p:cNvSpPr>
          <p:nvPr>
            <p:ph type="pic" idx="2"/>
          </p:nvPr>
        </p:nvSpPr>
        <p:spPr>
          <a:xfrm>
            <a:off x="329375" y="1162050"/>
            <a:ext cx="3368256" cy="194945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53" name="Google Shape;353;p20"/>
          <p:cNvCxnSpPr/>
          <p:nvPr/>
        </p:nvCxnSpPr>
        <p:spPr>
          <a:xfrm>
            <a:off x="4038600" y="1162050"/>
            <a:ext cx="0" cy="4753154"/>
          </a:xfrm>
          <a:prstGeom prst="straightConnector1">
            <a:avLst/>
          </a:prstGeom>
          <a:noFill/>
          <a:ln w="57150" cap="rnd" cmpd="sng">
            <a:solidFill>
              <a:srgbClr val="00AFEF">
                <a:alpha val="24705"/>
              </a:srgbClr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354" name="Google Shape;354;p20"/>
          <p:cNvCxnSpPr/>
          <p:nvPr/>
        </p:nvCxnSpPr>
        <p:spPr>
          <a:xfrm>
            <a:off x="8086459" y="1162050"/>
            <a:ext cx="0" cy="4753154"/>
          </a:xfrm>
          <a:prstGeom prst="straightConnector1">
            <a:avLst/>
          </a:prstGeom>
          <a:noFill/>
          <a:ln w="57150" cap="rnd" cmpd="sng">
            <a:solidFill>
              <a:srgbClr val="00AFEF">
                <a:alpha val="24705"/>
              </a:srgbClr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355" name="Google Shape;355;p20"/>
          <p:cNvSpPr>
            <a:spLocks noGrp="1"/>
          </p:cNvSpPr>
          <p:nvPr>
            <p:ph type="pic" idx="3"/>
          </p:nvPr>
        </p:nvSpPr>
        <p:spPr>
          <a:xfrm>
            <a:off x="4378402" y="1162050"/>
            <a:ext cx="3368256" cy="194945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20"/>
          <p:cNvSpPr>
            <a:spLocks noGrp="1"/>
          </p:cNvSpPr>
          <p:nvPr>
            <p:ph type="pic" idx="4"/>
          </p:nvPr>
        </p:nvSpPr>
        <p:spPr>
          <a:xfrm>
            <a:off x="8426261" y="1162050"/>
            <a:ext cx="3368256" cy="194945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20"/>
          <p:cNvSpPr txBox="1">
            <a:spLocks noGrp="1"/>
          </p:cNvSpPr>
          <p:nvPr>
            <p:ph type="body" idx="1"/>
          </p:nvPr>
        </p:nvSpPr>
        <p:spPr>
          <a:xfrm>
            <a:off x="329912" y="3302000"/>
            <a:ext cx="3367088" cy="261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Readex Pro"/>
                <a:ea typeface="Readex Pro"/>
                <a:cs typeface="Readex Pro"/>
                <a:sym typeface="Readex Pro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Readex Pro"/>
                <a:ea typeface="Readex Pro"/>
                <a:cs typeface="Readex Pro"/>
                <a:sym typeface="Readex Pro"/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Readex Pro"/>
                <a:ea typeface="Readex Pro"/>
                <a:cs typeface="Readex Pro"/>
                <a:sym typeface="Readex Pro"/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Readex Pro"/>
                <a:ea typeface="Readex Pro"/>
                <a:cs typeface="Readex Pro"/>
                <a:sym typeface="Readex Pro"/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Readex Pro"/>
                <a:ea typeface="Readex Pro"/>
                <a:cs typeface="Readex Pro"/>
                <a:sym typeface="Readex Pr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8" name="Google Shape;358;p20"/>
          <p:cNvSpPr txBox="1">
            <a:spLocks noGrp="1"/>
          </p:cNvSpPr>
          <p:nvPr>
            <p:ph type="body" idx="5"/>
          </p:nvPr>
        </p:nvSpPr>
        <p:spPr>
          <a:xfrm>
            <a:off x="4378402" y="3302000"/>
            <a:ext cx="3367088" cy="261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Readex Pro"/>
                <a:ea typeface="Readex Pro"/>
                <a:cs typeface="Readex Pro"/>
                <a:sym typeface="Readex Pr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Readex Pro"/>
                <a:ea typeface="Readex Pro"/>
                <a:cs typeface="Readex Pro"/>
                <a:sym typeface="Readex Pro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Readex Pro"/>
                <a:ea typeface="Readex Pro"/>
                <a:cs typeface="Readex Pro"/>
                <a:sym typeface="Readex Pro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Readex Pro"/>
                <a:ea typeface="Readex Pro"/>
                <a:cs typeface="Readex Pro"/>
                <a:sym typeface="Readex Pro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Readex Pro"/>
                <a:ea typeface="Readex Pro"/>
                <a:cs typeface="Readex Pro"/>
                <a:sym typeface="Readex Pr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body" idx="6"/>
          </p:nvPr>
        </p:nvSpPr>
        <p:spPr>
          <a:xfrm>
            <a:off x="8426260" y="3302000"/>
            <a:ext cx="3367088" cy="261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Readex Pro"/>
                <a:ea typeface="Readex Pro"/>
                <a:cs typeface="Readex Pro"/>
                <a:sym typeface="Readex Pr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Readex Pro"/>
                <a:ea typeface="Readex Pro"/>
                <a:cs typeface="Readex Pro"/>
                <a:sym typeface="Readex Pro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Readex Pro"/>
                <a:ea typeface="Readex Pro"/>
                <a:cs typeface="Readex Pro"/>
                <a:sym typeface="Readex Pro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Readex Pro"/>
                <a:ea typeface="Readex Pro"/>
                <a:cs typeface="Readex Pro"/>
                <a:sym typeface="Readex Pro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Readex Pro"/>
                <a:ea typeface="Readex Pro"/>
                <a:cs typeface="Readex Pro"/>
                <a:sym typeface="Readex Pr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0" name="Google Shape;360;p20"/>
          <p:cNvSpPr/>
          <p:nvPr/>
        </p:nvSpPr>
        <p:spPr>
          <a:xfrm rot="10800000">
            <a:off x="329374" y="3126125"/>
            <a:ext cx="3364992" cy="7836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361" name="Google Shape;361;p20"/>
          <p:cNvSpPr/>
          <p:nvPr/>
        </p:nvSpPr>
        <p:spPr>
          <a:xfrm rot="10800000">
            <a:off x="4377232" y="3126125"/>
            <a:ext cx="3364992" cy="7836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362" name="Google Shape;362;p20"/>
          <p:cNvSpPr/>
          <p:nvPr/>
        </p:nvSpPr>
        <p:spPr>
          <a:xfrm rot="10800000">
            <a:off x="8425090" y="3126125"/>
            <a:ext cx="3364992" cy="7836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363" name="Google Shape;36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987783" y="93587"/>
            <a:ext cx="107165" cy="107007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0"/>
          <p:cNvSpPr txBox="1"/>
          <p:nvPr/>
        </p:nvSpPr>
        <p:spPr>
          <a:xfrm>
            <a:off x="159150" y="645489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20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365" name="Google Shape;365;p20"/>
          <p:cNvSpPr/>
          <p:nvPr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CTU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6" name="Google Shape;366;p20"/>
          <p:cNvSpPr/>
          <p:nvPr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11512613" y="644727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05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grpSp>
        <p:nvGrpSpPr>
          <p:cNvPr id="368" name="Google Shape;368;p20"/>
          <p:cNvGrpSpPr/>
          <p:nvPr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369" name="Google Shape;369;p20"/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AFEF"/>
                </a:buClr>
                <a:buSzPts val="800"/>
                <a:buFont typeface="Readex Pro"/>
                <a:buNone/>
              </a:pPr>
              <a:r>
                <a:rPr lang="en-US" sz="800" b="0" i="0" u="none" strike="noStrike" cap="none">
                  <a:solidFill>
                    <a:srgbClr val="00AFEF"/>
                  </a:solidFill>
                  <a:latin typeface="Readex Pro"/>
                  <a:ea typeface="Readex Pro"/>
                  <a:cs typeface="Readex Pro"/>
                  <a:sym typeface="Readex Pro"/>
                </a:rPr>
                <a:t>Cộng đồng – Toàn diện – Ưu việt</a:t>
              </a:r>
              <a:endParaRPr sz="800" b="0" i="0" u="none" strike="noStrike" cap="none">
                <a:solidFill>
                  <a:srgbClr val="00AFEF"/>
                </a:solidFill>
                <a:latin typeface="Readex Pro"/>
                <a:ea typeface="Readex Pro"/>
                <a:cs typeface="Readex Pro"/>
                <a:sym typeface="Readex Pro"/>
              </a:endParaRPr>
            </a:p>
          </p:txBody>
        </p:sp>
        <p:sp>
          <p:nvSpPr>
            <p:cNvPr id="370" name="Google Shape;370;p20"/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1F5CA9"/>
                  </a:solidFill>
                  <a:latin typeface="K2D"/>
                  <a:ea typeface="K2D"/>
                  <a:cs typeface="K2D"/>
                  <a:sym typeface="K2D"/>
                </a:rPr>
                <a:t>ĐẠI HỌC CẦN THƠ</a:t>
              </a:r>
              <a:endParaRPr sz="1400" b="1">
                <a:solidFill>
                  <a:srgbClr val="1F5CA9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</p:grpSp>
      <p:sp>
        <p:nvSpPr>
          <p:cNvPr id="371" name="Google Shape;371;p20"/>
          <p:cNvSpPr txBox="1"/>
          <p:nvPr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>
                <a:solidFill>
                  <a:srgbClr val="00AFEF"/>
                </a:solidFill>
                <a:latin typeface="K2D"/>
                <a:ea typeface="K2D"/>
                <a:cs typeface="K2D"/>
                <a:sym typeface="K2D"/>
              </a:rPr>
              <a:t>www.ctu.edu.vn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2" name="Google Shape;37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3391" y="6481985"/>
            <a:ext cx="9339545" cy="118261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0"/>
          <p:cNvSpPr txBox="1">
            <a:spLocks noGrp="1"/>
          </p:cNvSpPr>
          <p:nvPr>
            <p:ph type="dt" idx="10"/>
          </p:nvPr>
        </p:nvSpPr>
        <p:spPr>
          <a:xfrm>
            <a:off x="1218484" y="6548263"/>
            <a:ext cx="23819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0"/>
          <p:cNvSpPr txBox="1">
            <a:spLocks noGrp="1"/>
          </p:cNvSpPr>
          <p:nvPr>
            <p:ph type="ftr" idx="11"/>
          </p:nvPr>
        </p:nvSpPr>
        <p:spPr>
          <a:xfrm>
            <a:off x="4038600" y="65482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 txBox="1">
            <a:spLocks noGrp="1"/>
          </p:cNvSpPr>
          <p:nvPr>
            <p:ph type="body" idx="1"/>
          </p:nvPr>
        </p:nvSpPr>
        <p:spPr>
          <a:xfrm rot="5400000">
            <a:off x="4113213" y="-1449386"/>
            <a:ext cx="3965573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Readex Pro"/>
                <a:ea typeface="Readex Pro"/>
                <a:cs typeface="Readex Pro"/>
                <a:sym typeface="Readex Pr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latin typeface="Readex Pro"/>
                <a:ea typeface="Readex Pro"/>
                <a:cs typeface="Readex Pro"/>
                <a:sym typeface="Readex Pro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latin typeface="Readex Pro"/>
                <a:ea typeface="Readex Pro"/>
                <a:cs typeface="Readex Pro"/>
                <a:sym typeface="Readex Pro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latin typeface="Readex Pro"/>
                <a:ea typeface="Readex Pro"/>
                <a:cs typeface="Readex Pro"/>
                <a:sym typeface="Readex Pro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latin typeface="Readex Pro"/>
                <a:ea typeface="Readex Pro"/>
                <a:cs typeface="Readex Pro"/>
                <a:sym typeface="Readex Pr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7" name="Google Shape;377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93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CA9"/>
              </a:buClr>
              <a:buSzPts val="3200"/>
              <a:buFont typeface="K2D"/>
              <a:buNone/>
              <a:defRPr sz="3200" b="1">
                <a:solidFill>
                  <a:srgbClr val="1F5CA9"/>
                </a:solidFill>
                <a:latin typeface="K2D"/>
                <a:ea typeface="K2D"/>
                <a:cs typeface="K2D"/>
                <a:sym typeface="K2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78" name="Google Shape;37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8656" y="688507"/>
            <a:ext cx="292100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87783" y="93587"/>
            <a:ext cx="107165" cy="107007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1"/>
          <p:cNvSpPr txBox="1"/>
          <p:nvPr/>
        </p:nvSpPr>
        <p:spPr>
          <a:xfrm>
            <a:off x="159150" y="645489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20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381" name="Google Shape;381;p21"/>
          <p:cNvSpPr/>
          <p:nvPr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CTU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" name="Google Shape;382;p21"/>
          <p:cNvSpPr/>
          <p:nvPr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11512613" y="644727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05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grpSp>
        <p:nvGrpSpPr>
          <p:cNvPr id="384" name="Google Shape;384;p21"/>
          <p:cNvGrpSpPr/>
          <p:nvPr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385" name="Google Shape;385;p21"/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AFEF"/>
                </a:buClr>
                <a:buSzPts val="800"/>
                <a:buFont typeface="Readex Pro"/>
                <a:buNone/>
              </a:pPr>
              <a:r>
                <a:rPr lang="en-US" sz="800" b="0" i="0" u="none" strike="noStrike" cap="none">
                  <a:solidFill>
                    <a:srgbClr val="00AFEF"/>
                  </a:solidFill>
                  <a:latin typeface="Readex Pro"/>
                  <a:ea typeface="Readex Pro"/>
                  <a:cs typeface="Readex Pro"/>
                  <a:sym typeface="Readex Pro"/>
                </a:rPr>
                <a:t>Cộng đồng – Toàn diện – Ưu việt</a:t>
              </a:r>
              <a:endParaRPr sz="800" b="0" i="0" u="none" strike="noStrike" cap="none">
                <a:solidFill>
                  <a:srgbClr val="00AFEF"/>
                </a:solidFill>
                <a:latin typeface="Readex Pro"/>
                <a:ea typeface="Readex Pro"/>
                <a:cs typeface="Readex Pro"/>
                <a:sym typeface="Readex Pro"/>
              </a:endParaRPr>
            </a:p>
          </p:txBody>
        </p:sp>
        <p:sp>
          <p:nvSpPr>
            <p:cNvPr id="386" name="Google Shape;386;p21"/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1F5CA9"/>
                  </a:solidFill>
                  <a:latin typeface="K2D"/>
                  <a:ea typeface="K2D"/>
                  <a:cs typeface="K2D"/>
                  <a:sym typeface="K2D"/>
                </a:rPr>
                <a:t>ĐẠI HỌC CẦN THƠ</a:t>
              </a:r>
              <a:endParaRPr sz="1400" b="1">
                <a:solidFill>
                  <a:srgbClr val="1F5CA9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</p:grpSp>
      <p:sp>
        <p:nvSpPr>
          <p:cNvPr id="387" name="Google Shape;387;p21"/>
          <p:cNvSpPr txBox="1"/>
          <p:nvPr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>
                <a:solidFill>
                  <a:srgbClr val="00AFEF"/>
                </a:solidFill>
                <a:latin typeface="K2D"/>
                <a:ea typeface="K2D"/>
                <a:cs typeface="K2D"/>
                <a:sym typeface="K2D"/>
              </a:rPr>
              <a:t>www.ctu.edu.vn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8" name="Google Shape;38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3391" y="6481985"/>
            <a:ext cx="9339545" cy="118261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1"/>
          <p:cNvSpPr txBox="1">
            <a:spLocks noGrp="1"/>
          </p:cNvSpPr>
          <p:nvPr>
            <p:ph type="dt" idx="10"/>
          </p:nvPr>
        </p:nvSpPr>
        <p:spPr>
          <a:xfrm>
            <a:off x="1218484" y="6548263"/>
            <a:ext cx="23819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1"/>
          <p:cNvSpPr txBox="1">
            <a:spLocks noGrp="1"/>
          </p:cNvSpPr>
          <p:nvPr>
            <p:ph type="ftr" idx="11"/>
          </p:nvPr>
        </p:nvSpPr>
        <p:spPr>
          <a:xfrm>
            <a:off x="4038600" y="65482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th logo">
  <p:cSld name="Title and Content with logo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838200" y="1520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K2D"/>
              <a:buNone/>
              <a:defRPr sz="3600" b="1">
                <a:solidFill>
                  <a:srgbClr val="0070C0"/>
                </a:solidFill>
                <a:latin typeface="K2D"/>
                <a:ea typeface="K2D"/>
                <a:cs typeface="K2D"/>
                <a:sym typeface="K2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Readex Pro"/>
                <a:ea typeface="Readex Pro"/>
                <a:cs typeface="Readex Pro"/>
                <a:sym typeface="Readex Pro"/>
              </a:defRPr>
            </a:lvl1pPr>
            <a:lvl2pPr marL="914400" lvl="1" indent="-2286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Readex Pro"/>
                <a:ea typeface="Readex Pro"/>
                <a:cs typeface="Readex Pro"/>
                <a:sym typeface="Readex Pro"/>
              </a:defRPr>
            </a:lvl2pPr>
            <a:lvl3pPr marL="1371600" lvl="2" indent="-2286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Readex Pro"/>
                <a:ea typeface="Readex Pro"/>
                <a:cs typeface="Readex Pro"/>
                <a:sym typeface="Readex Pro"/>
              </a:defRPr>
            </a:lvl3pPr>
            <a:lvl4pPr marL="1828800" lvl="3" indent="-2286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Readex Pro"/>
                <a:ea typeface="Readex Pro"/>
                <a:cs typeface="Readex Pro"/>
                <a:sym typeface="Readex Pro"/>
              </a:defRPr>
            </a:lvl4pPr>
            <a:lvl5pPr marL="2286000" lvl="4" indent="-2286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Readex Pro"/>
                <a:ea typeface="Readex Pro"/>
                <a:cs typeface="Readex Pro"/>
                <a:sym typeface="Readex Pr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0" name="Google Shape;50;p4"/>
          <p:cNvPicPr preferRelativeResize="0"/>
          <p:nvPr/>
        </p:nvPicPr>
        <p:blipFill rotWithShape="1">
          <a:blip r:embed="rId2">
            <a:alphaModFix amt="85000"/>
          </a:blip>
          <a:srcRect/>
          <a:stretch/>
        </p:blipFill>
        <p:spPr>
          <a:xfrm>
            <a:off x="4369124" y="1727802"/>
            <a:ext cx="3453753" cy="3402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656" y="656757"/>
            <a:ext cx="292100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87783" y="93587"/>
            <a:ext cx="107165" cy="107007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4"/>
          <p:cNvSpPr txBox="1"/>
          <p:nvPr/>
        </p:nvSpPr>
        <p:spPr>
          <a:xfrm>
            <a:off x="159150" y="645489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20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54" name="Google Shape;54;p4"/>
          <p:cNvSpPr/>
          <p:nvPr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CTU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Google Shape;55;p4"/>
          <p:cNvSpPr/>
          <p:nvPr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11512613" y="644727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05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grpSp>
        <p:nvGrpSpPr>
          <p:cNvPr id="57" name="Google Shape;57;p4"/>
          <p:cNvGrpSpPr/>
          <p:nvPr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58" name="Google Shape;58;p4"/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AFEF"/>
                </a:buClr>
                <a:buSzPts val="800"/>
                <a:buFont typeface="Readex Pro"/>
                <a:buNone/>
              </a:pPr>
              <a:r>
                <a:rPr lang="en-US" sz="800" b="0" i="0" u="none" strike="noStrike" cap="none">
                  <a:solidFill>
                    <a:srgbClr val="00AFEF"/>
                  </a:solidFill>
                  <a:latin typeface="Readex Pro"/>
                  <a:ea typeface="Readex Pro"/>
                  <a:cs typeface="Readex Pro"/>
                  <a:sym typeface="Readex Pro"/>
                </a:rPr>
                <a:t>Cộng đồng – Toàn diện – Ưu việt</a:t>
              </a:r>
              <a:endParaRPr sz="800" b="0" i="0" u="none" strike="noStrike" cap="none">
                <a:solidFill>
                  <a:srgbClr val="00AFEF"/>
                </a:solidFill>
                <a:latin typeface="Readex Pro"/>
                <a:ea typeface="Readex Pro"/>
                <a:cs typeface="Readex Pro"/>
                <a:sym typeface="Readex Pro"/>
              </a:endParaRPr>
            </a:p>
          </p:txBody>
        </p:sp>
        <p:sp>
          <p:nvSpPr>
            <p:cNvPr id="59" name="Google Shape;59;p4"/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1F5CA9"/>
                  </a:solidFill>
                  <a:latin typeface="K2D"/>
                  <a:ea typeface="K2D"/>
                  <a:cs typeface="K2D"/>
                  <a:sym typeface="K2D"/>
                </a:rPr>
                <a:t>ĐẠI HỌC CẦN THƠ</a:t>
              </a:r>
              <a:endParaRPr sz="1400" b="1">
                <a:solidFill>
                  <a:srgbClr val="1F5CA9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</p:grpSp>
      <p:sp>
        <p:nvSpPr>
          <p:cNvPr id="60" name="Google Shape;60;p4"/>
          <p:cNvSpPr txBox="1"/>
          <p:nvPr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>
                <a:solidFill>
                  <a:srgbClr val="00AFEF"/>
                </a:solidFill>
                <a:latin typeface="K2D"/>
                <a:ea typeface="K2D"/>
                <a:cs typeface="K2D"/>
                <a:sym typeface="K2D"/>
              </a:rPr>
              <a:t>www.ctu.edu.vn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" name="Google Shape;61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83391" y="6481985"/>
            <a:ext cx="9339545" cy="11826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4"/>
          <p:cNvSpPr txBox="1">
            <a:spLocks noGrp="1"/>
          </p:cNvSpPr>
          <p:nvPr>
            <p:ph type="dt" idx="10"/>
          </p:nvPr>
        </p:nvSpPr>
        <p:spPr>
          <a:xfrm>
            <a:off x="1218484" y="6548263"/>
            <a:ext cx="23819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ftr" idx="11"/>
          </p:nvPr>
        </p:nvSpPr>
        <p:spPr>
          <a:xfrm>
            <a:off x="4038600" y="65482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CA9"/>
              </a:buClr>
              <a:buSzPts val="3200"/>
              <a:buFont typeface="K2D"/>
              <a:buNone/>
              <a:defRPr sz="3200" b="1">
                <a:solidFill>
                  <a:srgbClr val="1F5CA9"/>
                </a:solidFill>
                <a:latin typeface="K2D"/>
                <a:ea typeface="K2D"/>
                <a:cs typeface="K2D"/>
                <a:sym typeface="K2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2"/>
          <p:cNvSpPr txBox="1">
            <a:spLocks noGrp="1"/>
          </p:cNvSpPr>
          <p:nvPr>
            <p:ph type="body" idx="1"/>
          </p:nvPr>
        </p:nvSpPr>
        <p:spPr>
          <a:xfrm rot="5400000">
            <a:off x="1875631" y="-672303"/>
            <a:ext cx="5811837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Readex Pro"/>
                <a:ea typeface="Readex Pro"/>
                <a:cs typeface="Readex Pro"/>
                <a:sym typeface="Readex Pr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latin typeface="Readex Pro"/>
                <a:ea typeface="Readex Pro"/>
                <a:cs typeface="Readex Pro"/>
                <a:sym typeface="Readex Pro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latin typeface="Readex Pro"/>
                <a:ea typeface="Readex Pro"/>
                <a:cs typeface="Readex Pro"/>
                <a:sym typeface="Readex Pro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latin typeface="Readex Pro"/>
                <a:ea typeface="Readex Pro"/>
                <a:cs typeface="Readex Pro"/>
                <a:sym typeface="Readex Pro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latin typeface="Readex Pro"/>
                <a:ea typeface="Readex Pro"/>
                <a:cs typeface="Readex Pro"/>
                <a:sym typeface="Readex Pr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4" name="Google Shape;394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21981" y="51983"/>
            <a:ext cx="292100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87783" y="93587"/>
            <a:ext cx="107165" cy="107007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2"/>
          <p:cNvSpPr txBox="1"/>
          <p:nvPr/>
        </p:nvSpPr>
        <p:spPr>
          <a:xfrm>
            <a:off x="159150" y="645489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20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397" name="Google Shape;397;p22"/>
          <p:cNvSpPr/>
          <p:nvPr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CTU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8" name="Google Shape;398;p22"/>
          <p:cNvSpPr/>
          <p:nvPr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399" name="Google Shape;399;p22"/>
          <p:cNvSpPr txBox="1"/>
          <p:nvPr/>
        </p:nvSpPr>
        <p:spPr>
          <a:xfrm>
            <a:off x="11512613" y="644727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05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grpSp>
        <p:nvGrpSpPr>
          <p:cNvPr id="400" name="Google Shape;400;p22"/>
          <p:cNvGrpSpPr/>
          <p:nvPr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401" name="Google Shape;401;p22"/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AFEF"/>
                </a:buClr>
                <a:buSzPts val="800"/>
                <a:buFont typeface="Readex Pro"/>
                <a:buNone/>
              </a:pPr>
              <a:r>
                <a:rPr lang="en-US" sz="800" b="0" i="0" u="none" strike="noStrike" cap="none">
                  <a:solidFill>
                    <a:srgbClr val="00AFEF"/>
                  </a:solidFill>
                  <a:latin typeface="Readex Pro"/>
                  <a:ea typeface="Readex Pro"/>
                  <a:cs typeface="Readex Pro"/>
                  <a:sym typeface="Readex Pro"/>
                </a:rPr>
                <a:t>Cộng đồng – Toàn diện – Ưu việt</a:t>
              </a:r>
              <a:endParaRPr sz="800" b="0" i="0" u="none" strike="noStrike" cap="none">
                <a:solidFill>
                  <a:srgbClr val="00AFEF"/>
                </a:solidFill>
                <a:latin typeface="Readex Pro"/>
                <a:ea typeface="Readex Pro"/>
                <a:cs typeface="Readex Pro"/>
                <a:sym typeface="Readex Pro"/>
              </a:endParaRPr>
            </a:p>
          </p:txBody>
        </p:sp>
        <p:sp>
          <p:nvSpPr>
            <p:cNvPr id="402" name="Google Shape;402;p22"/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1F5CA9"/>
                  </a:solidFill>
                  <a:latin typeface="K2D"/>
                  <a:ea typeface="K2D"/>
                  <a:cs typeface="K2D"/>
                  <a:sym typeface="K2D"/>
                </a:rPr>
                <a:t>ĐẠI HỌC CẦN THƠ</a:t>
              </a:r>
              <a:endParaRPr sz="1400" b="1">
                <a:solidFill>
                  <a:srgbClr val="1F5CA9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</p:grpSp>
      <p:sp>
        <p:nvSpPr>
          <p:cNvPr id="403" name="Google Shape;403;p22"/>
          <p:cNvSpPr txBox="1"/>
          <p:nvPr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>
                <a:solidFill>
                  <a:srgbClr val="00AFEF"/>
                </a:solidFill>
                <a:latin typeface="K2D"/>
                <a:ea typeface="K2D"/>
                <a:cs typeface="K2D"/>
                <a:sym typeface="K2D"/>
              </a:rPr>
              <a:t>www.ctu.edu.vn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4" name="Google Shape;40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3391" y="6481985"/>
            <a:ext cx="9339545" cy="118261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2"/>
          <p:cNvSpPr txBox="1">
            <a:spLocks noGrp="1"/>
          </p:cNvSpPr>
          <p:nvPr>
            <p:ph type="dt" idx="10"/>
          </p:nvPr>
        </p:nvSpPr>
        <p:spPr>
          <a:xfrm>
            <a:off x="1218484" y="6548263"/>
            <a:ext cx="23819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22"/>
          <p:cNvSpPr txBox="1">
            <a:spLocks noGrp="1"/>
          </p:cNvSpPr>
          <p:nvPr>
            <p:ph type="ftr" idx="11"/>
          </p:nvPr>
        </p:nvSpPr>
        <p:spPr>
          <a:xfrm>
            <a:off x="4038600" y="65482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3"/>
          <p:cNvSpPr txBox="1">
            <a:spLocks noGrp="1"/>
          </p:cNvSpPr>
          <p:nvPr>
            <p:ph type="title"/>
          </p:nvPr>
        </p:nvSpPr>
        <p:spPr>
          <a:xfrm>
            <a:off x="838200" y="325583"/>
            <a:ext cx="10515600" cy="97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5CA9"/>
              </a:buClr>
              <a:buSzPts val="3200"/>
              <a:buFont typeface="K2D"/>
              <a:buNone/>
              <a:defRPr sz="3200" b="1">
                <a:solidFill>
                  <a:srgbClr val="1F5CA9"/>
                </a:solidFill>
                <a:latin typeface="K2D"/>
                <a:ea typeface="K2D"/>
                <a:cs typeface="K2D"/>
                <a:sym typeface="K2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09" name="Google Shape;409;p23"/>
          <p:cNvPicPr preferRelativeResize="0"/>
          <p:nvPr/>
        </p:nvPicPr>
        <p:blipFill rotWithShape="1">
          <a:blip r:embed="rId2">
            <a:alphaModFix amt="85000"/>
          </a:blip>
          <a:srcRect/>
          <a:stretch/>
        </p:blipFill>
        <p:spPr>
          <a:xfrm>
            <a:off x="4369124" y="1727802"/>
            <a:ext cx="3453753" cy="3402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656" y="656757"/>
            <a:ext cx="292100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87783" y="93587"/>
            <a:ext cx="107165" cy="107007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3"/>
          <p:cNvSpPr txBox="1"/>
          <p:nvPr/>
        </p:nvSpPr>
        <p:spPr>
          <a:xfrm>
            <a:off x="159150" y="645489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20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413" name="Google Shape;413;p23"/>
          <p:cNvSpPr/>
          <p:nvPr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CTU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4" name="Google Shape;414;p23"/>
          <p:cNvSpPr/>
          <p:nvPr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415" name="Google Shape;415;p23"/>
          <p:cNvSpPr txBox="1"/>
          <p:nvPr/>
        </p:nvSpPr>
        <p:spPr>
          <a:xfrm>
            <a:off x="11512613" y="644727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05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grpSp>
        <p:nvGrpSpPr>
          <p:cNvPr id="416" name="Google Shape;416;p23"/>
          <p:cNvGrpSpPr/>
          <p:nvPr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417" name="Google Shape;417;p23"/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AFEF"/>
                </a:buClr>
                <a:buSzPts val="800"/>
                <a:buFont typeface="Readex Pro"/>
                <a:buNone/>
              </a:pPr>
              <a:r>
                <a:rPr lang="en-US" sz="800" b="0" i="0" u="none" strike="noStrike" cap="none">
                  <a:solidFill>
                    <a:srgbClr val="00AFEF"/>
                  </a:solidFill>
                  <a:latin typeface="Readex Pro"/>
                  <a:ea typeface="Readex Pro"/>
                  <a:cs typeface="Readex Pro"/>
                  <a:sym typeface="Readex Pro"/>
                </a:rPr>
                <a:t>Cộng đồng – Toàn diện – Ưu việt</a:t>
              </a:r>
              <a:endParaRPr sz="800" b="0" i="0" u="none" strike="noStrike" cap="none">
                <a:solidFill>
                  <a:srgbClr val="00AFEF"/>
                </a:solidFill>
                <a:latin typeface="Readex Pro"/>
                <a:ea typeface="Readex Pro"/>
                <a:cs typeface="Readex Pro"/>
                <a:sym typeface="Readex Pro"/>
              </a:endParaRPr>
            </a:p>
          </p:txBody>
        </p:sp>
        <p:sp>
          <p:nvSpPr>
            <p:cNvPr id="418" name="Google Shape;418;p23"/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1F5CA9"/>
                  </a:solidFill>
                  <a:latin typeface="K2D"/>
                  <a:ea typeface="K2D"/>
                  <a:cs typeface="K2D"/>
                  <a:sym typeface="K2D"/>
                </a:rPr>
                <a:t>ĐẠI HỌC CẦN THƠ</a:t>
              </a:r>
              <a:endParaRPr sz="1400" b="1">
                <a:solidFill>
                  <a:srgbClr val="1F5CA9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</p:grpSp>
      <p:sp>
        <p:nvSpPr>
          <p:cNvPr id="419" name="Google Shape;419;p23"/>
          <p:cNvSpPr txBox="1"/>
          <p:nvPr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>
                <a:solidFill>
                  <a:srgbClr val="00AFEF"/>
                </a:solidFill>
                <a:latin typeface="K2D"/>
                <a:ea typeface="K2D"/>
                <a:cs typeface="K2D"/>
                <a:sym typeface="K2D"/>
              </a:rPr>
              <a:t>www.ctu.edu.vn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0" name="Google Shape;420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83391" y="6481985"/>
            <a:ext cx="9339545" cy="118261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23"/>
          <p:cNvSpPr txBox="1">
            <a:spLocks noGrp="1"/>
          </p:cNvSpPr>
          <p:nvPr>
            <p:ph type="dt" idx="10"/>
          </p:nvPr>
        </p:nvSpPr>
        <p:spPr>
          <a:xfrm>
            <a:off x="1218484" y="6548263"/>
            <a:ext cx="23819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23"/>
          <p:cNvSpPr txBox="1">
            <a:spLocks noGrp="1"/>
          </p:cNvSpPr>
          <p:nvPr>
            <p:ph type="ftr" idx="11"/>
          </p:nvPr>
        </p:nvSpPr>
        <p:spPr>
          <a:xfrm>
            <a:off x="4038600" y="65482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 type="blank">
  <p:cSld name="BLANK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24"/>
          <p:cNvPicPr preferRelativeResize="0"/>
          <p:nvPr/>
        </p:nvPicPr>
        <p:blipFill rotWithShape="1">
          <a:blip r:embed="rId2">
            <a:alphaModFix amt="85000"/>
          </a:blip>
          <a:srcRect/>
          <a:stretch/>
        </p:blipFill>
        <p:spPr>
          <a:xfrm>
            <a:off x="4369124" y="1727802"/>
            <a:ext cx="3453753" cy="3402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87783" y="93587"/>
            <a:ext cx="107165" cy="107007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4"/>
          <p:cNvSpPr txBox="1"/>
          <p:nvPr/>
        </p:nvSpPr>
        <p:spPr>
          <a:xfrm>
            <a:off x="159150" y="645489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20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427" name="Google Shape;427;p24"/>
          <p:cNvSpPr/>
          <p:nvPr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CTU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8" name="Google Shape;428;p24"/>
          <p:cNvSpPr/>
          <p:nvPr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429" name="Google Shape;429;p24"/>
          <p:cNvSpPr txBox="1"/>
          <p:nvPr/>
        </p:nvSpPr>
        <p:spPr>
          <a:xfrm>
            <a:off x="11512613" y="644727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05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grpSp>
        <p:nvGrpSpPr>
          <p:cNvPr id="430" name="Google Shape;430;p24"/>
          <p:cNvGrpSpPr/>
          <p:nvPr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431" name="Google Shape;431;p24"/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AFEF"/>
                </a:buClr>
                <a:buSzPts val="800"/>
                <a:buFont typeface="Readex Pro"/>
                <a:buNone/>
              </a:pPr>
              <a:r>
                <a:rPr lang="en-US" sz="800" b="0" i="0" u="none" strike="noStrike" cap="none">
                  <a:solidFill>
                    <a:srgbClr val="00AFEF"/>
                  </a:solidFill>
                  <a:latin typeface="Readex Pro"/>
                  <a:ea typeface="Readex Pro"/>
                  <a:cs typeface="Readex Pro"/>
                  <a:sym typeface="Readex Pro"/>
                </a:rPr>
                <a:t>Cộng đồng – Toàn diện – Ưu việt</a:t>
              </a:r>
              <a:endParaRPr sz="800" b="0" i="0" u="none" strike="noStrike" cap="none">
                <a:solidFill>
                  <a:srgbClr val="00AFEF"/>
                </a:solidFill>
                <a:latin typeface="Readex Pro"/>
                <a:ea typeface="Readex Pro"/>
                <a:cs typeface="Readex Pro"/>
                <a:sym typeface="Readex Pro"/>
              </a:endParaRPr>
            </a:p>
          </p:txBody>
        </p:sp>
        <p:sp>
          <p:nvSpPr>
            <p:cNvPr id="432" name="Google Shape;432;p24"/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1F5CA9"/>
                  </a:solidFill>
                  <a:latin typeface="K2D"/>
                  <a:ea typeface="K2D"/>
                  <a:cs typeface="K2D"/>
                  <a:sym typeface="K2D"/>
                </a:rPr>
                <a:t>ĐẠI HỌC CẦN THƠ</a:t>
              </a:r>
              <a:endParaRPr sz="1400" b="1">
                <a:solidFill>
                  <a:srgbClr val="1F5CA9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</p:grpSp>
      <p:sp>
        <p:nvSpPr>
          <p:cNvPr id="433" name="Google Shape;433;p24"/>
          <p:cNvSpPr txBox="1"/>
          <p:nvPr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>
                <a:solidFill>
                  <a:srgbClr val="00AFEF"/>
                </a:solidFill>
                <a:latin typeface="K2D"/>
                <a:ea typeface="K2D"/>
                <a:cs typeface="K2D"/>
                <a:sym typeface="K2D"/>
              </a:rPr>
              <a:t>www.ctu.edu.vn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4" name="Google Shape;43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3391" y="6481985"/>
            <a:ext cx="9339545" cy="118261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4"/>
          <p:cNvSpPr txBox="1">
            <a:spLocks noGrp="1"/>
          </p:cNvSpPr>
          <p:nvPr>
            <p:ph type="dt" idx="10"/>
          </p:nvPr>
        </p:nvSpPr>
        <p:spPr>
          <a:xfrm>
            <a:off x="1218484" y="6548263"/>
            <a:ext cx="23819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24"/>
          <p:cNvSpPr txBox="1">
            <a:spLocks noGrp="1"/>
          </p:cNvSpPr>
          <p:nvPr>
            <p:ph type="ftr" idx="11"/>
          </p:nvPr>
        </p:nvSpPr>
        <p:spPr>
          <a:xfrm>
            <a:off x="4038600" y="65482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 1">
  <p:cSld name="Blank Blue 1">
    <p:bg>
      <p:bgPr>
        <a:solidFill>
          <a:srgbClr val="1F5CA9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69124" y="1727802"/>
            <a:ext cx="3453753" cy="3402396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25"/>
          <p:cNvSpPr/>
          <p:nvPr/>
        </p:nvSpPr>
        <p:spPr>
          <a:xfrm>
            <a:off x="135235" y="6474525"/>
            <a:ext cx="544432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grpSp>
        <p:nvGrpSpPr>
          <p:cNvPr id="440" name="Google Shape;440;p25"/>
          <p:cNvGrpSpPr/>
          <p:nvPr/>
        </p:nvGrpSpPr>
        <p:grpSpPr>
          <a:xfrm>
            <a:off x="205437" y="6454898"/>
            <a:ext cx="544432" cy="365125"/>
            <a:chOff x="119712" y="6454898"/>
            <a:chExt cx="544432" cy="365125"/>
          </a:xfrm>
        </p:grpSpPr>
        <p:sp>
          <p:nvSpPr>
            <p:cNvPr id="441" name="Google Shape;441;p25"/>
            <p:cNvSpPr/>
            <p:nvPr/>
          </p:nvSpPr>
          <p:spPr>
            <a:xfrm>
              <a:off x="119712" y="6488235"/>
              <a:ext cx="544432" cy="298450"/>
            </a:xfrm>
            <a:prstGeom prst="rect">
              <a:avLst/>
            </a:prstGeom>
            <a:solidFill>
              <a:srgbClr val="00AF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  <p:sp>
          <p:nvSpPr>
            <p:cNvPr id="442" name="Google Shape;442;p25"/>
            <p:cNvSpPr txBox="1"/>
            <p:nvPr/>
          </p:nvSpPr>
          <p:spPr>
            <a:xfrm>
              <a:off x="159150" y="6454898"/>
              <a:ext cx="465556" cy="365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fld id="{00000000-1234-1234-1234-123412341234}" type="slidenum">
                <a:rPr lang="en-US" sz="1200">
                  <a:solidFill>
                    <a:schemeClr val="lt1"/>
                  </a:solidFill>
                  <a:latin typeface="K2D"/>
                  <a:ea typeface="K2D"/>
                  <a:cs typeface="K2D"/>
                  <a:sym typeface="K2D"/>
                </a:rPr>
                <a:t>‹#›</a:t>
              </a:fld>
              <a:endParaRPr sz="12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</p:grpSp>
      <p:sp>
        <p:nvSpPr>
          <p:cNvPr id="443" name="Google Shape;443;p25"/>
          <p:cNvSpPr txBox="1">
            <a:spLocks noGrp="1"/>
          </p:cNvSpPr>
          <p:nvPr>
            <p:ph type="dt" idx="10"/>
          </p:nvPr>
        </p:nvSpPr>
        <p:spPr>
          <a:xfrm>
            <a:off x="914400" y="65482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25"/>
          <p:cNvSpPr txBox="1">
            <a:spLocks noGrp="1"/>
          </p:cNvSpPr>
          <p:nvPr>
            <p:ph type="ftr" idx="11"/>
          </p:nvPr>
        </p:nvSpPr>
        <p:spPr>
          <a:xfrm>
            <a:off x="4038600" y="65482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25"/>
          <p:cNvSpPr txBox="1"/>
          <p:nvPr/>
        </p:nvSpPr>
        <p:spPr>
          <a:xfrm>
            <a:off x="817685" y="6410864"/>
            <a:ext cx="27604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ĐẠI HỌC CẦN THƠ</a:t>
            </a:r>
            <a:endParaRPr sz="1400" b="1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446" name="Google Shape;446;p25"/>
          <p:cNvSpPr txBox="1"/>
          <p:nvPr/>
        </p:nvSpPr>
        <p:spPr>
          <a:xfrm>
            <a:off x="10536385" y="6467840"/>
            <a:ext cx="15023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www.ctu.edu.vn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7" name="Google Shape;44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2785" y="6488354"/>
            <a:ext cx="9336024" cy="118217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25"/>
          <p:cNvSpPr txBox="1"/>
          <p:nvPr/>
        </p:nvSpPr>
        <p:spPr>
          <a:xfrm>
            <a:off x="817685" y="6599210"/>
            <a:ext cx="1922253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adex Pro"/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Readex Pro"/>
                <a:ea typeface="Readex Pro"/>
                <a:cs typeface="Readex Pro"/>
                <a:sym typeface="Readex Pro"/>
              </a:rPr>
              <a:t>Cộng đồng – Toàn diện – Ưu việt</a:t>
            </a:r>
            <a:endParaRPr sz="800" b="0" i="0" u="none" strike="noStrike" cap="none">
              <a:solidFill>
                <a:schemeClr val="lt1"/>
              </a:solidFill>
              <a:latin typeface="Readex Pro"/>
              <a:ea typeface="Readex Pro"/>
              <a:cs typeface="Readex Pro"/>
              <a:sym typeface="Readex Pro"/>
            </a:endParaRPr>
          </a:p>
        </p:txBody>
      </p:sp>
      <p:grpSp>
        <p:nvGrpSpPr>
          <p:cNvPr id="449" name="Google Shape;449;p25"/>
          <p:cNvGrpSpPr/>
          <p:nvPr/>
        </p:nvGrpSpPr>
        <p:grpSpPr>
          <a:xfrm rot="5400000" flipH="1">
            <a:off x="11994349" y="89858"/>
            <a:ext cx="108319" cy="107166"/>
            <a:chOff x="9886950" y="442913"/>
            <a:chExt cx="216694" cy="214386"/>
          </a:xfrm>
        </p:grpSpPr>
        <p:sp>
          <p:nvSpPr>
            <p:cNvPr id="450" name="Google Shape;450;p25"/>
            <p:cNvSpPr/>
            <p:nvPr/>
          </p:nvSpPr>
          <p:spPr>
            <a:xfrm>
              <a:off x="9886950" y="442913"/>
              <a:ext cx="97631" cy="9763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0006013" y="559668"/>
              <a:ext cx="97631" cy="97631"/>
            </a:xfrm>
            <a:prstGeom prst="roundRect">
              <a:avLst>
                <a:gd name="adj" fmla="val 16667"/>
              </a:avLst>
            </a:prstGeom>
            <a:solidFill>
              <a:srgbClr val="00AF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0006013" y="442913"/>
              <a:ext cx="97631" cy="97631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 2">
  <p:cSld name="Blank Blue 2">
    <p:bg>
      <p:bgPr>
        <a:solidFill>
          <a:srgbClr val="00B0F0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69124" y="1727802"/>
            <a:ext cx="3453753" cy="34023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5" name="Google Shape;455;p26"/>
          <p:cNvGrpSpPr/>
          <p:nvPr/>
        </p:nvGrpSpPr>
        <p:grpSpPr>
          <a:xfrm rot="5400000" flipH="1">
            <a:off x="11994349" y="89858"/>
            <a:ext cx="108319" cy="107166"/>
            <a:chOff x="9886950" y="442913"/>
            <a:chExt cx="216694" cy="214386"/>
          </a:xfrm>
        </p:grpSpPr>
        <p:sp>
          <p:nvSpPr>
            <p:cNvPr id="456" name="Google Shape;456;p26"/>
            <p:cNvSpPr/>
            <p:nvPr/>
          </p:nvSpPr>
          <p:spPr>
            <a:xfrm>
              <a:off x="9886950" y="442913"/>
              <a:ext cx="97631" cy="9763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10006013" y="559668"/>
              <a:ext cx="97631" cy="97631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10006013" y="442913"/>
              <a:ext cx="97631" cy="97631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59" name="Google Shape;45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9612" y="6488270"/>
            <a:ext cx="9336024" cy="11811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26"/>
          <p:cNvSpPr txBox="1"/>
          <p:nvPr/>
        </p:nvSpPr>
        <p:spPr>
          <a:xfrm>
            <a:off x="159150" y="645489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20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461" name="Google Shape;461;p26"/>
          <p:cNvSpPr/>
          <p:nvPr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CTU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2" name="Google Shape;462;p26"/>
          <p:cNvSpPr/>
          <p:nvPr/>
        </p:nvSpPr>
        <p:spPr>
          <a:xfrm>
            <a:off x="11577955" y="6548263"/>
            <a:ext cx="340536" cy="17037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463" name="Google Shape;463;p26"/>
          <p:cNvSpPr txBox="1"/>
          <p:nvPr/>
        </p:nvSpPr>
        <p:spPr>
          <a:xfrm>
            <a:off x="11512613" y="644727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05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grpSp>
        <p:nvGrpSpPr>
          <p:cNvPr id="464" name="Google Shape;464;p26"/>
          <p:cNvGrpSpPr/>
          <p:nvPr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465" name="Google Shape;465;p26"/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Readex Pro"/>
                <a:buNone/>
              </a:pPr>
              <a:r>
                <a:rPr lang="en-US" sz="800" b="0" i="0" u="none" strike="noStrike" cap="none">
                  <a:solidFill>
                    <a:schemeClr val="lt1"/>
                  </a:solidFill>
                  <a:latin typeface="Readex Pro"/>
                  <a:ea typeface="Readex Pro"/>
                  <a:cs typeface="Readex Pro"/>
                  <a:sym typeface="Readex Pro"/>
                </a:rPr>
                <a:t>Cộng đồng – Toàn diện – Ưu việt</a:t>
              </a:r>
              <a:endParaRPr sz="800" b="0" i="0" u="none" strike="noStrike" cap="none">
                <a:solidFill>
                  <a:schemeClr val="lt1"/>
                </a:solidFill>
                <a:latin typeface="Readex Pro"/>
                <a:ea typeface="Readex Pro"/>
                <a:cs typeface="Readex Pro"/>
                <a:sym typeface="Readex Pro"/>
              </a:endParaRPr>
            </a:p>
          </p:txBody>
        </p:sp>
        <p:sp>
          <p:nvSpPr>
            <p:cNvPr id="466" name="Google Shape;466;p26"/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K2D"/>
                  <a:ea typeface="K2D"/>
                  <a:cs typeface="K2D"/>
                  <a:sym typeface="K2D"/>
                </a:rPr>
                <a:t>ĐẠI HỌC CẦN THƠ</a:t>
              </a:r>
              <a:endParaRPr sz="1400" b="1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</p:grpSp>
      <p:sp>
        <p:nvSpPr>
          <p:cNvPr id="467" name="Google Shape;467;p26"/>
          <p:cNvSpPr txBox="1"/>
          <p:nvPr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www.ctu.edu.vn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8" name="Google Shape;468;p26"/>
          <p:cNvSpPr txBox="1">
            <a:spLocks noGrp="1"/>
          </p:cNvSpPr>
          <p:nvPr>
            <p:ph type="dt" idx="10"/>
          </p:nvPr>
        </p:nvSpPr>
        <p:spPr>
          <a:xfrm>
            <a:off x="1218484" y="6548263"/>
            <a:ext cx="23819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26"/>
          <p:cNvSpPr txBox="1">
            <a:spLocks noGrp="1"/>
          </p:cNvSpPr>
          <p:nvPr>
            <p:ph type="ftr" idx="11"/>
          </p:nvPr>
        </p:nvSpPr>
        <p:spPr>
          <a:xfrm>
            <a:off x="4038600" y="65482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cbook 1">
  <p:cSld name="Macbook 1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27"/>
          <p:cNvGrpSpPr/>
          <p:nvPr/>
        </p:nvGrpSpPr>
        <p:grpSpPr>
          <a:xfrm>
            <a:off x="2262706" y="1080007"/>
            <a:ext cx="7666588" cy="4425443"/>
            <a:chOff x="2738438" y="30163"/>
            <a:chExt cx="11828463" cy="6827838"/>
          </a:xfrm>
        </p:grpSpPr>
        <p:sp>
          <p:nvSpPr>
            <p:cNvPr id="472" name="Google Shape;472;p27"/>
            <p:cNvSpPr/>
            <p:nvPr/>
          </p:nvSpPr>
          <p:spPr>
            <a:xfrm>
              <a:off x="3821113" y="30163"/>
              <a:ext cx="9663113" cy="6823075"/>
            </a:xfrm>
            <a:custGeom>
              <a:avLst/>
              <a:gdLst/>
              <a:ahLst/>
              <a:cxnLst/>
              <a:rect l="l" t="t" r="r" b="b"/>
              <a:pathLst>
                <a:path w="6087" h="4298" extrusionOk="0">
                  <a:moveTo>
                    <a:pt x="5887" y="4298"/>
                  </a:moveTo>
                  <a:lnTo>
                    <a:pt x="201" y="4298"/>
                  </a:lnTo>
                  <a:lnTo>
                    <a:pt x="201" y="4298"/>
                  </a:lnTo>
                  <a:lnTo>
                    <a:pt x="181" y="4298"/>
                  </a:lnTo>
                  <a:lnTo>
                    <a:pt x="161" y="4294"/>
                  </a:lnTo>
                  <a:lnTo>
                    <a:pt x="141" y="4289"/>
                  </a:lnTo>
                  <a:lnTo>
                    <a:pt x="122" y="4282"/>
                  </a:lnTo>
                  <a:lnTo>
                    <a:pt x="106" y="4274"/>
                  </a:lnTo>
                  <a:lnTo>
                    <a:pt x="89" y="4264"/>
                  </a:lnTo>
                  <a:lnTo>
                    <a:pt x="74" y="4252"/>
                  </a:lnTo>
                  <a:lnTo>
                    <a:pt x="58" y="4239"/>
                  </a:lnTo>
                  <a:lnTo>
                    <a:pt x="47" y="4225"/>
                  </a:lnTo>
                  <a:lnTo>
                    <a:pt x="35" y="4210"/>
                  </a:lnTo>
                  <a:lnTo>
                    <a:pt x="25" y="4193"/>
                  </a:lnTo>
                  <a:lnTo>
                    <a:pt x="16" y="4177"/>
                  </a:lnTo>
                  <a:lnTo>
                    <a:pt x="10" y="4158"/>
                  </a:lnTo>
                  <a:lnTo>
                    <a:pt x="5" y="4138"/>
                  </a:lnTo>
                  <a:lnTo>
                    <a:pt x="1" y="4118"/>
                  </a:lnTo>
                  <a:lnTo>
                    <a:pt x="0" y="4097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1" y="181"/>
                  </a:lnTo>
                  <a:lnTo>
                    <a:pt x="5" y="161"/>
                  </a:lnTo>
                  <a:lnTo>
                    <a:pt x="10" y="141"/>
                  </a:lnTo>
                  <a:lnTo>
                    <a:pt x="16" y="122"/>
                  </a:lnTo>
                  <a:lnTo>
                    <a:pt x="25" y="105"/>
                  </a:lnTo>
                  <a:lnTo>
                    <a:pt x="35" y="89"/>
                  </a:lnTo>
                  <a:lnTo>
                    <a:pt x="47" y="74"/>
                  </a:lnTo>
                  <a:lnTo>
                    <a:pt x="58" y="58"/>
                  </a:lnTo>
                  <a:lnTo>
                    <a:pt x="74" y="47"/>
                  </a:lnTo>
                  <a:lnTo>
                    <a:pt x="89" y="35"/>
                  </a:lnTo>
                  <a:lnTo>
                    <a:pt x="106" y="25"/>
                  </a:lnTo>
                  <a:lnTo>
                    <a:pt x="122" y="16"/>
                  </a:lnTo>
                  <a:lnTo>
                    <a:pt x="141" y="10"/>
                  </a:lnTo>
                  <a:lnTo>
                    <a:pt x="161" y="5"/>
                  </a:lnTo>
                  <a:lnTo>
                    <a:pt x="181" y="1"/>
                  </a:lnTo>
                  <a:lnTo>
                    <a:pt x="201" y="0"/>
                  </a:lnTo>
                  <a:lnTo>
                    <a:pt x="5887" y="0"/>
                  </a:lnTo>
                  <a:lnTo>
                    <a:pt x="5887" y="0"/>
                  </a:lnTo>
                  <a:lnTo>
                    <a:pt x="5907" y="1"/>
                  </a:lnTo>
                  <a:lnTo>
                    <a:pt x="5927" y="5"/>
                  </a:lnTo>
                  <a:lnTo>
                    <a:pt x="5946" y="10"/>
                  </a:lnTo>
                  <a:lnTo>
                    <a:pt x="5964" y="16"/>
                  </a:lnTo>
                  <a:lnTo>
                    <a:pt x="5983" y="25"/>
                  </a:lnTo>
                  <a:lnTo>
                    <a:pt x="6000" y="35"/>
                  </a:lnTo>
                  <a:lnTo>
                    <a:pt x="6015" y="47"/>
                  </a:lnTo>
                  <a:lnTo>
                    <a:pt x="6028" y="58"/>
                  </a:lnTo>
                  <a:lnTo>
                    <a:pt x="6042" y="74"/>
                  </a:lnTo>
                  <a:lnTo>
                    <a:pt x="6054" y="89"/>
                  </a:lnTo>
                  <a:lnTo>
                    <a:pt x="6064" y="105"/>
                  </a:lnTo>
                  <a:lnTo>
                    <a:pt x="6072" y="122"/>
                  </a:lnTo>
                  <a:lnTo>
                    <a:pt x="6079" y="141"/>
                  </a:lnTo>
                  <a:lnTo>
                    <a:pt x="6084" y="161"/>
                  </a:lnTo>
                  <a:lnTo>
                    <a:pt x="6087" y="181"/>
                  </a:lnTo>
                  <a:lnTo>
                    <a:pt x="6087" y="201"/>
                  </a:lnTo>
                  <a:lnTo>
                    <a:pt x="6087" y="4097"/>
                  </a:lnTo>
                  <a:lnTo>
                    <a:pt x="6087" y="4097"/>
                  </a:lnTo>
                  <a:lnTo>
                    <a:pt x="6087" y="4118"/>
                  </a:lnTo>
                  <a:lnTo>
                    <a:pt x="6084" y="4138"/>
                  </a:lnTo>
                  <a:lnTo>
                    <a:pt x="6079" y="4158"/>
                  </a:lnTo>
                  <a:lnTo>
                    <a:pt x="6072" y="4177"/>
                  </a:lnTo>
                  <a:lnTo>
                    <a:pt x="6064" y="4193"/>
                  </a:lnTo>
                  <a:lnTo>
                    <a:pt x="6054" y="4210"/>
                  </a:lnTo>
                  <a:lnTo>
                    <a:pt x="6042" y="4225"/>
                  </a:lnTo>
                  <a:lnTo>
                    <a:pt x="6028" y="4239"/>
                  </a:lnTo>
                  <a:lnTo>
                    <a:pt x="6015" y="4252"/>
                  </a:lnTo>
                  <a:lnTo>
                    <a:pt x="6000" y="4264"/>
                  </a:lnTo>
                  <a:lnTo>
                    <a:pt x="5983" y="4274"/>
                  </a:lnTo>
                  <a:lnTo>
                    <a:pt x="5964" y="4282"/>
                  </a:lnTo>
                  <a:lnTo>
                    <a:pt x="5946" y="4289"/>
                  </a:lnTo>
                  <a:lnTo>
                    <a:pt x="5927" y="4294"/>
                  </a:lnTo>
                  <a:lnTo>
                    <a:pt x="5907" y="4298"/>
                  </a:lnTo>
                  <a:lnTo>
                    <a:pt x="5887" y="4298"/>
                  </a:lnTo>
                  <a:lnTo>
                    <a:pt x="5887" y="4298"/>
                  </a:lnTo>
                  <a:close/>
                </a:path>
              </a:pathLst>
            </a:custGeom>
            <a:gradFill>
              <a:gsLst>
                <a:gs pos="0">
                  <a:srgbClr val="B0B2B4"/>
                </a:gs>
                <a:gs pos="100000">
                  <a:srgbClr val="DFE0E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>
                <a:solidFill>
                  <a:schemeClr val="dk1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3865563" y="74613"/>
              <a:ext cx="9574213" cy="6735763"/>
            </a:xfrm>
            <a:custGeom>
              <a:avLst/>
              <a:gdLst/>
              <a:ahLst/>
              <a:cxnLst/>
              <a:rect l="l" t="t" r="r" b="b"/>
              <a:pathLst>
                <a:path w="6031" h="4243" extrusionOk="0">
                  <a:moveTo>
                    <a:pt x="5859" y="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55" y="2"/>
                  </a:lnTo>
                  <a:lnTo>
                    <a:pt x="138" y="3"/>
                  </a:lnTo>
                  <a:lnTo>
                    <a:pt x="121" y="9"/>
                  </a:lnTo>
                  <a:lnTo>
                    <a:pt x="106" y="14"/>
                  </a:lnTo>
                  <a:lnTo>
                    <a:pt x="91" y="22"/>
                  </a:lnTo>
                  <a:lnTo>
                    <a:pt x="78" y="30"/>
                  </a:lnTo>
                  <a:lnTo>
                    <a:pt x="64" y="40"/>
                  </a:lnTo>
                  <a:lnTo>
                    <a:pt x="51" y="51"/>
                  </a:lnTo>
                  <a:lnTo>
                    <a:pt x="41" y="64"/>
                  </a:lnTo>
                  <a:lnTo>
                    <a:pt x="30" y="77"/>
                  </a:lnTo>
                  <a:lnTo>
                    <a:pt x="22" y="91"/>
                  </a:lnTo>
                  <a:lnTo>
                    <a:pt x="14" y="106"/>
                  </a:lnTo>
                  <a:lnTo>
                    <a:pt x="9" y="121"/>
                  </a:lnTo>
                  <a:lnTo>
                    <a:pt x="3" y="138"/>
                  </a:lnTo>
                  <a:lnTo>
                    <a:pt x="2" y="157"/>
                  </a:lnTo>
                  <a:lnTo>
                    <a:pt x="0" y="173"/>
                  </a:lnTo>
                  <a:lnTo>
                    <a:pt x="0" y="4069"/>
                  </a:lnTo>
                  <a:lnTo>
                    <a:pt x="0" y="4069"/>
                  </a:lnTo>
                  <a:lnTo>
                    <a:pt x="2" y="4086"/>
                  </a:lnTo>
                  <a:lnTo>
                    <a:pt x="3" y="4105"/>
                  </a:lnTo>
                  <a:lnTo>
                    <a:pt x="9" y="4120"/>
                  </a:lnTo>
                  <a:lnTo>
                    <a:pt x="14" y="4137"/>
                  </a:lnTo>
                  <a:lnTo>
                    <a:pt x="22" y="4152"/>
                  </a:lnTo>
                  <a:lnTo>
                    <a:pt x="30" y="4165"/>
                  </a:lnTo>
                  <a:lnTo>
                    <a:pt x="41" y="4179"/>
                  </a:lnTo>
                  <a:lnTo>
                    <a:pt x="51" y="4192"/>
                  </a:lnTo>
                  <a:lnTo>
                    <a:pt x="64" y="4202"/>
                  </a:lnTo>
                  <a:lnTo>
                    <a:pt x="78" y="4212"/>
                  </a:lnTo>
                  <a:lnTo>
                    <a:pt x="91" y="4221"/>
                  </a:lnTo>
                  <a:lnTo>
                    <a:pt x="106" y="4229"/>
                  </a:lnTo>
                  <a:lnTo>
                    <a:pt x="121" y="4234"/>
                  </a:lnTo>
                  <a:lnTo>
                    <a:pt x="138" y="4239"/>
                  </a:lnTo>
                  <a:lnTo>
                    <a:pt x="155" y="4241"/>
                  </a:lnTo>
                  <a:lnTo>
                    <a:pt x="173" y="4243"/>
                  </a:lnTo>
                  <a:lnTo>
                    <a:pt x="5859" y="4243"/>
                  </a:lnTo>
                  <a:lnTo>
                    <a:pt x="5859" y="4243"/>
                  </a:lnTo>
                  <a:lnTo>
                    <a:pt x="5876" y="4241"/>
                  </a:lnTo>
                  <a:lnTo>
                    <a:pt x="5893" y="4239"/>
                  </a:lnTo>
                  <a:lnTo>
                    <a:pt x="5910" y="4234"/>
                  </a:lnTo>
                  <a:lnTo>
                    <a:pt x="5926" y="4229"/>
                  </a:lnTo>
                  <a:lnTo>
                    <a:pt x="5941" y="4221"/>
                  </a:lnTo>
                  <a:lnTo>
                    <a:pt x="5955" y="4212"/>
                  </a:lnTo>
                  <a:lnTo>
                    <a:pt x="5968" y="4202"/>
                  </a:lnTo>
                  <a:lnTo>
                    <a:pt x="5980" y="4192"/>
                  </a:lnTo>
                  <a:lnTo>
                    <a:pt x="5992" y="4179"/>
                  </a:lnTo>
                  <a:lnTo>
                    <a:pt x="6002" y="4165"/>
                  </a:lnTo>
                  <a:lnTo>
                    <a:pt x="6010" y="4152"/>
                  </a:lnTo>
                  <a:lnTo>
                    <a:pt x="6017" y="4137"/>
                  </a:lnTo>
                  <a:lnTo>
                    <a:pt x="6024" y="4120"/>
                  </a:lnTo>
                  <a:lnTo>
                    <a:pt x="6027" y="4105"/>
                  </a:lnTo>
                  <a:lnTo>
                    <a:pt x="6031" y="4086"/>
                  </a:lnTo>
                  <a:lnTo>
                    <a:pt x="6031" y="4069"/>
                  </a:lnTo>
                  <a:lnTo>
                    <a:pt x="6031" y="173"/>
                  </a:lnTo>
                  <a:lnTo>
                    <a:pt x="6031" y="173"/>
                  </a:lnTo>
                  <a:lnTo>
                    <a:pt x="6031" y="157"/>
                  </a:lnTo>
                  <a:lnTo>
                    <a:pt x="6027" y="138"/>
                  </a:lnTo>
                  <a:lnTo>
                    <a:pt x="6024" y="121"/>
                  </a:lnTo>
                  <a:lnTo>
                    <a:pt x="6017" y="106"/>
                  </a:lnTo>
                  <a:lnTo>
                    <a:pt x="6010" y="91"/>
                  </a:lnTo>
                  <a:lnTo>
                    <a:pt x="6002" y="77"/>
                  </a:lnTo>
                  <a:lnTo>
                    <a:pt x="5992" y="64"/>
                  </a:lnTo>
                  <a:lnTo>
                    <a:pt x="5980" y="51"/>
                  </a:lnTo>
                  <a:lnTo>
                    <a:pt x="5968" y="40"/>
                  </a:lnTo>
                  <a:lnTo>
                    <a:pt x="5955" y="30"/>
                  </a:lnTo>
                  <a:lnTo>
                    <a:pt x="5941" y="22"/>
                  </a:lnTo>
                  <a:lnTo>
                    <a:pt x="5926" y="14"/>
                  </a:lnTo>
                  <a:lnTo>
                    <a:pt x="5910" y="9"/>
                  </a:lnTo>
                  <a:lnTo>
                    <a:pt x="5893" y="3"/>
                  </a:lnTo>
                  <a:lnTo>
                    <a:pt x="5876" y="2"/>
                  </a:lnTo>
                  <a:lnTo>
                    <a:pt x="5859" y="0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25400" algn="ctr" rotWithShape="0">
                <a:srgbClr val="000000">
                  <a:alpha val="60784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>
                <a:solidFill>
                  <a:schemeClr val="dk1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3892550" y="6342063"/>
              <a:ext cx="9520238" cy="441325"/>
            </a:xfrm>
            <a:custGeom>
              <a:avLst/>
              <a:gdLst/>
              <a:ahLst/>
              <a:cxnLst/>
              <a:rect l="l" t="t" r="r" b="b"/>
              <a:pathLst>
                <a:path w="5997" h="278" extrusionOk="0">
                  <a:moveTo>
                    <a:pt x="156" y="278"/>
                  </a:moveTo>
                  <a:lnTo>
                    <a:pt x="5842" y="278"/>
                  </a:lnTo>
                  <a:lnTo>
                    <a:pt x="5842" y="278"/>
                  </a:lnTo>
                  <a:lnTo>
                    <a:pt x="5857" y="276"/>
                  </a:lnTo>
                  <a:lnTo>
                    <a:pt x="5872" y="275"/>
                  </a:lnTo>
                  <a:lnTo>
                    <a:pt x="5887" y="269"/>
                  </a:lnTo>
                  <a:lnTo>
                    <a:pt x="5903" y="264"/>
                  </a:lnTo>
                  <a:lnTo>
                    <a:pt x="5916" y="258"/>
                  </a:lnTo>
                  <a:lnTo>
                    <a:pt x="5928" y="251"/>
                  </a:lnTo>
                  <a:lnTo>
                    <a:pt x="5941" y="241"/>
                  </a:lnTo>
                  <a:lnTo>
                    <a:pt x="5951" y="231"/>
                  </a:lnTo>
                  <a:lnTo>
                    <a:pt x="5962" y="221"/>
                  </a:lnTo>
                  <a:lnTo>
                    <a:pt x="5970" y="209"/>
                  </a:lnTo>
                  <a:lnTo>
                    <a:pt x="5978" y="195"/>
                  </a:lnTo>
                  <a:lnTo>
                    <a:pt x="5985" y="182"/>
                  </a:lnTo>
                  <a:lnTo>
                    <a:pt x="5990" y="167"/>
                  </a:lnTo>
                  <a:lnTo>
                    <a:pt x="5993" y="153"/>
                  </a:lnTo>
                  <a:lnTo>
                    <a:pt x="5997" y="137"/>
                  </a:lnTo>
                  <a:lnTo>
                    <a:pt x="5997" y="121"/>
                  </a:lnTo>
                  <a:lnTo>
                    <a:pt x="5997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2" y="137"/>
                  </a:lnTo>
                  <a:lnTo>
                    <a:pt x="3" y="153"/>
                  </a:lnTo>
                  <a:lnTo>
                    <a:pt x="8" y="167"/>
                  </a:lnTo>
                  <a:lnTo>
                    <a:pt x="13" y="182"/>
                  </a:lnTo>
                  <a:lnTo>
                    <a:pt x="20" y="195"/>
                  </a:lnTo>
                  <a:lnTo>
                    <a:pt x="27" y="209"/>
                  </a:lnTo>
                  <a:lnTo>
                    <a:pt x="37" y="221"/>
                  </a:lnTo>
                  <a:lnTo>
                    <a:pt x="47" y="231"/>
                  </a:lnTo>
                  <a:lnTo>
                    <a:pt x="57" y="241"/>
                  </a:lnTo>
                  <a:lnTo>
                    <a:pt x="69" y="251"/>
                  </a:lnTo>
                  <a:lnTo>
                    <a:pt x="82" y="258"/>
                  </a:lnTo>
                  <a:lnTo>
                    <a:pt x="96" y="264"/>
                  </a:lnTo>
                  <a:lnTo>
                    <a:pt x="109" y="269"/>
                  </a:lnTo>
                  <a:lnTo>
                    <a:pt x="124" y="275"/>
                  </a:lnTo>
                  <a:lnTo>
                    <a:pt x="141" y="276"/>
                  </a:lnTo>
                  <a:lnTo>
                    <a:pt x="156" y="278"/>
                  </a:lnTo>
                  <a:lnTo>
                    <a:pt x="156" y="278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>
                <a:solidFill>
                  <a:schemeClr val="dk1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  <p:sp>
          <p:nvSpPr>
            <p:cNvPr id="475" name="Google Shape;475;p27"/>
            <p:cNvSpPr/>
            <p:nvPr/>
          </p:nvSpPr>
          <p:spPr>
            <a:xfrm>
              <a:off x="4205288" y="533400"/>
              <a:ext cx="8897938" cy="5565775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>
                <a:solidFill>
                  <a:schemeClr val="dk1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  <p:sp>
          <p:nvSpPr>
            <p:cNvPr id="476" name="Google Shape;476;p27"/>
            <p:cNvSpPr/>
            <p:nvPr/>
          </p:nvSpPr>
          <p:spPr>
            <a:xfrm>
              <a:off x="2738438" y="6618288"/>
              <a:ext cx="11828463" cy="239713"/>
            </a:xfrm>
            <a:custGeom>
              <a:avLst/>
              <a:gdLst/>
              <a:ahLst/>
              <a:cxnLst/>
              <a:rect l="l" t="t" r="r" b="b"/>
              <a:pathLst>
                <a:path w="7451" h="151" extrusionOk="0">
                  <a:moveTo>
                    <a:pt x="7451" y="0"/>
                  </a:moveTo>
                  <a:lnTo>
                    <a:pt x="4441" y="1"/>
                  </a:lnTo>
                  <a:lnTo>
                    <a:pt x="4381" y="35"/>
                  </a:lnTo>
                  <a:lnTo>
                    <a:pt x="3097" y="35"/>
                  </a:lnTo>
                  <a:lnTo>
                    <a:pt x="3020" y="1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61" y="53"/>
                  </a:lnTo>
                  <a:lnTo>
                    <a:pt x="98" y="65"/>
                  </a:lnTo>
                  <a:lnTo>
                    <a:pt x="140" y="75"/>
                  </a:lnTo>
                  <a:lnTo>
                    <a:pt x="140" y="75"/>
                  </a:lnTo>
                  <a:lnTo>
                    <a:pt x="168" y="82"/>
                  </a:lnTo>
                  <a:lnTo>
                    <a:pt x="216" y="90"/>
                  </a:lnTo>
                  <a:lnTo>
                    <a:pt x="286" y="102"/>
                  </a:lnTo>
                  <a:lnTo>
                    <a:pt x="384" y="114"/>
                  </a:lnTo>
                  <a:lnTo>
                    <a:pt x="384" y="114"/>
                  </a:lnTo>
                  <a:lnTo>
                    <a:pt x="438" y="121"/>
                  </a:lnTo>
                  <a:lnTo>
                    <a:pt x="510" y="127"/>
                  </a:lnTo>
                  <a:lnTo>
                    <a:pt x="601" y="134"/>
                  </a:lnTo>
                  <a:lnTo>
                    <a:pt x="707" y="141"/>
                  </a:lnTo>
                  <a:lnTo>
                    <a:pt x="707" y="141"/>
                  </a:lnTo>
                  <a:lnTo>
                    <a:pt x="838" y="146"/>
                  </a:lnTo>
                  <a:lnTo>
                    <a:pt x="924" y="148"/>
                  </a:lnTo>
                  <a:lnTo>
                    <a:pt x="924" y="148"/>
                  </a:lnTo>
                  <a:lnTo>
                    <a:pt x="1195" y="149"/>
                  </a:lnTo>
                  <a:lnTo>
                    <a:pt x="1718" y="151"/>
                  </a:lnTo>
                  <a:lnTo>
                    <a:pt x="3188" y="151"/>
                  </a:lnTo>
                  <a:lnTo>
                    <a:pt x="5479" y="149"/>
                  </a:lnTo>
                  <a:lnTo>
                    <a:pt x="5479" y="149"/>
                  </a:lnTo>
                  <a:lnTo>
                    <a:pt x="5921" y="151"/>
                  </a:lnTo>
                  <a:lnTo>
                    <a:pt x="6244" y="151"/>
                  </a:lnTo>
                  <a:lnTo>
                    <a:pt x="6529" y="148"/>
                  </a:lnTo>
                  <a:lnTo>
                    <a:pt x="6529" y="148"/>
                  </a:lnTo>
                  <a:lnTo>
                    <a:pt x="6613" y="146"/>
                  </a:lnTo>
                  <a:lnTo>
                    <a:pt x="6744" y="141"/>
                  </a:lnTo>
                  <a:lnTo>
                    <a:pt x="6744" y="141"/>
                  </a:lnTo>
                  <a:lnTo>
                    <a:pt x="6852" y="134"/>
                  </a:lnTo>
                  <a:lnTo>
                    <a:pt x="6941" y="127"/>
                  </a:lnTo>
                  <a:lnTo>
                    <a:pt x="7015" y="121"/>
                  </a:lnTo>
                  <a:lnTo>
                    <a:pt x="7069" y="114"/>
                  </a:lnTo>
                  <a:lnTo>
                    <a:pt x="7069" y="114"/>
                  </a:lnTo>
                  <a:lnTo>
                    <a:pt x="7166" y="102"/>
                  </a:lnTo>
                  <a:lnTo>
                    <a:pt x="7237" y="90"/>
                  </a:lnTo>
                  <a:lnTo>
                    <a:pt x="7284" y="82"/>
                  </a:lnTo>
                  <a:lnTo>
                    <a:pt x="7313" y="75"/>
                  </a:lnTo>
                  <a:lnTo>
                    <a:pt x="7313" y="75"/>
                  </a:lnTo>
                  <a:lnTo>
                    <a:pt x="7353" y="65"/>
                  </a:lnTo>
                  <a:lnTo>
                    <a:pt x="7390" y="53"/>
                  </a:lnTo>
                  <a:lnTo>
                    <a:pt x="7451" y="35"/>
                  </a:lnTo>
                  <a:lnTo>
                    <a:pt x="7451" y="0"/>
                  </a:lnTo>
                  <a:close/>
                </a:path>
              </a:pathLst>
            </a:custGeom>
            <a:solidFill>
              <a:srgbClr val="A5A6A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>
                <a:solidFill>
                  <a:schemeClr val="dk1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  <p:sp>
          <p:nvSpPr>
            <p:cNvPr id="477" name="Google Shape;477;p27"/>
            <p:cNvSpPr/>
            <p:nvPr/>
          </p:nvSpPr>
          <p:spPr>
            <a:xfrm>
              <a:off x="2738438" y="6618288"/>
              <a:ext cx="11828463" cy="55563"/>
            </a:xfrm>
            <a:custGeom>
              <a:avLst/>
              <a:gdLst/>
              <a:ahLst/>
              <a:cxnLst/>
              <a:rect l="l" t="t" r="r" b="b"/>
              <a:pathLst>
                <a:path w="7451" h="35" extrusionOk="0">
                  <a:moveTo>
                    <a:pt x="7451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3020" y="0"/>
                  </a:lnTo>
                  <a:lnTo>
                    <a:pt x="3047" y="18"/>
                  </a:lnTo>
                  <a:lnTo>
                    <a:pt x="4413" y="18"/>
                  </a:lnTo>
                  <a:lnTo>
                    <a:pt x="4441" y="0"/>
                  </a:lnTo>
                  <a:lnTo>
                    <a:pt x="7451" y="0"/>
                  </a:lnTo>
                  <a:lnTo>
                    <a:pt x="7451" y="35"/>
                  </a:lnTo>
                  <a:close/>
                </a:path>
              </a:pathLst>
            </a:custGeom>
            <a:gradFill>
              <a:gsLst>
                <a:gs pos="0">
                  <a:srgbClr val="686B6C"/>
                </a:gs>
                <a:gs pos="3000">
                  <a:srgbClr val="96999A"/>
                </a:gs>
                <a:gs pos="9000">
                  <a:srgbClr val="DFE0E1"/>
                </a:gs>
                <a:gs pos="91000">
                  <a:srgbClr val="DFE0E1"/>
                </a:gs>
                <a:gs pos="97000">
                  <a:srgbClr val="96999A"/>
                </a:gs>
                <a:gs pos="100000">
                  <a:srgbClr val="686B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>
                <a:solidFill>
                  <a:schemeClr val="dk1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7524750" y="6619875"/>
              <a:ext cx="2255838" cy="90488"/>
            </a:xfrm>
            <a:custGeom>
              <a:avLst/>
              <a:gdLst/>
              <a:ahLst/>
              <a:cxnLst/>
              <a:rect l="l" t="t" r="r" b="b"/>
              <a:pathLst>
                <a:path w="1421" h="57" extrusionOk="0">
                  <a:moveTo>
                    <a:pt x="1389" y="2"/>
                  </a:moveTo>
                  <a:lnTo>
                    <a:pt x="32" y="2"/>
                  </a:lnTo>
                  <a:lnTo>
                    <a:pt x="32" y="2"/>
                  </a:lnTo>
                  <a:lnTo>
                    <a:pt x="17" y="2"/>
                  </a:lnTo>
                  <a:lnTo>
                    <a:pt x="0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0" y="44"/>
                  </a:lnTo>
                  <a:lnTo>
                    <a:pt x="42" y="51"/>
                  </a:lnTo>
                  <a:lnTo>
                    <a:pt x="64" y="56"/>
                  </a:lnTo>
                  <a:lnTo>
                    <a:pt x="85" y="57"/>
                  </a:lnTo>
                  <a:lnTo>
                    <a:pt x="1337" y="57"/>
                  </a:lnTo>
                  <a:lnTo>
                    <a:pt x="1337" y="57"/>
                  </a:lnTo>
                  <a:lnTo>
                    <a:pt x="1359" y="56"/>
                  </a:lnTo>
                  <a:lnTo>
                    <a:pt x="1381" y="51"/>
                  </a:lnTo>
                  <a:lnTo>
                    <a:pt x="1401" y="44"/>
                  </a:lnTo>
                  <a:lnTo>
                    <a:pt x="1421" y="34"/>
                  </a:lnTo>
                  <a:lnTo>
                    <a:pt x="1421" y="0"/>
                  </a:lnTo>
                  <a:lnTo>
                    <a:pt x="1421" y="0"/>
                  </a:lnTo>
                  <a:lnTo>
                    <a:pt x="1406" y="2"/>
                  </a:lnTo>
                  <a:lnTo>
                    <a:pt x="1389" y="2"/>
                  </a:lnTo>
                  <a:lnTo>
                    <a:pt x="1389" y="2"/>
                  </a:lnTo>
                  <a:close/>
                </a:path>
              </a:pathLst>
            </a:custGeom>
            <a:gradFill>
              <a:gsLst>
                <a:gs pos="0">
                  <a:srgbClr val="686B6C"/>
                </a:gs>
                <a:gs pos="3000">
                  <a:srgbClr val="96999A"/>
                </a:gs>
                <a:gs pos="9000">
                  <a:srgbClr val="D3D4D6"/>
                </a:gs>
                <a:gs pos="91000">
                  <a:srgbClr val="D3D4D6"/>
                </a:gs>
                <a:gs pos="97000">
                  <a:srgbClr val="96999A"/>
                </a:gs>
                <a:gs pos="100000">
                  <a:srgbClr val="686B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>
                <a:solidFill>
                  <a:schemeClr val="dk1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</p:grpSp>
      <p:sp>
        <p:nvSpPr>
          <p:cNvPr id="479" name="Google Shape;479;p27"/>
          <p:cNvSpPr>
            <a:spLocks noGrp="1"/>
          </p:cNvSpPr>
          <p:nvPr>
            <p:ph type="pic" idx="2"/>
          </p:nvPr>
        </p:nvSpPr>
        <p:spPr>
          <a:xfrm>
            <a:off x="3219450" y="1400175"/>
            <a:ext cx="5762625" cy="36004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480" name="Google Shape;48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987783" y="93587"/>
            <a:ext cx="107165" cy="107007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27"/>
          <p:cNvSpPr txBox="1"/>
          <p:nvPr/>
        </p:nvSpPr>
        <p:spPr>
          <a:xfrm>
            <a:off x="159150" y="645489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20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482" name="Google Shape;482;p27"/>
          <p:cNvSpPr/>
          <p:nvPr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CTU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3" name="Google Shape;483;p27"/>
          <p:cNvSpPr/>
          <p:nvPr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484" name="Google Shape;484;p27"/>
          <p:cNvSpPr txBox="1"/>
          <p:nvPr/>
        </p:nvSpPr>
        <p:spPr>
          <a:xfrm>
            <a:off x="11512613" y="644727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05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grpSp>
        <p:nvGrpSpPr>
          <p:cNvPr id="485" name="Google Shape;485;p27"/>
          <p:cNvGrpSpPr/>
          <p:nvPr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486" name="Google Shape;486;p27"/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AFEF"/>
                </a:buClr>
                <a:buSzPts val="800"/>
                <a:buFont typeface="Readex Pro"/>
                <a:buNone/>
              </a:pPr>
              <a:r>
                <a:rPr lang="en-US" sz="800" b="0" i="0" u="none" strike="noStrike" cap="none">
                  <a:solidFill>
                    <a:srgbClr val="00AFEF"/>
                  </a:solidFill>
                  <a:latin typeface="Readex Pro"/>
                  <a:ea typeface="Readex Pro"/>
                  <a:cs typeface="Readex Pro"/>
                  <a:sym typeface="Readex Pro"/>
                </a:rPr>
                <a:t>Cộng đồng – Toàn diện – Ưu việt</a:t>
              </a:r>
              <a:endParaRPr sz="800" b="0" i="0" u="none" strike="noStrike" cap="none">
                <a:solidFill>
                  <a:srgbClr val="00AFEF"/>
                </a:solidFill>
                <a:latin typeface="Readex Pro"/>
                <a:ea typeface="Readex Pro"/>
                <a:cs typeface="Readex Pro"/>
                <a:sym typeface="Readex Pro"/>
              </a:endParaRPr>
            </a:p>
          </p:txBody>
        </p:sp>
        <p:sp>
          <p:nvSpPr>
            <p:cNvPr id="487" name="Google Shape;487;p27"/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1F5CA9"/>
                  </a:solidFill>
                  <a:latin typeface="K2D"/>
                  <a:ea typeface="K2D"/>
                  <a:cs typeface="K2D"/>
                  <a:sym typeface="K2D"/>
                </a:rPr>
                <a:t>ĐẠI HỌC CẦN THƠ</a:t>
              </a:r>
              <a:endParaRPr sz="1400" b="1">
                <a:solidFill>
                  <a:srgbClr val="1F5CA9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</p:grpSp>
      <p:sp>
        <p:nvSpPr>
          <p:cNvPr id="488" name="Google Shape;488;p27"/>
          <p:cNvSpPr txBox="1"/>
          <p:nvPr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>
                <a:solidFill>
                  <a:srgbClr val="00AFEF"/>
                </a:solidFill>
                <a:latin typeface="K2D"/>
                <a:ea typeface="K2D"/>
                <a:cs typeface="K2D"/>
                <a:sym typeface="K2D"/>
              </a:rPr>
              <a:t>www.ctu.edu.vn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9" name="Google Shape;48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3391" y="6481985"/>
            <a:ext cx="9339545" cy="118261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27"/>
          <p:cNvSpPr txBox="1">
            <a:spLocks noGrp="1"/>
          </p:cNvSpPr>
          <p:nvPr>
            <p:ph type="dt" idx="10"/>
          </p:nvPr>
        </p:nvSpPr>
        <p:spPr>
          <a:xfrm>
            <a:off x="1218484" y="6548263"/>
            <a:ext cx="23819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27"/>
          <p:cNvSpPr txBox="1">
            <a:spLocks noGrp="1"/>
          </p:cNvSpPr>
          <p:nvPr>
            <p:ph type="ftr" idx="11"/>
          </p:nvPr>
        </p:nvSpPr>
        <p:spPr>
          <a:xfrm>
            <a:off x="4038600" y="65482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cbook 2">
  <p:cSld name="Macbook 2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28"/>
          <p:cNvPicPr preferRelativeResize="0"/>
          <p:nvPr/>
        </p:nvPicPr>
        <p:blipFill rotWithShape="1">
          <a:blip r:embed="rId2">
            <a:alphaModFix amt="85000"/>
          </a:blip>
          <a:srcRect/>
          <a:stretch/>
        </p:blipFill>
        <p:spPr>
          <a:xfrm>
            <a:off x="2642247" y="1727802"/>
            <a:ext cx="3453753" cy="34023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4" name="Google Shape;494;p28"/>
          <p:cNvGrpSpPr/>
          <p:nvPr/>
        </p:nvGrpSpPr>
        <p:grpSpPr>
          <a:xfrm>
            <a:off x="5868547" y="1080007"/>
            <a:ext cx="7666588" cy="4425443"/>
            <a:chOff x="2738438" y="30163"/>
            <a:chExt cx="11828463" cy="6827838"/>
          </a:xfrm>
        </p:grpSpPr>
        <p:sp>
          <p:nvSpPr>
            <p:cNvPr id="495" name="Google Shape;495;p28"/>
            <p:cNvSpPr/>
            <p:nvPr/>
          </p:nvSpPr>
          <p:spPr>
            <a:xfrm>
              <a:off x="3821113" y="30163"/>
              <a:ext cx="9663113" cy="6823075"/>
            </a:xfrm>
            <a:custGeom>
              <a:avLst/>
              <a:gdLst/>
              <a:ahLst/>
              <a:cxnLst/>
              <a:rect l="l" t="t" r="r" b="b"/>
              <a:pathLst>
                <a:path w="6087" h="4298" extrusionOk="0">
                  <a:moveTo>
                    <a:pt x="5887" y="4298"/>
                  </a:moveTo>
                  <a:lnTo>
                    <a:pt x="201" y="4298"/>
                  </a:lnTo>
                  <a:lnTo>
                    <a:pt x="201" y="4298"/>
                  </a:lnTo>
                  <a:lnTo>
                    <a:pt x="181" y="4298"/>
                  </a:lnTo>
                  <a:lnTo>
                    <a:pt x="161" y="4294"/>
                  </a:lnTo>
                  <a:lnTo>
                    <a:pt x="141" y="4289"/>
                  </a:lnTo>
                  <a:lnTo>
                    <a:pt x="122" y="4282"/>
                  </a:lnTo>
                  <a:lnTo>
                    <a:pt x="106" y="4274"/>
                  </a:lnTo>
                  <a:lnTo>
                    <a:pt x="89" y="4264"/>
                  </a:lnTo>
                  <a:lnTo>
                    <a:pt x="74" y="4252"/>
                  </a:lnTo>
                  <a:lnTo>
                    <a:pt x="58" y="4239"/>
                  </a:lnTo>
                  <a:lnTo>
                    <a:pt x="47" y="4225"/>
                  </a:lnTo>
                  <a:lnTo>
                    <a:pt x="35" y="4210"/>
                  </a:lnTo>
                  <a:lnTo>
                    <a:pt x="25" y="4193"/>
                  </a:lnTo>
                  <a:lnTo>
                    <a:pt x="16" y="4177"/>
                  </a:lnTo>
                  <a:lnTo>
                    <a:pt x="10" y="4158"/>
                  </a:lnTo>
                  <a:lnTo>
                    <a:pt x="5" y="4138"/>
                  </a:lnTo>
                  <a:lnTo>
                    <a:pt x="1" y="4118"/>
                  </a:lnTo>
                  <a:lnTo>
                    <a:pt x="0" y="4097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1" y="181"/>
                  </a:lnTo>
                  <a:lnTo>
                    <a:pt x="5" y="161"/>
                  </a:lnTo>
                  <a:lnTo>
                    <a:pt x="10" y="141"/>
                  </a:lnTo>
                  <a:lnTo>
                    <a:pt x="16" y="122"/>
                  </a:lnTo>
                  <a:lnTo>
                    <a:pt x="25" y="105"/>
                  </a:lnTo>
                  <a:lnTo>
                    <a:pt x="35" y="89"/>
                  </a:lnTo>
                  <a:lnTo>
                    <a:pt x="47" y="74"/>
                  </a:lnTo>
                  <a:lnTo>
                    <a:pt x="58" y="58"/>
                  </a:lnTo>
                  <a:lnTo>
                    <a:pt x="74" y="47"/>
                  </a:lnTo>
                  <a:lnTo>
                    <a:pt x="89" y="35"/>
                  </a:lnTo>
                  <a:lnTo>
                    <a:pt x="106" y="25"/>
                  </a:lnTo>
                  <a:lnTo>
                    <a:pt x="122" y="16"/>
                  </a:lnTo>
                  <a:lnTo>
                    <a:pt x="141" y="10"/>
                  </a:lnTo>
                  <a:lnTo>
                    <a:pt x="161" y="5"/>
                  </a:lnTo>
                  <a:lnTo>
                    <a:pt x="181" y="1"/>
                  </a:lnTo>
                  <a:lnTo>
                    <a:pt x="201" y="0"/>
                  </a:lnTo>
                  <a:lnTo>
                    <a:pt x="5887" y="0"/>
                  </a:lnTo>
                  <a:lnTo>
                    <a:pt x="5887" y="0"/>
                  </a:lnTo>
                  <a:lnTo>
                    <a:pt x="5907" y="1"/>
                  </a:lnTo>
                  <a:lnTo>
                    <a:pt x="5927" y="5"/>
                  </a:lnTo>
                  <a:lnTo>
                    <a:pt x="5946" y="10"/>
                  </a:lnTo>
                  <a:lnTo>
                    <a:pt x="5964" y="16"/>
                  </a:lnTo>
                  <a:lnTo>
                    <a:pt x="5983" y="25"/>
                  </a:lnTo>
                  <a:lnTo>
                    <a:pt x="6000" y="35"/>
                  </a:lnTo>
                  <a:lnTo>
                    <a:pt x="6015" y="47"/>
                  </a:lnTo>
                  <a:lnTo>
                    <a:pt x="6028" y="58"/>
                  </a:lnTo>
                  <a:lnTo>
                    <a:pt x="6042" y="74"/>
                  </a:lnTo>
                  <a:lnTo>
                    <a:pt x="6054" y="89"/>
                  </a:lnTo>
                  <a:lnTo>
                    <a:pt x="6064" y="105"/>
                  </a:lnTo>
                  <a:lnTo>
                    <a:pt x="6072" y="122"/>
                  </a:lnTo>
                  <a:lnTo>
                    <a:pt x="6079" y="141"/>
                  </a:lnTo>
                  <a:lnTo>
                    <a:pt x="6084" y="161"/>
                  </a:lnTo>
                  <a:lnTo>
                    <a:pt x="6087" y="181"/>
                  </a:lnTo>
                  <a:lnTo>
                    <a:pt x="6087" y="201"/>
                  </a:lnTo>
                  <a:lnTo>
                    <a:pt x="6087" y="4097"/>
                  </a:lnTo>
                  <a:lnTo>
                    <a:pt x="6087" y="4097"/>
                  </a:lnTo>
                  <a:lnTo>
                    <a:pt x="6087" y="4118"/>
                  </a:lnTo>
                  <a:lnTo>
                    <a:pt x="6084" y="4138"/>
                  </a:lnTo>
                  <a:lnTo>
                    <a:pt x="6079" y="4158"/>
                  </a:lnTo>
                  <a:lnTo>
                    <a:pt x="6072" y="4177"/>
                  </a:lnTo>
                  <a:lnTo>
                    <a:pt x="6064" y="4193"/>
                  </a:lnTo>
                  <a:lnTo>
                    <a:pt x="6054" y="4210"/>
                  </a:lnTo>
                  <a:lnTo>
                    <a:pt x="6042" y="4225"/>
                  </a:lnTo>
                  <a:lnTo>
                    <a:pt x="6028" y="4239"/>
                  </a:lnTo>
                  <a:lnTo>
                    <a:pt x="6015" y="4252"/>
                  </a:lnTo>
                  <a:lnTo>
                    <a:pt x="6000" y="4264"/>
                  </a:lnTo>
                  <a:lnTo>
                    <a:pt x="5983" y="4274"/>
                  </a:lnTo>
                  <a:lnTo>
                    <a:pt x="5964" y="4282"/>
                  </a:lnTo>
                  <a:lnTo>
                    <a:pt x="5946" y="4289"/>
                  </a:lnTo>
                  <a:lnTo>
                    <a:pt x="5927" y="4294"/>
                  </a:lnTo>
                  <a:lnTo>
                    <a:pt x="5907" y="4298"/>
                  </a:lnTo>
                  <a:lnTo>
                    <a:pt x="5887" y="4298"/>
                  </a:lnTo>
                  <a:lnTo>
                    <a:pt x="5887" y="4298"/>
                  </a:lnTo>
                  <a:close/>
                </a:path>
              </a:pathLst>
            </a:custGeom>
            <a:gradFill>
              <a:gsLst>
                <a:gs pos="0">
                  <a:srgbClr val="B0B2B4"/>
                </a:gs>
                <a:gs pos="100000">
                  <a:srgbClr val="DFE0E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>
                <a:solidFill>
                  <a:schemeClr val="dk1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  <p:sp>
          <p:nvSpPr>
            <p:cNvPr id="496" name="Google Shape;496;p28"/>
            <p:cNvSpPr/>
            <p:nvPr/>
          </p:nvSpPr>
          <p:spPr>
            <a:xfrm>
              <a:off x="3865563" y="74613"/>
              <a:ext cx="9574213" cy="6735763"/>
            </a:xfrm>
            <a:custGeom>
              <a:avLst/>
              <a:gdLst/>
              <a:ahLst/>
              <a:cxnLst/>
              <a:rect l="l" t="t" r="r" b="b"/>
              <a:pathLst>
                <a:path w="6031" h="4243" extrusionOk="0">
                  <a:moveTo>
                    <a:pt x="5859" y="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55" y="2"/>
                  </a:lnTo>
                  <a:lnTo>
                    <a:pt x="138" y="3"/>
                  </a:lnTo>
                  <a:lnTo>
                    <a:pt x="121" y="9"/>
                  </a:lnTo>
                  <a:lnTo>
                    <a:pt x="106" y="14"/>
                  </a:lnTo>
                  <a:lnTo>
                    <a:pt x="91" y="22"/>
                  </a:lnTo>
                  <a:lnTo>
                    <a:pt x="78" y="30"/>
                  </a:lnTo>
                  <a:lnTo>
                    <a:pt x="64" y="40"/>
                  </a:lnTo>
                  <a:lnTo>
                    <a:pt x="51" y="51"/>
                  </a:lnTo>
                  <a:lnTo>
                    <a:pt x="41" y="64"/>
                  </a:lnTo>
                  <a:lnTo>
                    <a:pt x="30" y="77"/>
                  </a:lnTo>
                  <a:lnTo>
                    <a:pt x="22" y="91"/>
                  </a:lnTo>
                  <a:lnTo>
                    <a:pt x="14" y="106"/>
                  </a:lnTo>
                  <a:lnTo>
                    <a:pt x="9" y="121"/>
                  </a:lnTo>
                  <a:lnTo>
                    <a:pt x="3" y="138"/>
                  </a:lnTo>
                  <a:lnTo>
                    <a:pt x="2" y="157"/>
                  </a:lnTo>
                  <a:lnTo>
                    <a:pt x="0" y="173"/>
                  </a:lnTo>
                  <a:lnTo>
                    <a:pt x="0" y="4069"/>
                  </a:lnTo>
                  <a:lnTo>
                    <a:pt x="0" y="4069"/>
                  </a:lnTo>
                  <a:lnTo>
                    <a:pt x="2" y="4086"/>
                  </a:lnTo>
                  <a:lnTo>
                    <a:pt x="3" y="4105"/>
                  </a:lnTo>
                  <a:lnTo>
                    <a:pt x="9" y="4120"/>
                  </a:lnTo>
                  <a:lnTo>
                    <a:pt x="14" y="4137"/>
                  </a:lnTo>
                  <a:lnTo>
                    <a:pt x="22" y="4152"/>
                  </a:lnTo>
                  <a:lnTo>
                    <a:pt x="30" y="4165"/>
                  </a:lnTo>
                  <a:lnTo>
                    <a:pt x="41" y="4179"/>
                  </a:lnTo>
                  <a:lnTo>
                    <a:pt x="51" y="4192"/>
                  </a:lnTo>
                  <a:lnTo>
                    <a:pt x="64" y="4202"/>
                  </a:lnTo>
                  <a:lnTo>
                    <a:pt x="78" y="4212"/>
                  </a:lnTo>
                  <a:lnTo>
                    <a:pt x="91" y="4221"/>
                  </a:lnTo>
                  <a:lnTo>
                    <a:pt x="106" y="4229"/>
                  </a:lnTo>
                  <a:lnTo>
                    <a:pt x="121" y="4234"/>
                  </a:lnTo>
                  <a:lnTo>
                    <a:pt x="138" y="4239"/>
                  </a:lnTo>
                  <a:lnTo>
                    <a:pt x="155" y="4241"/>
                  </a:lnTo>
                  <a:lnTo>
                    <a:pt x="173" y="4243"/>
                  </a:lnTo>
                  <a:lnTo>
                    <a:pt x="5859" y="4243"/>
                  </a:lnTo>
                  <a:lnTo>
                    <a:pt x="5859" y="4243"/>
                  </a:lnTo>
                  <a:lnTo>
                    <a:pt x="5876" y="4241"/>
                  </a:lnTo>
                  <a:lnTo>
                    <a:pt x="5893" y="4239"/>
                  </a:lnTo>
                  <a:lnTo>
                    <a:pt x="5910" y="4234"/>
                  </a:lnTo>
                  <a:lnTo>
                    <a:pt x="5926" y="4229"/>
                  </a:lnTo>
                  <a:lnTo>
                    <a:pt x="5941" y="4221"/>
                  </a:lnTo>
                  <a:lnTo>
                    <a:pt x="5955" y="4212"/>
                  </a:lnTo>
                  <a:lnTo>
                    <a:pt x="5968" y="4202"/>
                  </a:lnTo>
                  <a:lnTo>
                    <a:pt x="5980" y="4192"/>
                  </a:lnTo>
                  <a:lnTo>
                    <a:pt x="5992" y="4179"/>
                  </a:lnTo>
                  <a:lnTo>
                    <a:pt x="6002" y="4165"/>
                  </a:lnTo>
                  <a:lnTo>
                    <a:pt x="6010" y="4152"/>
                  </a:lnTo>
                  <a:lnTo>
                    <a:pt x="6017" y="4137"/>
                  </a:lnTo>
                  <a:lnTo>
                    <a:pt x="6024" y="4120"/>
                  </a:lnTo>
                  <a:lnTo>
                    <a:pt x="6027" y="4105"/>
                  </a:lnTo>
                  <a:lnTo>
                    <a:pt x="6031" y="4086"/>
                  </a:lnTo>
                  <a:lnTo>
                    <a:pt x="6031" y="4069"/>
                  </a:lnTo>
                  <a:lnTo>
                    <a:pt x="6031" y="173"/>
                  </a:lnTo>
                  <a:lnTo>
                    <a:pt x="6031" y="173"/>
                  </a:lnTo>
                  <a:lnTo>
                    <a:pt x="6031" y="157"/>
                  </a:lnTo>
                  <a:lnTo>
                    <a:pt x="6027" y="138"/>
                  </a:lnTo>
                  <a:lnTo>
                    <a:pt x="6024" y="121"/>
                  </a:lnTo>
                  <a:lnTo>
                    <a:pt x="6017" y="106"/>
                  </a:lnTo>
                  <a:lnTo>
                    <a:pt x="6010" y="91"/>
                  </a:lnTo>
                  <a:lnTo>
                    <a:pt x="6002" y="77"/>
                  </a:lnTo>
                  <a:lnTo>
                    <a:pt x="5992" y="64"/>
                  </a:lnTo>
                  <a:lnTo>
                    <a:pt x="5980" y="51"/>
                  </a:lnTo>
                  <a:lnTo>
                    <a:pt x="5968" y="40"/>
                  </a:lnTo>
                  <a:lnTo>
                    <a:pt x="5955" y="30"/>
                  </a:lnTo>
                  <a:lnTo>
                    <a:pt x="5941" y="22"/>
                  </a:lnTo>
                  <a:lnTo>
                    <a:pt x="5926" y="14"/>
                  </a:lnTo>
                  <a:lnTo>
                    <a:pt x="5910" y="9"/>
                  </a:lnTo>
                  <a:lnTo>
                    <a:pt x="5893" y="3"/>
                  </a:lnTo>
                  <a:lnTo>
                    <a:pt x="5876" y="2"/>
                  </a:lnTo>
                  <a:lnTo>
                    <a:pt x="5859" y="0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25400" algn="ctr" rotWithShape="0">
                <a:srgbClr val="000000">
                  <a:alpha val="60784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>
                <a:solidFill>
                  <a:schemeClr val="dk1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  <p:sp>
          <p:nvSpPr>
            <p:cNvPr id="497" name="Google Shape;497;p28"/>
            <p:cNvSpPr/>
            <p:nvPr/>
          </p:nvSpPr>
          <p:spPr>
            <a:xfrm>
              <a:off x="3892550" y="6342063"/>
              <a:ext cx="9520238" cy="441325"/>
            </a:xfrm>
            <a:custGeom>
              <a:avLst/>
              <a:gdLst/>
              <a:ahLst/>
              <a:cxnLst/>
              <a:rect l="l" t="t" r="r" b="b"/>
              <a:pathLst>
                <a:path w="5997" h="278" extrusionOk="0">
                  <a:moveTo>
                    <a:pt x="156" y="278"/>
                  </a:moveTo>
                  <a:lnTo>
                    <a:pt x="5842" y="278"/>
                  </a:lnTo>
                  <a:lnTo>
                    <a:pt x="5842" y="278"/>
                  </a:lnTo>
                  <a:lnTo>
                    <a:pt x="5857" y="276"/>
                  </a:lnTo>
                  <a:lnTo>
                    <a:pt x="5872" y="275"/>
                  </a:lnTo>
                  <a:lnTo>
                    <a:pt x="5887" y="269"/>
                  </a:lnTo>
                  <a:lnTo>
                    <a:pt x="5903" y="264"/>
                  </a:lnTo>
                  <a:lnTo>
                    <a:pt x="5916" y="258"/>
                  </a:lnTo>
                  <a:lnTo>
                    <a:pt x="5928" y="251"/>
                  </a:lnTo>
                  <a:lnTo>
                    <a:pt x="5941" y="241"/>
                  </a:lnTo>
                  <a:lnTo>
                    <a:pt x="5951" y="231"/>
                  </a:lnTo>
                  <a:lnTo>
                    <a:pt x="5962" y="221"/>
                  </a:lnTo>
                  <a:lnTo>
                    <a:pt x="5970" y="209"/>
                  </a:lnTo>
                  <a:lnTo>
                    <a:pt x="5978" y="195"/>
                  </a:lnTo>
                  <a:lnTo>
                    <a:pt x="5985" y="182"/>
                  </a:lnTo>
                  <a:lnTo>
                    <a:pt x="5990" y="167"/>
                  </a:lnTo>
                  <a:lnTo>
                    <a:pt x="5993" y="153"/>
                  </a:lnTo>
                  <a:lnTo>
                    <a:pt x="5997" y="137"/>
                  </a:lnTo>
                  <a:lnTo>
                    <a:pt x="5997" y="121"/>
                  </a:lnTo>
                  <a:lnTo>
                    <a:pt x="5997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2" y="137"/>
                  </a:lnTo>
                  <a:lnTo>
                    <a:pt x="3" y="153"/>
                  </a:lnTo>
                  <a:lnTo>
                    <a:pt x="8" y="167"/>
                  </a:lnTo>
                  <a:lnTo>
                    <a:pt x="13" y="182"/>
                  </a:lnTo>
                  <a:lnTo>
                    <a:pt x="20" y="195"/>
                  </a:lnTo>
                  <a:lnTo>
                    <a:pt x="27" y="209"/>
                  </a:lnTo>
                  <a:lnTo>
                    <a:pt x="37" y="221"/>
                  </a:lnTo>
                  <a:lnTo>
                    <a:pt x="47" y="231"/>
                  </a:lnTo>
                  <a:lnTo>
                    <a:pt x="57" y="241"/>
                  </a:lnTo>
                  <a:lnTo>
                    <a:pt x="69" y="251"/>
                  </a:lnTo>
                  <a:lnTo>
                    <a:pt x="82" y="258"/>
                  </a:lnTo>
                  <a:lnTo>
                    <a:pt x="96" y="264"/>
                  </a:lnTo>
                  <a:lnTo>
                    <a:pt x="109" y="269"/>
                  </a:lnTo>
                  <a:lnTo>
                    <a:pt x="124" y="275"/>
                  </a:lnTo>
                  <a:lnTo>
                    <a:pt x="141" y="276"/>
                  </a:lnTo>
                  <a:lnTo>
                    <a:pt x="156" y="278"/>
                  </a:lnTo>
                  <a:lnTo>
                    <a:pt x="156" y="278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>
                <a:solidFill>
                  <a:schemeClr val="dk1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4205288" y="533400"/>
              <a:ext cx="8897938" cy="5565775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>
                <a:solidFill>
                  <a:schemeClr val="dk1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2738438" y="6618288"/>
              <a:ext cx="11828463" cy="239713"/>
            </a:xfrm>
            <a:custGeom>
              <a:avLst/>
              <a:gdLst/>
              <a:ahLst/>
              <a:cxnLst/>
              <a:rect l="l" t="t" r="r" b="b"/>
              <a:pathLst>
                <a:path w="7451" h="151" extrusionOk="0">
                  <a:moveTo>
                    <a:pt x="7451" y="0"/>
                  </a:moveTo>
                  <a:lnTo>
                    <a:pt x="4441" y="1"/>
                  </a:lnTo>
                  <a:lnTo>
                    <a:pt x="4381" y="35"/>
                  </a:lnTo>
                  <a:lnTo>
                    <a:pt x="3097" y="35"/>
                  </a:lnTo>
                  <a:lnTo>
                    <a:pt x="3020" y="1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61" y="53"/>
                  </a:lnTo>
                  <a:lnTo>
                    <a:pt x="98" y="65"/>
                  </a:lnTo>
                  <a:lnTo>
                    <a:pt x="140" y="75"/>
                  </a:lnTo>
                  <a:lnTo>
                    <a:pt x="140" y="75"/>
                  </a:lnTo>
                  <a:lnTo>
                    <a:pt x="168" y="82"/>
                  </a:lnTo>
                  <a:lnTo>
                    <a:pt x="216" y="90"/>
                  </a:lnTo>
                  <a:lnTo>
                    <a:pt x="286" y="102"/>
                  </a:lnTo>
                  <a:lnTo>
                    <a:pt x="384" y="114"/>
                  </a:lnTo>
                  <a:lnTo>
                    <a:pt x="384" y="114"/>
                  </a:lnTo>
                  <a:lnTo>
                    <a:pt x="438" y="121"/>
                  </a:lnTo>
                  <a:lnTo>
                    <a:pt x="510" y="127"/>
                  </a:lnTo>
                  <a:lnTo>
                    <a:pt x="601" y="134"/>
                  </a:lnTo>
                  <a:lnTo>
                    <a:pt x="707" y="141"/>
                  </a:lnTo>
                  <a:lnTo>
                    <a:pt x="707" y="141"/>
                  </a:lnTo>
                  <a:lnTo>
                    <a:pt x="838" y="146"/>
                  </a:lnTo>
                  <a:lnTo>
                    <a:pt x="924" y="148"/>
                  </a:lnTo>
                  <a:lnTo>
                    <a:pt x="924" y="148"/>
                  </a:lnTo>
                  <a:lnTo>
                    <a:pt x="1195" y="149"/>
                  </a:lnTo>
                  <a:lnTo>
                    <a:pt x="1718" y="151"/>
                  </a:lnTo>
                  <a:lnTo>
                    <a:pt x="3188" y="151"/>
                  </a:lnTo>
                  <a:lnTo>
                    <a:pt x="5479" y="149"/>
                  </a:lnTo>
                  <a:lnTo>
                    <a:pt x="5479" y="149"/>
                  </a:lnTo>
                  <a:lnTo>
                    <a:pt x="5921" y="151"/>
                  </a:lnTo>
                  <a:lnTo>
                    <a:pt x="6244" y="151"/>
                  </a:lnTo>
                  <a:lnTo>
                    <a:pt x="6529" y="148"/>
                  </a:lnTo>
                  <a:lnTo>
                    <a:pt x="6529" y="148"/>
                  </a:lnTo>
                  <a:lnTo>
                    <a:pt x="6613" y="146"/>
                  </a:lnTo>
                  <a:lnTo>
                    <a:pt x="6744" y="141"/>
                  </a:lnTo>
                  <a:lnTo>
                    <a:pt x="6744" y="141"/>
                  </a:lnTo>
                  <a:lnTo>
                    <a:pt x="6852" y="134"/>
                  </a:lnTo>
                  <a:lnTo>
                    <a:pt x="6941" y="127"/>
                  </a:lnTo>
                  <a:lnTo>
                    <a:pt x="7015" y="121"/>
                  </a:lnTo>
                  <a:lnTo>
                    <a:pt x="7069" y="114"/>
                  </a:lnTo>
                  <a:lnTo>
                    <a:pt x="7069" y="114"/>
                  </a:lnTo>
                  <a:lnTo>
                    <a:pt x="7166" y="102"/>
                  </a:lnTo>
                  <a:lnTo>
                    <a:pt x="7237" y="90"/>
                  </a:lnTo>
                  <a:lnTo>
                    <a:pt x="7284" y="82"/>
                  </a:lnTo>
                  <a:lnTo>
                    <a:pt x="7313" y="75"/>
                  </a:lnTo>
                  <a:lnTo>
                    <a:pt x="7313" y="75"/>
                  </a:lnTo>
                  <a:lnTo>
                    <a:pt x="7353" y="65"/>
                  </a:lnTo>
                  <a:lnTo>
                    <a:pt x="7390" y="53"/>
                  </a:lnTo>
                  <a:lnTo>
                    <a:pt x="7451" y="35"/>
                  </a:lnTo>
                  <a:lnTo>
                    <a:pt x="7451" y="0"/>
                  </a:lnTo>
                  <a:close/>
                </a:path>
              </a:pathLst>
            </a:custGeom>
            <a:solidFill>
              <a:srgbClr val="A5A6A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>
                <a:solidFill>
                  <a:schemeClr val="dk1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2738438" y="6618288"/>
              <a:ext cx="11828463" cy="55563"/>
            </a:xfrm>
            <a:custGeom>
              <a:avLst/>
              <a:gdLst/>
              <a:ahLst/>
              <a:cxnLst/>
              <a:rect l="l" t="t" r="r" b="b"/>
              <a:pathLst>
                <a:path w="7451" h="35" extrusionOk="0">
                  <a:moveTo>
                    <a:pt x="7451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3020" y="0"/>
                  </a:lnTo>
                  <a:lnTo>
                    <a:pt x="3047" y="18"/>
                  </a:lnTo>
                  <a:lnTo>
                    <a:pt x="4413" y="18"/>
                  </a:lnTo>
                  <a:lnTo>
                    <a:pt x="4441" y="0"/>
                  </a:lnTo>
                  <a:lnTo>
                    <a:pt x="7451" y="0"/>
                  </a:lnTo>
                  <a:lnTo>
                    <a:pt x="7451" y="35"/>
                  </a:lnTo>
                  <a:close/>
                </a:path>
              </a:pathLst>
            </a:custGeom>
            <a:gradFill>
              <a:gsLst>
                <a:gs pos="0">
                  <a:srgbClr val="686B6C"/>
                </a:gs>
                <a:gs pos="3000">
                  <a:srgbClr val="96999A"/>
                </a:gs>
                <a:gs pos="9000">
                  <a:srgbClr val="DFE0E1"/>
                </a:gs>
                <a:gs pos="91000">
                  <a:srgbClr val="DFE0E1"/>
                </a:gs>
                <a:gs pos="97000">
                  <a:srgbClr val="96999A"/>
                </a:gs>
                <a:gs pos="100000">
                  <a:srgbClr val="686B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>
                <a:solidFill>
                  <a:schemeClr val="dk1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  <p:sp>
          <p:nvSpPr>
            <p:cNvPr id="501" name="Google Shape;501;p28"/>
            <p:cNvSpPr/>
            <p:nvPr/>
          </p:nvSpPr>
          <p:spPr>
            <a:xfrm>
              <a:off x="7524750" y="6619875"/>
              <a:ext cx="2255838" cy="90488"/>
            </a:xfrm>
            <a:custGeom>
              <a:avLst/>
              <a:gdLst/>
              <a:ahLst/>
              <a:cxnLst/>
              <a:rect l="l" t="t" r="r" b="b"/>
              <a:pathLst>
                <a:path w="1421" h="57" extrusionOk="0">
                  <a:moveTo>
                    <a:pt x="1389" y="2"/>
                  </a:moveTo>
                  <a:lnTo>
                    <a:pt x="32" y="2"/>
                  </a:lnTo>
                  <a:lnTo>
                    <a:pt x="32" y="2"/>
                  </a:lnTo>
                  <a:lnTo>
                    <a:pt x="17" y="2"/>
                  </a:lnTo>
                  <a:lnTo>
                    <a:pt x="0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0" y="44"/>
                  </a:lnTo>
                  <a:lnTo>
                    <a:pt x="42" y="51"/>
                  </a:lnTo>
                  <a:lnTo>
                    <a:pt x="64" y="56"/>
                  </a:lnTo>
                  <a:lnTo>
                    <a:pt x="85" y="57"/>
                  </a:lnTo>
                  <a:lnTo>
                    <a:pt x="1337" y="57"/>
                  </a:lnTo>
                  <a:lnTo>
                    <a:pt x="1337" y="57"/>
                  </a:lnTo>
                  <a:lnTo>
                    <a:pt x="1359" y="56"/>
                  </a:lnTo>
                  <a:lnTo>
                    <a:pt x="1381" y="51"/>
                  </a:lnTo>
                  <a:lnTo>
                    <a:pt x="1401" y="44"/>
                  </a:lnTo>
                  <a:lnTo>
                    <a:pt x="1421" y="34"/>
                  </a:lnTo>
                  <a:lnTo>
                    <a:pt x="1421" y="0"/>
                  </a:lnTo>
                  <a:lnTo>
                    <a:pt x="1421" y="0"/>
                  </a:lnTo>
                  <a:lnTo>
                    <a:pt x="1406" y="2"/>
                  </a:lnTo>
                  <a:lnTo>
                    <a:pt x="1389" y="2"/>
                  </a:lnTo>
                  <a:lnTo>
                    <a:pt x="1389" y="2"/>
                  </a:lnTo>
                  <a:close/>
                </a:path>
              </a:pathLst>
            </a:custGeom>
            <a:gradFill>
              <a:gsLst>
                <a:gs pos="0">
                  <a:srgbClr val="686B6C"/>
                </a:gs>
                <a:gs pos="3000">
                  <a:srgbClr val="96999A"/>
                </a:gs>
                <a:gs pos="9000">
                  <a:srgbClr val="D3D4D6"/>
                </a:gs>
                <a:gs pos="91000">
                  <a:srgbClr val="D3D4D6"/>
                </a:gs>
                <a:gs pos="97000">
                  <a:srgbClr val="96999A"/>
                </a:gs>
                <a:gs pos="100000">
                  <a:srgbClr val="686B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>
                <a:solidFill>
                  <a:schemeClr val="dk1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</p:grpSp>
      <p:sp>
        <p:nvSpPr>
          <p:cNvPr id="502" name="Google Shape;502;p28"/>
          <p:cNvSpPr>
            <a:spLocks noGrp="1"/>
          </p:cNvSpPr>
          <p:nvPr>
            <p:ph type="pic" idx="2"/>
          </p:nvPr>
        </p:nvSpPr>
        <p:spPr>
          <a:xfrm>
            <a:off x="6825291" y="1400175"/>
            <a:ext cx="5762625" cy="36004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03" name="Google Shape;503;p28"/>
          <p:cNvSpPr txBox="1">
            <a:spLocks noGrp="1"/>
          </p:cNvSpPr>
          <p:nvPr>
            <p:ph type="ctrTitle"/>
          </p:nvPr>
        </p:nvSpPr>
        <p:spPr>
          <a:xfrm>
            <a:off x="514349" y="1400175"/>
            <a:ext cx="515302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K2D"/>
              <a:buNone/>
              <a:defRPr sz="4000" b="1">
                <a:solidFill>
                  <a:srgbClr val="0070C0"/>
                </a:solidFill>
                <a:latin typeface="K2D"/>
                <a:ea typeface="K2D"/>
                <a:cs typeface="K2D"/>
                <a:sym typeface="K2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28"/>
          <p:cNvSpPr txBox="1">
            <a:spLocks noGrp="1"/>
          </p:cNvSpPr>
          <p:nvPr>
            <p:ph type="subTitle" idx="1"/>
          </p:nvPr>
        </p:nvSpPr>
        <p:spPr>
          <a:xfrm>
            <a:off x="514348" y="3160711"/>
            <a:ext cx="5153026" cy="1839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505" name="Google Shape;50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87783" y="93587"/>
            <a:ext cx="107165" cy="107007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28"/>
          <p:cNvSpPr txBox="1"/>
          <p:nvPr/>
        </p:nvSpPr>
        <p:spPr>
          <a:xfrm>
            <a:off x="159150" y="645489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20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507" name="Google Shape;507;p28"/>
          <p:cNvSpPr/>
          <p:nvPr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CTU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8" name="Google Shape;508;p28"/>
          <p:cNvSpPr/>
          <p:nvPr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509" name="Google Shape;509;p28"/>
          <p:cNvSpPr txBox="1"/>
          <p:nvPr/>
        </p:nvSpPr>
        <p:spPr>
          <a:xfrm>
            <a:off x="11512613" y="644727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05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grpSp>
        <p:nvGrpSpPr>
          <p:cNvPr id="510" name="Google Shape;510;p28"/>
          <p:cNvGrpSpPr/>
          <p:nvPr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511" name="Google Shape;511;p28"/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AFEF"/>
                </a:buClr>
                <a:buSzPts val="800"/>
                <a:buFont typeface="Readex Pro"/>
                <a:buNone/>
              </a:pPr>
              <a:r>
                <a:rPr lang="en-US" sz="800" b="0" i="0" u="none" strike="noStrike" cap="none">
                  <a:solidFill>
                    <a:srgbClr val="00AFEF"/>
                  </a:solidFill>
                  <a:latin typeface="Readex Pro"/>
                  <a:ea typeface="Readex Pro"/>
                  <a:cs typeface="Readex Pro"/>
                  <a:sym typeface="Readex Pro"/>
                </a:rPr>
                <a:t>Cộng đồng – Toàn diện – Ưu việt</a:t>
              </a:r>
              <a:endParaRPr sz="800" b="0" i="0" u="none" strike="noStrike" cap="none">
                <a:solidFill>
                  <a:srgbClr val="00AFEF"/>
                </a:solidFill>
                <a:latin typeface="Readex Pro"/>
                <a:ea typeface="Readex Pro"/>
                <a:cs typeface="Readex Pro"/>
                <a:sym typeface="Readex Pro"/>
              </a:endParaRPr>
            </a:p>
          </p:txBody>
        </p:sp>
        <p:sp>
          <p:nvSpPr>
            <p:cNvPr id="512" name="Google Shape;512;p28"/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1F5CA9"/>
                  </a:solidFill>
                  <a:latin typeface="K2D"/>
                  <a:ea typeface="K2D"/>
                  <a:cs typeface="K2D"/>
                  <a:sym typeface="K2D"/>
                </a:rPr>
                <a:t>ĐẠI HỌC CẦN THƠ</a:t>
              </a:r>
              <a:endParaRPr sz="1400" b="1">
                <a:solidFill>
                  <a:srgbClr val="1F5CA9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</p:grpSp>
      <p:sp>
        <p:nvSpPr>
          <p:cNvPr id="513" name="Google Shape;513;p28"/>
          <p:cNvSpPr txBox="1"/>
          <p:nvPr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>
                <a:solidFill>
                  <a:srgbClr val="00AFEF"/>
                </a:solidFill>
                <a:latin typeface="K2D"/>
                <a:ea typeface="K2D"/>
                <a:cs typeface="K2D"/>
                <a:sym typeface="K2D"/>
              </a:rPr>
              <a:t>www.ctu.edu.vn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4" name="Google Shape;514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3391" y="6481985"/>
            <a:ext cx="9339545" cy="118261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28"/>
          <p:cNvSpPr txBox="1">
            <a:spLocks noGrp="1"/>
          </p:cNvSpPr>
          <p:nvPr>
            <p:ph type="dt" idx="10"/>
          </p:nvPr>
        </p:nvSpPr>
        <p:spPr>
          <a:xfrm>
            <a:off x="1218484" y="6548263"/>
            <a:ext cx="23819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28"/>
          <p:cNvSpPr txBox="1">
            <a:spLocks noGrp="1"/>
          </p:cNvSpPr>
          <p:nvPr>
            <p:ph type="ftr" idx="11"/>
          </p:nvPr>
        </p:nvSpPr>
        <p:spPr>
          <a:xfrm>
            <a:off x="4038600" y="65482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ne 1">
  <p:cSld name="Phone 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9"/>
          <p:cNvSpPr txBox="1">
            <a:spLocks noGrp="1"/>
          </p:cNvSpPr>
          <p:nvPr>
            <p:ph type="ctrTitle"/>
          </p:nvPr>
        </p:nvSpPr>
        <p:spPr>
          <a:xfrm>
            <a:off x="514349" y="1048131"/>
            <a:ext cx="515302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K2D"/>
              <a:buNone/>
              <a:defRPr sz="4000" b="1">
                <a:solidFill>
                  <a:srgbClr val="0070C0"/>
                </a:solidFill>
                <a:latin typeface="K2D"/>
                <a:ea typeface="K2D"/>
                <a:cs typeface="K2D"/>
                <a:sym typeface="K2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29"/>
          <p:cNvSpPr txBox="1">
            <a:spLocks noGrp="1"/>
          </p:cNvSpPr>
          <p:nvPr>
            <p:ph type="subTitle" idx="1"/>
          </p:nvPr>
        </p:nvSpPr>
        <p:spPr>
          <a:xfrm>
            <a:off x="514348" y="2808667"/>
            <a:ext cx="5153026" cy="22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520" name="Google Shape;520;p29"/>
          <p:cNvPicPr preferRelativeResize="0"/>
          <p:nvPr/>
        </p:nvPicPr>
        <p:blipFill rotWithShape="1">
          <a:blip r:embed="rId2">
            <a:alphaModFix amt="85000"/>
          </a:blip>
          <a:srcRect/>
          <a:stretch/>
        </p:blipFill>
        <p:spPr>
          <a:xfrm>
            <a:off x="4369123" y="1742120"/>
            <a:ext cx="3453753" cy="3402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29" descr="Samsung Mobile Mockup Template Download on Pngtree | Mobile mockup, Samsung  mobile, Samsu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6875" y="657226"/>
            <a:ext cx="4972049" cy="49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29"/>
          <p:cNvSpPr>
            <a:spLocks noGrp="1"/>
          </p:cNvSpPr>
          <p:nvPr>
            <p:ph type="pic" idx="2"/>
          </p:nvPr>
        </p:nvSpPr>
        <p:spPr>
          <a:xfrm>
            <a:off x="8305800" y="1057275"/>
            <a:ext cx="2095500" cy="4038600"/>
          </a:xfrm>
          <a:prstGeom prst="roundRect">
            <a:avLst>
              <a:gd name="adj" fmla="val 4741"/>
            </a:avLst>
          </a:prstGeom>
          <a:solidFill>
            <a:srgbClr val="F2F2F2"/>
          </a:solidFill>
          <a:ln>
            <a:noFill/>
          </a:ln>
        </p:spPr>
      </p:sp>
      <p:pic>
        <p:nvPicPr>
          <p:cNvPr id="523" name="Google Shape;523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87783" y="93587"/>
            <a:ext cx="107165" cy="107007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29"/>
          <p:cNvSpPr txBox="1"/>
          <p:nvPr/>
        </p:nvSpPr>
        <p:spPr>
          <a:xfrm>
            <a:off x="159150" y="645489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20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525" name="Google Shape;525;p29"/>
          <p:cNvSpPr/>
          <p:nvPr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CTU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6" name="Google Shape;526;p29"/>
          <p:cNvSpPr/>
          <p:nvPr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527" name="Google Shape;527;p29"/>
          <p:cNvSpPr txBox="1"/>
          <p:nvPr/>
        </p:nvSpPr>
        <p:spPr>
          <a:xfrm>
            <a:off x="11512613" y="644727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05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grpSp>
        <p:nvGrpSpPr>
          <p:cNvPr id="528" name="Google Shape;528;p29"/>
          <p:cNvGrpSpPr/>
          <p:nvPr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529" name="Google Shape;529;p29"/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AFEF"/>
                </a:buClr>
                <a:buSzPts val="800"/>
                <a:buFont typeface="Readex Pro"/>
                <a:buNone/>
              </a:pPr>
              <a:r>
                <a:rPr lang="en-US" sz="800" b="0" i="0" u="none" strike="noStrike" cap="none">
                  <a:solidFill>
                    <a:srgbClr val="00AFEF"/>
                  </a:solidFill>
                  <a:latin typeface="Readex Pro"/>
                  <a:ea typeface="Readex Pro"/>
                  <a:cs typeface="Readex Pro"/>
                  <a:sym typeface="Readex Pro"/>
                </a:rPr>
                <a:t>Cộng đồng – Toàn diện – Ưu việt</a:t>
              </a:r>
              <a:endParaRPr sz="800" b="0" i="0" u="none" strike="noStrike" cap="none">
                <a:solidFill>
                  <a:srgbClr val="00AFEF"/>
                </a:solidFill>
                <a:latin typeface="Readex Pro"/>
                <a:ea typeface="Readex Pro"/>
                <a:cs typeface="Readex Pro"/>
                <a:sym typeface="Readex Pro"/>
              </a:endParaRPr>
            </a:p>
          </p:txBody>
        </p:sp>
        <p:sp>
          <p:nvSpPr>
            <p:cNvPr id="530" name="Google Shape;530;p29"/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1F5CA9"/>
                  </a:solidFill>
                  <a:latin typeface="K2D"/>
                  <a:ea typeface="K2D"/>
                  <a:cs typeface="K2D"/>
                  <a:sym typeface="K2D"/>
                </a:rPr>
                <a:t>ĐẠI HỌC CẦN THƠ</a:t>
              </a:r>
              <a:endParaRPr sz="1400" b="1">
                <a:solidFill>
                  <a:srgbClr val="1F5CA9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</p:grpSp>
      <p:sp>
        <p:nvSpPr>
          <p:cNvPr id="531" name="Google Shape;531;p29"/>
          <p:cNvSpPr txBox="1"/>
          <p:nvPr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>
                <a:solidFill>
                  <a:srgbClr val="00AFEF"/>
                </a:solidFill>
                <a:latin typeface="K2D"/>
                <a:ea typeface="K2D"/>
                <a:cs typeface="K2D"/>
                <a:sym typeface="K2D"/>
              </a:rPr>
              <a:t>www.ctu.edu.vn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32" name="Google Shape;532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83391" y="6481985"/>
            <a:ext cx="9339545" cy="118261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29"/>
          <p:cNvSpPr txBox="1">
            <a:spLocks noGrp="1"/>
          </p:cNvSpPr>
          <p:nvPr>
            <p:ph type="dt" idx="10"/>
          </p:nvPr>
        </p:nvSpPr>
        <p:spPr>
          <a:xfrm>
            <a:off x="1218484" y="6548263"/>
            <a:ext cx="23819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29"/>
          <p:cNvSpPr txBox="1">
            <a:spLocks noGrp="1"/>
          </p:cNvSpPr>
          <p:nvPr>
            <p:ph type="ftr" idx="11"/>
          </p:nvPr>
        </p:nvSpPr>
        <p:spPr>
          <a:xfrm>
            <a:off x="4038600" y="65482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ne 2">
  <p:cSld name="Phone 2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" name="Google Shape;536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3863" y="1011126"/>
            <a:ext cx="3171810" cy="513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30"/>
          <p:cNvPicPr preferRelativeResize="0"/>
          <p:nvPr/>
        </p:nvPicPr>
        <p:blipFill rotWithShape="1">
          <a:blip r:embed="rId3">
            <a:alphaModFix amt="85000"/>
          </a:blip>
          <a:srcRect/>
          <a:stretch/>
        </p:blipFill>
        <p:spPr>
          <a:xfrm>
            <a:off x="4369123" y="1742120"/>
            <a:ext cx="3453753" cy="3402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987783" y="93587"/>
            <a:ext cx="107165" cy="107007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30"/>
          <p:cNvSpPr txBox="1">
            <a:spLocks noGrp="1"/>
          </p:cNvSpPr>
          <p:nvPr>
            <p:ph type="ctrTitle"/>
          </p:nvPr>
        </p:nvSpPr>
        <p:spPr>
          <a:xfrm>
            <a:off x="514349" y="1048131"/>
            <a:ext cx="515302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K2D"/>
              <a:buNone/>
              <a:defRPr sz="4000" b="1">
                <a:solidFill>
                  <a:srgbClr val="0070C0"/>
                </a:solidFill>
                <a:latin typeface="K2D"/>
                <a:ea typeface="K2D"/>
                <a:cs typeface="K2D"/>
                <a:sym typeface="K2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0" name="Google Shape;540;p30"/>
          <p:cNvSpPr txBox="1">
            <a:spLocks noGrp="1"/>
          </p:cNvSpPr>
          <p:nvPr>
            <p:ph type="subTitle" idx="1"/>
          </p:nvPr>
        </p:nvSpPr>
        <p:spPr>
          <a:xfrm>
            <a:off x="514348" y="2808667"/>
            <a:ext cx="5153026" cy="22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41" name="Google Shape;541;p30"/>
          <p:cNvSpPr txBox="1"/>
          <p:nvPr/>
        </p:nvSpPr>
        <p:spPr>
          <a:xfrm>
            <a:off x="159150" y="645489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20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542" name="Google Shape;542;p30"/>
          <p:cNvSpPr/>
          <p:nvPr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CTU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3" name="Google Shape;543;p30"/>
          <p:cNvSpPr/>
          <p:nvPr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544" name="Google Shape;544;p30"/>
          <p:cNvSpPr txBox="1"/>
          <p:nvPr/>
        </p:nvSpPr>
        <p:spPr>
          <a:xfrm>
            <a:off x="11512613" y="644727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05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grpSp>
        <p:nvGrpSpPr>
          <p:cNvPr id="545" name="Google Shape;545;p30"/>
          <p:cNvGrpSpPr/>
          <p:nvPr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546" name="Google Shape;546;p30"/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AFEF"/>
                </a:buClr>
                <a:buSzPts val="800"/>
                <a:buFont typeface="Readex Pro"/>
                <a:buNone/>
              </a:pPr>
              <a:r>
                <a:rPr lang="en-US" sz="800" b="0" i="0" u="none" strike="noStrike" cap="none">
                  <a:solidFill>
                    <a:srgbClr val="00AFEF"/>
                  </a:solidFill>
                  <a:latin typeface="Readex Pro"/>
                  <a:ea typeface="Readex Pro"/>
                  <a:cs typeface="Readex Pro"/>
                  <a:sym typeface="Readex Pro"/>
                </a:rPr>
                <a:t>Cộng đồng – Toàn diện – Ưu việt</a:t>
              </a:r>
              <a:endParaRPr sz="800" b="0" i="0" u="none" strike="noStrike" cap="none">
                <a:solidFill>
                  <a:srgbClr val="00AFEF"/>
                </a:solidFill>
                <a:latin typeface="Readex Pro"/>
                <a:ea typeface="Readex Pro"/>
                <a:cs typeface="Readex Pro"/>
                <a:sym typeface="Readex Pro"/>
              </a:endParaRPr>
            </a:p>
          </p:txBody>
        </p:sp>
        <p:sp>
          <p:nvSpPr>
            <p:cNvPr id="547" name="Google Shape;547;p30"/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1F5CA9"/>
                  </a:solidFill>
                  <a:latin typeface="K2D"/>
                  <a:ea typeface="K2D"/>
                  <a:cs typeface="K2D"/>
                  <a:sym typeface="K2D"/>
                </a:rPr>
                <a:t>ĐẠI HỌC CẦN THƠ</a:t>
              </a:r>
              <a:endParaRPr sz="1400" b="1">
                <a:solidFill>
                  <a:srgbClr val="1F5CA9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</p:grpSp>
      <p:sp>
        <p:nvSpPr>
          <p:cNvPr id="548" name="Google Shape;548;p30"/>
          <p:cNvSpPr txBox="1"/>
          <p:nvPr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>
                <a:solidFill>
                  <a:srgbClr val="00AFEF"/>
                </a:solidFill>
                <a:latin typeface="K2D"/>
                <a:ea typeface="K2D"/>
                <a:cs typeface="K2D"/>
                <a:sym typeface="K2D"/>
              </a:rPr>
              <a:t>www.ctu.edu.vn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9" name="Google Shape;549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83391" y="6481985"/>
            <a:ext cx="9339545" cy="118261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30"/>
          <p:cNvSpPr txBox="1">
            <a:spLocks noGrp="1"/>
          </p:cNvSpPr>
          <p:nvPr>
            <p:ph type="dt" idx="10"/>
          </p:nvPr>
        </p:nvSpPr>
        <p:spPr>
          <a:xfrm>
            <a:off x="1218484" y="6548263"/>
            <a:ext cx="23819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30"/>
          <p:cNvSpPr txBox="1">
            <a:spLocks noGrp="1"/>
          </p:cNvSpPr>
          <p:nvPr>
            <p:ph type="ftr" idx="11"/>
          </p:nvPr>
        </p:nvSpPr>
        <p:spPr>
          <a:xfrm>
            <a:off x="4038600" y="65482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30"/>
          <p:cNvSpPr>
            <a:spLocks noGrp="1"/>
          </p:cNvSpPr>
          <p:nvPr>
            <p:ph type="pic" idx="2"/>
          </p:nvPr>
        </p:nvSpPr>
        <p:spPr>
          <a:xfrm>
            <a:off x="8461702" y="1108334"/>
            <a:ext cx="2131430" cy="462657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pic>
        <p:nvPicPr>
          <p:cNvPr id="553" name="Google Shape;553;p30"/>
          <p:cNvPicPr preferRelativeResize="0">
            <a:picLocks noGrp="1"/>
          </p:cNvPicPr>
          <p:nvPr>
            <p:ph type="pic" idx="3"/>
          </p:nvPr>
        </p:nvPicPr>
        <p:blipFill/>
        <p:spPr>
          <a:xfrm>
            <a:off x="9255760" y="1200818"/>
            <a:ext cx="534445" cy="15554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lue Background">
  <p:cSld name="Title Blue Background">
    <p:bg>
      <p:bgPr>
        <a:solidFill>
          <a:srgbClr val="00B0F0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 txBox="1">
            <a:spLocks noGrp="1"/>
          </p:cNvSpPr>
          <p:nvPr>
            <p:ph type="ctrTitle"/>
          </p:nvPr>
        </p:nvSpPr>
        <p:spPr>
          <a:xfrm>
            <a:off x="1443567" y="1773238"/>
            <a:ext cx="1002956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K2D"/>
              <a:buNone/>
              <a:defRPr sz="4000" b="1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1"/>
          </p:nvPr>
        </p:nvSpPr>
        <p:spPr>
          <a:xfrm>
            <a:off x="1443566" y="3428999"/>
            <a:ext cx="10029565" cy="796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67" name="Google Shape;67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9066" y="2914650"/>
            <a:ext cx="364657" cy="3646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5"/>
          <p:cNvGrpSpPr/>
          <p:nvPr/>
        </p:nvGrpSpPr>
        <p:grpSpPr>
          <a:xfrm rot="5400000" flipH="1">
            <a:off x="11994349" y="89858"/>
            <a:ext cx="108319" cy="107166"/>
            <a:chOff x="9886950" y="442913"/>
            <a:chExt cx="216694" cy="214386"/>
          </a:xfrm>
        </p:grpSpPr>
        <p:sp>
          <p:nvSpPr>
            <p:cNvPr id="69" name="Google Shape;69;p5"/>
            <p:cNvSpPr/>
            <p:nvPr/>
          </p:nvSpPr>
          <p:spPr>
            <a:xfrm>
              <a:off x="9886950" y="442913"/>
              <a:ext cx="97631" cy="9763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10006013" y="559668"/>
              <a:ext cx="97631" cy="97631"/>
            </a:xfrm>
            <a:prstGeom prst="roundRect">
              <a:avLst>
                <a:gd name="adj" fmla="val 16667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10006013" y="442913"/>
              <a:ext cx="97631" cy="97631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2" name="Google Shape;7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9612" y="6488270"/>
            <a:ext cx="9336024" cy="11811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5"/>
          <p:cNvSpPr txBox="1"/>
          <p:nvPr/>
        </p:nvSpPr>
        <p:spPr>
          <a:xfrm>
            <a:off x="159150" y="645489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20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CTU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Google Shape;75;p5"/>
          <p:cNvSpPr/>
          <p:nvPr/>
        </p:nvSpPr>
        <p:spPr>
          <a:xfrm>
            <a:off x="11577955" y="6548263"/>
            <a:ext cx="340536" cy="17037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11512613" y="644727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05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grpSp>
        <p:nvGrpSpPr>
          <p:cNvPr id="77" name="Google Shape;77;p5"/>
          <p:cNvGrpSpPr/>
          <p:nvPr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78" name="Google Shape;78;p5"/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Readex Pro"/>
                <a:buNone/>
              </a:pPr>
              <a:r>
                <a:rPr lang="en-US" sz="800" b="0" i="0" u="none" strike="noStrike" cap="none">
                  <a:solidFill>
                    <a:schemeClr val="lt1"/>
                  </a:solidFill>
                  <a:latin typeface="Readex Pro"/>
                  <a:ea typeface="Readex Pro"/>
                  <a:cs typeface="Readex Pro"/>
                  <a:sym typeface="Readex Pro"/>
                </a:rPr>
                <a:t>Cộng đồng – Toàn diện – Ưu việt</a:t>
              </a:r>
              <a:endParaRPr sz="800" b="0" i="0" u="none" strike="noStrike" cap="none">
                <a:solidFill>
                  <a:schemeClr val="lt1"/>
                </a:solidFill>
                <a:latin typeface="Readex Pro"/>
                <a:ea typeface="Readex Pro"/>
                <a:cs typeface="Readex Pro"/>
                <a:sym typeface="Readex Pro"/>
              </a:endParaRPr>
            </a:p>
          </p:txBody>
        </p:sp>
        <p:sp>
          <p:nvSpPr>
            <p:cNvPr id="79" name="Google Shape;79;p5"/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K2D"/>
                  <a:ea typeface="K2D"/>
                  <a:cs typeface="K2D"/>
                  <a:sym typeface="K2D"/>
                </a:rPr>
                <a:t>ĐẠI HỌC CẦN THƠ</a:t>
              </a:r>
              <a:endParaRPr sz="1400" b="1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</p:grpSp>
      <p:sp>
        <p:nvSpPr>
          <p:cNvPr id="80" name="Google Shape;80;p5"/>
          <p:cNvSpPr txBox="1"/>
          <p:nvPr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www.ctu.edu.vn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Google Shape;81;p5"/>
          <p:cNvSpPr txBox="1">
            <a:spLocks noGrp="1"/>
          </p:cNvSpPr>
          <p:nvPr>
            <p:ph type="dt" idx="10"/>
          </p:nvPr>
        </p:nvSpPr>
        <p:spPr>
          <a:xfrm>
            <a:off x="1218484" y="6548263"/>
            <a:ext cx="23819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ftr" idx="11"/>
          </p:nvPr>
        </p:nvSpPr>
        <p:spPr>
          <a:xfrm>
            <a:off x="4038600" y="65482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rgbClr val="1F5CAA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>
            <a:spLocks noGrp="1"/>
          </p:cNvSpPr>
          <p:nvPr>
            <p:ph type="ctrTitle"/>
          </p:nvPr>
        </p:nvSpPr>
        <p:spPr>
          <a:xfrm>
            <a:off x="493144" y="2008231"/>
            <a:ext cx="11205713" cy="185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K2D"/>
              <a:buNone/>
              <a:defRPr sz="4400" b="1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subTitle" idx="1"/>
          </p:nvPr>
        </p:nvSpPr>
        <p:spPr>
          <a:xfrm>
            <a:off x="493144" y="3863542"/>
            <a:ext cx="11205713" cy="1036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86" name="Google Shape;86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65071" y="682737"/>
            <a:ext cx="1061859" cy="106206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6"/>
          <p:cNvSpPr txBox="1">
            <a:spLocks noGrp="1"/>
          </p:cNvSpPr>
          <p:nvPr>
            <p:ph type="body" idx="2"/>
          </p:nvPr>
        </p:nvSpPr>
        <p:spPr>
          <a:xfrm>
            <a:off x="493144" y="4924425"/>
            <a:ext cx="11205713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998720" y="4782423"/>
            <a:ext cx="2194560" cy="27432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grpSp>
        <p:nvGrpSpPr>
          <p:cNvPr id="89" name="Google Shape;89;p6"/>
          <p:cNvGrpSpPr/>
          <p:nvPr/>
        </p:nvGrpSpPr>
        <p:grpSpPr>
          <a:xfrm rot="5400000" flipH="1">
            <a:off x="11994349" y="89858"/>
            <a:ext cx="108319" cy="107166"/>
            <a:chOff x="9886950" y="442913"/>
            <a:chExt cx="216694" cy="214386"/>
          </a:xfrm>
        </p:grpSpPr>
        <p:sp>
          <p:nvSpPr>
            <p:cNvPr id="90" name="Google Shape;90;p6"/>
            <p:cNvSpPr/>
            <p:nvPr/>
          </p:nvSpPr>
          <p:spPr>
            <a:xfrm>
              <a:off x="9886950" y="442913"/>
              <a:ext cx="97631" cy="9763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10006013" y="559668"/>
              <a:ext cx="97631" cy="97631"/>
            </a:xfrm>
            <a:prstGeom prst="roundRect">
              <a:avLst>
                <a:gd name="adj" fmla="val 16667"/>
              </a:avLst>
            </a:prstGeom>
            <a:solidFill>
              <a:srgbClr val="00AF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10006013" y="442913"/>
              <a:ext cx="97631" cy="97631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3" name="Google Shape;9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5036" y="6478829"/>
            <a:ext cx="9326880" cy="1181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6"/>
          <p:cNvSpPr txBox="1"/>
          <p:nvPr/>
        </p:nvSpPr>
        <p:spPr>
          <a:xfrm>
            <a:off x="159150" y="645489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20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95" name="Google Shape;95;p6"/>
          <p:cNvSpPr/>
          <p:nvPr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27AC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CTU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6" name="Google Shape;96;p6"/>
          <p:cNvGrpSpPr/>
          <p:nvPr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97" name="Google Shape;97;p6"/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Readex Pro"/>
                <a:buNone/>
              </a:pPr>
              <a:r>
                <a:rPr lang="en-US" sz="800" b="0" i="0" u="none" strike="noStrike" cap="none">
                  <a:solidFill>
                    <a:schemeClr val="lt1"/>
                  </a:solidFill>
                  <a:latin typeface="Readex Pro"/>
                  <a:ea typeface="Readex Pro"/>
                  <a:cs typeface="Readex Pro"/>
                  <a:sym typeface="Readex Pro"/>
                </a:rPr>
                <a:t>Cộng đồng – Toàn diện – Ưu việt</a:t>
              </a:r>
              <a:endParaRPr sz="800" b="0" i="0" u="none" strike="noStrike" cap="none">
                <a:solidFill>
                  <a:schemeClr val="lt1"/>
                </a:solidFill>
                <a:latin typeface="Readex Pro"/>
                <a:ea typeface="Readex Pro"/>
                <a:cs typeface="Readex Pro"/>
                <a:sym typeface="Readex Pro"/>
              </a:endParaRPr>
            </a:p>
          </p:txBody>
        </p:sp>
        <p:sp>
          <p:nvSpPr>
            <p:cNvPr id="98" name="Google Shape;98;p6"/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K2D"/>
                  <a:ea typeface="K2D"/>
                  <a:cs typeface="K2D"/>
                  <a:sym typeface="K2D"/>
                </a:rPr>
                <a:t>ĐẠI HỌC CẦN THƠ</a:t>
              </a:r>
              <a:endParaRPr sz="1400" b="1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</p:grpSp>
      <p:sp>
        <p:nvSpPr>
          <p:cNvPr id="99" name="Google Shape;99;p6"/>
          <p:cNvSpPr txBox="1"/>
          <p:nvPr/>
        </p:nvSpPr>
        <p:spPr>
          <a:xfrm>
            <a:off x="10529596" y="6467840"/>
            <a:ext cx="14830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www.ctu.edu.vn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Google Shape;100;p6"/>
          <p:cNvSpPr txBox="1">
            <a:spLocks noGrp="1"/>
          </p:cNvSpPr>
          <p:nvPr>
            <p:ph type="dt" idx="10"/>
          </p:nvPr>
        </p:nvSpPr>
        <p:spPr>
          <a:xfrm>
            <a:off x="1218484" y="6548263"/>
            <a:ext cx="23819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ftr" idx="11"/>
          </p:nvPr>
        </p:nvSpPr>
        <p:spPr>
          <a:xfrm>
            <a:off x="4038600" y="65482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7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no logo">
  <p:cSld name="Title Slide no logo">
    <p:bg>
      <p:bgPr>
        <a:solidFill>
          <a:srgbClr val="1F5CAA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>
            <a:spLocks noGrp="1"/>
          </p:cNvSpPr>
          <p:nvPr>
            <p:ph type="ctrTitle"/>
          </p:nvPr>
        </p:nvSpPr>
        <p:spPr>
          <a:xfrm>
            <a:off x="493144" y="686872"/>
            <a:ext cx="11205713" cy="2200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K2D"/>
              <a:buNone/>
              <a:defRPr sz="4400" b="1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subTitle" idx="1"/>
          </p:nvPr>
        </p:nvSpPr>
        <p:spPr>
          <a:xfrm>
            <a:off x="493144" y="2887077"/>
            <a:ext cx="11205713" cy="1036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body" idx="2"/>
          </p:nvPr>
        </p:nvSpPr>
        <p:spPr>
          <a:xfrm>
            <a:off x="493144" y="3947960"/>
            <a:ext cx="11205713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4998720" y="3805958"/>
            <a:ext cx="2194560" cy="27432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grpSp>
        <p:nvGrpSpPr>
          <p:cNvPr id="107" name="Google Shape;107;p7"/>
          <p:cNvGrpSpPr/>
          <p:nvPr/>
        </p:nvGrpSpPr>
        <p:grpSpPr>
          <a:xfrm rot="5400000" flipH="1">
            <a:off x="11994349" y="89858"/>
            <a:ext cx="108319" cy="107166"/>
            <a:chOff x="9886950" y="442913"/>
            <a:chExt cx="216694" cy="214386"/>
          </a:xfrm>
        </p:grpSpPr>
        <p:sp>
          <p:nvSpPr>
            <p:cNvPr id="108" name="Google Shape;108;p7"/>
            <p:cNvSpPr/>
            <p:nvPr/>
          </p:nvSpPr>
          <p:spPr>
            <a:xfrm>
              <a:off x="9886950" y="442913"/>
              <a:ext cx="97631" cy="97631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10006013" y="559668"/>
              <a:ext cx="97631" cy="97631"/>
            </a:xfrm>
            <a:prstGeom prst="roundRect">
              <a:avLst>
                <a:gd name="adj" fmla="val 16667"/>
              </a:avLst>
            </a:prstGeom>
            <a:solidFill>
              <a:srgbClr val="00AF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10006013" y="442913"/>
              <a:ext cx="97631" cy="97631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1" name="Google Shape;11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85036" y="6478829"/>
            <a:ext cx="9326880" cy="1181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7"/>
          <p:cNvSpPr txBox="1"/>
          <p:nvPr/>
        </p:nvSpPr>
        <p:spPr>
          <a:xfrm>
            <a:off x="159150" y="645489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20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27AC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CTU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4" name="Google Shape;114;p7"/>
          <p:cNvGrpSpPr/>
          <p:nvPr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15" name="Google Shape;115;p7"/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800"/>
                <a:buFont typeface="Readex Pro"/>
                <a:buNone/>
              </a:pPr>
              <a:r>
                <a:rPr lang="en-US" sz="800" b="0" i="0" u="none" strike="noStrike" cap="none">
                  <a:solidFill>
                    <a:schemeClr val="lt1"/>
                  </a:solidFill>
                  <a:latin typeface="Readex Pro"/>
                  <a:ea typeface="Readex Pro"/>
                  <a:cs typeface="Readex Pro"/>
                  <a:sym typeface="Readex Pro"/>
                </a:rPr>
                <a:t>Cộng đồng – Toàn diện – Ưu việt</a:t>
              </a:r>
              <a:endParaRPr sz="800" b="0" i="0" u="none" strike="noStrike" cap="none">
                <a:solidFill>
                  <a:schemeClr val="lt1"/>
                </a:solidFill>
                <a:latin typeface="Readex Pro"/>
                <a:ea typeface="Readex Pro"/>
                <a:cs typeface="Readex Pro"/>
                <a:sym typeface="Readex Pro"/>
              </a:endParaRPr>
            </a:p>
          </p:txBody>
        </p:sp>
        <p:sp>
          <p:nvSpPr>
            <p:cNvPr id="116" name="Google Shape;116;p7"/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K2D"/>
                  <a:ea typeface="K2D"/>
                  <a:cs typeface="K2D"/>
                  <a:sym typeface="K2D"/>
                </a:rPr>
                <a:t>ĐẠI HỌC CẦN THƠ</a:t>
              </a:r>
              <a:endParaRPr sz="1400" b="1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</p:grpSp>
      <p:sp>
        <p:nvSpPr>
          <p:cNvPr id="117" name="Google Shape;117;p7"/>
          <p:cNvSpPr txBox="1"/>
          <p:nvPr/>
        </p:nvSpPr>
        <p:spPr>
          <a:xfrm>
            <a:off x="10529596" y="6467840"/>
            <a:ext cx="14830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www.ctu.edu.vn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Google Shape;118;p7"/>
          <p:cNvSpPr txBox="1">
            <a:spLocks noGrp="1"/>
          </p:cNvSpPr>
          <p:nvPr>
            <p:ph type="dt" idx="10"/>
          </p:nvPr>
        </p:nvSpPr>
        <p:spPr>
          <a:xfrm>
            <a:off x="1218484" y="6548263"/>
            <a:ext cx="23819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7"/>
          <p:cNvSpPr txBox="1">
            <a:spLocks noGrp="1"/>
          </p:cNvSpPr>
          <p:nvPr>
            <p:ph type="ftr" idx="11"/>
          </p:nvPr>
        </p:nvSpPr>
        <p:spPr>
          <a:xfrm>
            <a:off x="4038600" y="65482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4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5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>
            <a:spLocks noGrp="1"/>
          </p:cNvSpPr>
          <p:nvPr>
            <p:ph type="title"/>
          </p:nvPr>
        </p:nvSpPr>
        <p:spPr>
          <a:xfrm>
            <a:off x="838200" y="1520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K2D"/>
              <a:buNone/>
              <a:defRPr sz="3600" b="1">
                <a:solidFill>
                  <a:srgbClr val="0070C0"/>
                </a:solidFill>
                <a:latin typeface="K2D"/>
                <a:ea typeface="K2D"/>
                <a:cs typeface="K2D"/>
                <a:sym typeface="K2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Readex Pro"/>
                <a:ea typeface="Readex Pro"/>
                <a:cs typeface="Readex Pro"/>
                <a:sym typeface="Readex Pro"/>
              </a:defRPr>
            </a:lvl1pPr>
            <a:lvl2pPr marL="914400" lvl="1" indent="-2286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Readex Pro"/>
                <a:ea typeface="Readex Pro"/>
                <a:cs typeface="Readex Pro"/>
                <a:sym typeface="Readex Pro"/>
              </a:defRPr>
            </a:lvl2pPr>
            <a:lvl3pPr marL="1371600" lvl="2" indent="-2286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Readex Pro"/>
                <a:ea typeface="Readex Pro"/>
                <a:cs typeface="Readex Pro"/>
                <a:sym typeface="Readex Pro"/>
              </a:defRPr>
            </a:lvl3pPr>
            <a:lvl4pPr marL="1828800" lvl="3" indent="-2286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Readex Pro"/>
                <a:ea typeface="Readex Pro"/>
                <a:cs typeface="Readex Pro"/>
                <a:sym typeface="Readex Pro"/>
              </a:defRPr>
            </a:lvl4pPr>
            <a:lvl5pPr marL="2286000" lvl="4" indent="-22860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Readex Pro"/>
                <a:ea typeface="Readex Pro"/>
                <a:cs typeface="Readex Pro"/>
                <a:sym typeface="Readex Pr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23" name="Google Shape;123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8656" y="656757"/>
            <a:ext cx="292100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87783" y="93587"/>
            <a:ext cx="107165" cy="10700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8"/>
          <p:cNvSpPr txBox="1"/>
          <p:nvPr/>
        </p:nvSpPr>
        <p:spPr>
          <a:xfrm>
            <a:off x="159150" y="645489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20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26" name="Google Shape;126;p8"/>
          <p:cNvSpPr/>
          <p:nvPr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CTU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Google Shape;127;p8"/>
          <p:cNvSpPr/>
          <p:nvPr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28" name="Google Shape;128;p8"/>
          <p:cNvSpPr txBox="1"/>
          <p:nvPr/>
        </p:nvSpPr>
        <p:spPr>
          <a:xfrm>
            <a:off x="11512613" y="644727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05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grpSp>
        <p:nvGrpSpPr>
          <p:cNvPr id="129" name="Google Shape;129;p8"/>
          <p:cNvGrpSpPr/>
          <p:nvPr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30" name="Google Shape;130;p8"/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AFEF"/>
                </a:buClr>
                <a:buSzPts val="800"/>
                <a:buFont typeface="Readex Pro"/>
                <a:buNone/>
              </a:pPr>
              <a:r>
                <a:rPr lang="en-US" sz="800" b="0" i="0" u="none" strike="noStrike" cap="none">
                  <a:solidFill>
                    <a:srgbClr val="00AFEF"/>
                  </a:solidFill>
                  <a:latin typeface="Readex Pro"/>
                  <a:ea typeface="Readex Pro"/>
                  <a:cs typeface="Readex Pro"/>
                  <a:sym typeface="Readex Pro"/>
                </a:rPr>
                <a:t>Cộng đồng – Toàn diện – Ưu việt</a:t>
              </a:r>
              <a:endParaRPr sz="800" b="0" i="0" u="none" strike="noStrike" cap="none">
                <a:solidFill>
                  <a:srgbClr val="00AFEF"/>
                </a:solidFill>
                <a:latin typeface="Readex Pro"/>
                <a:ea typeface="Readex Pro"/>
                <a:cs typeface="Readex Pro"/>
                <a:sym typeface="Readex Pro"/>
              </a:endParaRPr>
            </a:p>
          </p:txBody>
        </p:sp>
        <p:sp>
          <p:nvSpPr>
            <p:cNvPr id="131" name="Google Shape;131;p8"/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1F5CA9"/>
                  </a:solidFill>
                  <a:latin typeface="K2D"/>
                  <a:ea typeface="K2D"/>
                  <a:cs typeface="K2D"/>
                  <a:sym typeface="K2D"/>
                </a:rPr>
                <a:t>ĐẠI HỌC CẦN THƠ</a:t>
              </a:r>
              <a:endParaRPr sz="1400" b="1">
                <a:solidFill>
                  <a:srgbClr val="1F5CA9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</p:grpSp>
      <p:sp>
        <p:nvSpPr>
          <p:cNvPr id="132" name="Google Shape;132;p8"/>
          <p:cNvSpPr txBox="1"/>
          <p:nvPr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>
                <a:solidFill>
                  <a:srgbClr val="00AFEF"/>
                </a:solidFill>
                <a:latin typeface="K2D"/>
                <a:ea typeface="K2D"/>
                <a:cs typeface="K2D"/>
                <a:sym typeface="K2D"/>
              </a:rPr>
              <a:t>www.ctu.edu.vn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" name="Google Shape;13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3391" y="6481985"/>
            <a:ext cx="9339545" cy="11826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8"/>
          <p:cNvSpPr txBox="1">
            <a:spLocks noGrp="1"/>
          </p:cNvSpPr>
          <p:nvPr>
            <p:ph type="dt" idx="10"/>
          </p:nvPr>
        </p:nvSpPr>
        <p:spPr>
          <a:xfrm>
            <a:off x="1218484" y="6548263"/>
            <a:ext cx="23819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8"/>
          <p:cNvSpPr txBox="1">
            <a:spLocks noGrp="1"/>
          </p:cNvSpPr>
          <p:nvPr>
            <p:ph type="ftr" idx="11"/>
          </p:nvPr>
        </p:nvSpPr>
        <p:spPr>
          <a:xfrm>
            <a:off x="4038600" y="65482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eft - Placeholder Right">
  <p:cSld name="Title Left - Placeholder Righ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9"/>
          <p:cNvPicPr preferRelativeResize="0"/>
          <p:nvPr/>
        </p:nvPicPr>
        <p:blipFill rotWithShape="1">
          <a:blip r:embed="rId2">
            <a:alphaModFix amt="85000"/>
          </a:blip>
          <a:srcRect/>
          <a:stretch/>
        </p:blipFill>
        <p:spPr>
          <a:xfrm>
            <a:off x="4369124" y="1727802"/>
            <a:ext cx="3453753" cy="3402396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9"/>
          <p:cNvSpPr txBox="1">
            <a:spLocks noGrp="1"/>
          </p:cNvSpPr>
          <p:nvPr>
            <p:ph type="ctrTitle"/>
          </p:nvPr>
        </p:nvSpPr>
        <p:spPr>
          <a:xfrm>
            <a:off x="514350" y="1125114"/>
            <a:ext cx="4467226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K2D"/>
              <a:buNone/>
              <a:defRPr sz="3600" b="1">
                <a:solidFill>
                  <a:srgbClr val="0070C0"/>
                </a:solidFill>
                <a:latin typeface="K2D"/>
                <a:ea typeface="K2D"/>
                <a:cs typeface="K2D"/>
                <a:sym typeface="K2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9"/>
          <p:cNvSpPr txBox="1">
            <a:spLocks noGrp="1"/>
          </p:cNvSpPr>
          <p:nvPr>
            <p:ph type="subTitle" idx="1"/>
          </p:nvPr>
        </p:nvSpPr>
        <p:spPr>
          <a:xfrm>
            <a:off x="514348" y="2885650"/>
            <a:ext cx="4467229" cy="2244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0" name="Google Shape;140;p9"/>
          <p:cNvSpPr txBox="1">
            <a:spLocks noGrp="1"/>
          </p:cNvSpPr>
          <p:nvPr>
            <p:ph type="body" idx="2"/>
          </p:nvPr>
        </p:nvSpPr>
        <p:spPr>
          <a:xfrm>
            <a:off x="5667375" y="1125114"/>
            <a:ext cx="5381626" cy="395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Readex Pro"/>
                <a:ea typeface="Readex Pro"/>
                <a:cs typeface="Readex Pro"/>
                <a:sym typeface="Readex Pr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latin typeface="Readex Pro"/>
                <a:ea typeface="Readex Pro"/>
                <a:cs typeface="Readex Pro"/>
                <a:sym typeface="Readex Pro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latin typeface="Readex Pro"/>
                <a:ea typeface="Readex Pro"/>
                <a:cs typeface="Readex Pro"/>
                <a:sym typeface="Readex Pro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latin typeface="Readex Pro"/>
                <a:ea typeface="Readex Pro"/>
                <a:cs typeface="Readex Pro"/>
                <a:sym typeface="Readex Pro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latin typeface="Readex Pro"/>
                <a:ea typeface="Readex Pro"/>
                <a:cs typeface="Readex Pro"/>
                <a:sym typeface="Readex Pr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41" name="Google Shape;14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87783" y="93587"/>
            <a:ext cx="107165" cy="10700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9"/>
          <p:cNvSpPr txBox="1"/>
          <p:nvPr/>
        </p:nvSpPr>
        <p:spPr>
          <a:xfrm>
            <a:off x="159150" y="645489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20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43" name="Google Shape;143;p9"/>
          <p:cNvSpPr/>
          <p:nvPr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CTU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Google Shape;144;p9"/>
          <p:cNvSpPr/>
          <p:nvPr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45" name="Google Shape;145;p9"/>
          <p:cNvSpPr txBox="1"/>
          <p:nvPr/>
        </p:nvSpPr>
        <p:spPr>
          <a:xfrm>
            <a:off x="11512613" y="644727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05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grpSp>
        <p:nvGrpSpPr>
          <p:cNvPr id="146" name="Google Shape;146;p9"/>
          <p:cNvGrpSpPr/>
          <p:nvPr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47" name="Google Shape;147;p9"/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AFEF"/>
                </a:buClr>
                <a:buSzPts val="800"/>
                <a:buFont typeface="Readex Pro"/>
                <a:buNone/>
              </a:pPr>
              <a:r>
                <a:rPr lang="en-US" sz="800" b="0" i="0" u="none" strike="noStrike" cap="none">
                  <a:solidFill>
                    <a:srgbClr val="00AFEF"/>
                  </a:solidFill>
                  <a:latin typeface="Readex Pro"/>
                  <a:ea typeface="Readex Pro"/>
                  <a:cs typeface="Readex Pro"/>
                  <a:sym typeface="Readex Pro"/>
                </a:rPr>
                <a:t>Cộng đồng – Toàn diện – Ưu việt</a:t>
              </a:r>
              <a:endParaRPr sz="800" b="0" i="0" u="none" strike="noStrike" cap="none">
                <a:solidFill>
                  <a:srgbClr val="00AFEF"/>
                </a:solidFill>
                <a:latin typeface="Readex Pro"/>
                <a:ea typeface="Readex Pro"/>
                <a:cs typeface="Readex Pro"/>
                <a:sym typeface="Readex Pro"/>
              </a:endParaRPr>
            </a:p>
          </p:txBody>
        </p:sp>
        <p:sp>
          <p:nvSpPr>
            <p:cNvPr id="148" name="Google Shape;148;p9"/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1F5CA9"/>
                  </a:solidFill>
                  <a:latin typeface="K2D"/>
                  <a:ea typeface="K2D"/>
                  <a:cs typeface="K2D"/>
                  <a:sym typeface="K2D"/>
                </a:rPr>
                <a:t>ĐẠI HỌC CẦN THƠ</a:t>
              </a:r>
              <a:endParaRPr sz="1400" b="1">
                <a:solidFill>
                  <a:srgbClr val="1F5CA9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</p:grpSp>
      <p:sp>
        <p:nvSpPr>
          <p:cNvPr id="149" name="Google Shape;149;p9"/>
          <p:cNvSpPr txBox="1"/>
          <p:nvPr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>
                <a:solidFill>
                  <a:srgbClr val="00AFEF"/>
                </a:solidFill>
                <a:latin typeface="K2D"/>
                <a:ea typeface="K2D"/>
                <a:cs typeface="K2D"/>
                <a:sym typeface="K2D"/>
              </a:rPr>
              <a:t>www.ctu.edu.vn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0" name="Google Shape;15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3391" y="6481985"/>
            <a:ext cx="9339545" cy="11826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9"/>
          <p:cNvSpPr txBox="1">
            <a:spLocks noGrp="1"/>
          </p:cNvSpPr>
          <p:nvPr>
            <p:ph type="dt" idx="10"/>
          </p:nvPr>
        </p:nvSpPr>
        <p:spPr>
          <a:xfrm>
            <a:off x="1218484" y="6548263"/>
            <a:ext cx="23819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ftr" idx="11"/>
          </p:nvPr>
        </p:nvSpPr>
        <p:spPr>
          <a:xfrm>
            <a:off x="4038600" y="65482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9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ceholder Left - Title Right ">
  <p:cSld name="Placeholder Left - Title Right 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69124" y="1727802"/>
            <a:ext cx="3453753" cy="340239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0"/>
          <p:cNvSpPr txBox="1">
            <a:spLocks noGrp="1"/>
          </p:cNvSpPr>
          <p:nvPr>
            <p:ph type="ctrTitle"/>
          </p:nvPr>
        </p:nvSpPr>
        <p:spPr>
          <a:xfrm>
            <a:off x="6737350" y="1332588"/>
            <a:ext cx="4467226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K2D"/>
              <a:buNone/>
              <a:defRPr sz="3600" b="1">
                <a:solidFill>
                  <a:srgbClr val="0070C0"/>
                </a:solidFill>
                <a:latin typeface="K2D"/>
                <a:ea typeface="K2D"/>
                <a:cs typeface="K2D"/>
                <a:sym typeface="K2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0"/>
          <p:cNvSpPr txBox="1">
            <a:spLocks noGrp="1"/>
          </p:cNvSpPr>
          <p:nvPr>
            <p:ph type="subTitle" idx="1"/>
          </p:nvPr>
        </p:nvSpPr>
        <p:spPr>
          <a:xfrm>
            <a:off x="6737348" y="3093124"/>
            <a:ext cx="4467229" cy="219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7" name="Google Shape;157;p10"/>
          <p:cNvSpPr txBox="1">
            <a:spLocks noGrp="1"/>
          </p:cNvSpPr>
          <p:nvPr>
            <p:ph type="body" idx="2"/>
          </p:nvPr>
        </p:nvSpPr>
        <p:spPr>
          <a:xfrm>
            <a:off x="624706" y="1332588"/>
            <a:ext cx="5381626" cy="395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>
                <a:latin typeface="Readex Pro"/>
                <a:ea typeface="Readex Pro"/>
                <a:cs typeface="Readex Pro"/>
                <a:sym typeface="Readex Pro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0">
                <a:latin typeface="Readex Pro"/>
                <a:ea typeface="Readex Pro"/>
                <a:cs typeface="Readex Pro"/>
                <a:sym typeface="Readex Pro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latin typeface="Readex Pro"/>
                <a:ea typeface="Readex Pro"/>
                <a:cs typeface="Readex Pro"/>
                <a:sym typeface="Readex Pro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latin typeface="Readex Pro"/>
                <a:ea typeface="Readex Pro"/>
                <a:cs typeface="Readex Pro"/>
                <a:sym typeface="Readex Pro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latin typeface="Readex Pro"/>
                <a:ea typeface="Readex Pro"/>
                <a:cs typeface="Readex Pro"/>
                <a:sym typeface="Readex Pro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58" name="Google Shape;15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87783" y="93587"/>
            <a:ext cx="107165" cy="10700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0"/>
          <p:cNvSpPr txBox="1"/>
          <p:nvPr/>
        </p:nvSpPr>
        <p:spPr>
          <a:xfrm>
            <a:off x="159150" y="645489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20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60" name="Google Shape;160;p10"/>
          <p:cNvSpPr/>
          <p:nvPr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CTU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Google Shape;161;p10"/>
          <p:cNvSpPr/>
          <p:nvPr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11512613" y="644727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05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grpSp>
        <p:nvGrpSpPr>
          <p:cNvPr id="163" name="Google Shape;163;p10"/>
          <p:cNvGrpSpPr/>
          <p:nvPr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64" name="Google Shape;164;p10"/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AFEF"/>
                </a:buClr>
                <a:buSzPts val="800"/>
                <a:buFont typeface="Readex Pro"/>
                <a:buNone/>
              </a:pPr>
              <a:r>
                <a:rPr lang="en-US" sz="800" b="0" i="0" u="none" strike="noStrike" cap="none">
                  <a:solidFill>
                    <a:srgbClr val="00AFEF"/>
                  </a:solidFill>
                  <a:latin typeface="Readex Pro"/>
                  <a:ea typeface="Readex Pro"/>
                  <a:cs typeface="Readex Pro"/>
                  <a:sym typeface="Readex Pro"/>
                </a:rPr>
                <a:t>Cộng đồng – Toàn diện – Ưu việt</a:t>
              </a:r>
              <a:endParaRPr sz="800" b="0" i="0" u="none" strike="noStrike" cap="none">
                <a:solidFill>
                  <a:srgbClr val="00AFEF"/>
                </a:solidFill>
                <a:latin typeface="Readex Pro"/>
                <a:ea typeface="Readex Pro"/>
                <a:cs typeface="Readex Pro"/>
                <a:sym typeface="Readex Pro"/>
              </a:endParaRPr>
            </a:p>
          </p:txBody>
        </p:sp>
        <p:sp>
          <p:nvSpPr>
            <p:cNvPr id="165" name="Google Shape;165;p10"/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1F5CA9"/>
                  </a:solidFill>
                  <a:latin typeface="K2D"/>
                  <a:ea typeface="K2D"/>
                  <a:cs typeface="K2D"/>
                  <a:sym typeface="K2D"/>
                </a:rPr>
                <a:t>ĐẠI HỌC CẦN THƠ</a:t>
              </a:r>
              <a:endParaRPr sz="1400" b="1">
                <a:solidFill>
                  <a:srgbClr val="1F5CA9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</p:grpSp>
      <p:sp>
        <p:nvSpPr>
          <p:cNvPr id="166" name="Google Shape;166;p10"/>
          <p:cNvSpPr txBox="1"/>
          <p:nvPr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>
                <a:solidFill>
                  <a:srgbClr val="00AFEF"/>
                </a:solidFill>
                <a:latin typeface="K2D"/>
                <a:ea typeface="K2D"/>
                <a:cs typeface="K2D"/>
                <a:sym typeface="K2D"/>
              </a:rPr>
              <a:t>www.ctu.edu.vn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7" name="Google Shape;16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3391" y="6481985"/>
            <a:ext cx="9339545" cy="11826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0"/>
          <p:cNvSpPr txBox="1">
            <a:spLocks noGrp="1"/>
          </p:cNvSpPr>
          <p:nvPr>
            <p:ph type="dt" idx="10"/>
          </p:nvPr>
        </p:nvSpPr>
        <p:spPr>
          <a:xfrm>
            <a:off x="1218484" y="6548263"/>
            <a:ext cx="23819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0"/>
          <p:cNvSpPr txBox="1">
            <a:spLocks noGrp="1"/>
          </p:cNvSpPr>
          <p:nvPr>
            <p:ph type="ftr" idx="11"/>
          </p:nvPr>
        </p:nvSpPr>
        <p:spPr>
          <a:xfrm>
            <a:off x="4038600" y="65482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6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Left">
  <p:cSld name="Picture Lef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>
            <a:spLocks noGrp="1"/>
          </p:cNvSpPr>
          <p:nvPr>
            <p:ph type="pic" idx="2"/>
          </p:nvPr>
        </p:nvSpPr>
        <p:spPr>
          <a:xfrm>
            <a:off x="0" y="0"/>
            <a:ext cx="4787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11"/>
          <p:cNvSpPr txBox="1">
            <a:spLocks noGrp="1"/>
          </p:cNvSpPr>
          <p:nvPr>
            <p:ph type="ctrTitle"/>
          </p:nvPr>
        </p:nvSpPr>
        <p:spPr>
          <a:xfrm>
            <a:off x="5626100" y="1109534"/>
            <a:ext cx="5959476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K2D"/>
              <a:buNone/>
              <a:defRPr sz="3600" b="1">
                <a:solidFill>
                  <a:srgbClr val="0070C0"/>
                </a:solidFill>
                <a:latin typeface="K2D"/>
                <a:ea typeface="K2D"/>
                <a:cs typeface="K2D"/>
                <a:sym typeface="K2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1"/>
          <p:cNvSpPr txBox="1">
            <a:spLocks noGrp="1"/>
          </p:cNvSpPr>
          <p:nvPr>
            <p:ph type="subTitle" idx="1"/>
          </p:nvPr>
        </p:nvSpPr>
        <p:spPr>
          <a:xfrm>
            <a:off x="5626098" y="2870070"/>
            <a:ext cx="5959480" cy="2502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  <a:defRPr sz="2000">
                <a:solidFill>
                  <a:srgbClr val="595959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4787899" y="0"/>
            <a:ext cx="116779" cy="6858000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pic>
        <p:nvPicPr>
          <p:cNvPr id="175" name="Google Shape;17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85106" y="241300"/>
            <a:ext cx="292100" cy="2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87783" y="93587"/>
            <a:ext cx="107165" cy="10700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1"/>
          <p:cNvSpPr txBox="1"/>
          <p:nvPr/>
        </p:nvSpPr>
        <p:spPr>
          <a:xfrm>
            <a:off x="159150" y="645489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20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159150" y="6474525"/>
            <a:ext cx="653867" cy="298450"/>
          </a:xfrm>
          <a:prstGeom prst="rect">
            <a:avLst/>
          </a:prstGeom>
          <a:solidFill>
            <a:srgbClr val="1F5C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CTU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Google Shape;179;p11"/>
          <p:cNvSpPr/>
          <p:nvPr/>
        </p:nvSpPr>
        <p:spPr>
          <a:xfrm>
            <a:off x="11568430" y="6548263"/>
            <a:ext cx="340536" cy="170378"/>
          </a:xfrm>
          <a:prstGeom prst="rect">
            <a:avLst/>
          </a:prstGeom>
          <a:solidFill>
            <a:srgbClr val="00AF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11512613" y="6447278"/>
            <a:ext cx="4655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lt1"/>
                </a:solidFill>
                <a:latin typeface="K2D"/>
                <a:ea typeface="K2D"/>
                <a:cs typeface="K2D"/>
                <a:sym typeface="K2D"/>
              </a:rPr>
              <a:t>‹#›</a:t>
            </a:fld>
            <a:endParaRPr sz="1050">
              <a:solidFill>
                <a:schemeClr val="lt1"/>
              </a:solidFill>
              <a:latin typeface="K2D"/>
              <a:ea typeface="K2D"/>
              <a:cs typeface="K2D"/>
              <a:sym typeface="K2D"/>
            </a:endParaRPr>
          </a:p>
        </p:txBody>
      </p:sp>
      <p:grpSp>
        <p:nvGrpSpPr>
          <p:cNvPr id="181" name="Google Shape;181;p11"/>
          <p:cNvGrpSpPr/>
          <p:nvPr/>
        </p:nvGrpSpPr>
        <p:grpSpPr>
          <a:xfrm>
            <a:off x="817685" y="6410864"/>
            <a:ext cx="2760487" cy="403790"/>
            <a:chOff x="741485" y="6410864"/>
            <a:chExt cx="2760487" cy="403790"/>
          </a:xfrm>
        </p:grpSpPr>
        <p:sp>
          <p:nvSpPr>
            <p:cNvPr id="182" name="Google Shape;182;p11"/>
            <p:cNvSpPr txBox="1"/>
            <p:nvPr/>
          </p:nvSpPr>
          <p:spPr>
            <a:xfrm>
              <a:off x="741485" y="6599210"/>
              <a:ext cx="1922253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AFEF"/>
                </a:buClr>
                <a:buSzPts val="800"/>
                <a:buFont typeface="Readex Pro"/>
                <a:buNone/>
              </a:pPr>
              <a:r>
                <a:rPr lang="en-US" sz="800" b="0" i="0" u="none" strike="noStrike" cap="none">
                  <a:solidFill>
                    <a:srgbClr val="00AFEF"/>
                  </a:solidFill>
                  <a:latin typeface="Readex Pro"/>
                  <a:ea typeface="Readex Pro"/>
                  <a:cs typeface="Readex Pro"/>
                  <a:sym typeface="Readex Pro"/>
                </a:rPr>
                <a:t>Cộng đồng – Toàn diện – Ưu việt</a:t>
              </a:r>
              <a:endParaRPr sz="800" b="0" i="0" u="none" strike="noStrike" cap="none">
                <a:solidFill>
                  <a:srgbClr val="00AFEF"/>
                </a:solidFill>
                <a:latin typeface="Readex Pro"/>
                <a:ea typeface="Readex Pro"/>
                <a:cs typeface="Readex Pro"/>
                <a:sym typeface="Readex Pro"/>
              </a:endParaRPr>
            </a:p>
          </p:txBody>
        </p:sp>
        <p:sp>
          <p:nvSpPr>
            <p:cNvPr id="183" name="Google Shape;183;p11"/>
            <p:cNvSpPr txBox="1"/>
            <p:nvPr/>
          </p:nvSpPr>
          <p:spPr>
            <a:xfrm>
              <a:off x="741485" y="6410864"/>
              <a:ext cx="27604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1F5CA9"/>
                  </a:solidFill>
                  <a:latin typeface="K2D"/>
                  <a:ea typeface="K2D"/>
                  <a:cs typeface="K2D"/>
                  <a:sym typeface="K2D"/>
                </a:rPr>
                <a:t>ĐẠI HỌC CẦN THƠ</a:t>
              </a:r>
              <a:endParaRPr sz="1400" b="1">
                <a:solidFill>
                  <a:srgbClr val="1F5CA9"/>
                </a:solidFill>
                <a:latin typeface="K2D"/>
                <a:ea typeface="K2D"/>
                <a:cs typeface="K2D"/>
                <a:sym typeface="K2D"/>
              </a:endParaRPr>
            </a:p>
          </p:txBody>
        </p:sp>
      </p:grpSp>
      <p:sp>
        <p:nvSpPr>
          <p:cNvPr id="184" name="Google Shape;184;p11"/>
          <p:cNvSpPr txBox="1"/>
          <p:nvPr/>
        </p:nvSpPr>
        <p:spPr>
          <a:xfrm>
            <a:off x="10032442" y="6467840"/>
            <a:ext cx="150233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>
                <a:solidFill>
                  <a:srgbClr val="00AFEF"/>
                </a:solidFill>
                <a:latin typeface="K2D"/>
                <a:ea typeface="K2D"/>
                <a:cs typeface="K2D"/>
                <a:sym typeface="K2D"/>
              </a:rPr>
              <a:t>www.ctu.edu.vn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5" name="Google Shape;18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3391" y="6481985"/>
            <a:ext cx="9339545" cy="11826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1"/>
          <p:cNvSpPr txBox="1">
            <a:spLocks noGrp="1"/>
          </p:cNvSpPr>
          <p:nvPr>
            <p:ph type="dt" idx="10"/>
          </p:nvPr>
        </p:nvSpPr>
        <p:spPr>
          <a:xfrm>
            <a:off x="1218484" y="6548263"/>
            <a:ext cx="23819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ftr" idx="11"/>
          </p:nvPr>
        </p:nvSpPr>
        <p:spPr>
          <a:xfrm>
            <a:off x="4038600" y="65482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latin typeface="K2D"/>
                <a:ea typeface="K2D"/>
                <a:cs typeface="K2D"/>
                <a:sym typeface="K2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3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K2D"/>
              <a:buNone/>
              <a:defRPr sz="4400" b="0" i="0" u="none" strike="noStrike" cap="none">
                <a:solidFill>
                  <a:schemeClr val="dk1"/>
                </a:solidFill>
                <a:latin typeface="K2D"/>
                <a:ea typeface="K2D"/>
                <a:cs typeface="K2D"/>
                <a:sym typeface="K2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eadex Pro"/>
                <a:ea typeface="Readex Pro"/>
                <a:cs typeface="Readex Pro"/>
                <a:sym typeface="Readex Pr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K2D"/>
                <a:ea typeface="K2D"/>
                <a:cs typeface="K2D"/>
                <a:sym typeface="K2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K2D"/>
                <a:ea typeface="K2D"/>
                <a:cs typeface="K2D"/>
                <a:sym typeface="K2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K2D"/>
                <a:ea typeface="K2D"/>
                <a:cs typeface="K2D"/>
                <a:sym typeface="K2D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K2D"/>
                <a:ea typeface="K2D"/>
                <a:cs typeface="K2D"/>
                <a:sym typeface="K2D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K2D"/>
                <a:ea typeface="K2D"/>
                <a:cs typeface="K2D"/>
                <a:sym typeface="K2D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K2D"/>
                <a:ea typeface="K2D"/>
                <a:cs typeface="K2D"/>
                <a:sym typeface="K2D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K2D"/>
                <a:ea typeface="K2D"/>
                <a:cs typeface="K2D"/>
                <a:sym typeface="K2D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K2D"/>
                <a:ea typeface="K2D"/>
                <a:cs typeface="K2D"/>
                <a:sym typeface="K2D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K2D"/>
                <a:ea typeface="K2D"/>
                <a:cs typeface="K2D"/>
                <a:sym typeface="K2D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K2D"/>
                <a:ea typeface="K2D"/>
                <a:cs typeface="K2D"/>
                <a:sym typeface="K2D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K2D"/>
                <a:ea typeface="K2D"/>
                <a:cs typeface="K2D"/>
                <a:sym typeface="K2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eb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11">
            <a:extLst>
              <a:ext uri="{FF2B5EF4-FFF2-40B4-BE49-F238E27FC236}">
                <a16:creationId xmlns:a16="http://schemas.microsoft.com/office/drawing/2014/main" id="{E255093A-61FB-8939-7B01-68E43625EE67}"/>
              </a:ext>
            </a:extLst>
          </p:cNvPr>
          <p:cNvSpPr txBox="1"/>
          <p:nvPr/>
        </p:nvSpPr>
        <p:spPr>
          <a:xfrm>
            <a:off x="2916533" y="1614783"/>
            <a:ext cx="6358930" cy="5457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ea typeface="K2D Bold"/>
                <a:cs typeface="Times New Roman" panose="02020603050405020304" pitchFamily="18" charset="0"/>
                <a:sym typeface="K2D Bold"/>
              </a:rPr>
              <a:t>BÁO CÁO </a:t>
            </a:r>
            <a:r>
              <a:rPr lang="vi-VN" sz="2800" b="1">
                <a:solidFill>
                  <a:schemeClr val="tx1"/>
                </a:solidFill>
                <a:latin typeface="Times New Roman" panose="02020603050405020304" pitchFamily="18" charset="0"/>
                <a:ea typeface="K2D Bold"/>
                <a:cs typeface="Times New Roman" panose="02020603050405020304" pitchFamily="18" charset="0"/>
                <a:sym typeface="K2D Bold"/>
              </a:rPr>
              <a:t>NIÊN LUẬN CƠ SỞ NGÀNH</a:t>
            </a:r>
            <a:endParaRPr lang="en-US" sz="2800" b="1">
              <a:solidFill>
                <a:schemeClr val="tx1"/>
              </a:solidFill>
              <a:latin typeface="Times New Roman" panose="02020603050405020304" pitchFamily="18" charset="0"/>
              <a:ea typeface="K2D Bold"/>
              <a:cs typeface="Times New Roman" panose="02020603050405020304" pitchFamily="18" charset="0"/>
              <a:sym typeface="K2D Bold"/>
            </a:endParaRP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39F5565A-B1C6-EAD5-EC83-C4AB76664695}"/>
              </a:ext>
            </a:extLst>
          </p:cNvPr>
          <p:cNvSpPr txBox="1"/>
          <p:nvPr/>
        </p:nvSpPr>
        <p:spPr>
          <a:xfrm>
            <a:off x="2415597" y="2159963"/>
            <a:ext cx="7360801" cy="526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59"/>
              </a:lnSpc>
              <a:spcBef>
                <a:spcPct val="0"/>
              </a:spcBef>
            </a:pPr>
            <a:r>
              <a:rPr lang="vi-VN" sz="2800" b="1">
                <a:solidFill>
                  <a:schemeClr val="tx1"/>
                </a:solidFill>
                <a:latin typeface="Times New Roman" panose="02020603050405020304" pitchFamily="18" charset="0"/>
                <a:ea typeface="K2D Bold"/>
                <a:cs typeface="K2D Bold"/>
                <a:sym typeface="K2D Bold"/>
              </a:rPr>
              <a:t>KHOA HỌC MÁY TÍNH </a:t>
            </a:r>
            <a:endParaRPr lang="en-US" sz="2800" b="1">
              <a:solidFill>
                <a:schemeClr val="tx1"/>
              </a:solidFill>
              <a:latin typeface="Times New Roman" panose="02020603050405020304" pitchFamily="18" charset="0"/>
              <a:ea typeface="K2D Bold"/>
              <a:cs typeface="K2D Bold"/>
              <a:sym typeface="K2D Bold"/>
            </a:endParaRPr>
          </a:p>
        </p:txBody>
      </p:sp>
      <p:sp>
        <p:nvSpPr>
          <p:cNvPr id="24" name="TextBox 13">
            <a:extLst>
              <a:ext uri="{FF2B5EF4-FFF2-40B4-BE49-F238E27FC236}">
                <a16:creationId xmlns:a16="http://schemas.microsoft.com/office/drawing/2014/main" id="{2B829B82-7040-E5D5-F340-68885E2B32B7}"/>
              </a:ext>
            </a:extLst>
          </p:cNvPr>
          <p:cNvSpPr txBox="1"/>
          <p:nvPr/>
        </p:nvSpPr>
        <p:spPr>
          <a:xfrm>
            <a:off x="4769269" y="2825501"/>
            <a:ext cx="2653454" cy="6034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399"/>
              </a:lnSpc>
              <a:spcBef>
                <a:spcPct val="0"/>
              </a:spcBef>
            </a:pPr>
            <a:r>
              <a:rPr lang="en-US" sz="2800" b="1">
                <a:solidFill>
                  <a:schemeClr val="tx1"/>
                </a:solidFill>
                <a:latin typeface="Times New Roman" panose="02020603050405020304" pitchFamily="18" charset="0"/>
                <a:ea typeface="K2D Bold"/>
                <a:cs typeface="Times New Roman" panose="02020603050405020304" pitchFamily="18" charset="0"/>
                <a:sym typeface="K2D Bold"/>
              </a:rPr>
              <a:t>ĐỀ TÀI</a:t>
            </a:r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0B3C2635-FABF-620F-544F-7D14D15A01E3}"/>
              </a:ext>
            </a:extLst>
          </p:cNvPr>
          <p:cNvSpPr txBox="1"/>
          <p:nvPr/>
        </p:nvSpPr>
        <p:spPr>
          <a:xfrm>
            <a:off x="1799163" y="3364429"/>
            <a:ext cx="8593667" cy="545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vi-VN" sz="2800" b="1">
                <a:solidFill>
                  <a:schemeClr val="tx1"/>
                </a:solidFill>
                <a:latin typeface="Times New Roman" panose="02020603050405020304" pitchFamily="18" charset="0"/>
                <a:ea typeface="K2D Bold"/>
                <a:cs typeface="K2D Bold"/>
                <a:sym typeface="K2D Bold"/>
              </a:rPr>
              <a:t>XÂY DỰNG HỆ THỐNG QUẢN LÝ QUÁN ĂN</a:t>
            </a:r>
            <a:endParaRPr lang="en-US" sz="2800" b="1">
              <a:solidFill>
                <a:schemeClr val="tx1"/>
              </a:solidFill>
              <a:latin typeface="Times New Roman" panose="02020603050405020304" pitchFamily="18" charset="0"/>
              <a:ea typeface="K2D Bold"/>
              <a:cs typeface="K2D Bold"/>
              <a:sym typeface="K2D Bold"/>
            </a:endParaRPr>
          </a:p>
        </p:txBody>
      </p:sp>
      <p:sp>
        <p:nvSpPr>
          <p:cNvPr id="26" name="TextBox 15">
            <a:extLst>
              <a:ext uri="{FF2B5EF4-FFF2-40B4-BE49-F238E27FC236}">
                <a16:creationId xmlns:a16="http://schemas.microsoft.com/office/drawing/2014/main" id="{80FA61C5-281C-3FA0-94F2-7934B4162436}"/>
              </a:ext>
            </a:extLst>
          </p:cNvPr>
          <p:cNvSpPr txBox="1"/>
          <p:nvPr/>
        </p:nvSpPr>
        <p:spPr>
          <a:xfrm>
            <a:off x="6683540" y="4162596"/>
            <a:ext cx="4932727" cy="13508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00"/>
              </a:lnSpc>
            </a:pPr>
            <a:r>
              <a:rPr lang="vi-VN" sz="2400">
                <a:solidFill>
                  <a:schemeClr val="tx1"/>
                </a:solidFill>
                <a:latin typeface="+mj-lt"/>
                <a:ea typeface="K2D"/>
                <a:cs typeface="K2D"/>
                <a:sym typeface="K2D"/>
              </a:rPr>
              <a:t>Sinh viên thực hiện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K2D"/>
                <a:cs typeface="K2D"/>
                <a:sym typeface="K2D"/>
              </a:rPr>
              <a:t>:</a:t>
            </a:r>
          </a:p>
          <a:p>
            <a:pPr algn="just">
              <a:lnSpc>
                <a:spcPts val="3600"/>
              </a:lnSpc>
            </a:pPr>
            <a:r>
              <a:rPr lang="vi-VN" sz="2400">
                <a:solidFill>
                  <a:schemeClr val="tx1"/>
                </a:solidFill>
                <a:latin typeface="+mj-lt"/>
                <a:ea typeface="K2D"/>
                <a:cs typeface="K2D"/>
                <a:sym typeface="K2D"/>
              </a:rPr>
              <a:t>Trần Chí Hiếu </a:t>
            </a:r>
          </a:p>
          <a:p>
            <a:pPr algn="just">
              <a:lnSpc>
                <a:spcPts val="3600"/>
              </a:lnSpc>
            </a:pPr>
            <a:r>
              <a:rPr lang="vi-VN" sz="2400">
                <a:solidFill>
                  <a:schemeClr val="tx1"/>
                </a:solidFill>
                <a:latin typeface="+mj-lt"/>
                <a:ea typeface="K2D"/>
                <a:cs typeface="K2D"/>
                <a:sym typeface="K2D"/>
              </a:rPr>
              <a:t>MSSV: B2207520 </a:t>
            </a:r>
          </a:p>
        </p:txBody>
      </p:sp>
      <p:sp>
        <p:nvSpPr>
          <p:cNvPr id="27" name="TextBox 16">
            <a:extLst>
              <a:ext uri="{FF2B5EF4-FFF2-40B4-BE49-F238E27FC236}">
                <a16:creationId xmlns:a16="http://schemas.microsoft.com/office/drawing/2014/main" id="{4D4B8E5D-97BE-C93C-41FE-D7AEB9363645}"/>
              </a:ext>
            </a:extLst>
          </p:cNvPr>
          <p:cNvSpPr txBox="1"/>
          <p:nvPr/>
        </p:nvSpPr>
        <p:spPr>
          <a:xfrm>
            <a:off x="2237843" y="4162596"/>
            <a:ext cx="3490752" cy="889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ea typeface="K2D"/>
                <a:cs typeface="K2D"/>
                <a:sym typeface="K2D"/>
              </a:rPr>
              <a:t>Giảng viên hướng dẫn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K2D"/>
                <a:cs typeface="K2D"/>
                <a:sym typeface="K2D"/>
              </a:rPr>
              <a:t>:</a:t>
            </a:r>
          </a:p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ea typeface="K2D"/>
                <a:cs typeface="K2D"/>
                <a:sym typeface="K2D"/>
              </a:rPr>
              <a:t>ThS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ea typeface="K2D"/>
                <a:cs typeface="K2D"/>
                <a:sym typeface="K2D"/>
              </a:rPr>
              <a:t>. </a:t>
            </a: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ea typeface="K2D"/>
                <a:cs typeface="K2D"/>
                <a:sym typeface="K2D"/>
              </a:rPr>
              <a:t>Phạm Nguyên Hoàng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FD6696-C34C-B426-ED09-6D0864317783}"/>
              </a:ext>
            </a:extLst>
          </p:cNvPr>
          <p:cNvSpPr txBox="1"/>
          <p:nvPr/>
        </p:nvSpPr>
        <p:spPr>
          <a:xfrm>
            <a:off x="1100666" y="579120"/>
            <a:ext cx="376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Đối với nhân viên: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E3585-406B-DB9B-BA91-A7C39B8D6D9C}"/>
              </a:ext>
            </a:extLst>
          </p:cNvPr>
          <p:cNvSpPr txBox="1"/>
          <p:nvPr/>
        </p:nvSpPr>
        <p:spPr>
          <a:xfrm>
            <a:off x="1100666" y="1189156"/>
            <a:ext cx="8463280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 đơn giản, dễ thao tác cho nhân viên phục vụ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Gọi món, in hóa đơn và cập nhật trạng thái bàn nhanh chóng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nhập nguyên liệu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Đổi mật khẩu và thông tin cá nhân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283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31000C-C4E3-C103-C4EB-BB3A62842140}"/>
              </a:ext>
            </a:extLst>
          </p:cNvPr>
          <p:cNvSpPr txBox="1"/>
          <p:nvPr/>
        </p:nvSpPr>
        <p:spPr>
          <a:xfrm>
            <a:off x="1041400" y="5588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Đối với quản lý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B9FA6D-A35F-DCB7-8321-B0230CEA341D}"/>
              </a:ext>
            </a:extLst>
          </p:cNvPr>
          <p:cNvSpPr txBox="1"/>
          <p:nvPr/>
        </p:nvSpPr>
        <p:spPr>
          <a:xfrm>
            <a:off x="973667" y="1285220"/>
            <a:ext cx="6473613" cy="3903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thực đơn, giá bán, nguyên liệu cho từng món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nhập nguyên liệu dễ dàng kiểm soát tồn kho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thông tin tài khoản, nhân viên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Thống kê doanh thu phục vụ phân tích và quyết định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47F5A2-F52C-C9A0-2C45-CD8CE1A65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280" y="1450817"/>
            <a:ext cx="4671742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71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2734DE-3547-5F84-5868-1F12E6179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582365"/>
              </p:ext>
            </p:extLst>
          </p:nvPr>
        </p:nvGraphicFramePr>
        <p:xfrm>
          <a:off x="703580" y="991977"/>
          <a:ext cx="10784840" cy="5207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006">
                  <a:extLst>
                    <a:ext uri="{9D8B030D-6E8A-4147-A177-3AD203B41FA5}">
                      <a16:colId xmlns:a16="http://schemas.microsoft.com/office/drawing/2014/main" val="4118968542"/>
                    </a:ext>
                  </a:extLst>
                </a:gridCol>
                <a:gridCol w="3451518">
                  <a:extLst>
                    <a:ext uri="{9D8B030D-6E8A-4147-A177-3AD203B41FA5}">
                      <a16:colId xmlns:a16="http://schemas.microsoft.com/office/drawing/2014/main" val="4067451946"/>
                    </a:ext>
                  </a:extLst>
                </a:gridCol>
                <a:gridCol w="2522261">
                  <a:extLst>
                    <a:ext uri="{9D8B030D-6E8A-4147-A177-3AD203B41FA5}">
                      <a16:colId xmlns:a16="http://schemas.microsoft.com/office/drawing/2014/main" val="586131067"/>
                    </a:ext>
                  </a:extLst>
                </a:gridCol>
                <a:gridCol w="3218055">
                  <a:extLst>
                    <a:ext uri="{9D8B030D-6E8A-4147-A177-3AD203B41FA5}">
                      <a16:colId xmlns:a16="http://schemas.microsoft.com/office/drawing/2014/main" val="3179228055"/>
                    </a:ext>
                  </a:extLst>
                </a:gridCol>
              </a:tblGrid>
              <a:tr h="4694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vi-VN" sz="2200">
                          <a:effectLst/>
                          <a:latin typeface="Times New Roman" panose="02020603050405020304" pitchFamily="18" charset="0"/>
                        </a:rPr>
                        <a:t>STT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vi-VN" sz="2200">
                          <a:effectLst/>
                          <a:latin typeface="Times New Roman" panose="02020603050405020304" pitchFamily="18" charset="0"/>
                        </a:rPr>
                        <a:t>Tính năng kiểm thử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vi-VN" sz="2200">
                          <a:effectLst/>
                          <a:latin typeface="Times New Roman" panose="02020603050405020304" pitchFamily="18" charset="0"/>
                        </a:rPr>
                        <a:t>Số lần kiểm thử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vi-VN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Kết quả như mong đợi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1400276"/>
                  </a:ext>
                </a:extLst>
              </a:tr>
              <a:tr h="692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vi-VN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vi-VN" sz="2200">
                          <a:effectLst/>
                          <a:latin typeface="Times New Roman" panose="02020603050405020304" pitchFamily="18" charset="0"/>
                        </a:rPr>
                        <a:t>Đăng nhập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vi-VN" sz="2200"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vi-VN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315718"/>
                  </a:ext>
                </a:extLst>
              </a:tr>
              <a:tr h="553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vi-VN" sz="220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vi-VN" sz="2200">
                          <a:effectLst/>
                          <a:latin typeface="Times New Roman" panose="02020603050405020304" pitchFamily="18" charset="0"/>
                        </a:rPr>
                        <a:t>Tạo tài khoản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vi-VN" sz="2200"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vi-VN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8775671"/>
                  </a:ext>
                </a:extLst>
              </a:tr>
              <a:tr h="734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vi-VN" sz="2200"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vi-VN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Tạo nhân viên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vi-VN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vi-VN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2527750"/>
                  </a:ext>
                </a:extLst>
              </a:tr>
              <a:tr h="680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vi-VN" sz="2200"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vi-VN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Tạo nhà cung cấp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vi-VN" sz="2200"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vi-VN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9749320"/>
                  </a:ext>
                </a:extLst>
              </a:tr>
              <a:tr h="692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vi-VN" sz="2200"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vi-VN" sz="2200">
                          <a:effectLst/>
                          <a:latin typeface="Times New Roman" panose="02020603050405020304" pitchFamily="18" charset="0"/>
                        </a:rPr>
                        <a:t>Thống kê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vi-VN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30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vi-VN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7206500"/>
                  </a:ext>
                </a:extLst>
              </a:tr>
              <a:tr h="6923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vi-VN" sz="22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6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vi-VN" sz="22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Bán món ăn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vi-VN" sz="22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20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vi-VN" sz="2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023035"/>
                  </a:ext>
                </a:extLst>
              </a:tr>
              <a:tr h="692374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vi-VN" sz="2200">
                          <a:effectLst/>
                          <a:latin typeface="+mj-lt"/>
                          <a:ea typeface="Times New Roman" panose="02020603050405020304" pitchFamily="18" charset="0"/>
                        </a:rPr>
                        <a:t>Các chức năng hoạt động tương đối ổn định</a:t>
                      </a:r>
                      <a:endParaRPr lang="en-US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endParaRPr lang="en-US" sz="2200">
                        <a:effectLst/>
                        <a:latin typeface="+mj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endParaRPr lang="vi-VN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947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CA1D8B-072D-4A0C-FCF8-D9842FFAC1D6}"/>
              </a:ext>
            </a:extLst>
          </p:cNvPr>
          <p:cNvSpPr txBox="1"/>
          <p:nvPr/>
        </p:nvSpPr>
        <p:spPr>
          <a:xfrm>
            <a:off x="965200" y="499534"/>
            <a:ext cx="4546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kiểm thử</a:t>
            </a:r>
            <a:endParaRPr lang="en-US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360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7233-FAAF-E2A3-003F-CF54F277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+mj-lt"/>
              </a:rPr>
              <a:t>IV. Kết luận và hướng phát triển 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B9A1CB-6525-D1A5-1EC8-4783CAB965FF}"/>
              </a:ext>
            </a:extLst>
          </p:cNvPr>
          <p:cNvSpPr txBox="1"/>
          <p:nvPr/>
        </p:nvSpPr>
        <p:spPr>
          <a:xfrm>
            <a:off x="677332" y="1381443"/>
            <a:ext cx="10803467" cy="168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Hệ thống đã đáp ứng được các yêu cầu cơ bản của một hệ thống quản lý quán ăn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Các chức năng hoạt động tương đối ổn định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Khi tạo tài khoản mật khẩu được mã hóa để đảm bảo an toàn.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CA4E9-2A6F-ECE4-07AE-8A86DE60D3A5}"/>
              </a:ext>
            </a:extLst>
          </p:cNvPr>
          <p:cNvSpPr txBox="1"/>
          <p:nvPr/>
        </p:nvSpPr>
        <p:spPr>
          <a:xfrm>
            <a:off x="838200" y="1010525"/>
            <a:ext cx="264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Kết luận:</a:t>
            </a:r>
            <a:endParaRPr lang="en-US" sz="2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C93CE5-CA5E-B0F5-FD68-3688EB3C6EDE}"/>
              </a:ext>
            </a:extLst>
          </p:cNvPr>
          <p:cNvSpPr txBox="1"/>
          <p:nvPr/>
        </p:nvSpPr>
        <p:spPr>
          <a:xfrm>
            <a:off x="914400" y="3993937"/>
            <a:ext cx="513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>
                <a:latin typeface="+mj-lt"/>
                <a:cs typeface="Times New Roman" panose="02020603050405020304" pitchFamily="18" charset="0"/>
              </a:rPr>
              <a:t>Hạn chế: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F9CF2-C54E-4EA8-15C5-E790489EA9D2}"/>
              </a:ext>
            </a:extLst>
          </p:cNvPr>
          <p:cNvSpPr txBox="1"/>
          <p:nvPr/>
        </p:nvSpPr>
        <p:spPr>
          <a:xfrm>
            <a:off x="677333" y="4490702"/>
            <a:ext cx="68918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>
                <a:latin typeface="+mj-lt"/>
                <a:cs typeface="Times New Roman" panose="02020603050405020304" pitchFamily="18" charset="0"/>
              </a:rPr>
              <a:t>Giao diện chưa trực quan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>
                <a:latin typeface="+mj-lt"/>
                <a:cs typeface="Times New Roman" panose="02020603050405020304" pitchFamily="18" charset="0"/>
              </a:rPr>
              <a:t>Chưa có các nền tản web hay mobile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>
                <a:latin typeface="+mj-lt"/>
                <a:cs typeface="Times New Roman" panose="02020603050405020304" pitchFamily="18" charset="0"/>
              </a:rPr>
              <a:t>Thanh toán qua ví điện tử, ứng dụng ngân hàng,...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752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95193A-9277-9F0E-DA39-041A5AC69943}"/>
              </a:ext>
            </a:extLst>
          </p:cNvPr>
          <p:cNvSpPr txBox="1"/>
          <p:nvPr/>
        </p:nvSpPr>
        <p:spPr>
          <a:xfrm>
            <a:off x="863599" y="550334"/>
            <a:ext cx="4140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triển:</a:t>
            </a:r>
            <a:endParaRPr lang="en-US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F2922-89FF-3CF3-AB7B-900DE69968D5}"/>
              </a:ext>
            </a:extLst>
          </p:cNvPr>
          <p:cNvSpPr txBox="1"/>
          <p:nvPr/>
        </p:nvSpPr>
        <p:spPr>
          <a:xfrm>
            <a:off x="863599" y="1422400"/>
            <a:ext cx="836506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Mở rộng hệ thống thanh toán</a:t>
            </a:r>
            <a:endParaRPr lang="en-US" sz="2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Cải thiện hệ thống quản lý đơn hàng (Gửi email, thông báo,...)</a:t>
            </a:r>
            <a:endParaRPr lang="en-US" sz="2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 hợp hệ thống đánh giá &amp; phản hồi</a:t>
            </a:r>
            <a:endParaRPr lang="en-US" sz="2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 dựng hệ thống quản lý kho hàng ( Gửi cảnh báo khi hết hàng,... )</a:t>
            </a:r>
            <a:endParaRPr lang="en-US" sz="24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8F5D68-1CB3-5645-FBA2-3D49948B2F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929" t="11871" r="15562" b="4851"/>
          <a:stretch/>
        </p:blipFill>
        <p:spPr>
          <a:xfrm>
            <a:off x="9093201" y="1168400"/>
            <a:ext cx="2661920" cy="267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28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3BBB-D704-1B3B-100A-2FEB933F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V. Demo hệ thống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C5707-86A7-0A3D-2CEF-B56F34AEA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1" y="1239322"/>
            <a:ext cx="5129026" cy="419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69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68"/>
          <p:cNvSpPr txBox="1">
            <a:spLocks noGrp="1"/>
          </p:cNvSpPr>
          <p:nvPr>
            <p:ph type="ctrTitle"/>
          </p:nvPr>
        </p:nvSpPr>
        <p:spPr>
          <a:xfrm>
            <a:off x="1443567" y="1773238"/>
            <a:ext cx="10748433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CÁM ƠN </a:t>
            </a:r>
            <a:r>
              <a:rPr lang="vi-VN" sz="360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THẦY</a:t>
            </a:r>
            <a:r>
              <a:rPr lang="en-US" sz="360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VÀ CÁC BẠN ĐÃ LẮNG NGHE!</a:t>
            </a:r>
            <a:endParaRPr sz="360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4"/>
          <p:cNvSpPr txBox="1">
            <a:spLocks noGrp="1"/>
          </p:cNvSpPr>
          <p:nvPr>
            <p:ph type="title"/>
          </p:nvPr>
        </p:nvSpPr>
        <p:spPr>
          <a:xfrm>
            <a:off x="838200" y="15200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Times New Roman"/>
              <a:buNone/>
            </a:pPr>
            <a:r>
              <a:rPr lang="en-US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NỘI DUNG</a:t>
            </a:r>
            <a:endParaRPr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577" name="Google Shape;577;p34"/>
          <p:cNvSpPr txBox="1">
            <a:spLocks noGrp="1"/>
          </p:cNvSpPr>
          <p:nvPr>
            <p:ph type="body" idx="1"/>
          </p:nvPr>
        </p:nvSpPr>
        <p:spPr>
          <a:xfrm>
            <a:off x="838200" y="1326738"/>
            <a:ext cx="10515600" cy="4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571500">
              <a:lnSpc>
                <a:spcPct val="200000"/>
              </a:lnSpc>
              <a:spcBef>
                <a:spcPts val="0"/>
              </a:spcBef>
              <a:buSzPts val="3200"/>
              <a:buFont typeface="+mj-lt"/>
              <a:buAutoNum type="romanUcPeriod"/>
            </a:pPr>
            <a:r>
              <a:rPr lang="vi-VN" sz="2800" b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Tổng quan</a:t>
            </a:r>
          </a:p>
          <a:p>
            <a:pPr marL="571500" lvl="0" indent="-571500">
              <a:lnSpc>
                <a:spcPct val="200000"/>
              </a:lnSpc>
              <a:spcBef>
                <a:spcPts val="0"/>
              </a:spcBef>
              <a:buSzPts val="3200"/>
              <a:buFont typeface="+mj-lt"/>
              <a:buAutoNum type="romanUcPeriod"/>
            </a:pPr>
            <a:r>
              <a:rPr lang="vi-VN" sz="2800" b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Thực hiện </a:t>
            </a:r>
          </a:p>
          <a:p>
            <a:pPr marL="571500" lvl="0" indent="-571500">
              <a:lnSpc>
                <a:spcPct val="200000"/>
              </a:lnSpc>
              <a:spcBef>
                <a:spcPts val="0"/>
              </a:spcBef>
              <a:buSzPts val="3200"/>
              <a:buFont typeface="+mj-lt"/>
              <a:buAutoNum type="romanUcPeriod"/>
            </a:pPr>
            <a:r>
              <a:rPr lang="vi-VN" sz="2800" b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Kết quả đạt đươc</a:t>
            </a:r>
          </a:p>
          <a:p>
            <a:pPr marL="571500" lvl="0" indent="-571500">
              <a:lnSpc>
                <a:spcPct val="200000"/>
              </a:lnSpc>
              <a:spcBef>
                <a:spcPts val="0"/>
              </a:spcBef>
              <a:buSzPts val="3200"/>
              <a:buFont typeface="+mj-lt"/>
              <a:buAutoNum type="romanUcPeriod"/>
            </a:pPr>
            <a:r>
              <a:rPr lang="vi-VN" sz="2800" b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Kết luận và hướng phát triễn </a:t>
            </a:r>
          </a:p>
          <a:p>
            <a:pPr marL="571500" lvl="0" indent="-571500">
              <a:lnSpc>
                <a:spcPct val="200000"/>
              </a:lnSpc>
              <a:spcBef>
                <a:spcPts val="0"/>
              </a:spcBef>
              <a:buSzPts val="3200"/>
              <a:buFont typeface="+mj-lt"/>
              <a:buAutoNum type="romanUcPeriod"/>
            </a:pPr>
            <a:r>
              <a:rPr lang="vi-VN" sz="2800" b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Demo hệ thống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B79F-08B2-8E6C-5D1C-F32508D1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 panose="02020603050405020304" pitchFamily="18" charset="0"/>
              </a:rPr>
              <a:t>I. Tổng quan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567247-6938-DFF3-0688-21DD6D639F15}"/>
              </a:ext>
            </a:extLst>
          </p:cNvPr>
          <p:cNvSpPr txBox="1"/>
          <p:nvPr/>
        </p:nvSpPr>
        <p:spPr>
          <a:xfrm>
            <a:off x="690880" y="1214469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1. Đặt vấn đề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39E72B-7F8D-4830-059C-DF529D74A02A}"/>
              </a:ext>
            </a:extLst>
          </p:cNvPr>
          <p:cNvSpPr txBox="1"/>
          <p:nvPr/>
        </p:nvSpPr>
        <p:spPr>
          <a:xfrm>
            <a:off x="762000" y="1909078"/>
            <a:ext cx="10515600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vi-VN" altLang="en-US" sz="2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Việc quản lý thủ công hóa đơn... có thể gây thất thoát, sai sót và tốn thời gian.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vi-VN" altLang="en-US" sz="2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 đồng bộ giữa các khâu làm giảm trải nghiệm của người bán lẫn khách hàng.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vi-VN" altLang="en-US" sz="2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Cần một phần mềm quản lý quán ăn giúp tối ưu hóa quy trình phục vụ và vận hành tốt hơn.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95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4A1BE3-66B7-CDD3-2882-319E91C90B9E}"/>
              </a:ext>
            </a:extLst>
          </p:cNvPr>
          <p:cNvSpPr txBox="1"/>
          <p:nvPr/>
        </p:nvSpPr>
        <p:spPr>
          <a:xfrm>
            <a:off x="1249680" y="568960"/>
            <a:ext cx="2357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2. Mục tiêu</a:t>
            </a:r>
            <a:endParaRPr lang="en-US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CFCED4-7AB3-EF3B-9F9D-BEBFB11A4CCE}"/>
              </a:ext>
            </a:extLst>
          </p:cNvPr>
          <p:cNvSpPr txBox="1"/>
          <p:nvPr/>
        </p:nvSpPr>
        <p:spPr>
          <a:xfrm>
            <a:off x="1249680" y="1092180"/>
            <a:ext cx="98755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Xây dựng h</a:t>
            </a:r>
            <a:r>
              <a:rPr lang="vi-VN" sz="24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ệ thống quản lý </a:t>
            </a:r>
            <a:r>
              <a:rPr lang="vi-VN" sz="24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quán ăn với mục tiêu</a:t>
            </a:r>
            <a:r>
              <a:rPr lang="vi-VN" sz="24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vi-VN" sz="24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4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ối ưu hóa quy trình quản lý (món ăn, </a:t>
            </a:r>
            <a:r>
              <a:rPr lang="vi-VN" sz="24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 liệu</a:t>
            </a:r>
            <a:r>
              <a:rPr lang="vi-VN" sz="24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dễ dàng kiểm soát tồn kho....)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vi-VN" sz="24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vi-VN" sz="24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 đến trải nghiệm tốt hơn cho cả khách hàng lẫn </a:t>
            </a:r>
            <a:r>
              <a:rPr lang="vi-VN" sz="24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chủ quán ăn</a:t>
            </a:r>
            <a:r>
              <a:rPr lang="vi-VN" sz="24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A2705-1AC3-FC5C-AB0B-FB5A296FC771}"/>
              </a:ext>
            </a:extLst>
          </p:cNvPr>
          <p:cNvSpPr txBox="1"/>
          <p:nvPr/>
        </p:nvSpPr>
        <p:spPr>
          <a:xfrm>
            <a:off x="1249680" y="3003669"/>
            <a:ext cx="32207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3. Lợi ích</a:t>
            </a:r>
            <a:endParaRPr lang="en-US" sz="2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D64352-BF53-09FC-F025-120EE353722F}"/>
              </a:ext>
            </a:extLst>
          </p:cNvPr>
          <p:cNvSpPr txBox="1"/>
          <p:nvPr/>
        </p:nvSpPr>
        <p:spPr>
          <a:xfrm>
            <a:off x="1450340" y="3403629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Đối với quán ăn: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5A574-E293-D528-B5EA-198B84EE25C8}"/>
              </a:ext>
            </a:extLst>
          </p:cNvPr>
          <p:cNvSpPr txBox="1"/>
          <p:nvPr/>
        </p:nvSpPr>
        <p:spPr>
          <a:xfrm>
            <a:off x="6385560" y="3495789"/>
            <a:ext cx="3627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Đối với khách hàng: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D46E70-98C3-2A08-1441-9BBE83640269}"/>
              </a:ext>
            </a:extLst>
          </p:cNvPr>
          <p:cNvSpPr txBox="1"/>
          <p:nvPr/>
        </p:nvSpPr>
        <p:spPr>
          <a:xfrm>
            <a:off x="1450340" y="3957777"/>
            <a:ext cx="441706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đơn hàng, doanh thu, nguyên liệu hiệu quả.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 sai sót, thất thoát và chi phí vận hành.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 báo cáo thống kê hỗ trợ ra quyết định.</a:t>
            </a: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1A6721-E3DA-DB60-A036-D512F28F841A}"/>
              </a:ext>
            </a:extLst>
          </p:cNvPr>
          <p:cNvSpPr txBox="1"/>
          <p:nvPr/>
        </p:nvSpPr>
        <p:spPr>
          <a:xfrm>
            <a:off x="6385560" y="3957777"/>
            <a:ext cx="480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Giảm nhầm lẫn khi gọi món và thanh toán.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 phục vụ nhanh và chính xác hơn.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50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C0BE2E-3949-1C47-69FC-2F8ED0E5157D}"/>
              </a:ext>
            </a:extLst>
          </p:cNvPr>
          <p:cNvSpPr txBox="1"/>
          <p:nvPr/>
        </p:nvSpPr>
        <p:spPr>
          <a:xfrm>
            <a:off x="965200" y="487680"/>
            <a:ext cx="8493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số hệ thống quản lý quán ăn phổ biến:</a:t>
            </a:r>
            <a:endParaRPr lang="en-US" sz="2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order mon">
            <a:extLst>
              <a:ext uri="{FF2B5EF4-FFF2-40B4-BE49-F238E27FC236}">
                <a16:creationId xmlns:a16="http://schemas.microsoft.com/office/drawing/2014/main" id="{DB7C0E18-FF0F-205A-28F8-BD84FD530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337" y="1650289"/>
            <a:ext cx="8367325" cy="44506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C2956E-846E-F9BD-BB0D-F64801084E20}"/>
              </a:ext>
            </a:extLst>
          </p:cNvPr>
          <p:cNvSpPr txBox="1"/>
          <p:nvPr/>
        </p:nvSpPr>
        <p:spPr>
          <a:xfrm>
            <a:off x="965200" y="1188624"/>
            <a:ext cx="1693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KiotViet</a:t>
            </a:r>
          </a:p>
        </p:txBody>
      </p:sp>
    </p:spTree>
    <p:extLst>
      <p:ext uri="{BB962C8B-B14F-4D97-AF65-F5344CB8AC3E}">
        <p14:creationId xmlns:p14="http://schemas.microsoft.com/office/powerpoint/2010/main" val="174633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3E145-F5D6-8381-EA7C-B04693135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143DD8-7791-812B-6D9B-AD72DEEAC3D8}"/>
              </a:ext>
            </a:extLst>
          </p:cNvPr>
          <p:cNvSpPr txBox="1"/>
          <p:nvPr/>
        </p:nvSpPr>
        <p:spPr>
          <a:xfrm>
            <a:off x="965200" y="487680"/>
            <a:ext cx="8493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số hệ thống quản lý quán ăn phổ biến:</a:t>
            </a:r>
            <a:endParaRPr lang="en-US" sz="2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EDB883-1A70-AF88-509D-FC82EF810C04}"/>
              </a:ext>
            </a:extLst>
          </p:cNvPr>
          <p:cNvSpPr txBox="1"/>
          <p:nvPr/>
        </p:nvSpPr>
        <p:spPr>
          <a:xfrm>
            <a:off x="965200" y="1188624"/>
            <a:ext cx="1558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PosApp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E12AA7-29DD-689E-54FB-A3191FA624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"/>
          <a:stretch>
            <a:fillRect/>
          </a:stretch>
        </p:blipFill>
        <p:spPr bwMode="auto">
          <a:xfrm>
            <a:off x="2257583" y="1650289"/>
            <a:ext cx="7676833" cy="43407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1278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89A4-C58C-E32B-2710-5B1B9B99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latin typeface="Times New Roman" panose="02020603050405020304" pitchFamily="18" charset="0"/>
              </a:rPr>
              <a:t>II. Thực hiện</a:t>
            </a:r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BD411-F328-C3A5-0B0A-40B5C8C1F301}"/>
              </a:ext>
            </a:extLst>
          </p:cNvPr>
          <p:cNvSpPr txBox="1"/>
          <p:nvPr/>
        </p:nvSpPr>
        <p:spPr>
          <a:xfrm>
            <a:off x="838200" y="1089670"/>
            <a:ext cx="3515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Cơ sở lý thuyết: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E3666-9EFC-9494-4F64-DEBE79463CC5}"/>
              </a:ext>
            </a:extLst>
          </p:cNvPr>
          <p:cNvSpPr txBox="1"/>
          <p:nvPr/>
        </p:nvSpPr>
        <p:spPr>
          <a:xfrm>
            <a:off x="995679" y="1755241"/>
            <a:ext cx="102819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Ngôn ngữ lập trình: C#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Giao diện: Windows Forms (WinForms)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Cơ sở dữ liệu: SQL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Công cụ hỗ trợ: Visual Studio, SQL Server Management Studio, Crystal Reports / iTextSharp....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4E98E9-6B3B-20D3-88FD-6C07DD5474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52" t="3316" r="6149" b="15529"/>
          <a:stretch>
            <a:fillRect/>
          </a:stretch>
        </p:blipFill>
        <p:spPr>
          <a:xfrm>
            <a:off x="1097279" y="3971905"/>
            <a:ext cx="2607978" cy="2438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E847D5-058E-079F-6F2F-336F6F5648E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1302" b="38479"/>
          <a:stretch>
            <a:fillRect/>
          </a:stretch>
        </p:blipFill>
        <p:spPr>
          <a:xfrm>
            <a:off x="4353560" y="4840586"/>
            <a:ext cx="3467100" cy="701040"/>
          </a:xfrm>
          <a:prstGeom prst="rect">
            <a:avLst/>
          </a:prstGeom>
        </p:spPr>
      </p:pic>
      <p:pic>
        <p:nvPicPr>
          <p:cNvPr id="3090" name="Picture 18" descr="Toric + Microsoft SQL | Data Integration">
            <a:extLst>
              <a:ext uri="{FF2B5EF4-FFF2-40B4-BE49-F238E27FC236}">
                <a16:creationId xmlns:a16="http://schemas.microsoft.com/office/drawing/2014/main" id="{EBF0C04E-AB46-2275-A2DA-3CC54E8F1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4661198"/>
            <a:ext cx="3576177" cy="105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77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7CB21E-72E5-4FAC-E580-C594F640FB40}"/>
              </a:ext>
            </a:extLst>
          </p:cNvPr>
          <p:cNvSpPr txBox="1"/>
          <p:nvPr/>
        </p:nvSpPr>
        <p:spPr>
          <a:xfrm>
            <a:off x="1026160" y="592257"/>
            <a:ext cx="424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Thực hành và triễn khai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BFF376-CF37-CBF4-0EA9-A0E635A8D2FE}"/>
              </a:ext>
            </a:extLst>
          </p:cNvPr>
          <p:cNvSpPr txBox="1"/>
          <p:nvPr/>
        </p:nvSpPr>
        <p:spPr>
          <a:xfrm>
            <a:off x="924560" y="1158240"/>
            <a:ext cx="8046720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 1: Thiết kế cơ sở dữ liệu trên SQL Server.</a:t>
            </a:r>
            <a:endParaRPr lang="en-US" sz="240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vi-VN" sz="24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 2: Xây dựng giao diện bằng WinForms.</a:t>
            </a:r>
          </a:p>
          <a:p>
            <a:pPr>
              <a:lnSpc>
                <a:spcPct val="150000"/>
              </a:lnSpc>
            </a:pPr>
            <a:r>
              <a:rPr lang="vi-VN" sz="24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 3: Kết nối dữ liệu với cơ sở dữ liệu.</a:t>
            </a:r>
            <a:endParaRPr lang="en-US" sz="240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vi-VN" sz="24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 4: Xây dựng các chức năng: gọi món, in hóa đơn, ....</a:t>
            </a:r>
          </a:p>
          <a:p>
            <a:pPr>
              <a:lnSpc>
                <a:spcPct val="150000"/>
              </a:lnSpc>
            </a:pPr>
            <a:r>
              <a:rPr lang="vi-VN" sz="24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 5: Kiểm thử và chạy trên máy tính cá nhân.</a:t>
            </a:r>
            <a:endParaRPr lang="en-US" sz="240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893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6A53AE-02A3-CD6E-954D-F4E94037D779}"/>
              </a:ext>
            </a:extLst>
          </p:cNvPr>
          <p:cNvSpPr txBox="1"/>
          <p:nvPr/>
        </p:nvSpPr>
        <p:spPr>
          <a:xfrm>
            <a:off x="550334" y="1176867"/>
            <a:ext cx="6338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Sơ đồ chức năng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68CDB4-4C93-D652-F362-77FB723DC919}"/>
              </a:ext>
            </a:extLst>
          </p:cNvPr>
          <p:cNvSpPr txBox="1"/>
          <p:nvPr/>
        </p:nvSpPr>
        <p:spPr>
          <a:xfrm>
            <a:off x="783168" y="543581"/>
            <a:ext cx="3936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Kết quả đạt được</a:t>
            </a:r>
            <a:endParaRPr lang="en-US" sz="28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C3C4CA-8257-F0DB-69C9-4C02F8F876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23"/>
          <a:stretch>
            <a:fillRect/>
          </a:stretch>
        </p:blipFill>
        <p:spPr bwMode="auto">
          <a:xfrm>
            <a:off x="550334" y="1700087"/>
            <a:ext cx="5171440" cy="4719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7560B5-715D-F596-8B0A-4B6798CA5C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503" b="-1"/>
          <a:stretch>
            <a:fillRect/>
          </a:stretch>
        </p:blipFill>
        <p:spPr bwMode="auto">
          <a:xfrm>
            <a:off x="6470229" y="2167608"/>
            <a:ext cx="5059120" cy="4251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6B693D-FF40-3C5F-6D55-70C1DF66CC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6968" b="93437"/>
          <a:stretch>
            <a:fillRect/>
          </a:stretch>
        </p:blipFill>
        <p:spPr bwMode="auto">
          <a:xfrm>
            <a:off x="6470228" y="1644388"/>
            <a:ext cx="3197012" cy="523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2143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713</Words>
  <Application>Microsoft Office PowerPoint</Application>
  <PresentationFormat>Widescreen</PresentationFormat>
  <Paragraphs>107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Times New Roman</vt:lpstr>
      <vt:lpstr>K2D</vt:lpstr>
      <vt:lpstr>Readex Pro</vt:lpstr>
      <vt:lpstr>Calibri</vt:lpstr>
      <vt:lpstr>Barlow</vt:lpstr>
      <vt:lpstr>Arial</vt:lpstr>
      <vt:lpstr>Office Theme</vt:lpstr>
      <vt:lpstr>PowerPoint Presentation</vt:lpstr>
      <vt:lpstr>NỘI DUNG</vt:lpstr>
      <vt:lpstr>I. Tổng quan</vt:lpstr>
      <vt:lpstr>PowerPoint Presentation</vt:lpstr>
      <vt:lpstr>PowerPoint Presentation</vt:lpstr>
      <vt:lpstr>PowerPoint Presentation</vt:lpstr>
      <vt:lpstr>II. Thực hiện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IV. Kết luận và hướng phát triển </vt:lpstr>
      <vt:lpstr>PowerPoint Presentation</vt:lpstr>
      <vt:lpstr>V. Demo hệ thống</vt:lpstr>
      <vt:lpstr>CÁM ƠN THẦY VÀ CÁC BẠN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Chí Hiếu Trần</dc:creator>
  <cp:lastModifiedBy>Chí Hiếu Trần</cp:lastModifiedBy>
  <cp:revision>6</cp:revision>
  <dcterms:modified xsi:type="dcterms:W3CDTF">2025-08-07T16:09:17Z</dcterms:modified>
</cp:coreProperties>
</file>