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0"/>
  </p:notes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65" r:id="rId9"/>
    <p:sldId id="264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79" r:id="rId24"/>
    <p:sldId id="282" r:id="rId25"/>
    <p:sldId id="283" r:id="rId26"/>
    <p:sldId id="284" r:id="rId27"/>
    <p:sldId id="278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0" autoAdjust="0"/>
  </p:normalViewPr>
  <p:slideViewPr>
    <p:cSldViewPr snapToGrid="0">
      <p:cViewPr>
        <p:scale>
          <a:sx n="90" d="100"/>
          <a:sy n="90" d="100"/>
        </p:scale>
        <p:origin x="278" y="-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4185-A5B0-4FF3-8497-6A412EEDE993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91385-CE42-4569-9267-B0FA33AE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7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7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8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0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5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5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FD2160-0116-48E4-8438-C1970D5BE1F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9A02FD-F1BE-4E9D-87A3-12BDF67D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6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ernan4444/anime-recommendation-database-2020?select=anime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11426"/>
            <a:ext cx="9448800" cy="21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BÁO CÁO ĐỒ ÁN </a:t>
            </a:r>
            <a:r>
              <a:rPr lang="en-US" dirty="0" smtClean="0"/>
              <a:t>MÔN KHO </a:t>
            </a:r>
            <a:r>
              <a:rPr lang="en-US" dirty="0"/>
              <a:t>DỮ LIỆU VÀ </a:t>
            </a:r>
            <a:r>
              <a:rPr lang="en-US" dirty="0" smtClean="0"/>
              <a:t>OLAP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2183"/>
            <a:ext cx="9448800" cy="6858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600" dirty="0" err="1"/>
              <a:t>Xây</a:t>
            </a:r>
            <a:r>
              <a:rPr lang="en-US" sz="3600" dirty="0"/>
              <a:t> </a:t>
            </a:r>
            <a:r>
              <a:rPr lang="en-US" sz="3600" dirty="0" err="1"/>
              <a:t>dựng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</a:t>
            </a:r>
            <a:r>
              <a:rPr lang="en-US" sz="3600" dirty="0" err="1"/>
              <a:t>xuất</a:t>
            </a:r>
            <a:r>
              <a:rPr lang="en-US" sz="3600" dirty="0"/>
              <a:t> anime</a:t>
            </a:r>
          </a:p>
        </p:txBody>
      </p:sp>
      <p:sp>
        <p:nvSpPr>
          <p:cNvPr id="4" name="Google Shape;2004;p58"/>
          <p:cNvSpPr txBox="1">
            <a:spLocks/>
          </p:cNvSpPr>
          <p:nvPr/>
        </p:nvSpPr>
        <p:spPr>
          <a:xfrm>
            <a:off x="2909146" y="3905477"/>
            <a:ext cx="6373707" cy="12132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vi-VN" sz="1800" dirty="0" smtClean="0">
                <a:latin typeface="+mn-lt"/>
              </a:rPr>
              <a:t>Giảng viên hướng dẫn: Đỗ Thị Minh Phụng</a:t>
            </a:r>
            <a:br>
              <a:rPr lang="vi-VN" sz="1800" dirty="0" smtClean="0">
                <a:latin typeface="+mn-lt"/>
              </a:rPr>
            </a:br>
            <a:r>
              <a:rPr lang="vi-VN" sz="1800" dirty="0" smtClean="0">
                <a:latin typeface="+mn-lt"/>
              </a:rPr>
              <a:t>Sinh viên thực hiện:</a:t>
            </a:r>
            <a:br>
              <a:rPr lang="vi-VN" sz="1800" dirty="0" smtClean="0">
                <a:latin typeface="+mn-lt"/>
              </a:rPr>
            </a:br>
            <a:r>
              <a:rPr lang="vi-VN" sz="1800" dirty="0" smtClean="0">
                <a:latin typeface="+mn-lt"/>
              </a:rPr>
              <a:t>		</a:t>
            </a:r>
            <a:r>
              <a:rPr lang="en-US" sz="1800" dirty="0" smtClean="0">
                <a:latin typeface="+mn-lt"/>
              </a:rPr>
              <a:t>NGUYỄN TĂNG HẢO - 19521479</a:t>
            </a:r>
            <a:r>
              <a:rPr lang="vi-VN" sz="1800" dirty="0" smtClean="0">
                <a:latin typeface="+mn-lt"/>
              </a:rPr>
              <a:t/>
            </a:r>
            <a:br>
              <a:rPr lang="vi-VN" sz="1800" dirty="0" smtClean="0">
                <a:latin typeface="+mn-lt"/>
              </a:rPr>
            </a:br>
            <a:r>
              <a:rPr lang="vi-VN" sz="1800" dirty="0" smtClean="0">
                <a:latin typeface="+mn-lt"/>
              </a:rPr>
              <a:t>		</a:t>
            </a:r>
            <a:r>
              <a:rPr lang="en-US" sz="1800" dirty="0" err="1" smtClean="0">
                <a:latin typeface="+mn-lt"/>
              </a:rPr>
              <a:t>Thân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trUNG</a:t>
            </a:r>
            <a:r>
              <a:rPr lang="en-US" sz="1800" dirty="0" smtClean="0">
                <a:latin typeface="+mn-lt"/>
              </a:rPr>
              <a:t> HIẾU - 19521513</a:t>
            </a:r>
            <a:endParaRPr lang="vi-V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58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05932"/>
          </a:xfrm>
        </p:spPr>
        <p:txBody>
          <a:bodyPr/>
          <a:lstStyle/>
          <a:p>
            <a:r>
              <a:rPr lang="en-US" dirty="0" err="1">
                <a:uFill>
                  <a:noFill/>
                </a:uFill>
              </a:rPr>
              <a:t>kho</a:t>
            </a:r>
            <a:r>
              <a:rPr lang="en-US" dirty="0">
                <a:uFill>
                  <a:noFill/>
                </a:uFill>
              </a:rPr>
              <a:t> SSAS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97934" y="2040467"/>
            <a:ext cx="1837265" cy="3556000"/>
          </a:xfrm>
        </p:spPr>
        <p:txBody>
          <a:bodyPr/>
          <a:lstStyle/>
          <a:p>
            <a:pPr marL="228600" indent="0" algn="just">
              <a:buNone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15 </a:t>
            </a:r>
            <a:r>
              <a:rPr lang="en-US" dirty="0" err="1"/>
              <a:t>câu</a:t>
            </a:r>
            <a:r>
              <a:rPr lang="en-US" dirty="0"/>
              <a:t> name set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Manual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Design </a:t>
            </a:r>
            <a:r>
              <a:rPr lang="en-US" dirty="0" smtClean="0"/>
              <a:t>Mode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35199" y="1678414"/>
            <a:ext cx="9896393" cy="47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smtClean="0"/>
              <a:t>MDX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741" y="1732466"/>
            <a:ext cx="8662002" cy="49900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1" y="1363134"/>
            <a:ext cx="101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9: 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24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smtClean="0"/>
              <a:t>100000 –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smtClean="0"/>
              <a:t>MDX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4"/>
            <a:ext cx="101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9: 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24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smtClean="0"/>
              <a:t>100000 – Manual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32466"/>
            <a:ext cx="6730626" cy="48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smtClean="0"/>
              <a:t>MDX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4"/>
            <a:ext cx="101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9: 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24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smtClean="0"/>
              <a:t>100000 – Pivot Excel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28272"/>
            <a:ext cx="8384821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smtClean="0"/>
              <a:t>MDX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4"/>
            <a:ext cx="101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10: Cho </a:t>
            </a:r>
            <a:r>
              <a:rPr lang="en-US" dirty="0" err="1" smtClean="0"/>
              <a:t>biết</a:t>
            </a:r>
            <a:r>
              <a:rPr lang="en-US" dirty="0" smtClean="0"/>
              <a:t> top 2 </a:t>
            </a:r>
            <a:r>
              <a:rPr lang="en-US" dirty="0" err="1" smtClean="0"/>
              <a:t>bộ</a:t>
            </a:r>
            <a:r>
              <a:rPr lang="en-US" dirty="0" smtClean="0"/>
              <a:t> anime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2000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2019 – SQL Server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248" y="1732466"/>
            <a:ext cx="6651552" cy="48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smtClean="0"/>
              <a:t>MDX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4"/>
            <a:ext cx="101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10: Cho </a:t>
            </a:r>
            <a:r>
              <a:rPr lang="en-US" dirty="0" err="1" smtClean="0"/>
              <a:t>biết</a:t>
            </a:r>
            <a:r>
              <a:rPr lang="en-US" dirty="0" smtClean="0"/>
              <a:t> top 2 </a:t>
            </a:r>
            <a:r>
              <a:rPr lang="en-US" dirty="0" err="1" smtClean="0"/>
              <a:t>bộ</a:t>
            </a:r>
            <a:r>
              <a:rPr lang="en-US" dirty="0" smtClean="0"/>
              <a:t> anime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2000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2019 – Manual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32466"/>
            <a:ext cx="7085071" cy="51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smtClean="0"/>
              <a:t>MDX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4"/>
            <a:ext cx="101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10: Cho </a:t>
            </a:r>
            <a:r>
              <a:rPr lang="en-US" dirty="0" err="1" smtClean="0"/>
              <a:t>biết</a:t>
            </a:r>
            <a:r>
              <a:rPr lang="en-US" dirty="0" smtClean="0"/>
              <a:t> top 2 </a:t>
            </a:r>
            <a:r>
              <a:rPr lang="en-US" dirty="0" err="1" smtClean="0"/>
              <a:t>bộ</a:t>
            </a:r>
            <a:r>
              <a:rPr lang="en-US" dirty="0" smtClean="0"/>
              <a:t> anime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2000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2019 – Pivot Excel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32466"/>
            <a:ext cx="9112061" cy="51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smtClean="0"/>
              <a:t>MDX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4"/>
            <a:ext cx="1013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12: </a:t>
            </a:r>
            <a:r>
              <a:rPr lang="vi-VN" dirty="0" smtClean="0"/>
              <a:t>Cho biết tên bộ anime có thể loại Comedy và Romance và số lượng người yêu thích từng bộ </a:t>
            </a:r>
            <a:r>
              <a:rPr lang="en-US" dirty="0" smtClean="0"/>
              <a:t> – SQL Server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09464"/>
            <a:ext cx="6961559" cy="48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smtClean="0"/>
              <a:t>MDX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4"/>
            <a:ext cx="1013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12: </a:t>
            </a:r>
            <a:r>
              <a:rPr lang="vi-VN" dirty="0" smtClean="0"/>
              <a:t>Cho biết tên bộ anime có thể loại Comedy và Romance và số lượng người yêu thích từng bộ </a:t>
            </a:r>
            <a:r>
              <a:rPr lang="en-US" dirty="0" smtClean="0"/>
              <a:t> – Manual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09464"/>
            <a:ext cx="6536266" cy="48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smtClean="0"/>
              <a:t>MDX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4"/>
            <a:ext cx="1013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12: </a:t>
            </a:r>
            <a:r>
              <a:rPr lang="vi-VN" dirty="0" smtClean="0"/>
              <a:t>Cho biết tên bộ anime có thể loại Comedy và Romance và số lượng người yêu thích từng bộ </a:t>
            </a:r>
            <a:r>
              <a:rPr lang="en-US" dirty="0" smtClean="0"/>
              <a:t> – Pivot Excel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09464"/>
            <a:ext cx="8508999" cy="48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KHO DỮ LIỆU VÀ </a:t>
            </a:r>
            <a:r>
              <a:rPr lang="en-US" dirty="0" smtClean="0"/>
              <a:t>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thuyết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: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3200" dirty="0"/>
          </a:p>
          <a:p>
            <a:pPr marL="155575" lvl="0" indent="0">
              <a:spcBef>
                <a:spcPts val="0"/>
              </a:spcBef>
              <a:buClr>
                <a:schemeClr val="accent1"/>
              </a:buClr>
              <a:buSzPts val="1150"/>
              <a:buNone/>
            </a:pPr>
            <a:r>
              <a:rPr lang="en-US" sz="3200" dirty="0">
                <a:uFill>
                  <a:noFill/>
                </a:uFill>
              </a:rPr>
              <a:t>1.  </a:t>
            </a:r>
            <a:r>
              <a:rPr lang="en-US" sz="3200" dirty="0" err="1">
                <a:uFill>
                  <a:noFill/>
                </a:uFill>
                <a:sym typeface="Montserrat ExtraBold"/>
              </a:rPr>
              <a:t>Giới</a:t>
            </a:r>
            <a:r>
              <a:rPr lang="en-US" sz="3200" dirty="0">
                <a:uFill>
                  <a:noFill/>
                </a:uFill>
                <a:sym typeface="Montserrat ExtraBold"/>
              </a:rPr>
              <a:t> </a:t>
            </a:r>
            <a:r>
              <a:rPr lang="en-US" sz="3200" dirty="0" err="1">
                <a:uFill>
                  <a:noFill/>
                </a:uFill>
                <a:sym typeface="Montserrat ExtraBold"/>
              </a:rPr>
              <a:t>thiệu</a:t>
            </a:r>
            <a:r>
              <a:rPr lang="en-US" sz="3200" dirty="0">
                <a:uFill>
                  <a:noFill/>
                </a:uFill>
                <a:sym typeface="Montserrat ExtraBold"/>
              </a:rPr>
              <a:t> </a:t>
            </a:r>
            <a:r>
              <a:rPr lang="en-US" sz="3200" dirty="0" err="1">
                <a:uFill>
                  <a:noFill/>
                </a:uFill>
                <a:sym typeface="Montserrat ExtraBold"/>
              </a:rPr>
              <a:t>đề</a:t>
            </a:r>
            <a:r>
              <a:rPr lang="en-US" sz="3200" dirty="0">
                <a:uFill>
                  <a:noFill/>
                </a:uFill>
                <a:sym typeface="Montserrat ExtraBold"/>
              </a:rPr>
              <a:t> </a:t>
            </a:r>
            <a:r>
              <a:rPr lang="en-US" sz="3200" dirty="0" err="1">
                <a:uFill>
                  <a:noFill/>
                </a:uFill>
                <a:sym typeface="Montserrat ExtraBold"/>
              </a:rPr>
              <a:t>tài</a:t>
            </a:r>
            <a:r>
              <a:rPr lang="en-US" sz="3200" dirty="0">
                <a:uFill>
                  <a:noFill/>
                </a:uFill>
                <a:sym typeface="Montserrat ExtraBold"/>
              </a:rPr>
              <a:t/>
            </a:r>
            <a:br>
              <a:rPr lang="en-US" sz="3200" dirty="0">
                <a:uFill>
                  <a:noFill/>
                </a:uFill>
                <a:sym typeface="Montserrat ExtraBold"/>
              </a:rPr>
            </a:br>
            <a:r>
              <a:rPr lang="en-US" sz="3200" dirty="0">
                <a:uFill>
                  <a:noFill/>
                </a:uFill>
                <a:sym typeface="Montserrat ExtraBold"/>
              </a:rPr>
              <a:t>2. </a:t>
            </a:r>
            <a:r>
              <a:rPr lang="en-US" sz="3200" dirty="0" err="1">
                <a:uFill>
                  <a:noFill/>
                </a:uFill>
                <a:sym typeface="Montserrat ExtraBold"/>
              </a:rPr>
              <a:t>X</a:t>
            </a:r>
            <a:r>
              <a:rPr lang="en-US" sz="3200" dirty="0" err="1">
                <a:uFill>
                  <a:noFill/>
                </a:uFill>
              </a:rPr>
              <a:t>ây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err="1">
                <a:uFill>
                  <a:noFill/>
                </a:uFill>
              </a:rPr>
              <a:t>dựng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err="1">
                <a:uFill>
                  <a:noFill/>
                </a:uFill>
              </a:rPr>
              <a:t>kho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err="1">
                <a:uFill>
                  <a:noFill/>
                </a:uFill>
              </a:rPr>
              <a:t>dữ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err="1">
                <a:uFill>
                  <a:noFill/>
                </a:uFill>
              </a:rPr>
              <a:t>liệu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smtClean="0">
                <a:uFill>
                  <a:noFill/>
                </a:uFill>
              </a:rPr>
              <a:t>SSIS</a:t>
            </a:r>
            <a:endParaRPr lang="en-US" sz="3200" dirty="0">
              <a:uFill>
                <a:noFill/>
              </a:uFill>
              <a:sym typeface="Montserrat ExtraBold"/>
            </a:endParaRPr>
          </a:p>
          <a:p>
            <a:pPr marL="155575" lvl="0" indent="0">
              <a:spcBef>
                <a:spcPts val="0"/>
              </a:spcBef>
              <a:buClr>
                <a:schemeClr val="accent1"/>
              </a:buClr>
              <a:buSzPts val="1150"/>
              <a:buNone/>
            </a:pPr>
            <a:r>
              <a:rPr lang="en-US" sz="3200" dirty="0">
                <a:uFill>
                  <a:noFill/>
                </a:uFill>
              </a:rPr>
              <a:t>3. </a:t>
            </a:r>
            <a:r>
              <a:rPr lang="en-US" sz="3200" dirty="0" err="1">
                <a:uFill>
                  <a:noFill/>
                </a:uFill>
              </a:rPr>
              <a:t>Phân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err="1">
                <a:uFill>
                  <a:noFill/>
                </a:uFill>
              </a:rPr>
              <a:t>tích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err="1">
                <a:uFill>
                  <a:noFill/>
                </a:uFill>
              </a:rPr>
              <a:t>dữ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err="1">
                <a:uFill>
                  <a:noFill/>
                </a:uFill>
              </a:rPr>
              <a:t>liệu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err="1">
                <a:uFill>
                  <a:noFill/>
                </a:uFill>
              </a:rPr>
              <a:t>trong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err="1">
                <a:uFill>
                  <a:noFill/>
                </a:uFill>
              </a:rPr>
              <a:t>kho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smtClean="0">
                <a:uFill>
                  <a:noFill/>
                </a:uFill>
              </a:rPr>
              <a:t>SSAS</a:t>
            </a:r>
            <a:endParaRPr lang="en-US" sz="3200" dirty="0">
              <a:uFill>
                <a:noFill/>
              </a:uFill>
            </a:endParaRPr>
          </a:p>
          <a:p>
            <a:pPr marL="155575" indent="0">
              <a:spcBef>
                <a:spcPts val="0"/>
              </a:spcBef>
              <a:buNone/>
            </a:pPr>
            <a:r>
              <a:rPr lang="en-US" sz="3200" dirty="0" smtClean="0">
                <a:uFill>
                  <a:noFill/>
                </a:uFill>
              </a:rPr>
              <a:t>+ </a:t>
            </a:r>
            <a:r>
              <a:rPr lang="en-US" sz="3200" dirty="0" err="1" smtClean="0">
                <a:uFill>
                  <a:noFill/>
                </a:uFill>
              </a:rPr>
              <a:t>Truy</a:t>
            </a:r>
            <a:r>
              <a:rPr lang="en-US" sz="3200" dirty="0" smtClean="0">
                <a:uFill>
                  <a:noFill/>
                </a:uFill>
              </a:rPr>
              <a:t> </a:t>
            </a:r>
            <a:r>
              <a:rPr lang="en-US" sz="3200" dirty="0" err="1" smtClean="0">
                <a:uFill>
                  <a:noFill/>
                </a:uFill>
              </a:rPr>
              <a:t>vấn</a:t>
            </a:r>
            <a:r>
              <a:rPr lang="en-US" sz="3200" dirty="0" smtClean="0">
                <a:uFill>
                  <a:noFill/>
                </a:uFill>
              </a:rPr>
              <a:t> </a:t>
            </a:r>
            <a:r>
              <a:rPr lang="en-US" sz="3200" dirty="0" err="1" smtClean="0">
                <a:uFill>
                  <a:noFill/>
                </a:uFill>
              </a:rPr>
              <a:t>ngôn</a:t>
            </a:r>
            <a:r>
              <a:rPr lang="en-US" sz="3200" dirty="0" smtClean="0">
                <a:uFill>
                  <a:noFill/>
                </a:uFill>
              </a:rPr>
              <a:t> </a:t>
            </a:r>
            <a:r>
              <a:rPr lang="en-US" sz="3200" dirty="0" err="1" smtClean="0">
                <a:uFill>
                  <a:noFill/>
                </a:uFill>
              </a:rPr>
              <a:t>ngữ</a:t>
            </a:r>
            <a:r>
              <a:rPr lang="en-US" sz="3200" dirty="0" smtClean="0">
                <a:uFill>
                  <a:noFill/>
                </a:uFill>
              </a:rPr>
              <a:t> </a:t>
            </a:r>
            <a:r>
              <a:rPr lang="en-US" sz="3200" dirty="0">
                <a:uFill>
                  <a:noFill/>
                </a:uFill>
              </a:rPr>
              <a:t>MDX</a:t>
            </a:r>
          </a:p>
          <a:p>
            <a:pPr marL="155575" indent="0">
              <a:spcBef>
                <a:spcPts val="0"/>
              </a:spcBef>
              <a:buNone/>
            </a:pPr>
            <a:r>
              <a:rPr lang="en-US" sz="3200" dirty="0" smtClean="0">
                <a:uFill>
                  <a:noFill/>
                </a:uFill>
              </a:rPr>
              <a:t>4. </a:t>
            </a:r>
            <a:r>
              <a:rPr lang="en-US" sz="3200" dirty="0" err="1">
                <a:uFill>
                  <a:noFill/>
                </a:uFill>
              </a:rPr>
              <a:t>Quá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err="1">
                <a:uFill>
                  <a:noFill/>
                </a:uFill>
              </a:rPr>
              <a:t>trình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err="1">
                <a:uFill>
                  <a:noFill/>
                </a:uFill>
              </a:rPr>
              <a:t>lập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err="1">
                <a:uFill>
                  <a:noFill/>
                </a:uFill>
              </a:rPr>
              <a:t>báo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err="1">
                <a:uFill>
                  <a:noFill/>
                </a:uFill>
              </a:rPr>
              <a:t>biểu</a:t>
            </a:r>
            <a:r>
              <a:rPr lang="en-US" sz="3200" dirty="0">
                <a:uFill>
                  <a:noFill/>
                </a:uFill>
              </a:rPr>
              <a:t> </a:t>
            </a:r>
            <a:r>
              <a:rPr lang="en-US" sz="3200" dirty="0" smtClean="0">
                <a:uFill>
                  <a:noFill/>
                </a:uFill>
              </a:rPr>
              <a:t>SSRS</a:t>
            </a:r>
            <a:endParaRPr lang="en-US" sz="3200" dirty="0">
              <a:uFill>
                <a:noFill/>
              </a:uFill>
            </a:endParaRPr>
          </a:p>
          <a:p>
            <a:pPr marL="155575" indent="0">
              <a:spcBef>
                <a:spcPts val="0"/>
              </a:spcBef>
              <a:buNone/>
            </a:pPr>
            <a:r>
              <a:rPr lang="en-US" sz="3200" dirty="0">
                <a:uFill>
                  <a:noFill/>
                </a:uFill>
              </a:rPr>
              <a:t>5</a:t>
            </a:r>
            <a:r>
              <a:rPr lang="en-US" sz="3200" dirty="0" smtClean="0">
                <a:uFill>
                  <a:noFill/>
                </a:uFill>
              </a:rPr>
              <a:t>. </a:t>
            </a:r>
            <a:r>
              <a:rPr lang="en-US" sz="3200" dirty="0">
                <a:uFill>
                  <a:noFill/>
                </a:uFill>
              </a:rPr>
              <a:t>Data </a:t>
            </a:r>
            <a:r>
              <a:rPr lang="en-US" sz="3200" dirty="0" smtClean="0">
                <a:uFill>
                  <a:noFill/>
                </a:uFill>
              </a:rPr>
              <a:t>Mining</a:t>
            </a:r>
            <a:endParaRPr lang="en-US" sz="3200" dirty="0"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559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6;p43"/>
          <p:cNvSpPr txBox="1">
            <a:spLocks noGrp="1"/>
          </p:cNvSpPr>
          <p:nvPr>
            <p:ph type="title"/>
          </p:nvPr>
        </p:nvSpPr>
        <p:spPr>
          <a:xfrm>
            <a:off x="4146717" y="4281866"/>
            <a:ext cx="6494389" cy="14339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55575">
              <a:spcBef>
                <a:spcPts val="0"/>
              </a:spcBef>
            </a:pPr>
            <a:r>
              <a:rPr lang="en-US" sz="4000" dirty="0" err="1">
                <a:uFill>
                  <a:noFill/>
                </a:uFill>
              </a:rPr>
              <a:t>Quá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trình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lập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báo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biểu</a:t>
            </a:r>
            <a:r>
              <a:rPr lang="en-US" sz="4000" dirty="0">
                <a:uFill>
                  <a:noFill/>
                </a:uFill>
              </a:rPr>
              <a:t> SSRS</a:t>
            </a:r>
            <a:endParaRPr lang="en-US" sz="4000" dirty="0">
              <a:uFill>
                <a:noFill/>
              </a:uFill>
            </a:endParaRPr>
          </a:p>
        </p:txBody>
      </p:sp>
      <p:sp>
        <p:nvSpPr>
          <p:cNvPr id="5" name="Google Shape;207;p43"/>
          <p:cNvSpPr txBox="1">
            <a:spLocks/>
          </p:cNvSpPr>
          <p:nvPr/>
        </p:nvSpPr>
        <p:spPr>
          <a:xfrm>
            <a:off x="524401" y="4383333"/>
            <a:ext cx="3217200" cy="12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 smtClean="0"/>
              <a:t>04</a:t>
            </a:r>
            <a:endParaRPr lang="en" dirty="0"/>
          </a:p>
        </p:txBody>
      </p:sp>
      <p:cxnSp>
        <p:nvCxnSpPr>
          <p:cNvPr id="7" name="Google Shape;209;p43"/>
          <p:cNvCxnSpPr/>
          <p:nvPr/>
        </p:nvCxnSpPr>
        <p:spPr>
          <a:xfrm>
            <a:off x="3944160" y="4382596"/>
            <a:ext cx="0" cy="133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649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>
                <a:uFill>
                  <a:noFill/>
                </a:uFill>
              </a:rPr>
              <a:t>báo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biểu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smtClean="0">
                <a:uFill>
                  <a:noFill/>
                </a:uFill>
              </a:rPr>
              <a:t>-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4"/>
            <a:ext cx="101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5: </a:t>
            </a:r>
            <a:r>
              <a:rPr lang="en-US" dirty="0" err="1"/>
              <a:t>Đ</a:t>
            </a:r>
            <a:r>
              <a:rPr lang="en-US" dirty="0" err="1" smtClean="0"/>
              <a:t>ộ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(R+ - Mild Nudity) – Visual Studio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28270"/>
            <a:ext cx="2963787" cy="4961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1837530"/>
            <a:ext cx="38481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>
                <a:uFill>
                  <a:noFill/>
                </a:uFill>
              </a:rPr>
              <a:t>báo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biểu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smtClean="0">
                <a:uFill>
                  <a:noFill/>
                </a:uFill>
              </a:rPr>
              <a:t>-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4"/>
            <a:ext cx="1013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5: </a:t>
            </a:r>
            <a:r>
              <a:rPr lang="en-US" dirty="0" err="1"/>
              <a:t>Đ</a:t>
            </a:r>
            <a:r>
              <a:rPr lang="en-US" dirty="0" err="1" smtClean="0"/>
              <a:t>ộ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(R+ - Mild Nudity) – Power BI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group </a:t>
            </a:r>
            <a:r>
              <a:rPr lang="en-US" dirty="0" err="1" smtClean="0"/>
              <a:t>và</a:t>
            </a:r>
            <a:r>
              <a:rPr lang="en-US" dirty="0" smtClean="0"/>
              <a:t> total)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09465"/>
            <a:ext cx="8398932" cy="48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>
                <a:uFill>
                  <a:noFill/>
                </a:uFill>
              </a:rPr>
              <a:t>báo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biểu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smtClean="0">
                <a:uFill>
                  <a:noFill/>
                </a:uFill>
              </a:rPr>
              <a:t>-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4"/>
            <a:ext cx="101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10: Cho </a:t>
            </a:r>
            <a:r>
              <a:rPr lang="en-US" dirty="0" err="1" smtClean="0"/>
              <a:t>biết</a:t>
            </a:r>
            <a:r>
              <a:rPr lang="en-US" dirty="0" smtClean="0"/>
              <a:t> top 2 </a:t>
            </a:r>
            <a:r>
              <a:rPr lang="en-US" dirty="0" err="1" smtClean="0"/>
              <a:t>bộ</a:t>
            </a:r>
            <a:r>
              <a:rPr lang="en-US" dirty="0" smtClean="0"/>
              <a:t> anime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2000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2019 – Visual Studio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94404"/>
            <a:ext cx="5367866" cy="50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>
                <a:uFill>
                  <a:noFill/>
                </a:uFill>
              </a:rPr>
              <a:t>báo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biểu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smtClean="0">
                <a:uFill>
                  <a:noFill/>
                </a:uFill>
              </a:rPr>
              <a:t>-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3"/>
            <a:ext cx="101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10: Cho </a:t>
            </a:r>
            <a:r>
              <a:rPr lang="en-US" dirty="0" err="1" smtClean="0"/>
              <a:t>biết</a:t>
            </a:r>
            <a:r>
              <a:rPr lang="en-US" dirty="0" smtClean="0"/>
              <a:t> top 2 </a:t>
            </a:r>
            <a:r>
              <a:rPr lang="en-US" dirty="0" err="1" smtClean="0"/>
              <a:t>bộ</a:t>
            </a:r>
            <a:r>
              <a:rPr lang="en-US" dirty="0" smtClean="0"/>
              <a:t> anime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2000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2019 – Power BI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06071"/>
            <a:ext cx="4521199" cy="48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>
                <a:uFill>
                  <a:noFill/>
                </a:uFill>
              </a:rPr>
              <a:t>báo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biểu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smtClean="0">
                <a:uFill>
                  <a:noFill/>
                </a:uFill>
              </a:rPr>
              <a:t>-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4"/>
            <a:ext cx="101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14: </a:t>
            </a:r>
            <a:r>
              <a:rPr lang="vi-VN" dirty="0" smtClean="0"/>
              <a:t>Theo từng tháng, quý, năm, liệt kê loại phim và số lượng người xem </a:t>
            </a:r>
            <a:r>
              <a:rPr lang="en-US" dirty="0" smtClean="0"/>
              <a:t> – Visual Studio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32466"/>
            <a:ext cx="4686201" cy="51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3533"/>
          </a:xfrm>
        </p:spPr>
        <p:txBody>
          <a:bodyPr/>
          <a:lstStyle/>
          <a:p>
            <a:r>
              <a:rPr lang="en-US" dirty="0" err="1">
                <a:uFill>
                  <a:noFill/>
                </a:uFill>
              </a:rPr>
              <a:t>báo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biểu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smtClean="0">
                <a:uFill>
                  <a:noFill/>
                </a:uFill>
              </a:rPr>
              <a:t>-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363134"/>
            <a:ext cx="1013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Câu</a:t>
            </a:r>
            <a:r>
              <a:rPr lang="en-US" dirty="0" smtClean="0"/>
              <a:t> 14: </a:t>
            </a:r>
            <a:r>
              <a:rPr lang="vi-VN" dirty="0" smtClean="0"/>
              <a:t>Theo từng tháng, quý, năm, liệt kê loại phim và số lượng người xem </a:t>
            </a:r>
            <a:r>
              <a:rPr lang="en-US" dirty="0" smtClean="0"/>
              <a:t> – Power BI 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group </a:t>
            </a:r>
            <a:r>
              <a:rPr lang="en-US" dirty="0" err="1" smtClean="0"/>
              <a:t>và</a:t>
            </a:r>
            <a:r>
              <a:rPr lang="en-US" dirty="0" smtClean="0"/>
              <a:t> total)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946805"/>
            <a:ext cx="2726266" cy="49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6;p43"/>
          <p:cNvSpPr txBox="1">
            <a:spLocks noGrp="1"/>
          </p:cNvSpPr>
          <p:nvPr>
            <p:ph type="title"/>
          </p:nvPr>
        </p:nvSpPr>
        <p:spPr>
          <a:xfrm>
            <a:off x="4146717" y="4281866"/>
            <a:ext cx="6494389" cy="14339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55575">
              <a:spcBef>
                <a:spcPts val="0"/>
              </a:spcBef>
            </a:pPr>
            <a:r>
              <a:rPr lang="en-US" sz="4000" dirty="0" err="1">
                <a:uFill>
                  <a:noFill/>
                </a:uFill>
              </a:rPr>
              <a:t>Quá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trình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smtClean="0">
                <a:uFill>
                  <a:noFill/>
                </a:uFill>
              </a:rPr>
              <a:t>Data Mining</a:t>
            </a:r>
            <a:endParaRPr lang="en-US" sz="4000" dirty="0">
              <a:uFill>
                <a:noFill/>
              </a:uFill>
            </a:endParaRPr>
          </a:p>
        </p:txBody>
      </p:sp>
      <p:sp>
        <p:nvSpPr>
          <p:cNvPr id="5" name="Google Shape;207;p43"/>
          <p:cNvSpPr txBox="1">
            <a:spLocks/>
          </p:cNvSpPr>
          <p:nvPr/>
        </p:nvSpPr>
        <p:spPr>
          <a:xfrm>
            <a:off x="524401" y="4383333"/>
            <a:ext cx="3217200" cy="12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 smtClean="0"/>
              <a:t>05</a:t>
            </a:r>
            <a:endParaRPr lang="en" dirty="0"/>
          </a:p>
        </p:txBody>
      </p:sp>
      <p:cxnSp>
        <p:nvCxnSpPr>
          <p:cNvPr id="7" name="Google Shape;209;p43"/>
          <p:cNvCxnSpPr/>
          <p:nvPr/>
        </p:nvCxnSpPr>
        <p:spPr>
          <a:xfrm>
            <a:off x="3944160" y="4382596"/>
            <a:ext cx="0" cy="133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8151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35" y="397933"/>
            <a:ext cx="10253119" cy="59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6;p43"/>
          <p:cNvSpPr txBox="1">
            <a:spLocks noGrp="1"/>
          </p:cNvSpPr>
          <p:nvPr>
            <p:ph type="title"/>
          </p:nvPr>
        </p:nvSpPr>
        <p:spPr>
          <a:xfrm>
            <a:off x="4146718" y="4281867"/>
            <a:ext cx="6808154" cy="13434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sz="4000" dirty="0"/>
              <a:t>GIỚI THIỆU ĐỀ TÀI</a:t>
            </a:r>
            <a:endParaRPr sz="4000" dirty="0"/>
          </a:p>
        </p:txBody>
      </p:sp>
      <p:sp>
        <p:nvSpPr>
          <p:cNvPr id="5" name="Google Shape;207;p43"/>
          <p:cNvSpPr txBox="1">
            <a:spLocks/>
          </p:cNvSpPr>
          <p:nvPr/>
        </p:nvSpPr>
        <p:spPr>
          <a:xfrm>
            <a:off x="524401" y="4383333"/>
            <a:ext cx="3217200" cy="12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 smtClean="0"/>
              <a:t>01</a:t>
            </a:r>
            <a:endParaRPr lang="en" dirty="0"/>
          </a:p>
        </p:txBody>
      </p:sp>
      <p:cxnSp>
        <p:nvCxnSpPr>
          <p:cNvPr id="7" name="Google Shape;209;p43"/>
          <p:cNvCxnSpPr/>
          <p:nvPr/>
        </p:nvCxnSpPr>
        <p:spPr>
          <a:xfrm>
            <a:off x="3944160" y="4382596"/>
            <a:ext cx="0" cy="133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225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19835"/>
            <a:ext cx="10131425" cy="3971365"/>
          </a:xfrm>
        </p:spPr>
        <p:txBody>
          <a:bodyPr>
            <a:normAutofit/>
          </a:bodyPr>
          <a:lstStyle/>
          <a:p>
            <a:pPr marL="341313" indent="0">
              <a:buNone/>
            </a:pPr>
            <a:r>
              <a:rPr lang="vi-VN" sz="2000" dirty="0" smtClean="0"/>
              <a:t>Anime </a:t>
            </a:r>
            <a:r>
              <a:rPr lang="vi-VN" sz="2000" dirty="0"/>
              <a:t>là từ mượn của tiếng Anh từ chữ animation có nghĩa là "phim hoạt hình"), chỉ các bộ phim hoạt hình sản xuất tại Nhật Bản hay với phong cách Nhật Bản. </a:t>
            </a:r>
            <a:endParaRPr lang="en-US" sz="2000" dirty="0" smtClean="0"/>
          </a:p>
          <a:p>
            <a:pPr marL="341313" indent="0">
              <a:buNone/>
            </a:pPr>
            <a:r>
              <a:rPr lang="vi-VN" sz="2000" dirty="0" smtClean="0"/>
              <a:t>Anime </a:t>
            </a:r>
            <a:r>
              <a:rPr lang="vi-VN" sz="2000" dirty="0"/>
              <a:t>từ lâu đã trờ thành ngành công nghiệp trọng tâm, chiếm tỷ trọng gdp lớn trong nước Nhật Bản. </a:t>
            </a:r>
            <a:endParaRPr lang="en-US" sz="2000" dirty="0" smtClean="0"/>
          </a:p>
          <a:p>
            <a:pPr marL="341313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err="1" smtClean="0">
                <a:sym typeface="Wingdings" panose="05000000000000000000" pitchFamily="2" charset="2"/>
              </a:rPr>
              <a:t>Chọn</a:t>
            </a:r>
            <a:r>
              <a:rPr lang="en-US" sz="2000" dirty="0" smtClean="0">
                <a:sym typeface="Wingdings" panose="05000000000000000000" pitchFamily="2" charset="2"/>
              </a:rPr>
              <a:t> anime </a:t>
            </a:r>
            <a:r>
              <a:rPr lang="en-US" sz="2000" dirty="0" err="1" smtClean="0">
                <a:sym typeface="Wingdings" panose="05000000000000000000" pitchFamily="2" charset="2"/>
              </a:rPr>
              <a:t>làm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đề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tài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nghiên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cứu</a:t>
            </a:r>
            <a:endParaRPr lang="en-US" sz="2000" dirty="0" smtClean="0"/>
          </a:p>
          <a:p>
            <a:pPr marL="341313" indent="0">
              <a:buNone/>
            </a:pP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r>
              <a:rPr lang="en-US" sz="2000" dirty="0" smtClean="0"/>
              <a:t> </a:t>
            </a:r>
            <a:r>
              <a:rPr lang="en-US" sz="2000" dirty="0" err="1" smtClean="0"/>
              <a:t>Kaggle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trang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trữ</a:t>
            </a:r>
            <a:r>
              <a:rPr lang="en-US" sz="2000" dirty="0" smtClean="0"/>
              <a:t> dataset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endParaRPr lang="en-US" sz="2000" dirty="0" smtClean="0"/>
          </a:p>
          <a:p>
            <a:pPr marL="341313" indent="0">
              <a:buNone/>
            </a:pP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file anime.csv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17.000+ </a:t>
            </a:r>
            <a:r>
              <a:rPr lang="en-US" sz="2000" dirty="0" err="1" smtClean="0"/>
              <a:t>bộ</a:t>
            </a:r>
            <a:r>
              <a:rPr lang="en-US" sz="2000" dirty="0" smtClean="0"/>
              <a:t> anime </a:t>
            </a:r>
            <a:r>
              <a:rPr lang="en-US" sz="2000" dirty="0" err="1" smtClean="0"/>
              <a:t>tới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năm</a:t>
            </a:r>
            <a:r>
              <a:rPr lang="en-US" sz="2000" dirty="0" smtClean="0"/>
              <a:t> 2020</a:t>
            </a:r>
          </a:p>
          <a:p>
            <a:pPr marL="341313" lvl="0" indent="0">
              <a:buNone/>
            </a:pPr>
            <a:r>
              <a:rPr lang="en-US" sz="2000" dirty="0" smtClean="0"/>
              <a:t>Link</a:t>
            </a:r>
            <a:r>
              <a:rPr lang="en-US" sz="2000" dirty="0"/>
              <a:t>: </a:t>
            </a:r>
            <a:r>
              <a:rPr lang="en-US" sz="2000" u="sng" dirty="0">
                <a:hlinkClick r:id="rId2"/>
              </a:rPr>
              <a:t>https://</a:t>
            </a:r>
            <a:r>
              <a:rPr lang="en-US" sz="2000" u="sng" dirty="0" smtClean="0">
                <a:hlinkClick r:id="rId2"/>
              </a:rPr>
              <a:t>www.kaggle.com/hernan4444/anime-recommendation-database-2020?select=anime.csv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67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42" y="224118"/>
            <a:ext cx="10131425" cy="923365"/>
          </a:xfrm>
        </p:spPr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936" y="1147483"/>
            <a:ext cx="9125676" cy="52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6;p43"/>
          <p:cNvSpPr txBox="1">
            <a:spLocks noGrp="1"/>
          </p:cNvSpPr>
          <p:nvPr>
            <p:ph type="title"/>
          </p:nvPr>
        </p:nvSpPr>
        <p:spPr>
          <a:xfrm>
            <a:off x="4146717" y="4281866"/>
            <a:ext cx="6494389" cy="14339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55575" lvl="0">
              <a:spcBef>
                <a:spcPts val="0"/>
              </a:spcBef>
              <a:buClr>
                <a:schemeClr val="accent1"/>
              </a:buClr>
              <a:buSzPts val="1150"/>
            </a:pPr>
            <a:r>
              <a:rPr lang="en-US" sz="4000" dirty="0" err="1">
                <a:uFill>
                  <a:noFill/>
                </a:uFill>
                <a:sym typeface="Montserrat ExtraBold"/>
              </a:rPr>
              <a:t>X</a:t>
            </a:r>
            <a:r>
              <a:rPr lang="en-US" sz="4000" dirty="0" err="1">
                <a:uFill>
                  <a:noFill/>
                </a:uFill>
              </a:rPr>
              <a:t>ây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dựng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kho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dữ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liệu</a:t>
            </a:r>
            <a:r>
              <a:rPr lang="en-US" sz="4000" dirty="0">
                <a:uFill>
                  <a:noFill/>
                </a:uFill>
              </a:rPr>
              <a:t> SSIS</a:t>
            </a:r>
            <a:endParaRPr lang="en-US" sz="4000" dirty="0">
              <a:uFill>
                <a:noFill/>
              </a:uFill>
              <a:sym typeface="Montserrat ExtraBold"/>
            </a:endParaRPr>
          </a:p>
        </p:txBody>
      </p:sp>
      <p:sp>
        <p:nvSpPr>
          <p:cNvPr id="5" name="Google Shape;207;p43"/>
          <p:cNvSpPr txBox="1">
            <a:spLocks/>
          </p:cNvSpPr>
          <p:nvPr/>
        </p:nvSpPr>
        <p:spPr>
          <a:xfrm>
            <a:off x="524401" y="4383333"/>
            <a:ext cx="3217200" cy="12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 smtClean="0"/>
              <a:t>02</a:t>
            </a:r>
            <a:endParaRPr lang="en" dirty="0"/>
          </a:p>
        </p:txBody>
      </p:sp>
      <p:cxnSp>
        <p:nvCxnSpPr>
          <p:cNvPr id="7" name="Google Shape;209;p43"/>
          <p:cNvCxnSpPr/>
          <p:nvPr/>
        </p:nvCxnSpPr>
        <p:spPr>
          <a:xfrm>
            <a:off x="3944160" y="4382596"/>
            <a:ext cx="0" cy="133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552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421341"/>
            <a:ext cx="10131425" cy="54684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uFill>
                  <a:noFill/>
                </a:uFill>
              </a:rPr>
              <a:t>kho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dữ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liệu</a:t>
            </a:r>
            <a:r>
              <a:rPr lang="en-US" dirty="0">
                <a:uFill>
                  <a:noFill/>
                </a:uFill>
              </a:rPr>
              <a:t> SSIS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637" y="1093694"/>
            <a:ext cx="9447492" cy="537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6;p43"/>
          <p:cNvSpPr txBox="1">
            <a:spLocks noGrp="1"/>
          </p:cNvSpPr>
          <p:nvPr>
            <p:ph type="title"/>
          </p:nvPr>
        </p:nvSpPr>
        <p:spPr>
          <a:xfrm>
            <a:off x="4146717" y="4281866"/>
            <a:ext cx="6494389" cy="14339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55575" lvl="0">
              <a:spcBef>
                <a:spcPts val="0"/>
              </a:spcBef>
              <a:buClr>
                <a:schemeClr val="accent1"/>
              </a:buClr>
              <a:buSzPts val="1150"/>
            </a:pPr>
            <a:r>
              <a:rPr lang="en-US" sz="4000" dirty="0" err="1">
                <a:uFill>
                  <a:noFill/>
                </a:uFill>
              </a:rPr>
              <a:t>Phân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tích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dữ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liệu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trong</a:t>
            </a:r>
            <a:r>
              <a:rPr lang="en-US" sz="4000" dirty="0">
                <a:uFill>
                  <a:noFill/>
                </a:uFill>
              </a:rPr>
              <a:t> </a:t>
            </a:r>
            <a:r>
              <a:rPr lang="en-US" sz="4000" dirty="0" err="1">
                <a:uFill>
                  <a:noFill/>
                </a:uFill>
              </a:rPr>
              <a:t>kho</a:t>
            </a:r>
            <a:r>
              <a:rPr lang="en-US" sz="4000" dirty="0">
                <a:uFill>
                  <a:noFill/>
                </a:uFill>
              </a:rPr>
              <a:t> SSAS</a:t>
            </a:r>
            <a:endParaRPr lang="en-US" sz="4000" dirty="0">
              <a:uFill>
                <a:noFill/>
              </a:uFill>
            </a:endParaRPr>
          </a:p>
        </p:txBody>
      </p:sp>
      <p:sp>
        <p:nvSpPr>
          <p:cNvPr id="5" name="Google Shape;207;p43"/>
          <p:cNvSpPr txBox="1">
            <a:spLocks/>
          </p:cNvSpPr>
          <p:nvPr/>
        </p:nvSpPr>
        <p:spPr>
          <a:xfrm>
            <a:off x="524401" y="4383333"/>
            <a:ext cx="3217200" cy="12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 smtClean="0"/>
              <a:t>03</a:t>
            </a:r>
            <a:endParaRPr lang="en" dirty="0"/>
          </a:p>
        </p:txBody>
      </p:sp>
      <p:cxnSp>
        <p:nvCxnSpPr>
          <p:cNvPr id="7" name="Google Shape;209;p43"/>
          <p:cNvCxnSpPr/>
          <p:nvPr/>
        </p:nvCxnSpPr>
        <p:spPr>
          <a:xfrm>
            <a:off x="3944160" y="4382596"/>
            <a:ext cx="0" cy="133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144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83733"/>
          </a:xfrm>
        </p:spPr>
        <p:txBody>
          <a:bodyPr/>
          <a:lstStyle/>
          <a:p>
            <a:r>
              <a:rPr lang="en-US" dirty="0" err="1">
                <a:uFill>
                  <a:noFill/>
                </a:uFill>
              </a:rPr>
              <a:t>kho</a:t>
            </a:r>
            <a:r>
              <a:rPr lang="en-US" dirty="0">
                <a:uFill>
                  <a:noFill/>
                </a:uFill>
              </a:rPr>
              <a:t> SSAS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693333"/>
            <a:ext cx="10437573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155</TotalTime>
  <Words>648</Words>
  <Application>Microsoft Office PowerPoint</Application>
  <PresentationFormat>Widescreen</PresentationFormat>
  <Paragraphs>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Montserrat ExtraBold</vt:lpstr>
      <vt:lpstr>Times New Roman</vt:lpstr>
      <vt:lpstr>Wingdings</vt:lpstr>
      <vt:lpstr>Celestial</vt:lpstr>
      <vt:lpstr>BÁO CÁO ĐỒ ÁN MÔN KHO DỮ LIỆU VÀ OLAP</vt:lpstr>
      <vt:lpstr>KHO DỮ LIỆU VÀ OLAP</vt:lpstr>
      <vt:lpstr>GIỚI THIỆU ĐỀ TÀI</vt:lpstr>
      <vt:lpstr>1. Giới thiệu đề tài</vt:lpstr>
      <vt:lpstr>Lược đồ hình saO</vt:lpstr>
      <vt:lpstr>Xây dựng kho dữ liệu SSIS</vt:lpstr>
      <vt:lpstr>kho dữ liệu SSIS</vt:lpstr>
      <vt:lpstr>Phân tích dữ liệu trong kho SSAS</vt:lpstr>
      <vt:lpstr>kho SSAS</vt:lpstr>
      <vt:lpstr>kho SSAS</vt:lpstr>
      <vt:lpstr>Truy vấn ngôn ngữ MDX</vt:lpstr>
      <vt:lpstr>Truy vấn ngôn ngữ MDX</vt:lpstr>
      <vt:lpstr>Truy vấn ngôn ngữ MDX</vt:lpstr>
      <vt:lpstr>Truy vấn ngôn ngữ MDX</vt:lpstr>
      <vt:lpstr>Truy vấn ngôn ngữ MDX</vt:lpstr>
      <vt:lpstr>Truy vấn ngôn ngữ MDX</vt:lpstr>
      <vt:lpstr>Truy vấn ngôn ngữ MDX</vt:lpstr>
      <vt:lpstr>Truy vấn ngôn ngữ MDX</vt:lpstr>
      <vt:lpstr>Truy vấn ngôn ngữ MDX</vt:lpstr>
      <vt:lpstr>Quá trình lập báo biểu SSRS</vt:lpstr>
      <vt:lpstr>báo biểu - Report</vt:lpstr>
      <vt:lpstr>báo biểu - Report</vt:lpstr>
      <vt:lpstr>báo biểu - Report</vt:lpstr>
      <vt:lpstr>báo biểu - Report</vt:lpstr>
      <vt:lpstr>báo biểu - Report</vt:lpstr>
      <vt:lpstr>báo biểu - Report</vt:lpstr>
      <vt:lpstr>Quá trình Data Mining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 KHO DỮ LIỆU VÀ OLAP</dc:title>
  <dc:creator>Windows 10</dc:creator>
  <cp:lastModifiedBy>Windows 10</cp:lastModifiedBy>
  <cp:revision>11</cp:revision>
  <dcterms:created xsi:type="dcterms:W3CDTF">2022-05-29T20:10:21Z</dcterms:created>
  <dcterms:modified xsi:type="dcterms:W3CDTF">2022-05-29T22:45:59Z</dcterms:modified>
</cp:coreProperties>
</file>