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262" r:id="rId5"/>
    <p:sldId id="263" r:id="rId6"/>
    <p:sldId id="264" r:id="rId7"/>
    <p:sldId id="271" r:id="rId8"/>
    <p:sldId id="265" r:id="rId9"/>
    <p:sldId id="266" r:id="rId10"/>
    <p:sldId id="268" r:id="rId11"/>
    <p:sldId id="267" r:id="rId12"/>
    <p:sldId id="269" r:id="rId13"/>
    <p:sldId id="272" r:id="rId14"/>
    <p:sldId id="273" r:id="rId15"/>
    <p:sldId id="274" r:id="rId16"/>
    <p:sldId id="275" r:id="rId17"/>
    <p:sldId id="277" r:id="rId18"/>
    <p:sldId id="276" r:id="rId19"/>
    <p:sldId id="278" r:id="rId20"/>
    <p:sldId id="279" r:id="rId21"/>
    <p:sldId id="280" r:id="rId22"/>
    <p:sldId id="282" r:id="rId23"/>
    <p:sldId id="283" r:id="rId24"/>
    <p:sldId id="284" r:id="rId25"/>
    <p:sldId id="285" r:id="rId26"/>
    <p:sldId id="286" r:id="rId27"/>
    <p:sldId id="28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DC22C"/>
    <a:srgbClr val="58C06C"/>
    <a:srgbClr val="C2E8C9"/>
    <a:srgbClr val="FF9933"/>
    <a:srgbClr val="FF66CC"/>
    <a:srgbClr val="CEB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B51DF-784E-44D8-9092-1E0572A2E188}" type="datetimeFigureOut">
              <a:rPr lang="en-US" smtClean="0"/>
              <a:t>11/26/2020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CCB0B-A8B3-4EA9-A478-9858306F46E5}" type="slidenum">
              <a:rPr lang="en-US" smtClean="0"/>
              <a:t>‹#›</a:t>
            </a:fld>
            <a:endParaRPr lang="en-US"/>
          </a:p>
        </p:txBody>
      </p:sp>
    </p:spTree>
    <p:extLst>
      <p:ext uri="{BB962C8B-B14F-4D97-AF65-F5344CB8AC3E}">
        <p14:creationId xmlns:p14="http://schemas.microsoft.com/office/powerpoint/2010/main" val="1228947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CB0B-A8B3-4EA9-A478-9858306F46E5}" type="slidenum">
              <a:rPr lang="en-US" smtClean="0"/>
              <a:t>3</a:t>
            </a:fld>
            <a:endParaRPr lang="en-US"/>
          </a:p>
        </p:txBody>
      </p:sp>
    </p:spTree>
    <p:extLst>
      <p:ext uri="{BB962C8B-B14F-4D97-AF65-F5344CB8AC3E}">
        <p14:creationId xmlns:p14="http://schemas.microsoft.com/office/powerpoint/2010/main" val="123910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19</a:t>
            </a:fld>
            <a:endParaRPr lang="ko-KR" altLang="en-US"/>
          </a:p>
        </p:txBody>
      </p:sp>
    </p:spTree>
    <p:extLst>
      <p:ext uri="{BB962C8B-B14F-4D97-AF65-F5344CB8AC3E}">
        <p14:creationId xmlns:p14="http://schemas.microsoft.com/office/powerpoint/2010/main" val="161012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smtClean="0"/>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11/26/2020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5040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11/26/2020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82138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11/26/2020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27929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smtClean="0"/>
              <a:t>Bấm &amp; sửa kiểu tiêu đề</a:t>
            </a:r>
            <a:endParaRPr lang="en-US" noProof="0" smtClean="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smtClean="0"/>
              <a:t>Bấm &amp; sửa kiểu phụ đề</a:t>
            </a:r>
            <a:endParaRPr lang="en-US" noProof="0" smtClean="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6102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505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5145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36245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Chân trang 6"/>
          <p:cNvSpPr>
            <a:spLocks noGrp="1"/>
          </p:cNvSpPr>
          <p:nvPr>
            <p:ph type="ftr" sz="quarter" idx="10"/>
          </p:nvPr>
        </p:nvSpPr>
        <p:spPr/>
        <p:txBody>
          <a:bodyPr/>
          <a:lstStyle>
            <a:lvl1pPr>
              <a:defRPr/>
            </a:lvl1pPr>
          </a:lstStyle>
          <a:p>
            <a:r>
              <a:rPr lang="en-US">
                <a:solidFill>
                  <a:srgbClr val="000066"/>
                </a:solidFill>
              </a:rPr>
              <a:t>www.themegallery.com</a:t>
            </a: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40171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r>
              <a:rPr lang="en-US">
                <a:solidFill>
                  <a:srgbClr val="000066"/>
                </a:solidFill>
              </a:rPr>
              <a:t>www.themegallery.com</a:t>
            </a: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32144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r>
              <a:rPr lang="en-US">
                <a:solidFill>
                  <a:srgbClr val="000066"/>
                </a:solidFill>
              </a:rPr>
              <a:t>www.themegallery.com</a:t>
            </a: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101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7111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11/26/2020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18712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Chân trang 4"/>
          <p:cNvSpPr>
            <a:spLocks noGrp="1"/>
          </p:cNvSpPr>
          <p:nvPr>
            <p:ph type="ftr" sz="quarter" idx="10"/>
          </p:nvPr>
        </p:nvSpPr>
        <p:spPr/>
        <p:txBody>
          <a:bodyPr/>
          <a:lstStyle>
            <a:lvl1pPr>
              <a:defRPr/>
            </a:lvl1pPr>
          </a:lstStyle>
          <a:p>
            <a:r>
              <a:rPr lang="en-US">
                <a:solidFill>
                  <a:srgbClr val="000066"/>
                </a:solidFill>
              </a:rPr>
              <a:t>www.themegallery.com</a:t>
            </a: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2439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75225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Chân trang 3"/>
          <p:cNvSpPr>
            <a:spLocks noGrp="1"/>
          </p:cNvSpPr>
          <p:nvPr>
            <p:ph type="ftr" sz="quarter" idx="10"/>
          </p:nvPr>
        </p:nvSpPr>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6855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smtClean="0"/>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smtClean="0"/>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r>
              <a:rPr lang="en-US">
                <a:solidFill>
                  <a:srgbClr val="000066"/>
                </a:solidFill>
              </a:rPr>
              <a:t>www.themegallery.com</a:t>
            </a: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5119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862365"/>
            <a:ext cx="3420164" cy="3985527"/>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992872"/>
            <a:ext cx="3146400" cy="2592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1" y="5604688"/>
            <a:ext cx="9143999" cy="276737"/>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4869160"/>
            <a:ext cx="9143998" cy="72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733302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34314"/>
            <a:ext cx="7596336" cy="1035373"/>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964527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585885"/>
            <a:ext cx="1728192" cy="2611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585885"/>
            <a:ext cx="1728192" cy="2611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585885"/>
            <a:ext cx="1728192" cy="2611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585885"/>
            <a:ext cx="1728192" cy="2611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34314"/>
            <a:ext cx="9144000" cy="1035373"/>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4682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3" y="644691"/>
            <a:ext cx="2049645" cy="3365896"/>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974941"/>
            <a:ext cx="1440672" cy="2404752"/>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357334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909008"/>
            <a:ext cx="5472608" cy="722771"/>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3645579"/>
            <a:ext cx="5472608" cy="263475"/>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42989988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34314"/>
            <a:ext cx="9144000" cy="1035373"/>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408172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&amp; sửa kiểu tiêu đề</a:t>
            </a:r>
          </a:p>
        </p:txBody>
      </p:sp>
      <p:sp>
        <p:nvSpPr>
          <p:cNvPr id="4" name="Chỗ dành sẵn cho Ngày tháng 3"/>
          <p:cNvSpPr>
            <a:spLocks noGrp="1"/>
          </p:cNvSpPr>
          <p:nvPr>
            <p:ph type="dt" sz="half" idx="10"/>
          </p:nvPr>
        </p:nvSpPr>
        <p:spPr/>
        <p:txBody>
          <a:bodyPr/>
          <a:lstStyle/>
          <a:p>
            <a:fld id="{C627A1BC-9888-4AA6-B885-EBED25012988}" type="datetimeFigureOut">
              <a:rPr lang="en-US" smtClean="0"/>
              <a:t>11/26/2020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19608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Ngày tháng 4"/>
          <p:cNvSpPr>
            <a:spLocks noGrp="1"/>
          </p:cNvSpPr>
          <p:nvPr>
            <p:ph type="dt" sz="half" idx="10"/>
          </p:nvPr>
        </p:nvSpPr>
        <p:spPr/>
        <p:txBody>
          <a:bodyPr/>
          <a:lstStyle/>
          <a:p>
            <a:fld id="{C627A1BC-9888-4AA6-B885-EBED25012988}" type="datetimeFigureOut">
              <a:rPr lang="en-US" smtClean="0"/>
              <a:t>11/26/2020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152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Chỗ dành sẵn cho Ngày tháng 6"/>
          <p:cNvSpPr>
            <a:spLocks noGrp="1"/>
          </p:cNvSpPr>
          <p:nvPr>
            <p:ph type="dt" sz="half" idx="10"/>
          </p:nvPr>
        </p:nvSpPr>
        <p:spPr/>
        <p:txBody>
          <a:bodyPr/>
          <a:lstStyle/>
          <a:p>
            <a:fld id="{C627A1BC-9888-4AA6-B885-EBED25012988}" type="datetimeFigureOut">
              <a:rPr lang="en-US" smtClean="0"/>
              <a:t>11/26/2020</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ố hiệu Bản chiếu 8"/>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535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gày tháng 2"/>
          <p:cNvSpPr>
            <a:spLocks noGrp="1"/>
          </p:cNvSpPr>
          <p:nvPr>
            <p:ph type="dt" sz="half" idx="10"/>
          </p:nvPr>
        </p:nvSpPr>
        <p:spPr/>
        <p:txBody>
          <a:bodyPr/>
          <a:lstStyle/>
          <a:p>
            <a:fld id="{C627A1BC-9888-4AA6-B885-EBED25012988}" type="datetimeFigureOut">
              <a:rPr lang="en-US" smtClean="0"/>
              <a:t>11/26/2020</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ố hiệu Bản chiếu 4"/>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9570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p>
            <a:fld id="{C627A1BC-9888-4AA6-B885-EBED25012988}" type="datetimeFigureOut">
              <a:rPr lang="en-US" smtClean="0"/>
              <a:t>11/26/2020</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ố hiệu Bản chiếu 3"/>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03053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Ngày tháng 4"/>
          <p:cNvSpPr>
            <a:spLocks noGrp="1"/>
          </p:cNvSpPr>
          <p:nvPr>
            <p:ph type="dt" sz="half" idx="10"/>
          </p:nvPr>
        </p:nvSpPr>
        <p:spPr/>
        <p:txBody>
          <a:bodyPr/>
          <a:lstStyle/>
          <a:p>
            <a:fld id="{C627A1BC-9888-4AA6-B885-EBED25012988}" type="datetimeFigureOut">
              <a:rPr lang="en-US" smtClean="0"/>
              <a:t>11/26/2020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3691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Chỗ dành sẵn cho Ngày tháng 4"/>
          <p:cNvSpPr>
            <a:spLocks noGrp="1"/>
          </p:cNvSpPr>
          <p:nvPr>
            <p:ph type="dt" sz="half" idx="10"/>
          </p:nvPr>
        </p:nvSpPr>
        <p:spPr/>
        <p:txBody>
          <a:bodyPr/>
          <a:lstStyle/>
          <a:p>
            <a:fld id="{C627A1BC-9888-4AA6-B885-EBED25012988}" type="datetimeFigureOut">
              <a:rPr lang="en-US" smtClean="0"/>
              <a:t>11/26/2020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670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2.jpe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ề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VN" smtClean="0"/>
              <a:t>Bấm &amp; sửa kiểu tiêu đề</a:t>
            </a:r>
            <a:endParaRPr lang="en-US"/>
          </a:p>
        </p:txBody>
      </p:sp>
      <p:sp>
        <p:nvSpPr>
          <p:cNvPr id="3" name="Chỗ dành sẵn cho Văn bản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gày tháng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7A1BC-9888-4AA6-B885-EBED25012988}" type="datetimeFigureOut">
              <a:rPr lang="en-US" smtClean="0"/>
              <a:t>11/26/2020</a:t>
            </a:fld>
            <a:endParaRPr lang="en-US"/>
          </a:p>
        </p:txBody>
      </p:sp>
      <p:sp>
        <p:nvSpPr>
          <p:cNvPr id="5" name="Chỗ dành sẵn cho Chân trang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ố hiệu Bản chiế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45F2-85C8-41EA-B0D2-FDA229D3CDF0}" type="slidenum">
              <a:rPr lang="en-US" smtClean="0"/>
              <a:t>‹#›</a:t>
            </a:fld>
            <a:endParaRPr lang="en-US"/>
          </a:p>
        </p:txBody>
      </p:sp>
    </p:spTree>
    <p:extLst>
      <p:ext uri="{BB962C8B-B14F-4D97-AF65-F5344CB8AC3E}">
        <p14:creationId xmlns:p14="http://schemas.microsoft.com/office/powerpoint/2010/main" val="158803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smtClean="0"/>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r>
              <a:rPr lang="en-US">
                <a:solidFill>
                  <a:srgbClr val="000066"/>
                </a:solidFill>
              </a:rPr>
              <a:t>www.themegallery.com</a:t>
            </a: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smtClean="0"/>
              <a:t>Bấm &amp; sửa kiểu tiêu đề</a:t>
            </a:r>
            <a:endParaRPr lang="en-US" smtClean="0"/>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34843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Lst>
  <p:hf sldNum="0" hd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solidFill>
                  <a:srgbClr val="FFFF00"/>
                </a:solidFill>
              </a:rPr>
              <a:t>MongoDB </a:t>
            </a:r>
            <a:r>
              <a:rPr lang="en-US" dirty="0" err="1" smtClean="0">
                <a:solidFill>
                  <a:srgbClr val="FFFF00"/>
                </a:solidFill>
              </a:rPr>
              <a:t>và</a:t>
            </a:r>
            <a:r>
              <a:rPr lang="en-US" dirty="0" smtClean="0">
                <a:solidFill>
                  <a:srgbClr val="FFFF00"/>
                </a:solidFill>
              </a:rPr>
              <a:t> </a:t>
            </a:r>
            <a:r>
              <a:rPr lang="en-US" dirty="0" err="1" smtClean="0">
                <a:solidFill>
                  <a:srgbClr val="FFFF00"/>
                </a:solidFill>
              </a:rPr>
              <a:t>bài</a:t>
            </a:r>
            <a:r>
              <a:rPr lang="en-US" dirty="0" smtClean="0">
                <a:solidFill>
                  <a:srgbClr val="FFFF00"/>
                </a:solidFill>
              </a:rPr>
              <a:t> </a:t>
            </a:r>
            <a:r>
              <a:rPr lang="en-US" dirty="0" err="1" smtClean="0">
                <a:solidFill>
                  <a:srgbClr val="FFFF00"/>
                </a:solidFill>
              </a:rPr>
              <a:t>toán</a:t>
            </a:r>
            <a:r>
              <a:rPr lang="en-US" dirty="0" smtClean="0">
                <a:solidFill>
                  <a:srgbClr val="FFFF00"/>
                </a:solidFill>
              </a:rPr>
              <a:t> </a:t>
            </a:r>
            <a:r>
              <a:rPr lang="en-US" dirty="0" err="1" smtClean="0">
                <a:solidFill>
                  <a:srgbClr val="FFFF00"/>
                </a:solidFill>
              </a:rPr>
              <a:t>xây</a:t>
            </a:r>
            <a:r>
              <a:rPr lang="en-US" dirty="0" smtClean="0">
                <a:solidFill>
                  <a:srgbClr val="FFFF00"/>
                </a:solidFill>
              </a:rPr>
              <a:t> </a:t>
            </a:r>
            <a:r>
              <a:rPr lang="en-US" dirty="0" err="1" smtClean="0">
                <a:solidFill>
                  <a:srgbClr val="FFFF00"/>
                </a:solidFill>
              </a:rPr>
              <a:t>dựng</a:t>
            </a:r>
            <a:r>
              <a:rPr lang="en-US" dirty="0" smtClean="0">
                <a:solidFill>
                  <a:srgbClr val="FFFF00"/>
                </a:solidFill>
              </a:rPr>
              <a:t> </a:t>
            </a:r>
            <a:r>
              <a:rPr lang="en-US" dirty="0" err="1" smtClean="0">
                <a:solidFill>
                  <a:srgbClr val="FFFF00"/>
                </a:solidFill>
              </a:rPr>
              <a:t>cơ</a:t>
            </a:r>
            <a:r>
              <a:rPr lang="en-US" dirty="0" smtClean="0">
                <a:solidFill>
                  <a:srgbClr val="FFFF00"/>
                </a:solidFill>
              </a:rPr>
              <a:t> </a:t>
            </a:r>
            <a:r>
              <a:rPr lang="en-US" dirty="0" err="1" smtClean="0">
                <a:solidFill>
                  <a:srgbClr val="FFFF00"/>
                </a:solidFill>
              </a:rPr>
              <a:t>sở</a:t>
            </a:r>
            <a:r>
              <a:rPr lang="en-US" dirty="0" smtClean="0">
                <a:solidFill>
                  <a:srgbClr val="FFFF00"/>
                </a:solidFill>
              </a:rPr>
              <a:t> </a:t>
            </a:r>
            <a:r>
              <a:rPr lang="en-US" dirty="0" err="1" smtClean="0">
                <a:solidFill>
                  <a:srgbClr val="FFFF00"/>
                </a:solidFill>
              </a:rPr>
              <a:t>dữ</a:t>
            </a:r>
            <a:r>
              <a:rPr lang="en-US" dirty="0" smtClean="0">
                <a:solidFill>
                  <a:srgbClr val="FFFF00"/>
                </a:solidFill>
              </a:rPr>
              <a:t> </a:t>
            </a:r>
            <a:r>
              <a:rPr lang="en-US" dirty="0" err="1" smtClean="0">
                <a:solidFill>
                  <a:srgbClr val="FFFF00"/>
                </a:solidFill>
              </a:rPr>
              <a:t>liệu</a:t>
            </a:r>
            <a:r>
              <a:rPr lang="en-US" dirty="0" smtClean="0">
                <a:solidFill>
                  <a:srgbClr val="FFFF00"/>
                </a:solidFill>
              </a:rPr>
              <a:t> </a:t>
            </a:r>
            <a:r>
              <a:rPr lang="en-US" dirty="0" err="1" smtClean="0">
                <a:solidFill>
                  <a:srgbClr val="FFFF00"/>
                </a:solidFill>
              </a:rPr>
              <a:t>cho</a:t>
            </a:r>
            <a:r>
              <a:rPr lang="en-US" dirty="0" smtClean="0">
                <a:solidFill>
                  <a:srgbClr val="FFFF00"/>
                </a:solidFill>
              </a:rPr>
              <a:t> </a:t>
            </a:r>
            <a:r>
              <a:rPr lang="en-US" dirty="0" err="1" smtClean="0">
                <a:solidFill>
                  <a:srgbClr val="FFFF00"/>
                </a:solidFill>
              </a:rPr>
              <a:t>diễn</a:t>
            </a:r>
            <a:r>
              <a:rPr lang="en-US" dirty="0" smtClean="0">
                <a:solidFill>
                  <a:srgbClr val="FFFF00"/>
                </a:solidFill>
              </a:rPr>
              <a:t> </a:t>
            </a:r>
            <a:r>
              <a:rPr lang="en-US" dirty="0" err="1" smtClean="0">
                <a:solidFill>
                  <a:srgbClr val="FFFF00"/>
                </a:solidFill>
              </a:rPr>
              <a:t>đàn</a:t>
            </a:r>
            <a:r>
              <a:rPr lang="en-US" dirty="0" smtClean="0">
                <a:solidFill>
                  <a:srgbClr val="FFFF00"/>
                </a:solidFill>
              </a:rPr>
              <a:t> </a:t>
            </a:r>
            <a:r>
              <a:rPr lang="en-US" dirty="0" err="1" smtClean="0">
                <a:solidFill>
                  <a:srgbClr val="FFFF00"/>
                </a:solidFill>
              </a:rPr>
              <a:t>trường</a:t>
            </a:r>
            <a:r>
              <a:rPr lang="en-US" dirty="0" smtClean="0">
                <a:solidFill>
                  <a:srgbClr val="FFFF00"/>
                </a:solidFill>
              </a:rPr>
              <a:t> THPT </a:t>
            </a:r>
            <a:r>
              <a:rPr lang="en-US" dirty="0" err="1" smtClean="0">
                <a:solidFill>
                  <a:srgbClr val="FFFF00"/>
                </a:solidFill>
              </a:rPr>
              <a:t>Đồng</a:t>
            </a:r>
            <a:r>
              <a:rPr lang="en-US" dirty="0" smtClean="0">
                <a:solidFill>
                  <a:srgbClr val="FFFF00"/>
                </a:solidFill>
              </a:rPr>
              <a:t> </a:t>
            </a:r>
            <a:r>
              <a:rPr lang="en-US" dirty="0" err="1" smtClean="0">
                <a:solidFill>
                  <a:srgbClr val="FFFF00"/>
                </a:solidFill>
              </a:rPr>
              <a:t>Lộc</a:t>
            </a:r>
            <a:endParaRPr lang="en-US" dirty="0">
              <a:solidFill>
                <a:srgbClr val="FFFF00"/>
              </a:solidFill>
            </a:endParaRPr>
          </a:p>
        </p:txBody>
      </p:sp>
      <p:pic>
        <p:nvPicPr>
          <p:cNvPr id="4" name="Picture 2">
            <a:extLst>
              <a:ext uri="{FF2B5EF4-FFF2-40B4-BE49-F238E27FC236}">
                <a16:creationId xmlns:a16="http://schemas.microsoft.com/office/drawing/2014/main" id="{7432026A-2E12-45D0-B5B0-F4316755A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18"/>
            <a:ext cx="1496245" cy="146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5C7CAA1E-A64A-4A74-A07A-6BBB1D0F7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729" y="6718"/>
            <a:ext cx="1918743" cy="141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a:extLst>
              <a:ext uri="{FF2B5EF4-FFF2-40B4-BE49-F238E27FC236}">
                <a16:creationId xmlns:a16="http://schemas.microsoft.com/office/drawing/2014/main" id="{0CD411F8-4580-422E-A8A7-6A0B152D855F}"/>
              </a:ext>
            </a:extLst>
          </p:cNvPr>
          <p:cNvSpPr txBox="1">
            <a:spLocks/>
          </p:cNvSpPr>
          <p:nvPr/>
        </p:nvSpPr>
        <p:spPr bwMode="auto">
          <a:xfrm>
            <a:off x="1496245" y="25039"/>
            <a:ext cx="5682208" cy="1181993"/>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2pPr>
            <a:lvl3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3pPr>
            <a:lvl4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4pPr>
            <a:lvl5pPr algn="ctr" rtl="0" eaLnBrk="0" fontAlgn="base" hangingPunct="0">
              <a:spcBef>
                <a:spcPct val="0"/>
              </a:spcBef>
              <a:spcAft>
                <a:spcPct val="0"/>
              </a:spcAft>
              <a:defRPr sz="3600" b="1">
                <a:solidFill>
                  <a:schemeClr val="folHlink"/>
                </a:solidFill>
                <a:latin typeface="Arial" pitchFamily="34" charset="0"/>
                <a:ea typeface="Microsoft YaHei" pitchFamily="34" charset="-122"/>
              </a:defRPr>
            </a:lvl5pPr>
            <a:lvl6pPr marL="457200" algn="ctr" rtl="0" fontAlgn="base">
              <a:spcBef>
                <a:spcPct val="0"/>
              </a:spcBef>
              <a:spcAft>
                <a:spcPct val="0"/>
              </a:spcAft>
              <a:defRPr sz="3600" b="1">
                <a:solidFill>
                  <a:schemeClr val="folHlink"/>
                </a:solidFill>
                <a:latin typeface="Arial" pitchFamily="34" charset="0"/>
                <a:ea typeface="Microsoft YaHei" pitchFamily="34" charset="-122"/>
              </a:defRPr>
            </a:lvl6pPr>
            <a:lvl7pPr marL="914400" algn="ctr" rtl="0" fontAlgn="base">
              <a:spcBef>
                <a:spcPct val="0"/>
              </a:spcBef>
              <a:spcAft>
                <a:spcPct val="0"/>
              </a:spcAft>
              <a:defRPr sz="3600" b="1">
                <a:solidFill>
                  <a:schemeClr val="folHlink"/>
                </a:solidFill>
                <a:latin typeface="Arial" pitchFamily="34" charset="0"/>
                <a:ea typeface="Microsoft YaHei" pitchFamily="34" charset="-122"/>
              </a:defRPr>
            </a:lvl7pPr>
            <a:lvl8pPr marL="1371600" algn="ctr" rtl="0" fontAlgn="base">
              <a:spcBef>
                <a:spcPct val="0"/>
              </a:spcBef>
              <a:spcAft>
                <a:spcPct val="0"/>
              </a:spcAft>
              <a:defRPr sz="3600" b="1">
                <a:solidFill>
                  <a:schemeClr val="folHlink"/>
                </a:solidFill>
                <a:latin typeface="Arial" pitchFamily="34" charset="0"/>
                <a:ea typeface="Microsoft YaHei" pitchFamily="34" charset="-122"/>
              </a:defRPr>
            </a:lvl8pPr>
            <a:lvl9pPr marL="1828800" algn="ctr" rtl="0" fontAlgn="base">
              <a:spcBef>
                <a:spcPct val="0"/>
              </a:spcBef>
              <a:spcAft>
                <a:spcPct val="0"/>
              </a:spcAft>
              <a:defRPr sz="3600" b="1">
                <a:solidFill>
                  <a:schemeClr val="folHlink"/>
                </a:solidFill>
                <a:latin typeface="Arial" pitchFamily="34" charset="0"/>
                <a:ea typeface="Microsoft YaHei" pitchFamily="34" charset="-122"/>
              </a:defRPr>
            </a:lvl9pPr>
          </a:lstStyle>
          <a:p>
            <a:pPr algn="ctr"/>
            <a:r>
              <a:rPr lang="vi-VN" sz="2400" kern="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KHOA CÔNG NGHỆ THÔNG TIN </a:t>
            </a:r>
            <a:endParaRPr lang="en-US" sz="2400" kern="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0505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1066801"/>
            <a:ext cx="8753475" cy="5181600"/>
          </a:xfrm>
          <a:prstGeom prst="rect">
            <a:avLst/>
          </a:prstGeom>
        </p:spPr>
      </p:pic>
    </p:spTree>
    <p:extLst>
      <p:ext uri="{BB962C8B-B14F-4D97-AF65-F5344CB8AC3E}">
        <p14:creationId xmlns:p14="http://schemas.microsoft.com/office/powerpoint/2010/main" val="1567197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42925" y="1076325"/>
            <a:ext cx="8439150" cy="5248275"/>
          </a:xfrm>
          <a:prstGeom prst="rect">
            <a:avLst/>
          </a:prstGeom>
        </p:spPr>
      </p:pic>
    </p:spTree>
    <p:extLst>
      <p:ext uri="{BB962C8B-B14F-4D97-AF65-F5344CB8AC3E}">
        <p14:creationId xmlns:p14="http://schemas.microsoft.com/office/powerpoint/2010/main" val="343584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3" y="76200"/>
            <a:ext cx="8982074" cy="563563"/>
          </a:xfrm>
        </p:spPr>
        <p:txBody>
          <a:bodyPr/>
          <a:lstStyle/>
          <a:p>
            <a:r>
              <a:rPr lang="vi-VN" dirty="0" err="1">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ội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dung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0"/>
            <a:ext cx="8229600" cy="5248275"/>
          </a:xfrm>
        </p:spPr>
        <p:txBody>
          <a:bodyPr/>
          <a:lstStyle/>
          <a:p>
            <a:pPr algn="just"/>
            <a:r>
              <a:rPr lang="vi-VN" sz="2000" dirty="0" smtClean="0"/>
              <a:t>Đưa thêm mã lệnh</a:t>
            </a:r>
          </a:p>
          <a:p>
            <a:pPr algn="just">
              <a:buFont typeface="Wingdings" panose="05000000000000000000" pitchFamily="2" charset="2"/>
              <a:buChar char="Ø"/>
            </a:pPr>
            <a:r>
              <a:rPr lang="en-US" sz="2100" b="0" dirty="0" err="1" smtClean="0">
                <a:latin typeface="Times New Roman" panose="02020603050405020304" pitchFamily="18" charset="0"/>
                <a:cs typeface="Times New Roman" panose="02020603050405020304" pitchFamily="18" charset="0"/>
              </a:rPr>
              <a:t>Với</a:t>
            </a:r>
            <a:r>
              <a:rPr lang="en-US" sz="2100" b="0" dirty="0" smtClean="0">
                <a:latin typeface="Times New Roman" panose="02020603050405020304" pitchFamily="18" charset="0"/>
                <a:cs typeface="Times New Roman" panose="02020603050405020304" pitchFamily="18" charset="0"/>
              </a:rPr>
              <a:t> </a:t>
            </a:r>
            <a:r>
              <a:rPr lang="en-US" sz="2100" b="0" dirty="0">
                <a:latin typeface="Times New Roman" panose="02020603050405020304" pitchFamily="18" charset="0"/>
                <a:cs typeface="Times New Roman" panose="02020603050405020304" pitchFamily="18" charset="0"/>
              </a:rPr>
              <a:t>MongoDB </a:t>
            </a:r>
            <a:r>
              <a:rPr lang="en-US" sz="2100" b="0" dirty="0" err="1">
                <a:latin typeface="Times New Roman" panose="02020603050405020304" pitchFamily="18" charset="0"/>
                <a:cs typeface="Times New Roman" panose="02020603050405020304" pitchFamily="18" charset="0"/>
              </a:rPr>
              <a:t>là</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một</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chương</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trình</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cơ</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sở</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lưu</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trữ</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dữ</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liệu</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định</a:t>
            </a:r>
            <a:r>
              <a:rPr lang="en-US" sz="2100" b="0" dirty="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hướng</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tài</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liệu</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đa</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nền</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tảng</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thì</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việc</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thêm</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mã</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lệnh</a:t>
            </a:r>
            <a:r>
              <a:rPr lang="en-US" sz="2100" b="0" dirty="0" smtClean="0">
                <a:latin typeface="Times New Roman" panose="02020603050405020304" pitchFamily="18" charset="0"/>
                <a:cs typeface="Times New Roman" panose="02020603050405020304" pitchFamily="18" charset="0"/>
              </a:rPr>
              <a:t> (hay </a:t>
            </a:r>
            <a:r>
              <a:rPr lang="en-US" sz="2100" b="0" dirty="0" err="1" smtClean="0">
                <a:latin typeface="Times New Roman" panose="02020603050405020304" pitchFamily="18" charset="0"/>
                <a:cs typeface="Times New Roman" panose="02020603050405020304" pitchFamily="18" charset="0"/>
              </a:rPr>
              <a:t>còn</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được</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cho</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là</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thêm</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dữ</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liệu</a:t>
            </a:r>
            <a:r>
              <a:rPr lang="en-US" sz="2100" b="0" dirty="0" smtClean="0">
                <a:latin typeface="Times New Roman" panose="02020603050405020304" pitchFamily="18" charset="0"/>
                <a:cs typeface="Times New Roman" panose="02020603050405020304" pitchFamily="18" charset="0"/>
              </a:rPr>
              <a:t>) ta </a:t>
            </a:r>
            <a:r>
              <a:rPr lang="en-US" sz="2100" b="0" dirty="0" err="1" smtClean="0">
                <a:latin typeface="Times New Roman" panose="02020603050405020304" pitchFamily="18" charset="0"/>
                <a:cs typeface="Times New Roman" panose="02020603050405020304" pitchFamily="18" charset="0"/>
              </a:rPr>
              <a:t>có</a:t>
            </a:r>
            <a:r>
              <a:rPr lang="en-US" sz="2100" b="0" dirty="0" smtClean="0">
                <a:latin typeface="Times New Roman" panose="02020603050405020304" pitchFamily="18" charset="0"/>
                <a:cs typeface="Times New Roman" panose="02020603050405020304" pitchFamily="18" charset="0"/>
              </a:rPr>
              <a:t> 2 </a:t>
            </a:r>
            <a:r>
              <a:rPr lang="en-US" sz="2100" b="0" dirty="0" err="1" smtClean="0">
                <a:latin typeface="Times New Roman" panose="02020603050405020304" pitchFamily="18" charset="0"/>
                <a:cs typeface="Times New Roman" panose="02020603050405020304" pitchFamily="18" charset="0"/>
              </a:rPr>
              <a:t>cách</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thêm</a:t>
            </a:r>
            <a:r>
              <a:rPr lang="en-US" sz="2100" b="0" dirty="0" smtClean="0">
                <a:latin typeface="Times New Roman" panose="02020603050405020304" pitchFamily="18" charset="0"/>
                <a:cs typeface="Times New Roman" panose="02020603050405020304" pitchFamily="18" charset="0"/>
              </a:rPr>
              <a:t> </a:t>
            </a:r>
            <a:r>
              <a:rPr lang="en-US" sz="2100" b="0" dirty="0" err="1" smtClean="0">
                <a:latin typeface="Times New Roman" panose="02020603050405020304" pitchFamily="18" charset="0"/>
                <a:cs typeface="Times New Roman" panose="02020603050405020304" pitchFamily="18" charset="0"/>
              </a:rPr>
              <a:t>thông</a:t>
            </a:r>
            <a:r>
              <a:rPr lang="en-US" sz="2100" b="0" dirty="0" smtClean="0">
                <a:latin typeface="Times New Roman" panose="02020603050405020304" pitchFamily="18" charset="0"/>
                <a:cs typeface="Times New Roman" panose="02020603050405020304" pitchFamily="18" charset="0"/>
              </a:rPr>
              <a:t> qua Document JSON – </a:t>
            </a:r>
            <a:r>
              <a:rPr lang="en-US" sz="2100" b="0" dirty="0" err="1" smtClean="0">
                <a:latin typeface="Times New Roman" panose="02020603050405020304" pitchFamily="18" charset="0"/>
                <a:cs typeface="Times New Roman" panose="02020603050405020304" pitchFamily="18" charset="0"/>
              </a:rPr>
              <a:t>trong</a:t>
            </a:r>
            <a:r>
              <a:rPr lang="en-US" sz="2100" b="0" dirty="0" smtClean="0">
                <a:latin typeface="Times New Roman" panose="02020603050405020304" pitchFamily="18" charset="0"/>
                <a:cs typeface="Times New Roman" panose="02020603050405020304" pitchFamily="18" charset="0"/>
              </a:rPr>
              <a:t> JavaScript.</a:t>
            </a:r>
            <a:endParaRPr lang="vi-VN" sz="2100" b="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100" b="0" dirty="0" err="1" smtClean="0">
                <a:latin typeface="Times New Roman" panose="02020603050405020304" pitchFamily="18" charset="0"/>
                <a:cs typeface="Times New Roman" panose="02020603050405020304" pitchFamily="18" charset="0"/>
              </a:rPr>
              <a:t>Tương</a:t>
            </a:r>
            <a:r>
              <a:rPr lang="en-US" sz="2100" b="0" dirty="0" smtClean="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tác</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với</a:t>
            </a:r>
            <a:r>
              <a:rPr lang="en-US" sz="2100" b="0" dirty="0">
                <a:latin typeface="Times New Roman" panose="02020603050405020304" pitchFamily="18" charset="0"/>
                <a:cs typeface="Times New Roman" panose="02020603050405020304" pitchFamily="18" charset="0"/>
              </a:rPr>
              <a:t> MongoDB qua Command line </a:t>
            </a:r>
            <a:r>
              <a:rPr lang="en-US" sz="2100" b="0" dirty="0" err="1">
                <a:latin typeface="Times New Roman" panose="02020603050405020304" pitchFamily="18" charset="0"/>
                <a:cs typeface="Times New Roman" panose="02020603050405020304" pitchFamily="18" charset="0"/>
              </a:rPr>
              <a:t>bằng</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cách</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sử</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dụng</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cmd</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hoặc</a:t>
            </a:r>
            <a:r>
              <a:rPr lang="en-US" sz="2100" b="0" dirty="0">
                <a:latin typeface="Times New Roman" panose="02020603050405020304" pitchFamily="18" charset="0"/>
                <a:cs typeface="Times New Roman" panose="02020603050405020304" pitchFamily="18" charset="0"/>
              </a:rPr>
              <a:t> </a:t>
            </a:r>
            <a:r>
              <a:rPr lang="en-US" sz="2100" b="0" dirty="0" err="1">
                <a:latin typeface="Times New Roman" panose="02020603050405020304" pitchFamily="18" charset="0"/>
                <a:cs typeface="Times New Roman" panose="02020603050405020304" pitchFamily="18" charset="0"/>
              </a:rPr>
              <a:t>git</a:t>
            </a:r>
            <a:r>
              <a:rPr lang="en-US" sz="2100" b="0" dirty="0">
                <a:latin typeface="Times New Roman" panose="02020603050405020304" pitchFamily="18" charset="0"/>
                <a:cs typeface="Times New Roman" panose="02020603050405020304" pitchFamily="18" charset="0"/>
              </a:rPr>
              <a:t> </a:t>
            </a:r>
            <a:r>
              <a:rPr lang="en-US" sz="2100" b="0" dirty="0" smtClean="0">
                <a:latin typeface="Times New Roman" panose="02020603050405020304" pitchFamily="18" charset="0"/>
                <a:cs typeface="Times New Roman" panose="02020603050405020304" pitchFamily="18" charset="0"/>
              </a:rPr>
              <a:t>bash</a:t>
            </a:r>
            <a:r>
              <a:rPr lang="vi-VN" sz="2100" b="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vi-VN" sz="2100" b="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b="0" dirty="0" err="1">
                <a:latin typeface="Times New Roman" panose="02020603050405020304" pitchFamily="18" charset="0"/>
                <a:cs typeface="Times New Roman" panose="02020603050405020304" pitchFamily="18" charset="0"/>
              </a:rPr>
              <a:t>Cách</a:t>
            </a:r>
            <a:r>
              <a:rPr lang="en-US" sz="1800" b="0" dirty="0">
                <a:latin typeface="Times New Roman" panose="02020603050405020304" pitchFamily="18" charset="0"/>
                <a:cs typeface="Times New Roman" panose="02020603050405020304" pitchFamily="18" charset="0"/>
              </a:rPr>
              <a:t> 1: import </a:t>
            </a:r>
            <a:r>
              <a:rPr lang="en-US" sz="1800" b="0" dirty="0" err="1">
                <a:latin typeface="Times New Roman" panose="02020603050405020304" pitchFamily="18" charset="0"/>
                <a:cs typeface="Times New Roman" panose="02020603050405020304" pitchFamily="18" charset="0"/>
              </a:rPr>
              <a:t>trực</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tiếp</a:t>
            </a:r>
            <a:r>
              <a:rPr lang="en-US" sz="1800" b="0" dirty="0">
                <a:latin typeface="Times New Roman" panose="02020603050405020304" pitchFamily="18" charset="0"/>
                <a:cs typeface="Times New Roman" panose="02020603050405020304" pitchFamily="18" charset="0"/>
              </a:rPr>
              <a:t> file JSON </a:t>
            </a:r>
            <a:r>
              <a:rPr lang="en-US" sz="1800" b="0" dirty="0" err="1">
                <a:latin typeface="Times New Roman" panose="02020603050405020304" pitchFamily="18" charset="0"/>
                <a:cs typeface="Times New Roman" panose="02020603050405020304" pitchFamily="18" charset="0"/>
              </a:rPr>
              <a:t>chứa</a:t>
            </a:r>
            <a:r>
              <a:rPr lang="en-US" sz="1800" b="0" dirty="0">
                <a:latin typeface="Times New Roman" panose="02020603050405020304" pitchFamily="18" charset="0"/>
                <a:cs typeface="Times New Roman" panose="02020603050405020304" pitchFamily="18" charset="0"/>
              </a:rPr>
              <a:t> records </a:t>
            </a:r>
            <a:r>
              <a:rPr lang="en-US" sz="1800" b="0" dirty="0" err="1">
                <a:latin typeface="Times New Roman" panose="02020603050405020304" pitchFamily="18" charset="0"/>
                <a:cs typeface="Times New Roman" panose="02020603050405020304" pitchFamily="18" charset="0"/>
              </a:rPr>
              <a:t>để</a:t>
            </a:r>
            <a:r>
              <a:rPr lang="en-US" sz="1800" b="0" dirty="0">
                <a:latin typeface="Times New Roman" panose="02020603050405020304" pitchFamily="18" charset="0"/>
                <a:cs typeface="Times New Roman" panose="02020603050405020304" pitchFamily="18" charset="0"/>
              </a:rPr>
              <a:t> Insert </a:t>
            </a:r>
            <a:r>
              <a:rPr lang="en-US" sz="1800" b="0" dirty="0" err="1">
                <a:latin typeface="Times New Roman" panose="02020603050405020304" pitchFamily="18" charset="0"/>
                <a:cs typeface="Times New Roman" panose="02020603050405020304" pitchFamily="18" charset="0"/>
              </a:rPr>
              <a:t>hoặc</a:t>
            </a:r>
            <a:r>
              <a:rPr lang="en-US" sz="1800" b="0" dirty="0">
                <a:latin typeface="Times New Roman" panose="02020603050405020304" pitchFamily="18" charset="0"/>
                <a:cs typeface="Times New Roman" panose="02020603050405020304" pitchFamily="18" charset="0"/>
              </a:rPr>
              <a:t> </a:t>
            </a:r>
            <a:r>
              <a:rPr lang="en-US" sz="1800" b="0" dirty="0" smtClean="0">
                <a:latin typeface="Times New Roman" panose="02020603050405020304" pitchFamily="18" charset="0"/>
                <a:cs typeface="Times New Roman" panose="02020603050405020304" pitchFamily="18" charset="0"/>
              </a:rPr>
              <a:t>Update</a:t>
            </a:r>
            <a:endParaRPr lang="en-US" sz="1800" b="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1800" b="0" dirty="0" err="1">
                <a:latin typeface="Times New Roman" panose="02020603050405020304" pitchFamily="18" charset="0"/>
                <a:cs typeface="Times New Roman" panose="02020603050405020304" pitchFamily="18" charset="0"/>
              </a:rPr>
              <a:t>Cách</a:t>
            </a:r>
            <a:r>
              <a:rPr lang="en-US" sz="1800" b="0" dirty="0">
                <a:latin typeface="Times New Roman" panose="02020603050405020304" pitchFamily="18" charset="0"/>
                <a:cs typeface="Times New Roman" panose="02020603050405020304" pitchFamily="18" charset="0"/>
              </a:rPr>
              <a:t> 2: </a:t>
            </a:r>
            <a:r>
              <a:rPr lang="en-US" sz="1800" b="0" dirty="0" err="1">
                <a:latin typeface="Times New Roman" panose="02020603050405020304" pitchFamily="18" charset="0"/>
                <a:cs typeface="Times New Roman" panose="02020603050405020304" pitchFamily="18" charset="0"/>
              </a:rPr>
              <a:t>sử</a:t>
            </a:r>
            <a:r>
              <a:rPr lang="en-US" sz="1800" b="0" dirty="0">
                <a:latin typeface="Times New Roman" panose="02020603050405020304" pitchFamily="18" charset="0"/>
                <a:cs typeface="Times New Roman" panose="02020603050405020304" pitchFamily="18" charset="0"/>
              </a:rPr>
              <a:t> </a:t>
            </a:r>
            <a:r>
              <a:rPr lang="en-US" sz="1800" b="0" dirty="0" err="1">
                <a:latin typeface="Times New Roman" panose="02020603050405020304" pitchFamily="18" charset="0"/>
                <a:cs typeface="Times New Roman" panose="02020603050405020304" pitchFamily="18" charset="0"/>
              </a:rPr>
              <a:t>dụng</a:t>
            </a:r>
            <a:r>
              <a:rPr lang="en-US" sz="1800" b="0" dirty="0">
                <a:latin typeface="Times New Roman" panose="02020603050405020304" pitchFamily="18" charset="0"/>
                <a:cs typeface="Times New Roman" panose="02020603050405020304" pitchFamily="18" charset="0"/>
              </a:rPr>
              <a:t> Mongo Shell </a:t>
            </a:r>
            <a:r>
              <a:rPr lang="en-US" sz="1800" b="0" dirty="0" err="1">
                <a:latin typeface="Times New Roman" panose="02020603050405020304" pitchFamily="18" charset="0"/>
                <a:cs typeface="Times New Roman" panose="02020603050405020304" pitchFamily="18" charset="0"/>
              </a:rPr>
              <a:t>để</a:t>
            </a:r>
            <a:r>
              <a:rPr lang="en-US" sz="1800" b="0" dirty="0">
                <a:latin typeface="Times New Roman" panose="02020603050405020304" pitchFamily="18" charset="0"/>
                <a:cs typeface="Times New Roman" panose="02020603050405020304" pitchFamily="18" charset="0"/>
              </a:rPr>
              <a:t> Insert, Update </a:t>
            </a:r>
            <a:r>
              <a:rPr lang="en-US" sz="1800" b="0" dirty="0" err="1">
                <a:latin typeface="Times New Roman" panose="02020603050405020304" pitchFamily="18" charset="0"/>
                <a:cs typeface="Times New Roman" panose="02020603050405020304" pitchFamily="18" charset="0"/>
              </a:rPr>
              <a:t>hoặc</a:t>
            </a:r>
            <a:r>
              <a:rPr lang="en-US" sz="1800" b="0" dirty="0">
                <a:latin typeface="Times New Roman" panose="02020603050405020304" pitchFamily="18" charset="0"/>
                <a:cs typeface="Times New Roman" panose="02020603050405020304" pitchFamily="18" charset="0"/>
              </a:rPr>
              <a:t> Select</a:t>
            </a:r>
          </a:p>
          <a:p>
            <a:pPr algn="just">
              <a:buFont typeface="Wingdings" panose="05000000000000000000" pitchFamily="2" charset="2"/>
              <a:buChar char="Ø"/>
            </a:pPr>
            <a:endParaRPr lang="en-US" b="0" dirty="0">
              <a:latin typeface="Times New Roman" panose="02020603050405020304" pitchFamily="18" charset="0"/>
              <a:cs typeface="Times New Roman" panose="02020603050405020304" pitchFamily="18" charset="0"/>
            </a:endParaRPr>
          </a:p>
          <a:p>
            <a:pPr algn="just"/>
            <a:endParaRPr lang="en-US" b="0" dirty="0"/>
          </a:p>
          <a:p>
            <a:pPr algn="just"/>
            <a:endParaRPr lang="en-US" dirty="0"/>
          </a:p>
        </p:txBody>
      </p:sp>
    </p:spTree>
    <p:extLst>
      <p:ext uri="{BB962C8B-B14F-4D97-AF65-F5344CB8AC3E}">
        <p14:creationId xmlns:p14="http://schemas.microsoft.com/office/powerpoint/2010/main" val="1986193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98" y="1219200"/>
            <a:ext cx="8229600" cy="5248275"/>
          </a:xfrm>
        </p:spPr>
        <p:txBody>
          <a:bodyPr/>
          <a:lstStyle/>
          <a:p>
            <a:r>
              <a:rPr lang="vi-VN" dirty="0" smtClean="0">
                <a:latin typeface="Times New Roman" panose="02020603050405020304" pitchFamily="18" charset="0"/>
                <a:cs typeface="Times New Roman" panose="02020603050405020304" pitchFamily="18" charset="0"/>
              </a:rPr>
              <a:t>Cách 1: </a:t>
            </a:r>
            <a:r>
              <a:rPr lang="en-US" dirty="0" smtClean="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file JSON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recor</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ds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Insert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Update</a:t>
            </a:r>
            <a:r>
              <a:rPr lang="vi-VN" dirty="0" smtClean="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Tạo file json </a:t>
            </a:r>
            <a:r>
              <a:rPr lang="en-US" dirty="0" err="1"/>
              <a:t>colors.json</a:t>
            </a:r>
            <a:r>
              <a:rPr lang="vi-VN" dirty="0" smtClean="0">
                <a:latin typeface="Times New Roman" panose="02020603050405020304" pitchFamily="18" charset="0"/>
                <a:cs typeface="Times New Roman" panose="02020603050405020304" pitchFamily="18" charset="0"/>
              </a:rPr>
              <a:t>:</a:t>
            </a:r>
          </a:p>
          <a:p>
            <a:pPr marL="479425" lvl="1" indent="0">
              <a:buNone/>
            </a:pPr>
            <a:endParaRPr lang="vi-VN" dirty="0" smtClean="0">
              <a:latin typeface="Times New Roman" panose="02020603050405020304" pitchFamily="18" charset="0"/>
              <a:cs typeface="Times New Roman" panose="02020603050405020304" pitchFamily="18" charset="0"/>
            </a:endParaRPr>
          </a:p>
          <a:p>
            <a:pPr marL="0" indent="0">
              <a:buNone/>
            </a:pPr>
            <a:r>
              <a:rPr lang="vi-VN" dirty="0" smtClean="0">
                <a:latin typeface="Times New Roman" panose="02020603050405020304" pitchFamily="18" charset="0"/>
                <a:cs typeface="Times New Roman" panose="02020603050405020304" pitchFamily="18" charset="0"/>
              </a:rPr>
              <a:t>	</a:t>
            </a:r>
          </a:p>
          <a:p>
            <a:pPr marL="0" indent="0">
              <a:buNone/>
            </a:pPr>
            <a:endParaRPr lang="vi-VN" dirty="0"/>
          </a:p>
          <a:p>
            <a:pPr marL="0" indent="0">
              <a:buNone/>
            </a:pPr>
            <a:r>
              <a:rPr lang="vi-VN" dirty="0" smtClean="0"/>
              <a:t>	</a:t>
            </a:r>
          </a:p>
          <a:p>
            <a:pPr marL="0" indent="0">
              <a:buNone/>
            </a:pPr>
            <a:endParaRPr lang="vi-VN" dirty="0"/>
          </a:p>
          <a:p>
            <a:pPr marL="0" indent="0">
              <a:buNone/>
            </a:pPr>
            <a:endParaRPr lang="vi-VN" dirty="0" smtClean="0"/>
          </a:p>
          <a:p>
            <a:pPr lvl="1">
              <a:buFont typeface="Arial" panose="020B0604020202020204" pitchFamily="34" charset="0"/>
              <a:buChar char="•"/>
            </a:pPr>
            <a:r>
              <a:rPr lang="vi-VN" dirty="0" smtClean="0"/>
              <a:t>Sau đó import vào mongo:</a:t>
            </a:r>
            <a:r>
              <a:rPr lang="vi-VN" dirty="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981200"/>
            <a:ext cx="2507197" cy="275867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5501879"/>
            <a:ext cx="6302286" cy="518205"/>
          </a:xfrm>
          <a:prstGeom prst="rect">
            <a:avLst/>
          </a:prstGeom>
        </p:spPr>
      </p:pic>
    </p:spTree>
    <p:extLst>
      <p:ext uri="{BB962C8B-B14F-4D97-AF65-F5344CB8AC3E}">
        <p14:creationId xmlns:p14="http://schemas.microsoft.com/office/powerpoint/2010/main" val="1256496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8229600" cy="5248275"/>
          </a:xfrm>
        </p:spPr>
        <p:txBody>
          <a:bodyPr/>
          <a:lstStyle/>
          <a:p>
            <a:pPr marL="358775" lvl="1" indent="-358775">
              <a:buClr>
                <a:schemeClr val="hlink"/>
              </a:buClr>
              <a:buFont typeface="Wingdings" pitchFamily="2" charset="2"/>
              <a:buChar char="v"/>
            </a:pP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MongoShell</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Insert, Update </a:t>
            </a:r>
            <a:r>
              <a:rPr lang="en-US" sz="2400" b="1" dirty="0" err="1">
                <a:latin typeface="Times New Roman" panose="02020603050405020304" pitchFamily="18" charset="0"/>
                <a:cs typeface="Times New Roman" panose="02020603050405020304" pitchFamily="18" charset="0"/>
              </a:rPr>
              <a:t>hoặc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Select</a:t>
            </a:r>
            <a:endParaRPr lang="vi-VN" sz="2400" b="1" dirty="0" smtClean="0">
              <a:latin typeface="Times New Roman" panose="02020603050405020304" pitchFamily="18" charset="0"/>
              <a:cs typeface="Times New Roman" panose="02020603050405020304" pitchFamily="18" charset="0"/>
            </a:endParaRPr>
          </a:p>
          <a:p>
            <a:pPr marL="704850" lvl="2" indent="-285750">
              <a:buClr>
                <a:schemeClr val="hlink"/>
              </a:buClr>
              <a:buFont typeface="Arial" panose="020B0604020202020204" pitchFamily="34" charset="0"/>
              <a:buChar char="•"/>
            </a:pPr>
            <a:endParaRPr lang="vi-VN" dirty="0" smtClean="0"/>
          </a:p>
          <a:p>
            <a:pPr marL="704850" lvl="2" indent="-285750">
              <a:buClr>
                <a:schemeClr val="hlink"/>
              </a:buClr>
              <a:buFont typeface="Arial" panose="020B0604020202020204" pitchFamily="34" charset="0"/>
              <a:buChar char="•"/>
            </a:pPr>
            <a:r>
              <a:rPr lang="vi-VN" dirty="0" smtClean="0"/>
              <a:t>C</a:t>
            </a:r>
            <a:r>
              <a:rPr lang="en-US" dirty="0" err="1" smtClean="0"/>
              <a:t>ách</a:t>
            </a:r>
            <a:r>
              <a:rPr lang="en-US" dirty="0" smtClean="0"/>
              <a:t> </a:t>
            </a:r>
            <a:r>
              <a:rPr lang="en-US" dirty="0"/>
              <a:t>insert </a:t>
            </a:r>
            <a:r>
              <a:rPr lang="en-US" dirty="0" err="1"/>
              <a:t>từ</a:t>
            </a:r>
            <a:r>
              <a:rPr lang="en-US" dirty="0"/>
              <a:t> mongo shell</a:t>
            </a:r>
            <a:r>
              <a:rPr lang="vi-VN" sz="1800" b="1" dirty="0" smtClean="0">
                <a:latin typeface="Times New Roman" panose="02020603050405020304" pitchFamily="18" charset="0"/>
                <a:cs typeface="Times New Roman" panose="02020603050405020304" pitchFamily="18" charset="0"/>
              </a:rPr>
              <a:t> :</a:t>
            </a:r>
          </a:p>
          <a:p>
            <a:pPr marL="419100" lvl="2" indent="0">
              <a:buClr>
                <a:schemeClr val="hlink"/>
              </a:buClr>
              <a:buNone/>
            </a:pPr>
            <a:r>
              <a:rPr lang="vi-VN"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95600"/>
            <a:ext cx="2644369" cy="2530059"/>
          </a:xfrm>
          <a:prstGeom prst="rect">
            <a:avLst/>
          </a:prstGeom>
        </p:spPr>
      </p:pic>
    </p:spTree>
    <p:extLst>
      <p:ext uri="{BB962C8B-B14F-4D97-AF65-F5344CB8AC3E}">
        <p14:creationId xmlns:p14="http://schemas.microsoft.com/office/powerpoint/2010/main" val="3675361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534400" cy="563563"/>
          </a:xfrm>
        </p:spPr>
        <p:txBody>
          <a:bodyPr/>
          <a:lstStyle/>
          <a:p>
            <a:pPr algn="l"/>
            <a:r>
              <a:rPr lang="en-US" dirty="0" err="1">
                <a:latin typeface="Times New Roman" panose="02020603050405020304" pitchFamily="18" charset="0"/>
                <a:cs typeface="Times New Roman" panose="02020603050405020304" pitchFamily="18" charset="0"/>
              </a:rPr>
              <a:t>Tiềm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MongoDB</a:t>
            </a:r>
          </a:p>
        </p:txBody>
      </p:sp>
      <p:sp>
        <p:nvSpPr>
          <p:cNvPr id="3" name="Content Placeholder 2"/>
          <p:cNvSpPr>
            <a:spLocks noGrp="1"/>
          </p:cNvSpPr>
          <p:nvPr>
            <p:ph idx="1"/>
          </p:nvPr>
        </p:nvSpPr>
        <p:spPr>
          <a:xfrm>
            <a:off x="381000" y="1609725"/>
            <a:ext cx="8229600" cy="5248275"/>
          </a:xfrm>
        </p:spPr>
        <p:txBody>
          <a:bodyPr/>
          <a:lstStyle/>
          <a:p>
            <a:pPr algn="just"/>
            <a:r>
              <a:rPr lang="vi-VN" dirty="0" smtClean="0">
                <a:latin typeface="Times New Roman" panose="02020603050405020304" pitchFamily="18" charset="0"/>
                <a:cs typeface="Times New Roman" panose="02020603050405020304" pitchFamily="18" charset="0"/>
              </a:rPr>
              <a:t>Tại sao lại nên dùng MongoDB ?</a:t>
            </a:r>
          </a:p>
          <a:p>
            <a:pPr lvl="1" algn="just">
              <a:buFont typeface="Arial" panose="020B0604020202020204" pitchFamily="34" charset="0"/>
              <a:buChar char="•"/>
            </a:pPr>
            <a:r>
              <a:rPr lang="vi-VN" b="0" dirty="0">
                <a:latin typeface="Times New Roman" panose="02020603050405020304" pitchFamily="18" charset="0"/>
                <a:cs typeface="Times New Roman" panose="02020603050405020304" pitchFamily="18" charset="0"/>
              </a:rPr>
              <a:t>MongoDB lưu trữ dữ liệu định hướng document một cách linh hoạt, định dạng JSON, điều này có nghĩa là các trường có thể được thay đổi từ document này sang document khác và cấu trúc dữ liệu có thể được thay đổi theo thời gian, cập nhật nhanh chóng.</a:t>
            </a:r>
          </a:p>
          <a:p>
            <a:pPr lvl="1" algn="just">
              <a:buFont typeface="Arial" panose="020B0604020202020204" pitchFamily="34" charset="0"/>
              <a:buChar char="•"/>
            </a:pPr>
            <a:r>
              <a:rPr lang="vi-VN" b="0" dirty="0">
                <a:latin typeface="Times New Roman" panose="02020603050405020304" pitchFamily="18" charset="0"/>
                <a:cs typeface="Times New Roman" panose="02020603050405020304" pitchFamily="18" charset="0"/>
              </a:rPr>
              <a:t>Document model ánh xạ tới các objects trong code giúp dễ dàng làm việc với dữ liệu.</a:t>
            </a:r>
          </a:p>
          <a:p>
            <a:pPr lvl="1" algn="just">
              <a:buFont typeface="Arial" panose="020B0604020202020204" pitchFamily="34" charset="0"/>
              <a:buChar char="•"/>
            </a:pPr>
            <a:r>
              <a:rPr lang="vi-VN" b="0" dirty="0">
                <a:latin typeface="Times New Roman" panose="02020603050405020304" pitchFamily="18" charset="0"/>
                <a:cs typeface="Times New Roman" panose="02020603050405020304" pitchFamily="18" charset="0"/>
              </a:rPr>
              <a:t>Truy vấn đặc biệt, đa dạng, lập chỉ mục và tổng hợp theo thời gian thực cung cấp các phương thức mạnh mẽ giúp truy cập và phân tích dữ liệu. Index được đánh trên bất kỳ thuộc tính.</a:t>
            </a:r>
          </a:p>
          <a:p>
            <a:pPr marL="479425" lvl="1" indent="0" algn="just">
              <a:buNone/>
            </a:pP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10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00642"/>
            <a:ext cx="8229600" cy="5248275"/>
          </a:xfrm>
        </p:spPr>
        <p:txBody>
          <a:bodyPr/>
          <a:lstStyle/>
          <a:p>
            <a:pPr algn="just"/>
            <a:r>
              <a:rPr lang="vi-VN" dirty="0">
                <a:latin typeface="Times New Roman" panose="02020603050405020304" pitchFamily="18" charset="0"/>
                <a:cs typeface="Times New Roman" panose="02020603050405020304" pitchFamily="18" charset="0"/>
              </a:rPr>
              <a:t>Tại sao lại nên dùng MongoDB </a:t>
            </a:r>
            <a:r>
              <a:rPr lang="vi-VN"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MongoDB </a:t>
            </a:r>
            <a:r>
              <a:rPr lang="vi-VN" dirty="0">
                <a:latin typeface="Times New Roman" panose="02020603050405020304" pitchFamily="18" charset="0"/>
                <a:cs typeface="Times New Roman" panose="02020603050405020304" pitchFamily="18" charset="0"/>
              </a:rPr>
              <a:t>là một cơ sở dữ liệu phân tán, vì vậy tính sẵn sàng cao, nhân rộng tích hợp theo chiều "ngang" và phân tán theo vị trí địa lý có thể dễ dàng xây dựng và sử dụng. Tự động sharding, bảo vệ end-to-end và chuyển đổi dự phòng.</a:t>
            </a:r>
          </a:p>
          <a:p>
            <a:pPr lvl="1"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MongoDB là một công cụ quản lý để tự động hóa, giám sát và sao lưu.</a:t>
            </a:r>
          </a:p>
          <a:p>
            <a:pPr lvl="1" algn="jus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MongoDB là miễn phí.</a:t>
            </a:r>
          </a:p>
          <a:p>
            <a:pPr algn="just"/>
            <a:endParaRPr lang="en-US" dirty="0"/>
          </a:p>
        </p:txBody>
      </p:sp>
    </p:spTree>
    <p:extLst>
      <p:ext uri="{BB962C8B-B14F-4D97-AF65-F5344CB8AC3E}">
        <p14:creationId xmlns:p14="http://schemas.microsoft.com/office/powerpoint/2010/main" val="1861475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248275"/>
          </a:xfrm>
        </p:spPr>
        <p:txBody>
          <a:bodyPr/>
          <a:lstStyle/>
          <a:p>
            <a:r>
              <a:rPr lang="vi-VN" dirty="0" smtClean="0">
                <a:latin typeface="Times New Roman" panose="02020603050405020304" pitchFamily="18" charset="0"/>
                <a:cs typeface="Times New Roman" panose="02020603050405020304" pitchFamily="18" charset="0"/>
              </a:rPr>
              <a:t>Vậy MongoDB có phát triển trong tương lai không?</a:t>
            </a: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Có và MongoDB đang ở trong top những hệ quản trị cơ sở dữ liệu phổ biến nhất hiện nay.</a:t>
            </a:r>
          </a:p>
          <a:p>
            <a:r>
              <a:rPr lang="vi-VN" dirty="0" smtClean="0">
                <a:latin typeface="Times New Roman" panose="02020603050405020304" pitchFamily="18" charset="0"/>
                <a:cs typeface="Times New Roman" panose="02020603050405020304" pitchFamily="18" charset="0"/>
              </a:rPr>
              <a:t>Vậy lý do nào để nó phát triển?</a:t>
            </a: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Qua những ưu điểm, đặc điểm của MongoDB.</a:t>
            </a:r>
          </a:p>
          <a:p>
            <a:pPr lvl="1"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MongoDB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Big Data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Và đặc biệt MongoDB là một mã nguồn mở.</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vi-VN"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vi-VN" dirty="0" smtClean="0">
              <a:latin typeface="Times New Roman" panose="02020603050405020304" pitchFamily="18" charset="0"/>
              <a:cs typeface="Times New Roman" panose="02020603050405020304" pitchFamily="18" charset="0"/>
            </a:endParaRPr>
          </a:p>
          <a:p>
            <a:pPr lvl="1"/>
            <a:endParaRPr lang="vi-VN"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537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p:spPr>
        <p:txBody>
          <a:bodyPr/>
          <a:lstStyle/>
          <a:p>
            <a:r>
              <a:rPr lang="en-US" sz="2400" i="1" dirty="0" err="1">
                <a:solidFill>
                  <a:schemeClr val="accent1">
                    <a:lumMod val="75000"/>
                  </a:schemeClr>
                </a:solidFill>
                <a:latin typeface="Times New Roman" panose="02020603050405020304" pitchFamily="18" charset="0"/>
                <a:ea typeface="Times New Roman" panose="02020603050405020304" pitchFamily="18" charset="0"/>
              </a:rPr>
              <a:t>Xây</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Dựng</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Cơ</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Sở</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Dử</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Liệu</a:t>
            </a:r>
            <a:r>
              <a:rPr lang="en-US" sz="2400" i="1" dirty="0">
                <a:solidFill>
                  <a:schemeClr val="accent1">
                    <a:lumMod val="75000"/>
                  </a:schemeClr>
                </a:solidFill>
                <a:latin typeface="Times New Roman" panose="02020603050405020304" pitchFamily="18" charset="0"/>
                <a:ea typeface="Times New Roman" panose="02020603050405020304" pitchFamily="18" charset="0"/>
              </a:rPr>
              <a:t> Cho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Diễn</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Đàn</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Trường</a:t>
            </a:r>
            <a:r>
              <a:rPr lang="en-US" sz="2400" i="1" dirty="0">
                <a:solidFill>
                  <a:schemeClr val="accent1">
                    <a:lumMod val="75000"/>
                  </a:schemeClr>
                </a:solidFill>
                <a:latin typeface="Times New Roman" panose="02020603050405020304" pitchFamily="18" charset="0"/>
                <a:ea typeface="Times New Roman" panose="02020603050405020304" pitchFamily="18" charset="0"/>
              </a:rPr>
              <a:t> THPT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Đồng</a:t>
            </a:r>
            <a:r>
              <a:rPr lang="en-US" sz="2400" i="1" dirty="0">
                <a:solidFill>
                  <a:schemeClr val="accent1">
                    <a:lumMod val="75000"/>
                  </a:schemeClr>
                </a:solidFill>
                <a:latin typeface="Times New Roman" panose="02020603050405020304" pitchFamily="18" charset="0"/>
                <a:ea typeface="Times New Roman" panose="02020603050405020304" pitchFamily="18" charset="0"/>
              </a:rPr>
              <a:t> </a:t>
            </a:r>
            <a:r>
              <a:rPr lang="en-US" sz="2400" i="1" dirty="0" err="1">
                <a:solidFill>
                  <a:schemeClr val="accent1">
                    <a:lumMod val="75000"/>
                  </a:schemeClr>
                </a:solidFill>
                <a:latin typeface="Times New Roman" panose="02020603050405020304" pitchFamily="18" charset="0"/>
                <a:ea typeface="Times New Roman" panose="02020603050405020304" pitchFamily="18" charset="0"/>
              </a:rPr>
              <a:t>Lộc</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4" name="Chỗ dành sẵn cho Hình ảnh 13">
            <a:extLst>
              <a:ext uri="{FF2B5EF4-FFF2-40B4-BE49-F238E27FC236}">
                <a16:creationId xmlns:a16="http://schemas.microsoft.com/office/drawing/2014/main" id="{A1EBC54E-E8D2-47E1-9837-79A146E876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065" b="21065"/>
          <a:stretch>
            <a:fillRect/>
          </a:stretch>
        </p:blipFill>
        <p:spPr/>
      </p:pic>
    </p:spTree>
    <p:extLst>
      <p:ext uri="{BB962C8B-B14F-4D97-AF65-F5344CB8AC3E}">
        <p14:creationId xmlns:p14="http://schemas.microsoft.com/office/powerpoint/2010/main" val="714870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828800" y="771069"/>
            <a:ext cx="5646493" cy="988546"/>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920506" y="880907"/>
            <a:ext cx="4376470" cy="76886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err="1">
                <a:latin typeface="Times New Roman" panose="02020603050405020304" pitchFamily="18" charset="0"/>
                <a:cs typeface="Times New Roman" panose="02020603050405020304" pitchFamily="18" charset="0"/>
              </a:rPr>
              <a:t>Chức</a:t>
            </a:r>
            <a:r>
              <a:rPr lang="en-US" altLang="ko-KR" sz="2400" dirty="0">
                <a:latin typeface="Times New Roman" panose="02020603050405020304" pitchFamily="18" charset="0"/>
                <a:cs typeface="Times New Roman" panose="02020603050405020304" pitchFamily="18" charset="0"/>
              </a:rPr>
              <a:t> </a:t>
            </a:r>
            <a:r>
              <a:rPr lang="en-US" altLang="ko-KR" sz="2400" dirty="0" err="1">
                <a:latin typeface="Times New Roman" panose="02020603050405020304" pitchFamily="18" charset="0"/>
                <a:cs typeface="Times New Roman" panose="02020603050405020304" pitchFamily="18" charset="0"/>
              </a:rPr>
              <a:t>năng</a:t>
            </a:r>
            <a:endParaRPr lang="ko-KR" altLang="en-US"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1951863" y="964380"/>
            <a:ext cx="774910" cy="634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977109" y="1034508"/>
            <a:ext cx="718696" cy="461665"/>
          </a:xfrm>
          <a:prstGeom prst="rect">
            <a:avLst/>
          </a:prstGeom>
          <a:noFill/>
        </p:spPr>
        <p:txBody>
          <a:bodyPr wrap="square" rtlCol="0" anchor="ctr">
            <a:spAutoFit/>
          </a:bodyPr>
          <a:lstStyle/>
          <a:p>
            <a:pPr algn="ctr"/>
            <a:r>
              <a:rPr lang="en-US" altLang="ko-KR" sz="2400" b="1" dirty="0">
                <a:solidFill>
                  <a:schemeClr val="accent2">
                    <a:lumMod val="60000"/>
                    <a:lumOff val="40000"/>
                  </a:schemeClr>
                </a:solidFill>
                <a:latin typeface="Arial" pitchFamily="34" charset="0"/>
                <a:cs typeface="Arial" pitchFamily="34" charset="0"/>
              </a:rPr>
              <a:t>01</a:t>
            </a:r>
            <a:endParaRPr lang="ko-KR" altLang="en-US" sz="2400" b="1" dirty="0">
              <a:solidFill>
                <a:schemeClr val="accent2">
                  <a:lumMod val="60000"/>
                  <a:lumOff val="40000"/>
                </a:schemeClr>
              </a:solidFill>
              <a:latin typeface="Arial" pitchFamily="34" charset="0"/>
              <a:cs typeface="Arial" pitchFamily="34" charset="0"/>
            </a:endParaRPr>
          </a:p>
        </p:txBody>
      </p:sp>
      <p:sp>
        <p:nvSpPr>
          <p:cNvPr id="29" name="Rectangle 28"/>
          <p:cNvSpPr/>
          <p:nvPr/>
        </p:nvSpPr>
        <p:spPr>
          <a:xfrm>
            <a:off x="2432092" y="274178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2429857" y="346695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2432526" y="4288412"/>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817914" y="2155562"/>
            <a:ext cx="5646493" cy="988546"/>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20"/>
          <p:cNvSpPr/>
          <p:nvPr/>
        </p:nvSpPr>
        <p:spPr>
          <a:xfrm>
            <a:off x="2909620" y="2265400"/>
            <a:ext cx="4376470" cy="76886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err="1" smtClean="0">
                <a:latin typeface="Times New Roman" panose="02020603050405020304" pitchFamily="18" charset="0"/>
                <a:cs typeface="Times New Roman" panose="02020603050405020304" pitchFamily="18" charset="0"/>
              </a:rPr>
              <a:t>Thực</a:t>
            </a:r>
            <a:r>
              <a:rPr lang="en-US" altLang="ko-KR" sz="2400" dirty="0" smtClean="0">
                <a:latin typeface="Times New Roman" panose="02020603050405020304" pitchFamily="18" charset="0"/>
                <a:cs typeface="Times New Roman" panose="02020603050405020304" pitchFamily="18" charset="0"/>
              </a:rPr>
              <a:t> </a:t>
            </a:r>
            <a:r>
              <a:rPr lang="en-US" altLang="ko-KR" sz="2400" dirty="0" err="1" smtClean="0">
                <a:latin typeface="Times New Roman" panose="02020603050405020304" pitchFamily="18" charset="0"/>
                <a:cs typeface="Times New Roman" panose="02020603050405020304" pitchFamily="18" charset="0"/>
              </a:rPr>
              <a:t>hiện</a:t>
            </a:r>
            <a:endParaRPr lang="ko-KR" altLang="en-US" sz="2400" dirty="0">
              <a:latin typeface="Times New Roman" panose="02020603050405020304" pitchFamily="18" charset="0"/>
              <a:cs typeface="Times New Roman" panose="02020603050405020304" pitchFamily="18" charset="0"/>
            </a:endParaRPr>
          </a:p>
        </p:txBody>
      </p:sp>
      <p:sp>
        <p:nvSpPr>
          <p:cNvPr id="22" name="Rectangle 21"/>
          <p:cNvSpPr/>
          <p:nvPr/>
        </p:nvSpPr>
        <p:spPr>
          <a:xfrm>
            <a:off x="1940977" y="2348873"/>
            <a:ext cx="774910" cy="634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1966223" y="2419001"/>
            <a:ext cx="718696" cy="461665"/>
          </a:xfrm>
          <a:prstGeom prst="rect">
            <a:avLst/>
          </a:prstGeom>
          <a:noFill/>
        </p:spPr>
        <p:txBody>
          <a:bodyPr wrap="square" rtlCol="0" anchor="ctr">
            <a:spAutoFit/>
          </a:bodyPr>
          <a:lstStyle/>
          <a:p>
            <a:pPr algn="ctr"/>
            <a:r>
              <a:rPr lang="en-US" altLang="ko-KR" sz="2400" b="1" dirty="0" smtClean="0">
                <a:solidFill>
                  <a:srgbClr val="92D050"/>
                </a:solidFill>
                <a:latin typeface="Arial" pitchFamily="34" charset="0"/>
                <a:cs typeface="Arial" pitchFamily="34" charset="0"/>
              </a:rPr>
              <a:t>02</a:t>
            </a:r>
            <a:endParaRPr lang="ko-KR" altLang="en-US" sz="2400" b="1" dirty="0">
              <a:solidFill>
                <a:srgbClr val="92D050"/>
              </a:solidFill>
              <a:latin typeface="Arial" pitchFamily="34" charset="0"/>
              <a:cs typeface="Arial" pitchFamily="34" charset="0"/>
            </a:endParaRPr>
          </a:p>
        </p:txBody>
      </p:sp>
      <p:sp>
        <p:nvSpPr>
          <p:cNvPr id="24" name="Rectangle 23"/>
          <p:cNvSpPr/>
          <p:nvPr/>
        </p:nvSpPr>
        <p:spPr>
          <a:xfrm>
            <a:off x="1802883" y="3537019"/>
            <a:ext cx="5646493" cy="988546"/>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894589" y="3646857"/>
            <a:ext cx="4376470" cy="768869"/>
          </a:xfrm>
          <a:prstGeom prst="rect">
            <a:avLst/>
          </a:prstGeom>
          <a:solidFill>
            <a:srgbClr val="CEB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smtClean="0">
                <a:latin typeface="Times New Roman" panose="02020603050405020304" pitchFamily="18" charset="0"/>
                <a:cs typeface="Times New Roman" panose="02020603050405020304" pitchFamily="18" charset="0"/>
              </a:rPr>
              <a:t>Minh </a:t>
            </a:r>
            <a:r>
              <a:rPr lang="en-US" altLang="ko-KR" sz="2400" dirty="0" err="1" smtClean="0">
                <a:latin typeface="Times New Roman" panose="02020603050405020304" pitchFamily="18" charset="0"/>
                <a:cs typeface="Times New Roman" panose="02020603050405020304" pitchFamily="18" charset="0"/>
              </a:rPr>
              <a:t>họa</a:t>
            </a:r>
            <a:endParaRPr lang="ko-KR" altLang="en-US"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1925946" y="3730330"/>
            <a:ext cx="774910" cy="634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1951192" y="3800458"/>
            <a:ext cx="718696" cy="461665"/>
          </a:xfrm>
          <a:prstGeom prst="rect">
            <a:avLst/>
          </a:prstGeom>
          <a:noFill/>
        </p:spPr>
        <p:txBody>
          <a:bodyPr wrap="square" rtlCol="0" anchor="ctr">
            <a:spAutoFit/>
          </a:bodyPr>
          <a:lstStyle/>
          <a:p>
            <a:pPr algn="ctr"/>
            <a:r>
              <a:rPr lang="en-US" altLang="ko-KR" sz="2400" b="1" dirty="0" smtClean="0">
                <a:solidFill>
                  <a:srgbClr val="CEB032"/>
                </a:solidFill>
                <a:latin typeface="Arial" pitchFamily="34" charset="0"/>
                <a:cs typeface="Arial" pitchFamily="34" charset="0"/>
              </a:rPr>
              <a:t>03</a:t>
            </a:r>
            <a:endParaRPr lang="ko-KR" altLang="en-US" sz="2400" b="1" dirty="0">
              <a:solidFill>
                <a:srgbClr val="CEB032"/>
              </a:solidFill>
              <a:latin typeface="Arial" pitchFamily="34" charset="0"/>
              <a:cs typeface="Arial" pitchFamily="34" charset="0"/>
            </a:endParaRPr>
          </a:p>
        </p:txBody>
      </p:sp>
      <p:sp>
        <p:nvSpPr>
          <p:cNvPr id="32" name="Rectangle 31"/>
          <p:cNvSpPr/>
          <p:nvPr/>
        </p:nvSpPr>
        <p:spPr>
          <a:xfrm>
            <a:off x="1802883" y="4918476"/>
            <a:ext cx="5646493" cy="988546"/>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32"/>
          <p:cNvSpPr/>
          <p:nvPr/>
        </p:nvSpPr>
        <p:spPr>
          <a:xfrm>
            <a:off x="2894589" y="5028314"/>
            <a:ext cx="4376470" cy="768869"/>
          </a:xfrm>
          <a:prstGeom prst="rect">
            <a:avLst/>
          </a:prstGeom>
          <a:solidFill>
            <a:srgbClr val="FF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err="1" smtClean="0">
                <a:latin typeface="Times New Roman" panose="02020603050405020304" pitchFamily="18" charset="0"/>
                <a:cs typeface="Times New Roman" panose="02020603050405020304" pitchFamily="18" charset="0"/>
              </a:rPr>
              <a:t>Hướng</a:t>
            </a:r>
            <a:r>
              <a:rPr lang="en-US" altLang="ko-KR" sz="2400" dirty="0" smtClean="0">
                <a:latin typeface="Times New Roman" panose="02020603050405020304" pitchFamily="18" charset="0"/>
                <a:cs typeface="Times New Roman" panose="02020603050405020304" pitchFamily="18" charset="0"/>
              </a:rPr>
              <a:t> </a:t>
            </a:r>
            <a:r>
              <a:rPr lang="en-US" altLang="ko-KR" sz="2400" dirty="0" err="1" smtClean="0">
                <a:latin typeface="Times New Roman" panose="02020603050405020304" pitchFamily="18" charset="0"/>
                <a:cs typeface="Times New Roman" panose="02020603050405020304" pitchFamily="18" charset="0"/>
              </a:rPr>
              <a:t>phát</a:t>
            </a:r>
            <a:r>
              <a:rPr lang="en-US" altLang="ko-KR" sz="2400" dirty="0" smtClean="0">
                <a:latin typeface="Times New Roman" panose="02020603050405020304" pitchFamily="18" charset="0"/>
                <a:cs typeface="Times New Roman" panose="02020603050405020304" pitchFamily="18" charset="0"/>
              </a:rPr>
              <a:t> </a:t>
            </a:r>
            <a:r>
              <a:rPr lang="en-US" altLang="ko-KR" sz="2400" dirty="0" err="1" smtClean="0">
                <a:latin typeface="Times New Roman" panose="02020603050405020304" pitchFamily="18" charset="0"/>
                <a:cs typeface="Times New Roman" panose="02020603050405020304" pitchFamily="18" charset="0"/>
              </a:rPr>
              <a:t>triển</a:t>
            </a:r>
            <a:endParaRPr lang="ko-KR" altLang="en-US" sz="2400" dirty="0">
              <a:latin typeface="Times New Roman" panose="02020603050405020304" pitchFamily="18" charset="0"/>
              <a:cs typeface="Times New Roman" panose="02020603050405020304" pitchFamily="18" charset="0"/>
            </a:endParaRPr>
          </a:p>
        </p:txBody>
      </p:sp>
      <p:sp>
        <p:nvSpPr>
          <p:cNvPr id="39" name="Rectangle 38"/>
          <p:cNvSpPr/>
          <p:nvPr/>
        </p:nvSpPr>
        <p:spPr>
          <a:xfrm>
            <a:off x="1925946" y="5111787"/>
            <a:ext cx="774910" cy="634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1951192" y="5181915"/>
            <a:ext cx="718696" cy="461665"/>
          </a:xfrm>
          <a:prstGeom prst="rect">
            <a:avLst/>
          </a:prstGeom>
          <a:noFill/>
        </p:spPr>
        <p:txBody>
          <a:bodyPr wrap="square" rtlCol="0" anchor="ctr">
            <a:spAutoFit/>
          </a:bodyPr>
          <a:lstStyle/>
          <a:p>
            <a:pPr algn="ctr"/>
            <a:r>
              <a:rPr lang="en-US" altLang="ko-KR" sz="2400" b="1" dirty="0" smtClean="0">
                <a:solidFill>
                  <a:srgbClr val="FF66CC"/>
                </a:solidFill>
                <a:latin typeface="Arial" pitchFamily="34" charset="0"/>
                <a:cs typeface="Arial" pitchFamily="34" charset="0"/>
              </a:rPr>
              <a:t>04</a:t>
            </a:r>
            <a:endParaRPr lang="ko-KR" altLang="en-US" sz="2400" b="1" dirty="0">
              <a:solidFill>
                <a:srgbClr val="FF66CC"/>
              </a:solidFill>
              <a:latin typeface="Arial" pitchFamily="34" charset="0"/>
              <a:cs typeface="Arial" pitchFamily="34" charset="0"/>
            </a:endParaRPr>
          </a:p>
        </p:txBody>
      </p:sp>
    </p:spTree>
    <p:extLst>
      <p:ext uri="{BB962C8B-B14F-4D97-AF65-F5344CB8AC3E}">
        <p14:creationId xmlns:p14="http://schemas.microsoft.com/office/powerpoint/2010/main" val="3036262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MongoDB</a:t>
            </a:r>
            <a:endParaRPr lang="en-US" dirty="0">
              <a:solidFill>
                <a:schemeClr val="accent1"/>
              </a:solidFill>
            </a:endParaRPr>
          </a:p>
        </p:txBody>
      </p:sp>
      <p:grpSp>
        <p:nvGrpSpPr>
          <p:cNvPr id="89176" name="Group 88"/>
          <p:cNvGrpSpPr>
            <a:grpSpLocks/>
          </p:cNvGrpSpPr>
          <p:nvPr/>
        </p:nvGrpSpPr>
        <p:grpSpPr bwMode="auto">
          <a:xfrm>
            <a:off x="1070429" y="997553"/>
            <a:ext cx="6044053" cy="1266568"/>
            <a:chOff x="1728" y="1680"/>
            <a:chExt cx="4560" cy="653"/>
          </a:xfrm>
        </p:grpSpPr>
        <p:sp>
          <p:nvSpPr>
            <p:cNvPr id="89150"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1"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2" name="Text Box 64"/>
            <p:cNvSpPr txBox="1">
              <a:spLocks noChangeArrowheads="1"/>
            </p:cNvSpPr>
            <p:nvPr/>
          </p:nvSpPr>
          <p:spPr bwMode="gray">
            <a:xfrm>
              <a:off x="2390" y="1923"/>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err="1" smtClean="0">
                  <a:solidFill>
                    <a:srgbClr val="FFFFFF"/>
                  </a:solidFill>
                </a:rPr>
                <a:t>Giới</a:t>
              </a:r>
              <a:r>
                <a:rPr lang="en-US" b="1" dirty="0" smtClean="0">
                  <a:solidFill>
                    <a:srgbClr val="FFFFFF"/>
                  </a:solidFill>
                </a:rPr>
                <a:t> </a:t>
              </a:r>
              <a:r>
                <a:rPr lang="en-US" b="1" dirty="0" err="1" smtClean="0">
                  <a:solidFill>
                    <a:srgbClr val="FFFFFF"/>
                  </a:solidFill>
                </a:rPr>
                <a:t>thiệu</a:t>
              </a:r>
              <a:r>
                <a:rPr lang="en-US" b="1" dirty="0" smtClean="0">
                  <a:solidFill>
                    <a:srgbClr val="FFFFFF"/>
                  </a:solidFill>
                </a:rPr>
                <a:t> </a:t>
              </a:r>
              <a:r>
                <a:rPr lang="en-US" b="1" dirty="0" err="1" smtClean="0">
                  <a:solidFill>
                    <a:srgbClr val="FFFFFF"/>
                  </a:solidFill>
                </a:rPr>
                <a:t>chung</a:t>
              </a:r>
              <a:r>
                <a:rPr lang="en-US" b="1" dirty="0" smtClean="0">
                  <a:solidFill>
                    <a:srgbClr val="FFFFFF"/>
                  </a:solidFill>
                </a:rPr>
                <a:t> </a:t>
              </a:r>
              <a:r>
                <a:rPr lang="en-US" b="1" dirty="0" err="1" smtClean="0">
                  <a:solidFill>
                    <a:srgbClr val="FFFFFF"/>
                  </a:solidFill>
                </a:rPr>
                <a:t>về</a:t>
              </a:r>
              <a:r>
                <a:rPr lang="en-US" b="1" dirty="0" smtClean="0">
                  <a:solidFill>
                    <a:srgbClr val="FFFFFF"/>
                  </a:solidFill>
                </a:rPr>
                <a:t> NoSQL.</a:t>
              </a:r>
              <a:endParaRPr lang="en-US" b="1" dirty="0">
                <a:solidFill>
                  <a:srgbClr val="FFFFFF"/>
                </a:solidFill>
              </a:endParaRPr>
            </a:p>
          </p:txBody>
        </p:sp>
        <p:sp>
          <p:nvSpPr>
            <p:cNvPr id="89153" name="Text Box 65"/>
            <p:cNvSpPr txBox="1">
              <a:spLocks noChangeArrowheads="1"/>
            </p:cNvSpPr>
            <p:nvPr/>
          </p:nvSpPr>
          <p:spPr bwMode="gray">
            <a:xfrm>
              <a:off x="1927" y="192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1</a:t>
              </a:r>
            </a:p>
          </p:txBody>
        </p:sp>
      </p:grpSp>
      <p:grpSp>
        <p:nvGrpSpPr>
          <p:cNvPr id="89175" name="Group 87"/>
          <p:cNvGrpSpPr>
            <a:grpSpLocks/>
          </p:cNvGrpSpPr>
          <p:nvPr/>
        </p:nvGrpSpPr>
        <p:grpSpPr bwMode="auto">
          <a:xfrm>
            <a:off x="1066800" y="2573655"/>
            <a:ext cx="6044053" cy="1266568"/>
            <a:chOff x="1728" y="2478"/>
            <a:chExt cx="4560" cy="653"/>
          </a:xfrm>
        </p:grpSpPr>
        <p:sp>
          <p:nvSpPr>
            <p:cNvPr id="89155" name="AutoShape 67"/>
            <p:cNvSpPr>
              <a:spLocks noChangeArrowheads="1"/>
            </p:cNvSpPr>
            <p:nvPr/>
          </p:nvSpPr>
          <p:spPr bwMode="gray">
            <a:xfrm>
              <a:off x="2096" y="2591"/>
              <a:ext cx="4192" cy="436"/>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6" name="AutoShape 68"/>
            <p:cNvSpPr>
              <a:spLocks noChangeArrowheads="1"/>
            </p:cNvSpPr>
            <p:nvPr/>
          </p:nvSpPr>
          <p:spPr bwMode="gray">
            <a:xfrm>
              <a:off x="1728" y="2478"/>
              <a:ext cx="662" cy="65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57" name="Text Box 69"/>
            <p:cNvSpPr txBox="1">
              <a:spLocks noChangeArrowheads="1"/>
            </p:cNvSpPr>
            <p:nvPr/>
          </p:nvSpPr>
          <p:spPr bwMode="gray">
            <a:xfrm>
              <a:off x="2338" y="2705"/>
              <a:ext cx="331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err="1" smtClean="0">
                  <a:solidFill>
                    <a:srgbClr val="FFFFFF"/>
                  </a:solidFill>
                </a:rPr>
                <a:t>Tổng</a:t>
              </a:r>
              <a:r>
                <a:rPr lang="en-US" b="1" dirty="0" smtClean="0">
                  <a:solidFill>
                    <a:srgbClr val="FFFFFF"/>
                  </a:solidFill>
                </a:rPr>
                <a:t> </a:t>
              </a:r>
              <a:r>
                <a:rPr lang="en-US" b="1" dirty="0" err="1" smtClean="0">
                  <a:solidFill>
                    <a:srgbClr val="FFFFFF"/>
                  </a:solidFill>
                </a:rPr>
                <a:t>quan</a:t>
              </a:r>
              <a:r>
                <a:rPr lang="en-US" b="1" dirty="0" smtClean="0">
                  <a:solidFill>
                    <a:srgbClr val="FFFFFF"/>
                  </a:solidFill>
                </a:rPr>
                <a:t> </a:t>
              </a:r>
              <a:r>
                <a:rPr lang="en-US" b="1" dirty="0" err="1" smtClean="0">
                  <a:solidFill>
                    <a:srgbClr val="FFFFFF"/>
                  </a:solidFill>
                </a:rPr>
                <a:t>về</a:t>
              </a:r>
              <a:r>
                <a:rPr lang="en-US" b="1" dirty="0" smtClean="0">
                  <a:solidFill>
                    <a:srgbClr val="FFFFFF"/>
                  </a:solidFill>
                </a:rPr>
                <a:t> MongoDB</a:t>
              </a:r>
              <a:endParaRPr lang="en-US" b="1" dirty="0">
                <a:solidFill>
                  <a:srgbClr val="FFFFFF"/>
                </a:solidFill>
              </a:endParaRPr>
            </a:p>
          </p:txBody>
        </p:sp>
        <p:sp>
          <p:nvSpPr>
            <p:cNvPr id="89170" name="Text Box 82"/>
            <p:cNvSpPr txBox="1">
              <a:spLocks noChangeArrowheads="1"/>
            </p:cNvSpPr>
            <p:nvPr/>
          </p:nvSpPr>
          <p:spPr bwMode="gray">
            <a:xfrm>
              <a:off x="1930" y="2700"/>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2</a:t>
              </a:r>
            </a:p>
          </p:txBody>
        </p:sp>
      </p:grpSp>
      <p:grpSp>
        <p:nvGrpSpPr>
          <p:cNvPr id="89174" name="Group 86"/>
          <p:cNvGrpSpPr>
            <a:grpSpLocks/>
          </p:cNvGrpSpPr>
          <p:nvPr/>
        </p:nvGrpSpPr>
        <p:grpSpPr bwMode="auto">
          <a:xfrm>
            <a:off x="1041400" y="4343400"/>
            <a:ext cx="6044053" cy="1477986"/>
            <a:chOff x="1728" y="3276"/>
            <a:chExt cx="4560" cy="762"/>
          </a:xfrm>
        </p:grpSpPr>
        <p:sp>
          <p:nvSpPr>
            <p:cNvPr id="89160"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1"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2" name="Text Box 74"/>
            <p:cNvSpPr txBox="1">
              <a:spLocks noChangeArrowheads="1"/>
            </p:cNvSpPr>
            <p:nvPr/>
          </p:nvSpPr>
          <p:spPr bwMode="gray">
            <a:xfrm>
              <a:off x="2486" y="3488"/>
              <a:ext cx="3310" cy="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So </a:t>
              </a:r>
              <a:r>
                <a:rPr lang="en-US" b="1" dirty="0" err="1">
                  <a:solidFill>
                    <a:srgbClr val="FFFFFF"/>
                  </a:solidFill>
                </a:rPr>
                <a:t>sánh</a:t>
              </a:r>
              <a:r>
                <a:rPr lang="en-US" b="1" dirty="0">
                  <a:solidFill>
                    <a:srgbClr val="FFFFFF"/>
                  </a:solidFill>
                </a:rPr>
                <a:t> </a:t>
              </a:r>
              <a:r>
                <a:rPr lang="en-US" b="1" dirty="0" err="1">
                  <a:solidFill>
                    <a:srgbClr val="FFFFFF"/>
                  </a:solidFill>
                </a:rPr>
                <a:t>MogoDB</a:t>
              </a:r>
              <a:r>
                <a:rPr lang="en-US" b="1" dirty="0">
                  <a:solidFill>
                    <a:srgbClr val="FFFFFF"/>
                  </a:solidFill>
                </a:rPr>
                <a:t> </a:t>
              </a:r>
              <a:r>
                <a:rPr lang="en-US" b="1" dirty="0" err="1">
                  <a:solidFill>
                    <a:srgbClr val="FFFFFF"/>
                  </a:solidFill>
                </a:rPr>
                <a:t>với</a:t>
              </a:r>
              <a:r>
                <a:rPr lang="en-US" b="1" dirty="0">
                  <a:solidFill>
                    <a:srgbClr val="FFFFFF"/>
                  </a:solidFill>
                </a:rPr>
                <a:t> </a:t>
              </a:r>
              <a:r>
                <a:rPr lang="en-US" b="1" dirty="0" err="1" smtClean="0">
                  <a:solidFill>
                    <a:srgbClr val="FFFFFF"/>
                  </a:solidFill>
                </a:rPr>
                <a:t>các</a:t>
              </a:r>
              <a:r>
                <a:rPr lang="en-US" b="1" dirty="0" smtClean="0">
                  <a:solidFill>
                    <a:srgbClr val="FFFFFF"/>
                  </a:solidFill>
                </a:rPr>
                <a:t> </a:t>
              </a:r>
              <a:r>
                <a:rPr lang="en-US" b="1" dirty="0" err="1" smtClean="0">
                  <a:solidFill>
                    <a:srgbClr val="FFFFFF"/>
                  </a:solidFill>
                </a:rPr>
                <a:t>hệ</a:t>
              </a:r>
              <a:r>
                <a:rPr lang="en-US" b="1" dirty="0" smtClean="0">
                  <a:solidFill>
                    <a:srgbClr val="FFFFFF"/>
                  </a:solidFill>
                </a:rPr>
                <a:t> </a:t>
              </a:r>
              <a:r>
                <a:rPr lang="en-US" b="1" dirty="0" err="1" smtClean="0">
                  <a:solidFill>
                    <a:srgbClr val="FFFFFF"/>
                  </a:solidFill>
                </a:rPr>
                <a:t>quản</a:t>
              </a:r>
              <a:r>
                <a:rPr lang="en-US" b="1" dirty="0" smtClean="0">
                  <a:solidFill>
                    <a:srgbClr val="FFFFFF"/>
                  </a:solidFill>
                </a:rPr>
                <a:t> </a:t>
              </a:r>
              <a:r>
                <a:rPr lang="en-US" b="1" dirty="0" err="1" smtClean="0">
                  <a:solidFill>
                    <a:srgbClr val="FFFFFF"/>
                  </a:solidFill>
                </a:rPr>
                <a:t>trị</a:t>
              </a:r>
              <a:r>
                <a:rPr lang="en-US" b="1" dirty="0" smtClean="0">
                  <a:solidFill>
                    <a:srgbClr val="FFFFFF"/>
                  </a:solidFill>
                </a:rPr>
                <a:t> CSDL</a:t>
              </a:r>
              <a:endParaRPr lang="en-US" b="1" dirty="0">
                <a:solidFill>
                  <a:srgbClr val="FFFFFF"/>
                </a:solidFill>
              </a:endParaRPr>
            </a:p>
          </p:txBody>
        </p:sp>
        <p:sp>
          <p:nvSpPr>
            <p:cNvPr id="89171" name="Text Box 83"/>
            <p:cNvSpPr txBox="1">
              <a:spLocks noChangeArrowheads="1"/>
            </p:cNvSpPr>
            <p:nvPr/>
          </p:nvSpPr>
          <p:spPr bwMode="gray">
            <a:xfrm>
              <a:off x="1930" y="348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3</a:t>
              </a:r>
            </a:p>
          </p:txBody>
        </p:sp>
      </p:grpSp>
    </p:spTree>
    <p:extLst>
      <p:ext uri="{BB962C8B-B14F-4D97-AF65-F5344CB8AC3E}">
        <p14:creationId xmlns:p14="http://schemas.microsoft.com/office/powerpoint/2010/main" val="3221698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14" y="420698"/>
            <a:ext cx="9144000" cy="1035373"/>
          </a:xfrm>
        </p:spPr>
        <p:txBody>
          <a:bodyPr/>
          <a:lstStyle/>
          <a:p>
            <a:pPr algn="ctr">
              <a:defRPr/>
            </a:pPr>
            <a:r>
              <a:rPr lang="en-US" altLang="ko-KR" dirty="0" err="1">
                <a:solidFill>
                  <a:schemeClr val="tx1"/>
                </a:solidFill>
                <a:latin typeface="Times New Roman" panose="02020603050405020304" pitchFamily="18" charset="0"/>
                <a:cs typeface="Times New Roman" panose="02020603050405020304" pitchFamily="18" charset="0"/>
              </a:rPr>
              <a:t>Chức</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năng</a:t>
            </a:r>
            <a:r>
              <a:rPr lang="en-US" altLang="ko-KR" dirty="0">
                <a:solidFill>
                  <a:schemeClr val="tx1"/>
                </a:solidFill>
                <a:latin typeface="Times New Roman" panose="02020603050405020304" pitchFamily="18" charset="0"/>
                <a:cs typeface="Times New Roman" panose="02020603050405020304" pitchFamily="18" charset="0"/>
              </a:rPr>
              <a:t> </a:t>
            </a:r>
            <a:endParaRPr lang="ko-KR" altLang="en-US" dirty="0">
              <a:solidFill>
                <a:schemeClr val="tx1"/>
              </a:solidFill>
              <a:latin typeface="Times New Roman" panose="02020603050405020304" pitchFamily="18" charset="0"/>
              <a:cs typeface="Times New Roman" panose="02020603050405020304" pitchFamily="18" charset="0"/>
            </a:endParaRPr>
          </a:p>
        </p:txBody>
      </p:sp>
      <p:grpSp>
        <p:nvGrpSpPr>
          <p:cNvPr id="28" name="Group 27"/>
          <p:cNvGrpSpPr/>
          <p:nvPr/>
        </p:nvGrpSpPr>
        <p:grpSpPr>
          <a:xfrm>
            <a:off x="866367" y="4506611"/>
            <a:ext cx="1833846" cy="439363"/>
            <a:chOff x="683760" y="3176499"/>
            <a:chExt cx="1833846" cy="439363"/>
          </a:xfrm>
        </p:grpSpPr>
        <p:sp>
          <p:nvSpPr>
            <p:cNvPr id="9" name="Text Placeholder 17"/>
            <p:cNvSpPr txBox="1">
              <a:spLocks/>
            </p:cNvSpPr>
            <p:nvPr/>
          </p:nvSpPr>
          <p:spPr>
            <a:xfrm>
              <a:off x="683760" y="3176499"/>
              <a:ext cx="1833846" cy="3762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err="1">
                  <a:solidFill>
                    <a:schemeClr val="tx1">
                      <a:lumMod val="75000"/>
                      <a:lumOff val="25000"/>
                    </a:schemeClr>
                  </a:solidFill>
                  <a:latin typeface="Times New Roman" panose="02020603050405020304" pitchFamily="18" charset="0"/>
                  <a:cs typeface="Times New Roman" panose="02020603050405020304" pitchFamily="18" charset="0"/>
                </a:rPr>
                <a:t>Thầy</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sz="1600" b="1" dirty="0" err="1">
                  <a:solidFill>
                    <a:schemeClr val="tx1">
                      <a:lumMod val="75000"/>
                      <a:lumOff val="25000"/>
                    </a:schemeClr>
                  </a:solidFill>
                  <a:latin typeface="Times New Roman" panose="02020603050405020304" pitchFamily="18" charset="0"/>
                  <a:cs typeface="Times New Roman" panose="02020603050405020304" pitchFamily="18" charset="0"/>
                </a:rPr>
                <a:t>Trò</a:t>
              </a: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83760" y="3579862"/>
              <a:ext cx="1728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9" name="Group 28"/>
          <p:cNvGrpSpPr/>
          <p:nvPr/>
        </p:nvGrpSpPr>
        <p:grpSpPr>
          <a:xfrm>
            <a:off x="3530140" y="4492268"/>
            <a:ext cx="1833846" cy="468048"/>
            <a:chOff x="2651378" y="3147814"/>
            <a:chExt cx="1833846" cy="468048"/>
          </a:xfrm>
        </p:grpSpPr>
        <p:sp>
          <p:nvSpPr>
            <p:cNvPr id="14" name="Text Placeholder 17"/>
            <p:cNvSpPr txBox="1">
              <a:spLocks/>
            </p:cNvSpPr>
            <p:nvPr/>
          </p:nvSpPr>
          <p:spPr>
            <a:xfrm>
              <a:off x="2651378" y="3147814"/>
              <a:ext cx="1833846" cy="3762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b="1" dirty="0" err="1">
                  <a:solidFill>
                    <a:schemeClr val="tx1">
                      <a:lumMod val="75000"/>
                      <a:lumOff val="25000"/>
                    </a:schemeClr>
                  </a:solidFill>
                  <a:latin typeface="Times New Roman" panose="02020603050405020304" pitchFamily="18" charset="0"/>
                  <a:cs typeface="Times New Roman" panose="02020603050405020304" pitchFamily="18" charset="0"/>
                </a:rPr>
                <a:t>nối</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b="1" dirty="0" err="1">
                  <a:solidFill>
                    <a:schemeClr val="tx1">
                      <a:lumMod val="75000"/>
                      <a:lumOff val="25000"/>
                    </a:schemeClr>
                  </a:solidFill>
                  <a:latin typeface="Times New Roman" panose="02020603050405020304" pitchFamily="18" charset="0"/>
                  <a:cs typeface="Times New Roman" panose="02020603050405020304" pitchFamily="18" charset="0"/>
                </a:rPr>
                <a:t>đam</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b="1" dirty="0" err="1">
                  <a:solidFill>
                    <a:schemeClr val="tx1">
                      <a:lumMod val="75000"/>
                      <a:lumOff val="25000"/>
                    </a:schemeClr>
                  </a:solidFill>
                  <a:latin typeface="Times New Roman" panose="02020603050405020304" pitchFamily="18" charset="0"/>
                  <a:cs typeface="Times New Roman" panose="02020603050405020304" pitchFamily="18" charset="0"/>
                </a:rPr>
                <a:t>mê</a:t>
              </a: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704301" y="3579862"/>
              <a:ext cx="1728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pic>
        <p:nvPicPr>
          <p:cNvPr id="10" name="Chỗ dành sẵn cho Hình ảnh 9">
            <a:extLst>
              <a:ext uri="{FF2B5EF4-FFF2-40B4-BE49-F238E27FC236}">
                <a16:creationId xmlns:a16="http://schemas.microsoft.com/office/drawing/2014/main" id="{A2BD8386-975B-469D-87B9-46297C73C56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377" r="18377"/>
          <a:stretch>
            <a:fillRect/>
          </a:stretch>
        </p:blipFill>
        <p:spPr>
          <a:xfrm>
            <a:off x="614799" y="1510282"/>
            <a:ext cx="2123736" cy="2170719"/>
          </a:xfrm>
        </p:spPr>
      </p:pic>
      <p:pic>
        <p:nvPicPr>
          <p:cNvPr id="16" name="Chỗ dành sẵn cho Hình ảnh 15">
            <a:extLst>
              <a:ext uri="{FF2B5EF4-FFF2-40B4-BE49-F238E27FC236}">
                <a16:creationId xmlns:a16="http://schemas.microsoft.com/office/drawing/2014/main" id="{CCD00283-8AB3-445C-BD74-0407E4E24C08}"/>
              </a:ext>
            </a:extLst>
          </p:cNvPr>
          <p:cNvPicPr>
            <a:picLocks noGrp="1" noChangeAspect="1"/>
          </p:cNvPicPr>
          <p:nvPr>
            <p:ph type="pic" idx="10"/>
          </p:nvPr>
        </p:nvPicPr>
        <p:blipFill>
          <a:blip r:embed="rId3">
            <a:extLst>
              <a:ext uri="{28A0092B-C50C-407E-A947-70E740481C1C}">
                <a14:useLocalDpi xmlns:a14="http://schemas.microsoft.com/office/drawing/2010/main" val="0"/>
              </a:ext>
            </a:extLst>
          </a:blip>
          <a:srcRect l="18289" r="18289"/>
          <a:stretch>
            <a:fillRect/>
          </a:stretch>
        </p:blipFill>
        <p:spPr>
          <a:xfrm>
            <a:off x="3352800" y="1511870"/>
            <a:ext cx="2121785" cy="2168959"/>
          </a:xfrm>
        </p:spPr>
      </p:pic>
      <p:pic>
        <p:nvPicPr>
          <p:cNvPr id="23" name="Chỗ dành sẵn cho Hình ảnh 22">
            <a:extLst>
              <a:ext uri="{FF2B5EF4-FFF2-40B4-BE49-F238E27FC236}">
                <a16:creationId xmlns:a16="http://schemas.microsoft.com/office/drawing/2014/main" id="{9E89719A-5C6A-46B3-8F05-446316EAC451}"/>
              </a:ext>
            </a:extLst>
          </p:cNvPr>
          <p:cNvPicPr>
            <a:picLocks noGrp="1" noChangeAspect="1"/>
          </p:cNvPicPr>
          <p:nvPr>
            <p:ph type="pic" idx="11"/>
          </p:nvPr>
        </p:nvPicPr>
        <p:blipFill>
          <a:blip r:embed="rId4">
            <a:extLst>
              <a:ext uri="{28A0092B-C50C-407E-A947-70E740481C1C}">
                <a14:useLocalDpi xmlns:a14="http://schemas.microsoft.com/office/drawing/2010/main" val="0"/>
              </a:ext>
            </a:extLst>
          </a:blip>
          <a:srcRect t="2731" b="2731"/>
          <a:stretch>
            <a:fillRect/>
          </a:stretch>
        </p:blipFill>
        <p:spPr>
          <a:xfrm>
            <a:off x="6126679" y="1561901"/>
            <a:ext cx="2123736" cy="2170719"/>
          </a:xfrm>
        </p:spPr>
      </p:pic>
      <p:grpSp>
        <p:nvGrpSpPr>
          <p:cNvPr id="15" name="Group 14"/>
          <p:cNvGrpSpPr/>
          <p:nvPr/>
        </p:nvGrpSpPr>
        <p:grpSpPr>
          <a:xfrm>
            <a:off x="6193913" y="4492268"/>
            <a:ext cx="1833846" cy="468048"/>
            <a:chOff x="2651378" y="3147814"/>
            <a:chExt cx="1833846" cy="468048"/>
          </a:xfrm>
        </p:grpSpPr>
        <p:sp>
          <p:nvSpPr>
            <p:cNvPr id="18" name="Text Placeholder 17"/>
            <p:cNvSpPr txBox="1">
              <a:spLocks/>
            </p:cNvSpPr>
            <p:nvPr/>
          </p:nvSpPr>
          <p:spPr>
            <a:xfrm>
              <a:off x="2651378" y="3147814"/>
              <a:ext cx="1833846" cy="3762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err="1" smtClean="0">
                  <a:solidFill>
                    <a:schemeClr val="tx1">
                      <a:lumMod val="75000"/>
                      <a:lumOff val="25000"/>
                    </a:schemeClr>
                  </a:solidFill>
                  <a:latin typeface="Times New Roman" panose="02020603050405020304" pitchFamily="18" charset="0"/>
                  <a:cs typeface="Times New Roman" panose="02020603050405020304" pitchFamily="18" charset="0"/>
                </a:rPr>
                <a:t>Khoảng</a:t>
              </a:r>
              <a:r>
                <a:rPr lang="en-US" sz="16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b="1" dirty="0" err="1" smtClean="0">
                  <a:solidFill>
                    <a:schemeClr val="tx1">
                      <a:lumMod val="75000"/>
                      <a:lumOff val="25000"/>
                    </a:schemeClr>
                  </a:solidFill>
                  <a:latin typeface="Times New Roman" panose="02020603050405020304" pitchFamily="18" charset="0"/>
                  <a:cs typeface="Times New Roman" panose="02020603050405020304" pitchFamily="18" charset="0"/>
                </a:rPr>
                <a:t>khắc</a:t>
              </a:r>
              <a:r>
                <a:rPr lang="en-US" sz="16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b="1" dirty="0" err="1" smtClean="0">
                  <a:solidFill>
                    <a:schemeClr val="tx1">
                      <a:lumMod val="75000"/>
                      <a:lumOff val="25000"/>
                    </a:schemeClr>
                  </a:solidFill>
                  <a:latin typeface="Times New Roman" panose="02020603050405020304" pitchFamily="18" charset="0"/>
                  <a:cs typeface="Times New Roman" panose="02020603050405020304" pitchFamily="18" charset="0"/>
                </a:rPr>
                <a:t>đáng</a:t>
              </a:r>
              <a:r>
                <a:rPr lang="en-US" sz="16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600" b="1" dirty="0" err="1" smtClean="0">
                  <a:solidFill>
                    <a:schemeClr val="tx1">
                      <a:lumMod val="75000"/>
                      <a:lumOff val="25000"/>
                    </a:schemeClr>
                  </a:solidFill>
                  <a:latin typeface="Times New Roman" panose="02020603050405020304" pitchFamily="18" charset="0"/>
                  <a:cs typeface="Times New Roman" panose="02020603050405020304" pitchFamily="18" charset="0"/>
                </a:rPr>
                <a:t>nhớ</a:t>
              </a: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704301" y="3579862"/>
              <a:ext cx="1728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3745919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1158776"/>
            <a:ext cx="3502553" cy="1915172"/>
            <a:chOff x="1" y="2230639"/>
            <a:chExt cx="2174381" cy="1230887"/>
          </a:xfrm>
        </p:grpSpPr>
        <p:sp>
          <p:nvSpPr>
            <p:cNvPr id="9" name="Rectangle 8"/>
            <p:cNvSpPr/>
            <p:nvPr/>
          </p:nvSpPr>
          <p:spPr>
            <a:xfrm>
              <a:off x="3698" y="2230639"/>
              <a:ext cx="2170684" cy="5040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err="1">
                  <a:latin typeface="Times New Roman" panose="02020603050405020304" pitchFamily="18" charset="0"/>
                  <a:cs typeface="Times New Roman" panose="02020603050405020304" pitchFamily="18" charset="0"/>
                </a:rPr>
                <a:t>Đăng</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ký</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gặp</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thầy</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cô</a:t>
              </a:r>
              <a:endParaRPr lang="ko-KR" altLang="en-US" sz="20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1" y="2928365"/>
              <a:ext cx="2170684" cy="533161"/>
            </a:xfrm>
            <a:prstGeom prst="rect">
              <a:avLst/>
            </a:prstGeom>
            <a:solidFill>
              <a:srgbClr val="FF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b="1" dirty="0" err="1" smtClean="0">
                  <a:latin typeface="Times New Roman" panose="02020603050405020304" pitchFamily="18" charset="0"/>
                  <a:cs typeface="Times New Roman" panose="02020603050405020304" pitchFamily="18" charset="0"/>
                </a:rPr>
                <a:t>Học</a:t>
              </a:r>
              <a:r>
                <a:rPr lang="en-US" altLang="ko-KR" sz="2000" b="1" dirty="0" smtClean="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sinh</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hỏi</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thầy</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cô</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trả</a:t>
              </a:r>
              <a:r>
                <a:rPr lang="en-US" altLang="ko-KR" sz="2000" b="1" dirty="0">
                  <a:latin typeface="Times New Roman" panose="02020603050405020304" pitchFamily="18" charset="0"/>
                  <a:cs typeface="Times New Roman" panose="02020603050405020304" pitchFamily="18" charset="0"/>
                </a:rPr>
                <a:t> </a:t>
              </a:r>
              <a:r>
                <a:rPr lang="en-US" altLang="ko-KR" sz="2000" b="1" dirty="0" err="1">
                  <a:latin typeface="Times New Roman" panose="02020603050405020304" pitchFamily="18" charset="0"/>
                  <a:cs typeface="Times New Roman" panose="02020603050405020304" pitchFamily="18" charset="0"/>
                </a:rPr>
                <a:t>lời</a:t>
              </a:r>
              <a:endParaRPr lang="ko-KR" altLang="en-US" sz="2000" b="1" dirty="0">
                <a:latin typeface="Times New Roman" panose="02020603050405020304" pitchFamily="18" charset="0"/>
                <a:cs typeface="Times New Roman" panose="02020603050405020304" pitchFamily="18" charset="0"/>
              </a:endParaRPr>
            </a:p>
          </p:txBody>
        </p:sp>
      </p:grpSp>
      <p:pic>
        <p:nvPicPr>
          <p:cNvPr id="8" name="Chỗ dành sẵn cho Hình ảnh 9">
            <a:extLst>
              <a:ext uri="{FF2B5EF4-FFF2-40B4-BE49-F238E27FC236}">
                <a16:creationId xmlns:a16="http://schemas.microsoft.com/office/drawing/2014/main" id="{6935F126-BBCD-4C22-9D50-E5737206CA60}"/>
              </a:ext>
            </a:extLst>
          </p:cNvPr>
          <p:cNvPicPr>
            <a:picLocks noChangeAspect="1"/>
          </p:cNvPicPr>
          <p:nvPr/>
        </p:nvPicPr>
        <p:blipFill>
          <a:blip r:embed="rId2">
            <a:extLst>
              <a:ext uri="{28A0092B-C50C-407E-A947-70E740481C1C}">
                <a14:useLocalDpi xmlns:a14="http://schemas.microsoft.com/office/drawing/2010/main" val="0"/>
              </a:ext>
            </a:extLst>
          </a:blip>
          <a:srcRect l="18377" r="18377"/>
          <a:stretch>
            <a:fillRect/>
          </a:stretch>
        </p:blipFill>
        <p:spPr>
          <a:xfrm>
            <a:off x="3844113" y="1568636"/>
            <a:ext cx="1455774" cy="1860364"/>
          </a:xfrm>
          <a:prstGeom prst="rect">
            <a:avLst/>
          </a:prstGeom>
          <a:solidFill>
            <a:schemeClr val="bg1">
              <a:lumMod val="95000"/>
            </a:schemeClr>
          </a:solidFill>
          <a:ln w="38100">
            <a:noFill/>
          </a:ln>
        </p:spPr>
      </p:pic>
      <p:sp>
        <p:nvSpPr>
          <p:cNvPr id="14" name="Rectangle 8">
            <a:extLst>
              <a:ext uri="{FF2B5EF4-FFF2-40B4-BE49-F238E27FC236}">
                <a16:creationId xmlns:a16="http://schemas.microsoft.com/office/drawing/2014/main" id="{A1D7A817-072C-473E-87E4-DB3E85436955}"/>
              </a:ext>
            </a:extLst>
          </p:cNvPr>
          <p:cNvSpPr/>
          <p:nvPr/>
        </p:nvSpPr>
        <p:spPr>
          <a:xfrm>
            <a:off x="5641447" y="1586779"/>
            <a:ext cx="3467569" cy="927821"/>
          </a:xfrm>
          <a:prstGeom prst="rect">
            <a:avLst/>
          </a:prstGeom>
          <a:solidFill>
            <a:srgbClr val="CEB032"/>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ko-KR" sz="2000" b="1" dirty="0" err="1">
                <a:solidFill>
                  <a:schemeClr val="accent1">
                    <a:lumMod val="75000"/>
                  </a:schemeClr>
                </a:solidFill>
                <a:latin typeface="Times New Roman" panose="02020603050405020304" pitchFamily="18" charset="0"/>
                <a:cs typeface="Times New Roman" panose="02020603050405020304" pitchFamily="18" charset="0"/>
              </a:rPr>
              <a:t>Tâm</a:t>
            </a:r>
            <a:r>
              <a:rPr lang="en-US" altLang="ko-KR" sz="2000"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2000" b="1" dirty="0" err="1">
                <a:solidFill>
                  <a:schemeClr val="accent1">
                    <a:lumMod val="75000"/>
                  </a:schemeClr>
                </a:solidFill>
                <a:latin typeface="Times New Roman" panose="02020603050405020304" pitchFamily="18" charset="0"/>
                <a:cs typeface="Times New Roman" panose="02020603050405020304" pitchFamily="18" charset="0"/>
              </a:rPr>
              <a:t>sự</a:t>
            </a:r>
            <a:endParaRPr lang="ko-KR" alt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 Placeholder 17">
            <a:extLst>
              <a:ext uri="{FF2B5EF4-FFF2-40B4-BE49-F238E27FC236}">
                <a16:creationId xmlns:a16="http://schemas.microsoft.com/office/drawing/2014/main" id="{B2CE4092-EA15-45EC-BCC9-F8752113C099}"/>
              </a:ext>
            </a:extLst>
          </p:cNvPr>
          <p:cNvSpPr txBox="1">
            <a:spLocks/>
          </p:cNvSpPr>
          <p:nvPr/>
        </p:nvSpPr>
        <p:spPr>
          <a:xfrm>
            <a:off x="3180820" y="4495800"/>
            <a:ext cx="2782359" cy="3762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Thầy</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Trò</a:t>
            </a:r>
            <a:endParaRPr lang="en-US" sz="2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343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036" y="2156030"/>
            <a:ext cx="2627783" cy="1739590"/>
          </a:xfrm>
          <a:prstGeom prst="rect">
            <a:avLst/>
          </a:prstGeom>
          <a:solidFill>
            <a:srgbClr val="58C06C"/>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ko-KR" sz="2400" b="1" dirty="0" err="1">
                <a:solidFill>
                  <a:schemeClr val="accent1">
                    <a:lumMod val="75000"/>
                  </a:schemeClr>
                </a:solidFill>
                <a:latin typeface="Times New Roman" panose="02020603050405020304" pitchFamily="18" charset="0"/>
                <a:cs typeface="Times New Roman" panose="02020603050405020304" pitchFamily="18" charset="0"/>
              </a:rPr>
              <a:t>Nhóm</a:t>
            </a:r>
            <a:endParaRPr lang="ko-KR" alt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8">
            <a:extLst>
              <a:ext uri="{FF2B5EF4-FFF2-40B4-BE49-F238E27FC236}">
                <a16:creationId xmlns:a16="http://schemas.microsoft.com/office/drawing/2014/main" id="{A1D7A817-072C-473E-87E4-DB3E85436955}"/>
              </a:ext>
            </a:extLst>
          </p:cNvPr>
          <p:cNvSpPr/>
          <p:nvPr/>
        </p:nvSpPr>
        <p:spPr>
          <a:xfrm>
            <a:off x="6516218" y="2156031"/>
            <a:ext cx="2627783" cy="184903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sz="2400" b="1" dirty="0" err="1">
                <a:latin typeface="Times New Roman" panose="02020603050405020304" pitchFamily="18" charset="0"/>
                <a:cs typeface="Times New Roman" panose="02020603050405020304" pitchFamily="18" charset="0"/>
              </a:rPr>
              <a:t>Kết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nối</a:t>
            </a:r>
            <a:endParaRPr lang="ko-KR" altLang="en-US" sz="2400" b="1" dirty="0">
              <a:latin typeface="Times New Roman" panose="02020603050405020304" pitchFamily="18" charset="0"/>
              <a:cs typeface="Times New Roman" panose="02020603050405020304" pitchFamily="18" charset="0"/>
            </a:endParaRPr>
          </a:p>
        </p:txBody>
      </p:sp>
      <p:sp>
        <p:nvSpPr>
          <p:cNvPr id="5" name="Text Placeholder 17">
            <a:extLst>
              <a:ext uri="{FF2B5EF4-FFF2-40B4-BE49-F238E27FC236}">
                <a16:creationId xmlns:a16="http://schemas.microsoft.com/office/drawing/2014/main" id="{B2CE4092-EA15-45EC-BCC9-F8752113C099}"/>
              </a:ext>
            </a:extLst>
          </p:cNvPr>
          <p:cNvSpPr txBox="1">
            <a:spLocks/>
          </p:cNvSpPr>
          <p:nvPr/>
        </p:nvSpPr>
        <p:spPr>
          <a:xfrm>
            <a:off x="3226932" y="4724400"/>
            <a:ext cx="2690136" cy="3762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nối</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đam</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mê</a:t>
            </a:r>
            <a:endParaRPr lang="en-US" sz="2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1" name="Chỗ dành sẵn cho Hình ảnh 15">
            <a:extLst>
              <a:ext uri="{FF2B5EF4-FFF2-40B4-BE49-F238E27FC236}">
                <a16:creationId xmlns:a16="http://schemas.microsoft.com/office/drawing/2014/main" id="{3B370EF0-1A91-407A-BFF1-9866EF9A2748}"/>
              </a:ext>
            </a:extLst>
          </p:cNvPr>
          <p:cNvPicPr>
            <a:picLocks noChangeAspect="1"/>
          </p:cNvPicPr>
          <p:nvPr/>
        </p:nvPicPr>
        <p:blipFill>
          <a:blip r:embed="rId2">
            <a:extLst>
              <a:ext uri="{28A0092B-C50C-407E-A947-70E740481C1C}">
                <a14:useLocalDpi xmlns:a14="http://schemas.microsoft.com/office/drawing/2010/main" val="0"/>
              </a:ext>
            </a:extLst>
          </a:blip>
          <a:srcRect l="18289" r="18289"/>
          <a:stretch>
            <a:fillRect/>
          </a:stretch>
        </p:blipFill>
        <p:spPr>
          <a:xfrm>
            <a:off x="3828206" y="1649950"/>
            <a:ext cx="1487588" cy="1739590"/>
          </a:xfrm>
          <a:prstGeom prst="rect">
            <a:avLst/>
          </a:prstGeom>
        </p:spPr>
      </p:pic>
    </p:spTree>
    <p:extLst>
      <p:ext uri="{BB962C8B-B14F-4D97-AF65-F5344CB8AC3E}">
        <p14:creationId xmlns:p14="http://schemas.microsoft.com/office/powerpoint/2010/main" val="29766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036" y="2156030"/>
            <a:ext cx="2627783" cy="1849032"/>
          </a:xfrm>
          <a:prstGeom prst="rect">
            <a:avLst/>
          </a:prstGeom>
          <a:solidFill>
            <a:srgbClr val="ADC22C"/>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ko-KR" sz="2400" b="1" dirty="0">
                <a:latin typeface="Times New Roman" panose="02020603050405020304" pitchFamily="18" charset="0"/>
                <a:cs typeface="Times New Roman" panose="02020603050405020304" pitchFamily="18" charset="0"/>
              </a:rPr>
              <a:t>Chia </a:t>
            </a:r>
            <a:r>
              <a:rPr lang="en-US" altLang="ko-KR" sz="2400" b="1" dirty="0" err="1" smtClean="0">
                <a:latin typeface="Times New Roman" panose="02020603050405020304" pitchFamily="18" charset="0"/>
                <a:cs typeface="Times New Roman" panose="02020603050405020304" pitchFamily="18" charset="0"/>
              </a:rPr>
              <a:t>sẻ</a:t>
            </a:r>
            <a:endParaRPr lang="ko-KR" altLang="en-US" sz="2400" b="1" dirty="0">
              <a:latin typeface="Times New Roman" panose="02020603050405020304" pitchFamily="18" charset="0"/>
              <a:cs typeface="Times New Roman" panose="02020603050405020304" pitchFamily="18" charset="0"/>
            </a:endParaRPr>
          </a:p>
        </p:txBody>
      </p:sp>
      <p:sp>
        <p:nvSpPr>
          <p:cNvPr id="14" name="Rectangle 8">
            <a:extLst>
              <a:ext uri="{FF2B5EF4-FFF2-40B4-BE49-F238E27FC236}">
                <a16:creationId xmlns:a16="http://schemas.microsoft.com/office/drawing/2014/main" id="{A1D7A817-072C-473E-87E4-DB3E85436955}"/>
              </a:ext>
            </a:extLst>
          </p:cNvPr>
          <p:cNvSpPr/>
          <p:nvPr/>
        </p:nvSpPr>
        <p:spPr>
          <a:xfrm>
            <a:off x="6516218" y="2156031"/>
            <a:ext cx="2627783" cy="1849033"/>
          </a:xfrm>
          <a:prstGeom prst="rect">
            <a:avLst/>
          </a:prstGeom>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2400" b="1" dirty="0" err="1">
                <a:solidFill>
                  <a:srgbClr val="FFFF00"/>
                </a:solidFill>
                <a:latin typeface="Times New Roman" panose="02020603050405020304" pitchFamily="18" charset="0"/>
                <a:cs typeface="Times New Roman" panose="02020603050405020304" pitchFamily="18" charset="0"/>
              </a:rPr>
              <a:t>Thấu</a:t>
            </a:r>
            <a:r>
              <a:rPr lang="en-US" altLang="ko-KR" sz="2400" b="1" dirty="0">
                <a:solidFill>
                  <a:srgbClr val="FFFF00"/>
                </a:solidFill>
                <a:latin typeface="Times New Roman" panose="02020603050405020304" pitchFamily="18" charset="0"/>
                <a:cs typeface="Times New Roman" panose="02020603050405020304" pitchFamily="18" charset="0"/>
              </a:rPr>
              <a:t> </a:t>
            </a:r>
            <a:r>
              <a:rPr lang="en-US" altLang="ko-KR" sz="2400" b="1" dirty="0" err="1">
                <a:solidFill>
                  <a:srgbClr val="FFFF00"/>
                </a:solidFill>
                <a:latin typeface="Times New Roman" panose="02020603050405020304" pitchFamily="18" charset="0"/>
                <a:cs typeface="Times New Roman" panose="02020603050405020304" pitchFamily="18" charset="0"/>
              </a:rPr>
              <a:t>hiểu</a:t>
            </a:r>
            <a:endParaRPr lang="ko-KR" altLang="en-US" sz="2400" b="1" dirty="0">
              <a:solidFill>
                <a:srgbClr val="FFFF00"/>
              </a:solidFill>
              <a:latin typeface="Times New Roman" panose="02020603050405020304" pitchFamily="18" charset="0"/>
              <a:cs typeface="Times New Roman" panose="02020603050405020304" pitchFamily="18" charset="0"/>
            </a:endParaRPr>
          </a:p>
        </p:txBody>
      </p:sp>
      <p:sp>
        <p:nvSpPr>
          <p:cNvPr id="5" name="Text Placeholder 17">
            <a:extLst>
              <a:ext uri="{FF2B5EF4-FFF2-40B4-BE49-F238E27FC236}">
                <a16:creationId xmlns:a16="http://schemas.microsoft.com/office/drawing/2014/main" id="{B2CE4092-EA15-45EC-BCC9-F8752113C099}"/>
              </a:ext>
            </a:extLst>
          </p:cNvPr>
          <p:cNvSpPr txBox="1">
            <a:spLocks/>
          </p:cNvSpPr>
          <p:nvPr/>
        </p:nvSpPr>
        <p:spPr>
          <a:xfrm>
            <a:off x="2657432" y="4953000"/>
            <a:ext cx="3842264" cy="376249"/>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Khoảnh</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khác</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đáng</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nhớ</a:t>
            </a:r>
            <a:endParaRPr lang="en-US" sz="2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1" name="Chỗ dành sẵn cho Hình ảnh 22">
            <a:extLst>
              <a:ext uri="{FF2B5EF4-FFF2-40B4-BE49-F238E27FC236}">
                <a16:creationId xmlns:a16="http://schemas.microsoft.com/office/drawing/2014/main" id="{AACA5036-1682-4ACE-8A6D-6BC1BA3EB675}"/>
              </a:ext>
            </a:extLst>
          </p:cNvPr>
          <p:cNvPicPr>
            <a:picLocks noChangeAspect="1"/>
          </p:cNvPicPr>
          <p:nvPr/>
        </p:nvPicPr>
        <p:blipFill>
          <a:blip r:embed="rId2">
            <a:extLst>
              <a:ext uri="{28A0092B-C50C-407E-A947-70E740481C1C}">
                <a14:useLocalDpi xmlns:a14="http://schemas.microsoft.com/office/drawing/2010/main" val="0"/>
              </a:ext>
            </a:extLst>
          </a:blip>
          <a:srcRect t="2731" b="2731"/>
          <a:stretch>
            <a:fillRect/>
          </a:stretch>
        </p:blipFill>
        <p:spPr>
          <a:xfrm>
            <a:off x="3867654" y="1568636"/>
            <a:ext cx="1421821" cy="1860364"/>
          </a:xfrm>
          <a:prstGeom prst="rect">
            <a:avLst/>
          </a:prstGeom>
        </p:spPr>
      </p:pic>
    </p:spTree>
    <p:extLst>
      <p:ext uri="{BB962C8B-B14F-4D97-AF65-F5344CB8AC3E}">
        <p14:creationId xmlns:p14="http://schemas.microsoft.com/office/powerpoint/2010/main" val="263229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sz="4000" dirty="0">
                <a:solidFill>
                  <a:schemeClr val="accent1">
                    <a:lumMod val="75000"/>
                  </a:schemeClr>
                </a:solidFill>
                <a:latin typeface="Times New Roman" panose="02020603050405020304" pitchFamily="18" charset="0"/>
                <a:cs typeface="Times New Roman" panose="02020603050405020304" pitchFamily="18" charset="0"/>
              </a:rPr>
              <a:t>Minh </a:t>
            </a:r>
            <a:r>
              <a:rPr lang="en-US" altLang="ko-KR" sz="4000" dirty="0" err="1">
                <a:solidFill>
                  <a:schemeClr val="accent1">
                    <a:lumMod val="75000"/>
                  </a:schemeClr>
                </a:solidFill>
                <a:latin typeface="Times New Roman" panose="02020603050405020304" pitchFamily="18" charset="0"/>
                <a:cs typeface="Times New Roman" panose="02020603050405020304" pitchFamily="18" charset="0"/>
              </a:rPr>
              <a:t>Họa</a:t>
            </a:r>
            <a:endParaRPr lang="ko-KR" alt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3440653" y="3071441"/>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Rectangle 16"/>
          <p:cNvSpPr/>
          <p:nvPr/>
        </p:nvSpPr>
        <p:spPr>
          <a:xfrm>
            <a:off x="2411761" y="3173153"/>
            <a:ext cx="719993" cy="473189"/>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199938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onut 26"/>
          <p:cNvSpPr/>
          <p:nvPr/>
        </p:nvSpPr>
        <p:spPr>
          <a:xfrm>
            <a:off x="3779913" y="2932346"/>
            <a:ext cx="1536571" cy="1536571"/>
          </a:xfrm>
          <a:prstGeom prst="donut">
            <a:avLst>
              <a:gd name="adj" fmla="val 29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itle 1"/>
          <p:cNvSpPr>
            <a:spLocks noGrp="1"/>
          </p:cNvSpPr>
          <p:nvPr>
            <p:ph type="title"/>
          </p:nvPr>
        </p:nvSpPr>
        <p:spPr>
          <a:xfrm>
            <a:off x="-160807" y="-170199"/>
            <a:ext cx="9144000" cy="1035373"/>
          </a:xfrm>
        </p:spPr>
        <p:txBody>
          <a:bodyPr/>
          <a:lstStyle/>
          <a:p>
            <a:pPr algn="ctr">
              <a:defRPr/>
            </a:pPr>
            <a:r>
              <a:rPr lang="en-US" altLang="ko-KR" dirty="0" err="1">
                <a:solidFill>
                  <a:schemeClr val="bg1">
                    <a:lumMod val="95000"/>
                  </a:schemeClr>
                </a:solidFill>
                <a:latin typeface="Times New Roman" panose="02020603050405020304" pitchFamily="18" charset="0"/>
                <a:cs typeface="Times New Roman" panose="02020603050405020304" pitchFamily="18" charset="0"/>
              </a:rPr>
              <a:t>Định</a:t>
            </a:r>
            <a:r>
              <a:rPr lang="en-US" altLang="ko-KR" dirty="0">
                <a:solidFill>
                  <a:schemeClr val="bg1">
                    <a:lumMod val="95000"/>
                  </a:schemeClr>
                </a:solidFill>
                <a:latin typeface="Times New Roman" panose="02020603050405020304" pitchFamily="18" charset="0"/>
                <a:cs typeface="Times New Roman" panose="02020603050405020304" pitchFamily="18" charset="0"/>
              </a:rPr>
              <a:t> </a:t>
            </a:r>
            <a:r>
              <a:rPr lang="en-US" altLang="ko-KR" dirty="0" err="1">
                <a:solidFill>
                  <a:schemeClr val="bg1">
                    <a:lumMod val="95000"/>
                  </a:schemeClr>
                </a:solidFill>
                <a:latin typeface="Times New Roman" panose="02020603050405020304" pitchFamily="18" charset="0"/>
                <a:cs typeface="Times New Roman" panose="02020603050405020304" pitchFamily="18" charset="0"/>
              </a:rPr>
              <a:t>hướng</a:t>
            </a:r>
            <a:r>
              <a:rPr lang="en-US" altLang="ko-KR" dirty="0">
                <a:solidFill>
                  <a:schemeClr val="bg1">
                    <a:lumMod val="95000"/>
                  </a:schemeClr>
                </a:solidFill>
                <a:latin typeface="Times New Roman" panose="02020603050405020304" pitchFamily="18" charset="0"/>
                <a:cs typeface="Times New Roman" panose="02020603050405020304" pitchFamily="18" charset="0"/>
              </a:rPr>
              <a:t> </a:t>
            </a:r>
            <a:r>
              <a:rPr lang="en-US" altLang="ko-KR" dirty="0" err="1">
                <a:solidFill>
                  <a:schemeClr val="bg1">
                    <a:lumMod val="95000"/>
                  </a:schemeClr>
                </a:solidFill>
                <a:latin typeface="Times New Roman" panose="02020603050405020304" pitchFamily="18" charset="0"/>
                <a:cs typeface="Times New Roman" panose="02020603050405020304" pitchFamily="18" charset="0"/>
              </a:rPr>
              <a:t>phát</a:t>
            </a:r>
            <a:r>
              <a:rPr lang="en-US" altLang="ko-KR" dirty="0">
                <a:solidFill>
                  <a:schemeClr val="bg1">
                    <a:lumMod val="95000"/>
                  </a:schemeClr>
                </a:solidFill>
                <a:latin typeface="Times New Roman" panose="02020603050405020304" pitchFamily="18" charset="0"/>
                <a:cs typeface="Times New Roman" panose="02020603050405020304" pitchFamily="18" charset="0"/>
              </a:rPr>
              <a:t> </a:t>
            </a:r>
            <a:r>
              <a:rPr lang="en-US" altLang="ko-KR" dirty="0" err="1">
                <a:solidFill>
                  <a:schemeClr val="bg1">
                    <a:lumMod val="95000"/>
                  </a:schemeClr>
                </a:solidFill>
                <a:latin typeface="Times New Roman" panose="02020603050405020304" pitchFamily="18" charset="0"/>
                <a:cs typeface="Times New Roman" panose="02020603050405020304" pitchFamily="18" charset="0"/>
              </a:rPr>
              <a:t>triển</a:t>
            </a:r>
            <a:endParaRPr lang="ko-KR" altLang="en-US"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7" name="Oval 6"/>
          <p:cNvSpPr/>
          <p:nvPr/>
        </p:nvSpPr>
        <p:spPr>
          <a:xfrm>
            <a:off x="4218517" y="2601871"/>
            <a:ext cx="691065" cy="691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4218517" y="4085024"/>
            <a:ext cx="691065" cy="69106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3488588" y="3355160"/>
            <a:ext cx="691065" cy="6910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Oval 9"/>
          <p:cNvSpPr/>
          <p:nvPr/>
        </p:nvSpPr>
        <p:spPr>
          <a:xfrm>
            <a:off x="4949588" y="3355160"/>
            <a:ext cx="691065" cy="6910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4" name="Group 13"/>
          <p:cNvGrpSpPr/>
          <p:nvPr/>
        </p:nvGrpSpPr>
        <p:grpSpPr>
          <a:xfrm>
            <a:off x="5335467" y="2007880"/>
            <a:ext cx="3656133" cy="1553277"/>
            <a:chOff x="1835347" y="3772883"/>
            <a:chExt cx="3925769" cy="1553277"/>
          </a:xfrm>
        </p:grpSpPr>
        <p:sp>
          <p:nvSpPr>
            <p:cNvPr id="15" name="TextBox 14"/>
            <p:cNvSpPr txBox="1"/>
            <p:nvPr/>
          </p:nvSpPr>
          <p:spPr>
            <a:xfrm>
              <a:off x="2113657" y="4495163"/>
              <a:ext cx="3647459" cy="830997"/>
            </a:xfrm>
            <a:prstGeom prst="rect">
              <a:avLst/>
            </a:prstGeom>
            <a:noFill/>
          </p:spPr>
          <p:txBody>
            <a:bodyPr wrap="square" rtlCol="0">
              <a:spAutoFit/>
            </a:bodyPr>
            <a:lstStyle/>
            <a:p>
              <a:pPr algn="r"/>
              <a:r>
                <a:rPr lang="en-US" altLang="ko-KR" sz="1600" dirty="0" err="1">
                  <a:solidFill>
                    <a:schemeClr val="tx1">
                      <a:lumMod val="75000"/>
                      <a:lumOff val="25000"/>
                    </a:schemeClr>
                  </a:solidFill>
                  <a:latin typeface="+mj-lt"/>
                  <a:cs typeface="Arial" pitchFamily="34" charset="0"/>
                </a:rPr>
                <a:t>Hiển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thị</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thông</a:t>
              </a:r>
              <a:r>
                <a:rPr lang="en-US" altLang="ko-KR" sz="1600" dirty="0">
                  <a:solidFill>
                    <a:schemeClr val="tx1">
                      <a:lumMod val="75000"/>
                      <a:lumOff val="25000"/>
                    </a:schemeClr>
                  </a:solidFill>
                  <a:latin typeface="+mj-lt"/>
                  <a:cs typeface="Arial" pitchFamily="34" charset="0"/>
                </a:rPr>
                <a:t> tin </a:t>
              </a:r>
              <a:r>
                <a:rPr lang="en-US" altLang="ko-KR" sz="1600" dirty="0" err="1">
                  <a:solidFill>
                    <a:schemeClr val="tx1">
                      <a:lumMod val="75000"/>
                      <a:lumOff val="25000"/>
                    </a:schemeClr>
                  </a:solidFill>
                  <a:latin typeface="+mj-lt"/>
                  <a:cs typeface="Arial" pitchFamily="34" charset="0"/>
                </a:rPr>
                <a:t>nội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bộ</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của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trường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vào</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trang</a:t>
              </a:r>
              <a:r>
                <a:rPr lang="en-US" altLang="ko-KR" sz="1600" dirty="0">
                  <a:solidFill>
                    <a:schemeClr val="tx1">
                      <a:lumMod val="75000"/>
                      <a:lumOff val="25000"/>
                    </a:schemeClr>
                  </a:solidFill>
                  <a:latin typeface="+mj-lt"/>
                  <a:cs typeface="Arial" pitchFamily="34" charset="0"/>
                </a:rPr>
                <a:t> web, </a:t>
              </a:r>
              <a:r>
                <a:rPr lang="en-US" altLang="ko-KR" sz="1600" dirty="0" err="1">
                  <a:solidFill>
                    <a:schemeClr val="tx1">
                      <a:lumMod val="75000"/>
                      <a:lumOff val="25000"/>
                    </a:schemeClr>
                  </a:solidFill>
                  <a:latin typeface="+mj-lt"/>
                  <a:cs typeface="Arial" pitchFamily="34" charset="0"/>
                </a:rPr>
                <a:t>muốn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báo</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cho</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học</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sinh</a:t>
              </a:r>
              <a:endParaRPr lang="en-US" altLang="ko-KR" sz="1600" dirty="0">
                <a:solidFill>
                  <a:schemeClr val="tx1">
                    <a:lumMod val="75000"/>
                    <a:lumOff val="25000"/>
                  </a:schemeClr>
                </a:solidFill>
                <a:latin typeface="+mj-lt"/>
                <a:cs typeface="Arial" pitchFamily="34" charset="0"/>
              </a:endParaRPr>
            </a:p>
          </p:txBody>
        </p:sp>
        <p:sp>
          <p:nvSpPr>
            <p:cNvPr id="16" name="TextBox 15"/>
            <p:cNvSpPr txBox="1"/>
            <p:nvPr/>
          </p:nvSpPr>
          <p:spPr>
            <a:xfrm>
              <a:off x="1835347" y="3772883"/>
              <a:ext cx="3925769" cy="646331"/>
            </a:xfrm>
            <a:prstGeom prst="rect">
              <a:avLst/>
            </a:prstGeom>
            <a:noFill/>
          </p:spPr>
          <p:txBody>
            <a:bodyPr wrap="square" rtlCol="0">
              <a:spAutoFit/>
            </a:bodyPr>
            <a:lstStyle/>
            <a:p>
              <a:pPr algn="r"/>
              <a:r>
                <a:rPr lang="en-US" altLang="ko-KR" b="1" dirty="0" err="1">
                  <a:solidFill>
                    <a:schemeClr val="tx1">
                      <a:lumMod val="75000"/>
                      <a:lumOff val="25000"/>
                    </a:schemeClr>
                  </a:solidFill>
                  <a:cs typeface="Arial" pitchFamily="34" charset="0"/>
                </a:rPr>
                <a:t>Cập</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nhật</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thông</a:t>
              </a:r>
              <a:r>
                <a:rPr lang="en-US" altLang="ko-KR" b="1" dirty="0">
                  <a:solidFill>
                    <a:schemeClr val="tx1">
                      <a:lumMod val="75000"/>
                      <a:lumOff val="25000"/>
                    </a:schemeClr>
                  </a:solidFill>
                  <a:cs typeface="Arial" pitchFamily="34" charset="0"/>
                </a:rPr>
                <a:t> tin </a:t>
              </a:r>
              <a:r>
                <a:rPr lang="en-US" altLang="ko-KR" b="1" dirty="0" err="1">
                  <a:solidFill>
                    <a:schemeClr val="tx1">
                      <a:lumMod val="75000"/>
                      <a:lumOff val="25000"/>
                    </a:schemeClr>
                  </a:solidFill>
                  <a:cs typeface="Arial" pitchFamily="34" charset="0"/>
                </a:rPr>
                <a:t>nội</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bộ</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của</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trường</a:t>
              </a:r>
              <a:endParaRPr lang="ko-KR" altLang="en-US" b="1" dirty="0">
                <a:solidFill>
                  <a:schemeClr val="tx1">
                    <a:lumMod val="75000"/>
                    <a:lumOff val="25000"/>
                  </a:schemeClr>
                </a:solidFill>
                <a:cs typeface="Arial" pitchFamily="34" charset="0"/>
              </a:endParaRPr>
            </a:p>
          </p:txBody>
        </p:sp>
      </p:grpSp>
      <p:grpSp>
        <p:nvGrpSpPr>
          <p:cNvPr id="17" name="Group 16"/>
          <p:cNvGrpSpPr/>
          <p:nvPr/>
        </p:nvGrpSpPr>
        <p:grpSpPr>
          <a:xfrm>
            <a:off x="256297" y="2692072"/>
            <a:ext cx="3199446" cy="967158"/>
            <a:chOff x="2095142" y="4168905"/>
            <a:chExt cx="3665974" cy="825203"/>
          </a:xfrm>
        </p:grpSpPr>
        <p:sp>
          <p:nvSpPr>
            <p:cNvPr id="18" name="TextBox 17"/>
            <p:cNvSpPr txBox="1"/>
            <p:nvPr/>
          </p:nvSpPr>
          <p:spPr>
            <a:xfrm>
              <a:off x="2113657" y="4495163"/>
              <a:ext cx="3647459" cy="498945"/>
            </a:xfrm>
            <a:prstGeom prst="rect">
              <a:avLst/>
            </a:prstGeom>
            <a:noFill/>
          </p:spPr>
          <p:txBody>
            <a:bodyPr wrap="square" rtlCol="0">
              <a:spAutoFit/>
            </a:bodyPr>
            <a:lstStyle/>
            <a:p>
              <a:r>
                <a:rPr lang="en-US" altLang="ko-KR" sz="1600" dirty="0" err="1">
                  <a:solidFill>
                    <a:schemeClr val="tx1">
                      <a:lumMod val="75000"/>
                      <a:lumOff val="25000"/>
                    </a:schemeClr>
                  </a:solidFill>
                  <a:latin typeface="+mj-lt"/>
                  <a:cs typeface="Arial" pitchFamily="34" charset="0"/>
                </a:rPr>
                <a:t>Xem</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điểm</a:t>
              </a:r>
              <a:r>
                <a:rPr lang="en-US" altLang="ko-KR" sz="1600" dirty="0">
                  <a:solidFill>
                    <a:schemeClr val="tx1">
                      <a:lumMod val="75000"/>
                      <a:lumOff val="25000"/>
                    </a:schemeClr>
                  </a:solidFill>
                  <a:latin typeface="+mj-lt"/>
                  <a:cs typeface="Arial" pitchFamily="34" charset="0"/>
                </a:rPr>
                <a:t> , </a:t>
              </a:r>
              <a:r>
                <a:rPr lang="en-US" altLang="ko-KR" sz="1600" dirty="0" err="1">
                  <a:solidFill>
                    <a:schemeClr val="tx1">
                      <a:lumMod val="75000"/>
                      <a:lumOff val="25000"/>
                    </a:schemeClr>
                  </a:solidFill>
                  <a:latin typeface="+mj-lt"/>
                  <a:cs typeface="Arial" pitchFamily="34" charset="0"/>
                </a:rPr>
                <a:t>tình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trạng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học</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theo</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tài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khoản</a:t>
              </a:r>
              <a:endParaRPr lang="en-US" altLang="ko-KR" sz="1600" dirty="0">
                <a:solidFill>
                  <a:schemeClr val="tx1">
                    <a:lumMod val="75000"/>
                    <a:lumOff val="25000"/>
                  </a:schemeClr>
                </a:solidFill>
                <a:latin typeface="+mj-lt"/>
                <a:cs typeface="Arial" pitchFamily="34" charset="0"/>
              </a:endParaRPr>
            </a:p>
          </p:txBody>
        </p:sp>
        <p:sp>
          <p:nvSpPr>
            <p:cNvPr id="19" name="TextBox 18"/>
            <p:cNvSpPr txBox="1"/>
            <p:nvPr/>
          </p:nvSpPr>
          <p:spPr>
            <a:xfrm>
              <a:off x="2095142" y="4168905"/>
              <a:ext cx="3647459" cy="646331"/>
            </a:xfrm>
            <a:prstGeom prst="rect">
              <a:avLst/>
            </a:prstGeom>
            <a:noFill/>
          </p:spPr>
          <p:txBody>
            <a:bodyPr wrap="square" rtlCol="0">
              <a:spAutoFit/>
            </a:bodyPr>
            <a:lstStyle/>
            <a:p>
              <a:pPr algn="r"/>
              <a:r>
                <a:rPr lang="en-US" altLang="ko-KR" b="1" dirty="0" err="1">
                  <a:solidFill>
                    <a:schemeClr val="tx1">
                      <a:lumMod val="75000"/>
                      <a:lumOff val="25000"/>
                    </a:schemeClr>
                  </a:solidFill>
                  <a:cs typeface="Arial" pitchFamily="34" charset="0"/>
                </a:rPr>
                <a:t>Xem</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tình</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trạng</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học</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tập</a:t>
              </a:r>
              <a:endParaRPr lang="ko-KR" altLang="en-US" b="1" dirty="0">
                <a:solidFill>
                  <a:schemeClr val="tx1">
                    <a:lumMod val="75000"/>
                    <a:lumOff val="25000"/>
                  </a:schemeClr>
                </a:solidFill>
                <a:cs typeface="Arial" pitchFamily="34" charset="0"/>
              </a:endParaRPr>
            </a:p>
          </p:txBody>
        </p:sp>
      </p:grpSp>
      <p:grpSp>
        <p:nvGrpSpPr>
          <p:cNvPr id="20" name="Group 19"/>
          <p:cNvGrpSpPr/>
          <p:nvPr/>
        </p:nvGrpSpPr>
        <p:grpSpPr>
          <a:xfrm>
            <a:off x="4949588" y="5029121"/>
            <a:ext cx="2831164" cy="981797"/>
            <a:chOff x="2113657" y="4098141"/>
            <a:chExt cx="3647459" cy="981797"/>
          </a:xfrm>
        </p:grpSpPr>
        <p:sp>
          <p:nvSpPr>
            <p:cNvPr id="21" name="TextBox 20"/>
            <p:cNvSpPr txBox="1"/>
            <p:nvPr/>
          </p:nvSpPr>
          <p:spPr>
            <a:xfrm>
              <a:off x="2113657" y="4495163"/>
              <a:ext cx="3647459" cy="584775"/>
            </a:xfrm>
            <a:prstGeom prst="rect">
              <a:avLst/>
            </a:prstGeom>
            <a:noFill/>
          </p:spPr>
          <p:txBody>
            <a:bodyPr wrap="square" rtlCol="0">
              <a:spAutoFit/>
            </a:bodyPr>
            <a:lstStyle/>
            <a:p>
              <a:r>
                <a:rPr lang="en-US" altLang="ko-KR" sz="1600" dirty="0">
                  <a:solidFill>
                    <a:schemeClr val="tx1">
                      <a:lumMod val="75000"/>
                      <a:lumOff val="25000"/>
                    </a:schemeClr>
                  </a:solidFill>
                  <a:latin typeface="+mj-lt"/>
                  <a:cs typeface="Arial" pitchFamily="34" charset="0"/>
                </a:rPr>
                <a:t>Admin </a:t>
              </a:r>
              <a:r>
                <a:rPr lang="en-US" altLang="ko-KR" sz="1600" dirty="0" err="1">
                  <a:solidFill>
                    <a:schemeClr val="tx1">
                      <a:lumMod val="75000"/>
                      <a:lumOff val="25000"/>
                    </a:schemeClr>
                  </a:solidFill>
                  <a:latin typeface="+mj-lt"/>
                  <a:cs typeface="Arial" pitchFamily="34" charset="0"/>
                </a:rPr>
                <a:t>sẽ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kiểm</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duyệt</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bài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đăng</a:t>
              </a:r>
              <a:r>
                <a:rPr lang="en-US" altLang="ko-KR" sz="1600" dirty="0">
                  <a:solidFill>
                    <a:schemeClr val="tx1">
                      <a:lumMod val="75000"/>
                      <a:lumOff val="25000"/>
                    </a:schemeClr>
                  </a:solidFill>
                  <a:latin typeface="+mj-lt"/>
                  <a:cs typeface="Arial" pitchFamily="34" charset="0"/>
                </a:rPr>
                <a:t>.</a:t>
              </a:r>
            </a:p>
          </p:txBody>
        </p:sp>
        <p:sp>
          <p:nvSpPr>
            <p:cNvPr id="22" name="TextBox 21"/>
            <p:cNvSpPr txBox="1"/>
            <p:nvPr/>
          </p:nvSpPr>
          <p:spPr>
            <a:xfrm>
              <a:off x="2113657" y="4098141"/>
              <a:ext cx="3647459" cy="369332"/>
            </a:xfrm>
            <a:prstGeom prst="rect">
              <a:avLst/>
            </a:prstGeom>
            <a:noFill/>
          </p:spPr>
          <p:txBody>
            <a:bodyPr wrap="square" rtlCol="0">
              <a:spAutoFit/>
            </a:bodyPr>
            <a:lstStyle/>
            <a:p>
              <a:r>
                <a:rPr lang="en-US" altLang="ko-KR" b="1" dirty="0" err="1">
                  <a:solidFill>
                    <a:schemeClr val="tx1">
                      <a:lumMod val="75000"/>
                      <a:lumOff val="25000"/>
                    </a:schemeClr>
                  </a:solidFill>
                  <a:cs typeface="Arial" pitchFamily="34" charset="0"/>
                </a:rPr>
                <a:t>Kiểm</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duyệt</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bài</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đăng</a:t>
              </a:r>
              <a:endParaRPr lang="ko-KR" altLang="en-US" b="1" dirty="0">
                <a:solidFill>
                  <a:schemeClr val="tx1">
                    <a:lumMod val="75000"/>
                    <a:lumOff val="25000"/>
                  </a:schemeClr>
                </a:solidFill>
                <a:cs typeface="Arial" pitchFamily="34" charset="0"/>
              </a:endParaRPr>
            </a:p>
          </p:txBody>
        </p:sp>
      </p:grpSp>
      <p:sp>
        <p:nvSpPr>
          <p:cNvPr id="23" name="Rounded Rectangle 27"/>
          <p:cNvSpPr/>
          <p:nvPr/>
        </p:nvSpPr>
        <p:spPr>
          <a:xfrm>
            <a:off x="4411193" y="4315409"/>
            <a:ext cx="299807" cy="230293"/>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7"/>
          <p:cNvSpPr/>
          <p:nvPr/>
        </p:nvSpPr>
        <p:spPr>
          <a:xfrm>
            <a:off x="4411643" y="2815878"/>
            <a:ext cx="304811" cy="26304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36"/>
          <p:cNvSpPr/>
          <p:nvPr/>
        </p:nvSpPr>
        <p:spPr>
          <a:xfrm>
            <a:off x="3681905" y="3600689"/>
            <a:ext cx="284937" cy="23818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6" name="Rectangle 16"/>
          <p:cNvSpPr/>
          <p:nvPr/>
        </p:nvSpPr>
        <p:spPr>
          <a:xfrm>
            <a:off x="5171265" y="3615535"/>
            <a:ext cx="317236" cy="208492"/>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11060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27" y="1646804"/>
            <a:ext cx="8615363" cy="3999989"/>
          </a:xfrm>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 y="857250"/>
            <a:ext cx="914281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541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a:t>
            </a:r>
            <a:r>
              <a:rPr lang="en-US" dirty="0" smtClean="0">
                <a:solidFill>
                  <a:srgbClr val="FFFFFF"/>
                </a:solidFill>
              </a:rPr>
              <a:t>NoSQL</a:t>
            </a:r>
            <a:endParaRPr lang="en-US" dirty="0">
              <a:solidFill>
                <a:srgbClr val="FFFFFF"/>
              </a:solidFill>
            </a:endParaRPr>
          </a:p>
        </p:txBody>
      </p:sp>
      <p:sp>
        <p:nvSpPr>
          <p:cNvPr id="6" name="Content Placeholder 5"/>
          <p:cNvSpPr>
            <a:spLocks noGrp="1"/>
          </p:cNvSpPr>
          <p:nvPr>
            <p:ph idx="1"/>
          </p:nvPr>
        </p:nvSpPr>
        <p:spPr/>
        <p:txBody>
          <a:bodyPr/>
          <a:lstStyle/>
          <a:p>
            <a:r>
              <a:rPr lang="en-US" dirty="0" smtClean="0"/>
              <a:t>NoSQL</a:t>
            </a:r>
          </a:p>
          <a:p>
            <a:pPr marL="777875" lvl="2" indent="-358775">
              <a:buClr>
                <a:schemeClr val="hlink"/>
              </a:buClr>
            </a:pPr>
            <a:r>
              <a:rPr lang="vi-VN" sz="2000" dirty="0"/>
              <a:t>NoSQL có nghĩa là Non-Relational (NoRel) - không ràng buộc. Tuy nhiên, thuật ngữ đó ít phổ dụng hơn và ngày nay người ta thường dịch NoSQL thành Not Only SQL - Không chỉ là SQL</a:t>
            </a:r>
            <a:r>
              <a:rPr lang="en-US" sz="2000" dirty="0" smtClean="0"/>
              <a:t>.</a:t>
            </a:r>
          </a:p>
          <a:p>
            <a:r>
              <a:rPr lang="en-US" dirty="0" err="1" smtClean="0"/>
              <a:t>Lịch</a:t>
            </a:r>
            <a:r>
              <a:rPr lang="en-US" dirty="0" smtClean="0"/>
              <a:t> </a:t>
            </a:r>
            <a:r>
              <a:rPr lang="en-US" dirty="0" err="1" smtClean="0"/>
              <a:t>sử</a:t>
            </a:r>
            <a:endParaRPr lang="en-US" dirty="0" smtClean="0"/>
          </a:p>
          <a:p>
            <a:pPr lvl="1"/>
            <a:r>
              <a:rPr lang="vi-VN" sz="2000" dirty="0"/>
              <a:t>Thuật ngữ NoSQL được giới thiệu lần đầu vào năm 1998 sử dụng làm tên gọi chung cho các lightweight open source relational database (cơ sở dữ liệu quan hệ nguồn mở nhỏ) nhưng không sử dụng SQL cho truy vấn. </a:t>
            </a:r>
            <a:endParaRPr lang="en-US" sz="2000" dirty="0" smtClean="0"/>
          </a:p>
          <a:p>
            <a:pPr lvl="1"/>
            <a:r>
              <a:rPr lang="vi-VN" sz="2000" dirty="0"/>
              <a:t>Vào năm 2009, Eric Evans, nhân viên của Rackspace giới thiệu lại thuật ngữ NoSQL </a:t>
            </a:r>
            <a:r>
              <a:rPr lang="en-US" sz="2000" dirty="0" err="1" smtClean="0"/>
              <a:t>tại</a:t>
            </a:r>
            <a:r>
              <a:rPr lang="en-US" sz="2000" dirty="0" smtClean="0"/>
              <a:t> </a:t>
            </a:r>
            <a:r>
              <a:rPr lang="vi-VN" sz="2000" dirty="0" smtClean="0"/>
              <a:t>một hội </a:t>
            </a:r>
            <a:r>
              <a:rPr lang="vi-VN" sz="2000" dirty="0"/>
              <a:t>thảo về cơ sở dữ liệu nguồn mở phân tán. Thuật ngữ NoSQL đánh dấu bước phát triển của thế hệ CSDL mới: phân tán (distributed) + không ràng buộc (non-relational</a:t>
            </a:r>
            <a:r>
              <a:rPr lang="vi-VN" sz="2000" dirty="0" smtClean="0"/>
              <a:t>).</a:t>
            </a:r>
            <a:endParaRPr lang="en-US" sz="2000" dirty="0" smtClean="0"/>
          </a:p>
        </p:txBody>
      </p:sp>
    </p:spTree>
    <p:extLst>
      <p:ext uri="{BB962C8B-B14F-4D97-AF65-F5344CB8AC3E}">
        <p14:creationId xmlns:p14="http://schemas.microsoft.com/office/powerpoint/2010/main" val="2352656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NoSQL</a:t>
            </a:r>
            <a:endParaRPr lang="en-US" dirty="0"/>
          </a:p>
        </p:txBody>
      </p:sp>
      <p:sp>
        <p:nvSpPr>
          <p:cNvPr id="3" name="Content Placeholder 2"/>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NoSQL</a:t>
            </a:r>
          </a:p>
          <a:p>
            <a:pPr lvl="1"/>
            <a:r>
              <a:rPr lang="vi-VN" dirty="0" smtClean="0"/>
              <a:t>Là mã nguồn mở: không phải mất chi phí và có xu hướng tin cậy, an ninh và nhanh hơn để triển khai so với các hệ quản trị cơ sở dữ liệu độc quyền</a:t>
            </a:r>
            <a:r>
              <a:rPr lang="en-US" dirty="0" smtClean="0"/>
              <a:t>.</a:t>
            </a:r>
          </a:p>
          <a:p>
            <a:pPr lvl="1"/>
            <a:r>
              <a:rPr lang="vi-VN" dirty="0" smtClean="0"/>
              <a:t>NoSQL </a:t>
            </a:r>
            <a:r>
              <a:rPr lang="vi-VN" dirty="0"/>
              <a:t>sẽ là lựa chọn tốt nhất cho các công ty nhỏ không đủ kinh phí cho việc đầu tư về bản quyền hoặc server mạnh, cấu hình cao..</a:t>
            </a:r>
            <a:endParaRPr lang="en-US" dirty="0" smtClean="0"/>
          </a:p>
          <a:p>
            <a:pPr lvl="1"/>
            <a:r>
              <a:rPr lang="vi-VN" dirty="0" smtClean="0"/>
              <a:t>Áp </a:t>
            </a:r>
            <a:r>
              <a:rPr lang="vi-VN" dirty="0"/>
              <a:t>dụng được công nghệ điện toán đám mây: dễ dàng mở rộng phạm vi được theo yêu cầu có sử dụng một dịch vụ như là Amazon EC2</a:t>
            </a:r>
            <a:r>
              <a:rPr lang="vi-VN" dirty="0" smtClean="0"/>
              <a:t>.</a:t>
            </a:r>
            <a:endParaRPr lang="en-US" dirty="0" smtClean="0"/>
          </a:p>
          <a:p>
            <a:pPr lvl="1"/>
            <a:r>
              <a:rPr lang="vi-VN" dirty="0" smtClean="0"/>
              <a:t>Thế </a:t>
            </a:r>
            <a:r>
              <a:rPr lang="vi-VN" dirty="0"/>
              <a:t>hệ CSDL NoSQL - giảm thiểu tối đa các phép tính toán, tác vụ đọc ghi, đảm bảo được yêu cầu xử lý dữ liệu của các dịch vụ mạng xã hội</a:t>
            </a:r>
            <a:endParaRPr lang="en-US" dirty="0"/>
          </a:p>
        </p:txBody>
      </p:sp>
    </p:spTree>
    <p:extLst>
      <p:ext uri="{BB962C8B-B14F-4D97-AF65-F5344CB8AC3E}">
        <p14:creationId xmlns:p14="http://schemas.microsoft.com/office/powerpoint/2010/main" val="1583366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NoSQL</a:t>
            </a:r>
            <a:endParaRPr lang="en-US" dirty="0"/>
          </a:p>
        </p:txBody>
      </p:sp>
      <p:sp>
        <p:nvSpPr>
          <p:cNvPr id="3" name="Content Placeholder 2"/>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NoSQL</a:t>
            </a:r>
          </a:p>
          <a:p>
            <a:pPr lvl="1"/>
            <a:r>
              <a:rPr lang="vi-VN" dirty="0"/>
              <a:t>NoSQL thiết kế đơn giản, nhẹ, gọn hơn so với RDBMs. Ngoài memory cached, dữ liệu nhỏ,… các NoSQL dạng này đặc biệt thích hợp cho thiết bị cầm nơi mà bộ nhớ và tốc độ xử lý hạn chế hơn so với máy tính thông </a:t>
            </a:r>
            <a:r>
              <a:rPr lang="vi-VN" dirty="0" smtClean="0"/>
              <a:t>thường</a:t>
            </a:r>
            <a:r>
              <a:rPr lang="en-US" dirty="0" smtClean="0"/>
              <a:t>.</a:t>
            </a:r>
          </a:p>
          <a:p>
            <a:pPr lvl="1"/>
            <a:r>
              <a:rPr lang="vi-VN" dirty="0"/>
              <a:t>Các mô hình dữ liệu đặc thù của NoSQL cũng cấp API tự nhiên hơn so với việc dùng RDBM</a:t>
            </a:r>
            <a:r>
              <a:rPr lang="vi-VN" dirty="0" smtClean="0"/>
              <a:t>.</a:t>
            </a:r>
            <a:endParaRPr lang="en-US" dirty="0" smtClean="0"/>
          </a:p>
        </p:txBody>
      </p:sp>
    </p:spTree>
    <p:extLst>
      <p:ext uri="{BB962C8B-B14F-4D97-AF65-F5344CB8AC3E}">
        <p14:creationId xmlns:p14="http://schemas.microsoft.com/office/powerpoint/2010/main" val="626813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Giới</a:t>
            </a:r>
            <a:r>
              <a:rPr lang="en-US" dirty="0">
                <a:solidFill>
                  <a:srgbClr val="FFFFFF"/>
                </a:solidFill>
              </a:rPr>
              <a:t> </a:t>
            </a:r>
            <a:r>
              <a:rPr lang="en-US" dirty="0" err="1">
                <a:solidFill>
                  <a:srgbClr val="FFFFFF"/>
                </a:solidFill>
              </a:rPr>
              <a:t>thiệu</a:t>
            </a:r>
            <a:r>
              <a:rPr lang="en-US" dirty="0">
                <a:solidFill>
                  <a:srgbClr val="FFFFFF"/>
                </a:solidFill>
              </a:rPr>
              <a:t> </a:t>
            </a:r>
            <a:r>
              <a:rPr lang="en-US" dirty="0" err="1">
                <a:solidFill>
                  <a:srgbClr val="FFFFFF"/>
                </a:solidFill>
              </a:rPr>
              <a:t>chung</a:t>
            </a:r>
            <a:r>
              <a:rPr lang="en-US" dirty="0">
                <a:solidFill>
                  <a:srgbClr val="FFFFFF"/>
                </a:solidFill>
              </a:rPr>
              <a:t> </a:t>
            </a:r>
            <a:r>
              <a:rPr lang="en-US" dirty="0" err="1">
                <a:solidFill>
                  <a:srgbClr val="FFFFFF"/>
                </a:solidFill>
              </a:rPr>
              <a:t>về</a:t>
            </a:r>
            <a:r>
              <a:rPr lang="en-US" dirty="0">
                <a:solidFill>
                  <a:srgbClr val="FFFFFF"/>
                </a:solidFill>
              </a:rPr>
              <a:t> NoSQL</a:t>
            </a:r>
            <a:endParaRPr lang="en-US" dirty="0"/>
          </a:p>
        </p:txBody>
      </p:sp>
      <p:sp>
        <p:nvSpPr>
          <p:cNvPr id="3" name="Content Placeholder 2"/>
          <p:cNvSpPr>
            <a:spLocks noGrp="1"/>
          </p:cNvSpPr>
          <p:nvPr>
            <p:ph idx="1"/>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NoSQL</a:t>
            </a:r>
          </a:p>
          <a:p>
            <a:pPr lvl="1"/>
            <a:r>
              <a:rPr lang="vi-VN" dirty="0" smtClean="0"/>
              <a:t>Hỗ </a:t>
            </a:r>
            <a:r>
              <a:rPr lang="vi-VN" dirty="0"/>
              <a:t>trợ không đồng đều cho các doanh nghiệp. Các doanh nghiệp vừa được sự hỗ trợ tốt nhất từ nhà cung cấp RMBMS (vì được phát triển trước NoSQL một thời gian khá dài) còn các doanh nghiệp nhỏ thì thường sử dụng các mã nguồn mở thì không được sự hỗ trợ tốt nhất</a:t>
            </a:r>
            <a:r>
              <a:rPr lang="en-US" dirty="0" smtClean="0"/>
              <a:t>.</a:t>
            </a:r>
          </a:p>
          <a:p>
            <a:pPr lvl="1"/>
            <a:r>
              <a:rPr lang="vi-VN" dirty="0" smtClean="0"/>
              <a:t>Chưa </a:t>
            </a:r>
            <a:r>
              <a:rPr lang="vi-VN" dirty="0"/>
              <a:t>được sử dụng rộng rãi vì NoSQL vẫn chưa nhận được sự tin cậy với nhiều doanh </a:t>
            </a:r>
            <a:r>
              <a:rPr lang="vi-VN" dirty="0" smtClean="0"/>
              <a:t>nghiệp</a:t>
            </a:r>
            <a:r>
              <a:rPr lang="en-US" dirty="0" smtClean="0"/>
              <a:t>.</a:t>
            </a:r>
          </a:p>
          <a:p>
            <a:pPr lvl="1"/>
            <a:r>
              <a:rPr lang="vi-VN" dirty="0" smtClean="0"/>
              <a:t>Còn </a:t>
            </a:r>
            <a:r>
              <a:rPr lang="vi-VN" dirty="0"/>
              <a:t>mới lạ với một số lập trình viên. Chưa được sử dụng để đào tạo rộng rãi. Chưa có tool hỗ trợ giao diện tương tác cũng như các phương thức tốt nhất. Dẫn đến hạn chế về tri thức nghiệp vụ.</a:t>
            </a:r>
            <a:endParaRPr lang="en-US" dirty="0" smtClean="0"/>
          </a:p>
          <a:p>
            <a:pPr lvl="1"/>
            <a:r>
              <a:rPr lang="vi-VN" dirty="0" smtClean="0"/>
              <a:t>Chia </a:t>
            </a:r>
            <a:r>
              <a:rPr lang="vi-VN" dirty="0"/>
              <a:t>sẻ dữ liệu chưa theo một tiêu chuẩn chung. Mỗi CSDL NoSQL có các giao diện lập trình ứng dụng API riêng của mình.</a:t>
            </a:r>
            <a:endParaRPr lang="en-US" dirty="0"/>
          </a:p>
        </p:txBody>
      </p:sp>
    </p:spTree>
    <p:extLst>
      <p:ext uri="{BB962C8B-B14F-4D97-AF65-F5344CB8AC3E}">
        <p14:creationId xmlns:p14="http://schemas.microsoft.com/office/powerpoint/2010/main" val="1232433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5429218"/>
              </p:ext>
            </p:extLst>
          </p:nvPr>
        </p:nvGraphicFramePr>
        <p:xfrm>
          <a:off x="542924" y="900109"/>
          <a:ext cx="8439150" cy="4967290"/>
        </p:xfrm>
        <a:graphic>
          <a:graphicData uri="http://schemas.openxmlformats.org/drawingml/2006/table">
            <a:tbl>
              <a:tblPr firstRow="1" firstCol="1" bandRow="1">
                <a:tableStyleId>{5C22544A-7EE6-4342-B048-85BDC9FD1C3A}</a:tableStyleId>
              </a:tblPr>
              <a:tblGrid>
                <a:gridCol w="2813050">
                  <a:extLst>
                    <a:ext uri="{9D8B030D-6E8A-4147-A177-3AD203B41FA5}">
                      <a16:colId xmlns:a16="http://schemas.microsoft.com/office/drawing/2014/main" val="3165169116"/>
                    </a:ext>
                  </a:extLst>
                </a:gridCol>
                <a:gridCol w="2813050">
                  <a:extLst>
                    <a:ext uri="{9D8B030D-6E8A-4147-A177-3AD203B41FA5}">
                      <a16:colId xmlns:a16="http://schemas.microsoft.com/office/drawing/2014/main" val="2758980757"/>
                    </a:ext>
                  </a:extLst>
                </a:gridCol>
                <a:gridCol w="2813050">
                  <a:extLst>
                    <a:ext uri="{9D8B030D-6E8A-4147-A177-3AD203B41FA5}">
                      <a16:colId xmlns:a16="http://schemas.microsoft.com/office/drawing/2014/main" val="224295569"/>
                    </a:ext>
                  </a:extLst>
                </a:gridCol>
              </a:tblGrid>
              <a:tr h="437926">
                <a:tc>
                  <a:txBody>
                    <a:bodyPr/>
                    <a:lstStyle/>
                    <a:p>
                      <a:pPr>
                        <a:lnSpc>
                          <a:spcPct val="150000"/>
                        </a:lnSpc>
                        <a:spcAft>
                          <a:spcPts val="0"/>
                        </a:spcAft>
                      </a:pPr>
                      <a:r>
                        <a:rPr lang="vi-VN" sz="1200">
                          <a:effectLst/>
                        </a:rPr>
                        <a:t>Tính năng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CSDL quan hệ</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NoSQL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2287071763"/>
                  </a:ext>
                </a:extLst>
              </a:tr>
              <a:tr h="1106421">
                <a:tc>
                  <a:txBody>
                    <a:bodyPr/>
                    <a:lstStyle/>
                    <a:p>
                      <a:pPr>
                        <a:lnSpc>
                          <a:spcPct val="150000"/>
                        </a:lnSpc>
                        <a:spcAft>
                          <a:spcPts val="0"/>
                        </a:spcAft>
                      </a:pPr>
                      <a:r>
                        <a:rPr lang="vi-VN" sz="1200">
                          <a:effectLst/>
                        </a:rPr>
                        <a:t>Hiệu suất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Kém hơn </a:t>
                      </a:r>
                      <a:br>
                        <a:rPr lang="vi-VN" sz="1200">
                          <a:effectLst/>
                        </a:rPr>
                      </a:br>
                      <a:r>
                        <a:rPr lang="vi-VN" sz="1200">
                          <a:effectLst/>
                        </a:rPr>
                        <a:t>SQL</a:t>
                      </a:r>
                      <a:br>
                        <a:rPr lang="vi-VN" sz="1200">
                          <a:effectLst/>
                        </a:rPr>
                      </a:br>
                      <a:r>
                        <a:rPr lang="vi-VN" sz="1200">
                          <a:effectLst/>
                        </a:rPr>
                        <a:t>Relational giữa các table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Cực tốt</a:t>
                      </a:r>
                      <a:br>
                        <a:rPr lang="vi-VN" sz="1200">
                          <a:effectLst/>
                        </a:rPr>
                      </a:br>
                      <a:r>
                        <a:rPr lang="vi-VN" sz="1200">
                          <a:effectLst/>
                        </a:rPr>
                        <a:t>Bỏ qua SQL</a:t>
                      </a:r>
                      <a:br>
                        <a:rPr lang="vi-VN" sz="1200">
                          <a:effectLst/>
                        </a:rPr>
                      </a:br>
                      <a:r>
                        <a:rPr lang="vi-VN" sz="1200">
                          <a:effectLst/>
                        </a:rPr>
                        <a:t>Bỏ qua các ràng buộc dữ liệu</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1563316729"/>
                  </a:ext>
                </a:extLst>
              </a:tr>
              <a:tr h="437926">
                <a:tc>
                  <a:txBody>
                    <a:bodyPr/>
                    <a:lstStyle/>
                    <a:p>
                      <a:pPr>
                        <a:lnSpc>
                          <a:spcPct val="150000"/>
                        </a:lnSpc>
                        <a:spcAft>
                          <a:spcPts val="0"/>
                        </a:spcAft>
                      </a:pPr>
                      <a:r>
                        <a:rPr lang="vi-VN" sz="1200">
                          <a:effectLst/>
                        </a:rPr>
                        <a:t>Khả năng mở rộng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Hạn chế về lượng.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Hỗ trợ một lượng rất lớn các node.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191869708"/>
                  </a:ext>
                </a:extLst>
              </a:tr>
              <a:tr h="772174">
                <a:tc>
                  <a:txBody>
                    <a:bodyPr/>
                    <a:lstStyle/>
                    <a:p>
                      <a:pPr>
                        <a:lnSpc>
                          <a:spcPct val="150000"/>
                        </a:lnSpc>
                        <a:spcAft>
                          <a:spcPts val="0"/>
                        </a:spcAft>
                      </a:pPr>
                      <a:r>
                        <a:rPr lang="vi-VN" sz="1200">
                          <a:effectLst/>
                        </a:rPr>
                        <a:t>Hiệu suất đọc-ghi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Kém do thiết kế để đảm bảo sự vào/ra liên tục của dữ liệu</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Tốt với mô hình xử lý lô và những tối ưu về đọc-ghi dữ liệu.</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3207357757"/>
                  </a:ext>
                </a:extLst>
              </a:tr>
              <a:tr h="1440669">
                <a:tc>
                  <a:txBody>
                    <a:bodyPr/>
                    <a:lstStyle/>
                    <a:p>
                      <a:pPr>
                        <a:lnSpc>
                          <a:spcPct val="150000"/>
                        </a:lnSpc>
                        <a:spcAft>
                          <a:spcPts val="0"/>
                        </a:spcAft>
                      </a:pPr>
                      <a:r>
                        <a:rPr lang="vi-VN" sz="1200">
                          <a:effectLst/>
                        </a:rPr>
                        <a:t>Thay đổi số node trong hệ thống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Phải shutdown cả hệ thống.</a:t>
                      </a:r>
                      <a:br>
                        <a:rPr lang="vi-VN" sz="1200">
                          <a:effectLst/>
                        </a:rPr>
                      </a:br>
                      <a:r>
                        <a:rPr lang="vi-VN" sz="1200">
                          <a:effectLst/>
                        </a:rPr>
                        <a:t>Việc thay đổi số node phức tạp.</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Không cần phải shutdown cả hệ thống.</a:t>
                      </a:r>
                      <a:br>
                        <a:rPr lang="vi-VN" sz="1200">
                          <a:effectLst/>
                        </a:rPr>
                      </a:br>
                      <a:r>
                        <a:rPr lang="vi-VN" sz="1200">
                          <a:effectLst/>
                        </a:rPr>
                        <a:t>Việc thay đổi số node đơn giản, không ảnh hưởng đến hệ thống.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635519716"/>
                  </a:ext>
                </a:extLst>
              </a:tr>
              <a:tr h="772174">
                <a:tc>
                  <a:txBody>
                    <a:bodyPr/>
                    <a:lstStyle/>
                    <a:p>
                      <a:pPr>
                        <a:lnSpc>
                          <a:spcPct val="150000"/>
                        </a:lnSpc>
                        <a:spcAft>
                          <a:spcPts val="0"/>
                        </a:spcAft>
                      </a:pPr>
                      <a:r>
                        <a:rPr lang="vi-VN" sz="1200">
                          <a:effectLst/>
                        </a:rPr>
                        <a:t>Phần cứng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a:effectLst/>
                        </a:rPr>
                        <a:t>Đòi hỏi cao về phần cứng.</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tc>
                  <a:txBody>
                    <a:bodyPr/>
                    <a:lstStyle/>
                    <a:p>
                      <a:pPr>
                        <a:lnSpc>
                          <a:spcPct val="150000"/>
                        </a:lnSpc>
                        <a:spcAft>
                          <a:spcPts val="0"/>
                        </a:spcAft>
                      </a:pPr>
                      <a:r>
                        <a:rPr lang="vi-VN" sz="1200" dirty="0">
                          <a:effectLst/>
                        </a:rPr>
                        <a:t>Đòi hỏi thấp hơn về giá trị và tính đồng nhất của phần cứng</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42545" marR="42545" marT="42545" marB="42545" anchor="ctr"/>
                </a:tc>
                <a:extLst>
                  <a:ext uri="{0D108BD9-81ED-4DB2-BD59-A6C34878D82A}">
                    <a16:rowId xmlns:a16="http://schemas.microsoft.com/office/drawing/2014/main" val="4155879796"/>
                  </a:ext>
                </a:extLst>
              </a:tr>
            </a:tbl>
          </a:graphicData>
        </a:graphic>
      </p:graphicFrame>
    </p:spTree>
    <p:extLst>
      <p:ext uri="{BB962C8B-B14F-4D97-AF65-F5344CB8AC3E}">
        <p14:creationId xmlns:p14="http://schemas.microsoft.com/office/powerpoint/2010/main" val="2069660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0" hangingPunct="0"/>
            <a:r>
              <a:rPr lang="en-US" dirty="0" err="1">
                <a:solidFill>
                  <a:srgbClr val="FFFFFF"/>
                </a:solidFill>
              </a:rPr>
              <a:t>Tổng</a:t>
            </a:r>
            <a:r>
              <a:rPr lang="en-US" dirty="0">
                <a:solidFill>
                  <a:srgbClr val="FFFFFF"/>
                </a:solidFill>
              </a:rPr>
              <a:t> </a:t>
            </a:r>
            <a:r>
              <a:rPr lang="en-US" dirty="0" err="1">
                <a:solidFill>
                  <a:srgbClr val="FFFFFF"/>
                </a:solidFill>
              </a:rPr>
              <a:t>quan</a:t>
            </a:r>
            <a:r>
              <a:rPr lang="en-US" dirty="0">
                <a:solidFill>
                  <a:srgbClr val="FFFFFF"/>
                </a:solidFill>
              </a:rPr>
              <a:t> </a:t>
            </a:r>
            <a:r>
              <a:rPr lang="en-US" dirty="0" err="1">
                <a:solidFill>
                  <a:srgbClr val="FFFFFF"/>
                </a:solidFill>
              </a:rPr>
              <a:t>về</a:t>
            </a:r>
            <a:r>
              <a:rPr lang="en-US" dirty="0">
                <a:solidFill>
                  <a:srgbClr val="FFFFFF"/>
                </a:solidFill>
              </a:rPr>
              <a:t> MongoDB</a:t>
            </a:r>
          </a:p>
        </p:txBody>
      </p:sp>
      <p:sp>
        <p:nvSpPr>
          <p:cNvPr id="3" name="Content Placeholder 2"/>
          <p:cNvSpPr>
            <a:spLocks noGrp="1"/>
          </p:cNvSpPr>
          <p:nvPr>
            <p:ph idx="1"/>
          </p:nvPr>
        </p:nvSpPr>
        <p:spPr/>
        <p:txBody>
          <a:bodyPr/>
          <a:lstStyle/>
          <a:p>
            <a:r>
              <a:rPr lang="en-US" dirty="0" err="1" smtClean="0"/>
              <a:t>Lịch</a:t>
            </a:r>
            <a:r>
              <a:rPr lang="en-US" dirty="0" smtClean="0"/>
              <a:t> </a:t>
            </a:r>
            <a:r>
              <a:rPr lang="en-US" dirty="0" err="1" smtClean="0"/>
              <a:t>sử</a:t>
            </a:r>
            <a:r>
              <a:rPr lang="en-US" dirty="0" smtClean="0"/>
              <a:t> </a:t>
            </a:r>
            <a:r>
              <a:rPr lang="en-US" dirty="0" err="1" smtClean="0"/>
              <a:t>ra</a:t>
            </a:r>
            <a:r>
              <a:rPr lang="en-US" dirty="0" smtClean="0"/>
              <a:t> </a:t>
            </a:r>
            <a:r>
              <a:rPr lang="en-US" dirty="0" err="1" smtClean="0"/>
              <a:t>đời</a:t>
            </a:r>
            <a:endParaRPr lang="en-US" dirty="0" smtClean="0"/>
          </a:p>
          <a:p>
            <a:pPr lvl="1"/>
            <a:r>
              <a:rPr lang="vi-VN" dirty="0"/>
              <a:t>Phát triển MongoDB bắt đầu tại 10gen(a software company) trong năm 2007, khi công ty xây dựng một Nền tảng như một dịch vụ tương tự như Google App </a:t>
            </a:r>
            <a:r>
              <a:rPr lang="vi-VN" dirty="0" smtClean="0"/>
              <a:t>Engine</a:t>
            </a:r>
            <a:r>
              <a:rPr lang="en-US" dirty="0" smtClean="0"/>
              <a:t>.</a:t>
            </a:r>
          </a:p>
          <a:p>
            <a:pPr lvl="1"/>
            <a:r>
              <a:rPr lang="vi-VN" dirty="0"/>
              <a:t>Trong năm 2009, MongoDB trở thành mã nguồn mở như là một sản phẩm độc lập. với giấy phép </a:t>
            </a:r>
            <a:r>
              <a:rPr lang="vi-VN" dirty="0" smtClean="0"/>
              <a:t>AGPL</a:t>
            </a:r>
            <a:r>
              <a:rPr lang="en-US" dirty="0" smtClean="0"/>
              <a:t>.</a:t>
            </a:r>
          </a:p>
          <a:p>
            <a:pPr lvl="1"/>
            <a:r>
              <a:rPr lang="en-US" dirty="0" err="1" smtClean="0"/>
              <a:t>Trong</a:t>
            </a:r>
            <a:r>
              <a:rPr lang="en-US" dirty="0" smtClean="0"/>
              <a:t> </a:t>
            </a:r>
            <a:r>
              <a:rPr lang="en-US" dirty="0" err="1"/>
              <a:t>tháng</a:t>
            </a:r>
            <a:r>
              <a:rPr lang="en-US" dirty="0"/>
              <a:t> 3 </a:t>
            </a:r>
            <a:r>
              <a:rPr lang="en-US" dirty="0" err="1"/>
              <a:t>năm</a:t>
            </a:r>
            <a:r>
              <a:rPr lang="en-US" dirty="0"/>
              <a:t> 2011, </a:t>
            </a:r>
            <a:r>
              <a:rPr lang="en-US" dirty="0" err="1"/>
              <a:t>từ</a:t>
            </a:r>
            <a:r>
              <a:rPr lang="en-US" dirty="0"/>
              <a:t> </a:t>
            </a:r>
            <a:r>
              <a:rPr lang="en-US" dirty="0" err="1"/>
              <a:t>phiên</a:t>
            </a:r>
            <a:r>
              <a:rPr lang="en-US" dirty="0"/>
              <a:t> </a:t>
            </a:r>
            <a:r>
              <a:rPr lang="en-US" dirty="0" err="1"/>
              <a:t>bản</a:t>
            </a:r>
            <a:r>
              <a:rPr lang="en-US" dirty="0"/>
              <a:t> 1.4, MongoDB </a:t>
            </a:r>
            <a:r>
              <a:rPr lang="en-US" dirty="0" err="1"/>
              <a:t>đã</a:t>
            </a:r>
            <a:r>
              <a:rPr lang="en-US" dirty="0"/>
              <a:t> </a:t>
            </a:r>
            <a:r>
              <a:rPr lang="en-US" dirty="0" err="1"/>
              <a:t>hoàn</a:t>
            </a:r>
            <a:r>
              <a:rPr lang="en-US" dirty="0"/>
              <a:t> </a:t>
            </a:r>
            <a:r>
              <a:rPr lang="en-US" dirty="0" err="1"/>
              <a:t>thiện</a:t>
            </a:r>
            <a:r>
              <a:rPr lang="en-US" dirty="0"/>
              <a:t> </a:t>
            </a:r>
            <a:r>
              <a:rPr lang="en-US" dirty="0" err="1"/>
              <a:t>và</a:t>
            </a:r>
            <a:r>
              <a:rPr lang="en-US" dirty="0"/>
              <a:t> </a:t>
            </a:r>
            <a:r>
              <a:rPr lang="en-US" dirty="0" err="1"/>
              <a:t>sẵn</a:t>
            </a:r>
            <a:r>
              <a:rPr lang="en-US" dirty="0"/>
              <a:t> </a:t>
            </a:r>
            <a:r>
              <a:rPr lang="en-US" dirty="0" err="1"/>
              <a:t>sàng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smtClean="0"/>
              <a:t>.</a:t>
            </a:r>
          </a:p>
          <a:p>
            <a:pPr lvl="1"/>
            <a:r>
              <a:rPr lang="en-US" dirty="0" err="1"/>
              <a:t>Phiên</a:t>
            </a:r>
            <a:r>
              <a:rPr lang="en-US" dirty="0"/>
              <a:t> </a:t>
            </a:r>
            <a:r>
              <a:rPr lang="en-US" dirty="0" err="1"/>
              <a:t>bản</a:t>
            </a:r>
            <a:r>
              <a:rPr lang="en-US" dirty="0"/>
              <a:t> </a:t>
            </a:r>
            <a:r>
              <a:rPr lang="en-US" dirty="0" err="1" smtClean="0"/>
              <a:t>ổn</a:t>
            </a:r>
            <a:r>
              <a:rPr lang="en-US" dirty="0" smtClean="0"/>
              <a:t> </a:t>
            </a:r>
            <a:r>
              <a:rPr lang="en-US" dirty="0" err="1" smtClean="0"/>
              <a:t>định</a:t>
            </a:r>
            <a:r>
              <a:rPr lang="en-US" dirty="0" smtClean="0"/>
              <a:t> </a:t>
            </a:r>
            <a:r>
              <a:rPr lang="en-US" dirty="0" err="1" smtClean="0"/>
              <a:t>mới</a:t>
            </a:r>
            <a:r>
              <a:rPr lang="en-US" dirty="0" smtClean="0"/>
              <a:t> </a:t>
            </a:r>
            <a:r>
              <a:rPr lang="en-US" dirty="0" err="1"/>
              <a:t>nhất</a:t>
            </a:r>
            <a:r>
              <a:rPr lang="en-US" dirty="0"/>
              <a:t> </a:t>
            </a:r>
            <a:r>
              <a:rPr lang="en-US" dirty="0" err="1" smtClean="0"/>
              <a:t>là</a:t>
            </a:r>
            <a:r>
              <a:rPr lang="en-US" dirty="0" smtClean="0"/>
              <a:t> </a:t>
            </a:r>
            <a:r>
              <a:rPr lang="en-US" dirty="0" smtClean="0"/>
              <a:t>4.4.2 </a:t>
            </a:r>
            <a:r>
              <a:rPr lang="en-US" dirty="0"/>
              <a:t>- current release, </a:t>
            </a:r>
            <a:r>
              <a:rPr lang="en-US" dirty="0" err="1"/>
              <a:t>phát</a:t>
            </a:r>
            <a:r>
              <a:rPr lang="en-US" dirty="0"/>
              <a:t> </a:t>
            </a:r>
            <a:r>
              <a:rPr lang="en-US" dirty="0" err="1"/>
              <a:t>hành</a:t>
            </a:r>
            <a:r>
              <a:rPr lang="en-US" dirty="0"/>
              <a:t> </a:t>
            </a:r>
            <a:r>
              <a:rPr lang="en-US" dirty="0" err="1"/>
              <a:t>vào</a:t>
            </a:r>
            <a:r>
              <a:rPr lang="en-US" dirty="0"/>
              <a:t> </a:t>
            </a:r>
            <a:r>
              <a:rPr lang="en-US" dirty="0" err="1"/>
              <a:t>tháng</a:t>
            </a:r>
            <a:r>
              <a:rPr lang="en-US"/>
              <a:t> </a:t>
            </a:r>
            <a:r>
              <a:rPr lang="en-US" smtClean="0"/>
              <a:t>11 </a:t>
            </a:r>
            <a:r>
              <a:rPr lang="en-US" dirty="0" err="1"/>
              <a:t>năm</a:t>
            </a:r>
            <a:r>
              <a:rPr lang="en-US" dirty="0"/>
              <a:t> </a:t>
            </a:r>
            <a:r>
              <a:rPr lang="en-US" dirty="0" smtClean="0"/>
              <a:t>2020.</a:t>
            </a:r>
            <a:endParaRPr lang="en-US" dirty="0"/>
          </a:p>
        </p:txBody>
      </p:sp>
    </p:spTree>
    <p:extLst>
      <p:ext uri="{BB962C8B-B14F-4D97-AF65-F5344CB8AC3E}">
        <p14:creationId xmlns:p14="http://schemas.microsoft.com/office/powerpoint/2010/main" val="1930183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Tổng</a:t>
            </a:r>
            <a:r>
              <a:rPr lang="en-US" dirty="0">
                <a:solidFill>
                  <a:srgbClr val="FFFFFF"/>
                </a:solidFill>
              </a:rPr>
              <a:t> </a:t>
            </a:r>
            <a:r>
              <a:rPr lang="en-US" dirty="0" err="1">
                <a:solidFill>
                  <a:srgbClr val="FFFFFF"/>
                </a:solidFill>
              </a:rPr>
              <a:t>quan</a:t>
            </a:r>
            <a:r>
              <a:rPr lang="en-US" dirty="0">
                <a:solidFill>
                  <a:srgbClr val="FFFFFF"/>
                </a:solidFill>
              </a:rPr>
              <a:t> </a:t>
            </a:r>
            <a:r>
              <a:rPr lang="en-US" dirty="0" err="1">
                <a:solidFill>
                  <a:srgbClr val="FFFFFF"/>
                </a:solidFill>
              </a:rPr>
              <a:t>về</a:t>
            </a:r>
            <a:r>
              <a:rPr lang="en-US" dirty="0">
                <a:solidFill>
                  <a:srgbClr val="FFFFFF"/>
                </a:solidFill>
              </a:rPr>
              <a:t> MongoDB</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MongoDB</a:t>
            </a:r>
          </a:p>
          <a:p>
            <a:pPr lvl="1"/>
            <a:r>
              <a:rPr lang="en-US" dirty="0" err="1"/>
              <a:t>Các</a:t>
            </a:r>
            <a:r>
              <a:rPr lang="en-US" dirty="0"/>
              <a:t> </a:t>
            </a:r>
            <a:r>
              <a:rPr lang="en-US" dirty="0" err="1"/>
              <a:t>tập</a:t>
            </a:r>
            <a:r>
              <a:rPr lang="en-US" dirty="0"/>
              <a:t> tin </a:t>
            </a:r>
            <a:r>
              <a:rPr lang="en-US" dirty="0" err="1"/>
              <a:t>thực</a:t>
            </a:r>
            <a:r>
              <a:rPr lang="en-US" dirty="0"/>
              <a:t> </a:t>
            </a:r>
            <a:r>
              <a:rPr lang="en-US" dirty="0" err="1"/>
              <a:t>thi</a:t>
            </a:r>
            <a:r>
              <a:rPr lang="en-US" dirty="0"/>
              <a:t> </a:t>
            </a:r>
            <a:r>
              <a:rPr lang="en-US" dirty="0" err="1"/>
              <a:t>của</a:t>
            </a:r>
            <a:r>
              <a:rPr lang="en-US" dirty="0"/>
              <a:t> </a:t>
            </a:r>
            <a:r>
              <a:rPr lang="en-US" dirty="0" smtClean="0"/>
              <a:t>MongoDB</a:t>
            </a:r>
          </a:p>
          <a:p>
            <a:pPr lvl="1"/>
            <a:endParaRPr lang="en-US" dirty="0"/>
          </a:p>
          <a:p>
            <a:pPr lvl="1"/>
            <a:endParaRPr lang="en-US" dirty="0" smtClean="0"/>
          </a:p>
          <a:p>
            <a:pPr marL="479425" lvl="1" indent="0">
              <a:buNone/>
            </a:pPr>
            <a:endParaRPr lang="en-US" dirty="0" smtClean="0"/>
          </a:p>
          <a:p>
            <a:pPr lvl="1"/>
            <a:r>
              <a:rPr lang="en-US" dirty="0" err="1"/>
              <a:t>Các</a:t>
            </a:r>
            <a:r>
              <a:rPr lang="en-US" dirty="0"/>
              <a:t> </a:t>
            </a:r>
            <a:r>
              <a:rPr lang="en-US" dirty="0" err="1"/>
              <a:t>khái</a:t>
            </a:r>
            <a:r>
              <a:rPr lang="en-US" dirty="0"/>
              <a:t> </a:t>
            </a:r>
            <a:r>
              <a:rPr lang="en-US" dirty="0" err="1"/>
              <a:t>niệm</a:t>
            </a:r>
            <a:r>
              <a:rPr lang="en-US" dirty="0"/>
              <a:t> </a:t>
            </a:r>
            <a:r>
              <a:rPr lang="en-US" dirty="0" err="1"/>
              <a:t>về</a:t>
            </a:r>
            <a:r>
              <a:rPr lang="en-US" dirty="0"/>
              <a:t> Data </a:t>
            </a:r>
            <a:r>
              <a:rPr lang="en-US" dirty="0" err="1"/>
              <a:t>và</a:t>
            </a:r>
            <a:r>
              <a:rPr lang="en-US" dirty="0"/>
              <a:t> </a:t>
            </a:r>
            <a:r>
              <a:rPr lang="en-US" dirty="0" err="1"/>
              <a:t>cấu</a:t>
            </a:r>
            <a:r>
              <a:rPr lang="en-US" dirty="0"/>
              <a:t> </a:t>
            </a:r>
            <a:r>
              <a:rPr lang="en-US" dirty="0" err="1"/>
              <a:t>trúc</a:t>
            </a:r>
            <a:r>
              <a:rPr lang="en-US" dirty="0"/>
              <a:t> </a:t>
            </a:r>
            <a:r>
              <a:rPr lang="en-US" dirty="0" err="1"/>
              <a:t>tổ</a:t>
            </a:r>
            <a:r>
              <a:rPr lang="en-US" dirty="0"/>
              <a:t> </a:t>
            </a:r>
            <a:r>
              <a:rPr lang="en-US" dirty="0" err="1"/>
              <a:t>chức</a:t>
            </a:r>
            <a:r>
              <a:rPr lang="en-US" dirty="0"/>
              <a:t> </a:t>
            </a:r>
            <a:r>
              <a:rPr lang="en-US" dirty="0" err="1"/>
              <a:t>dữ</a:t>
            </a:r>
            <a:r>
              <a:rPr lang="en-US" dirty="0"/>
              <a:t> </a:t>
            </a:r>
            <a:r>
              <a:rPr lang="en-US" dirty="0" err="1"/>
              <a:t>liệu</a:t>
            </a:r>
            <a:r>
              <a:rPr lang="en-US" dirty="0"/>
              <a:t>(so </a:t>
            </a:r>
            <a:r>
              <a:rPr lang="en-US" dirty="0" err="1"/>
              <a:t>sánh</a:t>
            </a:r>
            <a:r>
              <a:rPr lang="en-US" dirty="0"/>
              <a:t> </a:t>
            </a:r>
            <a:r>
              <a:rPr lang="en-US" dirty="0" err="1"/>
              <a:t>với</a:t>
            </a:r>
            <a:r>
              <a:rPr lang="en-US" dirty="0"/>
              <a:t> MySQL</a:t>
            </a:r>
            <a:r>
              <a:rPr lang="en-US" dirty="0" smtClean="0"/>
              <a:t>)</a:t>
            </a: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905000"/>
            <a:ext cx="81438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3810000"/>
            <a:ext cx="8143875"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66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1480</Words>
  <Application>Microsoft Office PowerPoint</Application>
  <PresentationFormat>On-screen Show (4:3)</PresentationFormat>
  <Paragraphs>135</Paragraphs>
  <Slides>26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맑은 고딕</vt:lpstr>
      <vt:lpstr>SimSun</vt:lpstr>
      <vt:lpstr>Arial</vt:lpstr>
      <vt:lpstr>Calibri</vt:lpstr>
      <vt:lpstr>Tahoma</vt:lpstr>
      <vt:lpstr>Times New Roman</vt:lpstr>
      <vt:lpstr>Verdana</vt:lpstr>
      <vt:lpstr>Wingdings</vt:lpstr>
      <vt:lpstr>Chủ đề của Office</vt:lpstr>
      <vt:lpstr>cdb2004c019l</vt:lpstr>
      <vt:lpstr>MongoDB và bài toán xây dựng cơ sở dữ liệu cho diễn đàn trường THPT Đồng Lộc</vt:lpstr>
      <vt:lpstr>MongoDB</vt:lpstr>
      <vt:lpstr>Giới thiệu chung về NoSQL</vt:lpstr>
      <vt:lpstr>Giới thiệu chung về NoSQL</vt:lpstr>
      <vt:lpstr>Giới thiệu chung về NoSQL</vt:lpstr>
      <vt:lpstr>Giới thiệu chung về NoSQL</vt:lpstr>
      <vt:lpstr>PowerPoint Presentation</vt:lpstr>
      <vt:lpstr>Tổng quan về MongoDB</vt:lpstr>
      <vt:lpstr>Tổng quan về MongoDB</vt:lpstr>
      <vt:lpstr>PowerPoint Presentation</vt:lpstr>
      <vt:lpstr>PowerPoint Presentation</vt:lpstr>
      <vt:lpstr>Nội dung cho phép người dùng đưa thêm mã lệnh</vt:lpstr>
      <vt:lpstr>PowerPoint Presentation</vt:lpstr>
      <vt:lpstr>PowerPoint Presentation</vt:lpstr>
      <vt:lpstr>Tiềm năng phát triển trong tương lai của MongoDB</vt:lpstr>
      <vt:lpstr>PowerPoint Presentation</vt:lpstr>
      <vt:lpstr>PowerPoint Presentation</vt:lpstr>
      <vt:lpstr>Xây Dựng Cơ Sở Dử Liệu Cho Diễn Đàn Trường THPT Đồng Lộc</vt:lpstr>
      <vt:lpstr>PowerPoint Presentation</vt:lpstr>
      <vt:lpstr>Chức năng </vt:lpstr>
      <vt:lpstr>PowerPoint Presentation</vt:lpstr>
      <vt:lpstr>PowerPoint Presentation</vt:lpstr>
      <vt:lpstr>PowerPoint Presentation</vt:lpstr>
      <vt:lpstr>Minh Họa</vt:lpstr>
      <vt:lpstr>Định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MA^PowerPoint</dc:title>
  <dc:creator>Carcassonno</dc:creator>
  <cp:lastModifiedBy>ADMIN</cp:lastModifiedBy>
  <cp:revision>33</cp:revision>
  <dcterms:created xsi:type="dcterms:W3CDTF">2013-03-30T05:32:17Z</dcterms:created>
  <dcterms:modified xsi:type="dcterms:W3CDTF">2020-11-26T03:06:17Z</dcterms:modified>
</cp:coreProperties>
</file>