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2" r:id="rId5"/>
    <p:sldId id="263" r:id="rId6"/>
    <p:sldId id="271" r:id="rId7"/>
    <p:sldId id="264" r:id="rId8"/>
    <p:sldId id="265" r:id="rId9"/>
    <p:sldId id="266" r:id="rId10"/>
    <p:sldId id="268" r:id="rId11"/>
    <p:sldId id="267" r:id="rId12"/>
    <p:sldId id="269" r:id="rId13"/>
    <p:sldId id="272" r:id="rId14"/>
    <p:sldId id="273" r:id="rId15"/>
    <p:sldId id="274" r:id="rId16"/>
    <p:sldId id="275" r:id="rId17"/>
    <p:sldId id="27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1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B51DF-784E-44D8-9092-1E0572A2E188}" type="datetimeFigureOut">
              <a:rPr lang="en-US" smtClean="0"/>
              <a:t>11/18/2020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CCB0B-A8B3-4EA9-A478-9858306F46E5}" type="slidenum">
              <a:rPr lang="en-US" smtClean="0"/>
              <a:t>‹#›</a:t>
            </a:fld>
            <a:endParaRPr lang="en-US"/>
          </a:p>
        </p:txBody>
      </p:sp>
    </p:spTree>
    <p:extLst>
      <p:ext uri="{BB962C8B-B14F-4D97-AF65-F5344CB8AC3E}">
        <p14:creationId xmlns:p14="http://schemas.microsoft.com/office/powerpoint/2010/main" val="122894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CB0B-A8B3-4EA9-A478-9858306F46E5}" type="slidenum">
              <a:rPr lang="en-US" smtClean="0"/>
              <a:t>3</a:t>
            </a:fld>
            <a:endParaRPr lang="en-US"/>
          </a:p>
        </p:txBody>
      </p:sp>
    </p:spTree>
    <p:extLst>
      <p:ext uri="{BB962C8B-B14F-4D97-AF65-F5344CB8AC3E}">
        <p14:creationId xmlns:p14="http://schemas.microsoft.com/office/powerpoint/2010/main" val="123910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smtClean="0"/>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smtClean="0"/>
              <a:t>Bấm &amp; sửa kiểu tiêu đề</a:t>
            </a:r>
            <a:endParaRPr lang="en-US" noProof="0" smtClean="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smtClean="0"/>
              <a:t>Bấm &amp; sửa kiểu phụ đề</a:t>
            </a:r>
            <a:endParaRPr lang="en-US" noProof="0" smtClean="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Chân trang 6"/>
          <p:cNvSpPr>
            <a:spLocks noGrp="1"/>
          </p:cNvSpPr>
          <p:nvPr>
            <p:ph type="ftr" sz="quarter" idx="10"/>
          </p:nvPr>
        </p:nvSpPr>
        <p:spPr/>
        <p:txBody>
          <a:bodyPr/>
          <a:lstStyle>
            <a:lvl1pPr>
              <a:defRPr/>
            </a:lvl1pPr>
          </a:lstStyle>
          <a:p>
            <a:r>
              <a:rPr lang="en-US">
                <a:solidFill>
                  <a:srgbClr val="000066"/>
                </a:solidFill>
              </a:rPr>
              <a:t>www.themegallery.com</a:t>
            </a: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r>
              <a:rPr lang="en-US">
                <a:solidFill>
                  <a:srgbClr val="000066"/>
                </a:solidFill>
              </a:rPr>
              <a:t>www.themegallery.com</a:t>
            </a: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r>
              <a:rPr lang="en-US">
                <a:solidFill>
                  <a:srgbClr val="000066"/>
                </a:solidFill>
              </a:rPr>
              <a:t>www.themegallery.com</a:t>
            </a: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smtClean="0"/>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smtClean="0"/>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&amp; sửa kiểu tiêu đề</a:t>
            </a:r>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11/18/2020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Ngày tháng 6"/>
          <p:cNvSpPr>
            <a:spLocks noGrp="1"/>
          </p:cNvSpPr>
          <p:nvPr>
            <p:ph type="dt" sz="half" idx="10"/>
          </p:nvPr>
        </p:nvSpPr>
        <p:spPr/>
        <p:txBody>
          <a:bodyPr/>
          <a:lstStyle/>
          <a:p>
            <a:fld id="{C627A1BC-9888-4AA6-B885-EBED25012988}" type="datetimeFigureOut">
              <a:rPr lang="en-US" smtClean="0"/>
              <a:t>11/18/2020</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gày tháng 2"/>
          <p:cNvSpPr>
            <a:spLocks noGrp="1"/>
          </p:cNvSpPr>
          <p:nvPr>
            <p:ph type="dt" sz="half" idx="10"/>
          </p:nvPr>
        </p:nvSpPr>
        <p:spPr/>
        <p:txBody>
          <a:bodyPr/>
          <a:lstStyle/>
          <a:p>
            <a:fld id="{C627A1BC-9888-4AA6-B885-EBED25012988}" type="datetimeFigureOut">
              <a:rPr lang="en-US" smtClean="0"/>
              <a:t>11/18/2020</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fld id="{C627A1BC-9888-4AA6-B885-EBED25012988}" type="datetimeFigureOut">
              <a:rPr lang="en-US" smtClean="0"/>
              <a:t>11/18/2020</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11/18/2020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11/18/2020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smtClean="0"/>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7A1BC-9888-4AA6-B885-EBED25012988}" type="datetimeFigureOut">
              <a:rPr lang="en-US" smtClean="0"/>
              <a:t>11/18/2020</a:t>
            </a:fld>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smtClean="0"/>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r>
              <a:rPr lang="en-US">
                <a:solidFill>
                  <a:srgbClr val="000066"/>
                </a:solidFill>
              </a:rPr>
              <a:t>www.themegallery.com</a:t>
            </a: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smtClean="0"/>
              <a:t>Bấm &amp; sửa kiểu tiêu đề</a:t>
            </a:r>
            <a:endParaRPr lang="en-US" smtClean="0"/>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mtClean="0"/>
              <a:t>Mẫu PowerPoint</a:t>
            </a:r>
            <a:endParaRPr lang="en-US"/>
          </a:p>
        </p:txBody>
      </p:sp>
      <p:sp>
        <p:nvSpPr>
          <p:cNvPr id="2051" name="Rectangle 3"/>
          <p:cNvSpPr>
            <a:spLocks noGrp="1" noChangeArrowheads="1"/>
          </p:cNvSpPr>
          <p:nvPr>
            <p:ph type="subTitle" idx="1"/>
          </p:nvPr>
        </p:nvSpPr>
        <p:spPr>
          <a:xfrm>
            <a:off x="990600" y="2122488"/>
            <a:ext cx="7086600" cy="434975"/>
          </a:xfrm>
        </p:spPr>
        <p:txBody>
          <a:bodyPr/>
          <a:lstStyle/>
          <a:p>
            <a:endParaRPr lang="en-US" b="0" i="1"/>
          </a:p>
        </p:txBody>
      </p:sp>
    </p:spTree>
    <p:extLst>
      <p:ext uri="{BB962C8B-B14F-4D97-AF65-F5344CB8AC3E}">
        <p14:creationId xmlns:p14="http://schemas.microsoft.com/office/powerpoint/2010/main" val="340505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066801"/>
            <a:ext cx="8753475" cy="5181600"/>
          </a:xfrm>
          <a:prstGeom prst="rect">
            <a:avLst/>
          </a:prstGeom>
        </p:spPr>
      </p:pic>
    </p:spTree>
    <p:extLst>
      <p:ext uri="{BB962C8B-B14F-4D97-AF65-F5344CB8AC3E}">
        <p14:creationId xmlns:p14="http://schemas.microsoft.com/office/powerpoint/2010/main" val="156719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2925" y="1076325"/>
            <a:ext cx="8439150" cy="5248275"/>
          </a:xfrm>
          <a:prstGeom prst="rect">
            <a:avLst/>
          </a:prstGeom>
        </p:spPr>
      </p:pic>
    </p:spTree>
    <p:extLst>
      <p:ext uri="{BB962C8B-B14F-4D97-AF65-F5344CB8AC3E}">
        <p14:creationId xmlns:p14="http://schemas.microsoft.com/office/powerpoint/2010/main" val="343584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3" y="76200"/>
            <a:ext cx="8982074" cy="563563"/>
          </a:xfrm>
        </p:spPr>
        <p:txBody>
          <a:bodyPr/>
          <a:lstStyle/>
          <a:p>
            <a:r>
              <a:rPr lang="vi-VN"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ội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8229600" cy="5248275"/>
          </a:xfrm>
        </p:spPr>
        <p:txBody>
          <a:bodyPr/>
          <a:lstStyle/>
          <a:p>
            <a:pPr algn="just"/>
            <a:r>
              <a:rPr lang="vi-VN" sz="2000" dirty="0" smtClean="0"/>
              <a:t>Đưa thêm mã lệnh</a:t>
            </a:r>
          </a:p>
          <a:p>
            <a:pPr algn="just">
              <a:buFont typeface="Wingdings" panose="05000000000000000000" pitchFamily="2" charset="2"/>
              <a:buChar char="Ø"/>
            </a:pPr>
            <a:r>
              <a:rPr lang="en-US" sz="2100" b="0" dirty="0" err="1" smtClean="0">
                <a:latin typeface="Times New Roman" panose="02020603050405020304" pitchFamily="18" charset="0"/>
                <a:cs typeface="Times New Roman" panose="02020603050405020304" pitchFamily="18" charset="0"/>
              </a:rPr>
              <a:t>Với</a:t>
            </a:r>
            <a:r>
              <a:rPr lang="en-US" sz="2100" b="0" dirty="0" smtClean="0">
                <a:latin typeface="Times New Roman" panose="02020603050405020304" pitchFamily="18" charset="0"/>
                <a:cs typeface="Times New Roman" panose="02020603050405020304" pitchFamily="18" charset="0"/>
              </a:rPr>
              <a:t> </a:t>
            </a:r>
            <a:r>
              <a:rPr lang="en-US" sz="2100" b="0" dirty="0">
                <a:latin typeface="Times New Roman" panose="02020603050405020304" pitchFamily="18" charset="0"/>
                <a:cs typeface="Times New Roman" panose="02020603050405020304" pitchFamily="18" charset="0"/>
              </a:rPr>
              <a:t>MongoDB </a:t>
            </a:r>
            <a:r>
              <a:rPr lang="en-US" sz="2100" b="0" dirty="0" err="1">
                <a:latin typeface="Times New Roman" panose="02020603050405020304" pitchFamily="18" charset="0"/>
                <a:cs typeface="Times New Roman" panose="02020603050405020304" pitchFamily="18" charset="0"/>
              </a:rPr>
              <a:t>là</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một</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chương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trình</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cơ</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sở</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lưu</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trữ</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dữ</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liệu</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định</a:t>
            </a:r>
            <a:r>
              <a:rPr lang="en-US" sz="2100" b="0" dirty="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hướng</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tài</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liệu</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đa</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nền</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tảng</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thì</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việc</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mã</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lệnh</a:t>
            </a:r>
            <a:r>
              <a:rPr lang="en-US" sz="2100" b="0" dirty="0" smtClean="0">
                <a:latin typeface="Times New Roman" panose="02020603050405020304" pitchFamily="18" charset="0"/>
                <a:cs typeface="Times New Roman" panose="02020603050405020304" pitchFamily="18" charset="0"/>
              </a:rPr>
              <a:t> (hay </a:t>
            </a:r>
            <a:r>
              <a:rPr lang="en-US" sz="2100" b="0" dirty="0" err="1" smtClean="0">
                <a:latin typeface="Times New Roman" panose="02020603050405020304" pitchFamily="18" charset="0"/>
                <a:cs typeface="Times New Roman" panose="02020603050405020304" pitchFamily="18" charset="0"/>
              </a:rPr>
              <a:t>còn</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được</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cho</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là</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dữ</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liệu</a:t>
            </a:r>
            <a:r>
              <a:rPr lang="en-US" sz="2100" b="0" dirty="0" smtClean="0">
                <a:latin typeface="Times New Roman" panose="02020603050405020304" pitchFamily="18" charset="0"/>
                <a:cs typeface="Times New Roman" panose="02020603050405020304" pitchFamily="18" charset="0"/>
              </a:rPr>
              <a:t>) ta </a:t>
            </a:r>
            <a:r>
              <a:rPr lang="en-US" sz="2100" b="0" dirty="0" err="1" smtClean="0">
                <a:latin typeface="Times New Roman" panose="02020603050405020304" pitchFamily="18" charset="0"/>
                <a:cs typeface="Times New Roman" panose="02020603050405020304" pitchFamily="18" charset="0"/>
              </a:rPr>
              <a:t>có</a:t>
            </a:r>
            <a:r>
              <a:rPr lang="en-US" sz="2100" b="0" dirty="0" smtClean="0">
                <a:latin typeface="Times New Roman" panose="02020603050405020304" pitchFamily="18" charset="0"/>
                <a:cs typeface="Times New Roman" panose="02020603050405020304" pitchFamily="18" charset="0"/>
              </a:rPr>
              <a:t> 2 </a:t>
            </a:r>
            <a:r>
              <a:rPr lang="en-US" sz="2100" b="0" dirty="0" err="1" smtClean="0">
                <a:latin typeface="Times New Roman" panose="02020603050405020304" pitchFamily="18" charset="0"/>
                <a:cs typeface="Times New Roman" panose="02020603050405020304" pitchFamily="18" charset="0"/>
              </a:rPr>
              <a:t>cách</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thông</a:t>
            </a:r>
            <a:r>
              <a:rPr lang="en-US" sz="2100" b="0" dirty="0" smtClean="0">
                <a:latin typeface="Times New Roman" panose="02020603050405020304" pitchFamily="18" charset="0"/>
                <a:cs typeface="Times New Roman" panose="02020603050405020304" pitchFamily="18" charset="0"/>
              </a:rPr>
              <a:t> qua Document JSON – </a:t>
            </a:r>
            <a:r>
              <a:rPr lang="en-US" sz="2100" b="0" dirty="0" err="1" smtClean="0">
                <a:latin typeface="Times New Roman" panose="02020603050405020304" pitchFamily="18" charset="0"/>
                <a:cs typeface="Times New Roman" panose="02020603050405020304" pitchFamily="18" charset="0"/>
              </a:rPr>
              <a:t>trong</a:t>
            </a:r>
            <a:r>
              <a:rPr lang="en-US" sz="2100" b="0" dirty="0" smtClean="0">
                <a:latin typeface="Times New Roman" panose="02020603050405020304" pitchFamily="18" charset="0"/>
                <a:cs typeface="Times New Roman" panose="02020603050405020304" pitchFamily="18" charset="0"/>
              </a:rPr>
              <a:t> JavaScript.</a:t>
            </a:r>
            <a:endParaRPr lang="vi-VN" sz="2100" b="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b="0" dirty="0" err="1" smtClean="0">
                <a:latin typeface="Times New Roman" panose="02020603050405020304" pitchFamily="18" charset="0"/>
                <a:cs typeface="Times New Roman" panose="02020603050405020304" pitchFamily="18" charset="0"/>
              </a:rPr>
              <a:t>Tương</a:t>
            </a:r>
            <a:r>
              <a:rPr lang="en-US" sz="2100" b="0" dirty="0" smtClean="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tác</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với</a:t>
            </a:r>
            <a:r>
              <a:rPr lang="en-US" sz="2100" b="0" dirty="0">
                <a:latin typeface="Times New Roman" panose="02020603050405020304" pitchFamily="18" charset="0"/>
                <a:cs typeface="Times New Roman" panose="02020603050405020304" pitchFamily="18" charset="0"/>
              </a:rPr>
              <a:t> MongoDB qua Command line </a:t>
            </a:r>
            <a:r>
              <a:rPr lang="en-US" sz="2100" b="0" dirty="0" err="1">
                <a:latin typeface="Times New Roman" panose="02020603050405020304" pitchFamily="18" charset="0"/>
                <a:cs typeface="Times New Roman" panose="02020603050405020304" pitchFamily="18" charset="0"/>
              </a:rPr>
              <a:t>bằng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cách</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sử</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dụng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cmd</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hoặc</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git</a:t>
            </a:r>
            <a:r>
              <a:rPr lang="en-US" sz="2100" b="0" dirty="0">
                <a:latin typeface="Times New Roman" panose="02020603050405020304" pitchFamily="18" charset="0"/>
                <a:cs typeface="Times New Roman" panose="02020603050405020304" pitchFamily="18" charset="0"/>
              </a:rPr>
              <a:t> </a:t>
            </a:r>
            <a:r>
              <a:rPr lang="en-US" sz="2100" b="0" dirty="0" smtClean="0">
                <a:latin typeface="Times New Roman" panose="02020603050405020304" pitchFamily="18" charset="0"/>
                <a:cs typeface="Times New Roman" panose="02020603050405020304" pitchFamily="18" charset="0"/>
              </a:rPr>
              <a:t>bash</a:t>
            </a:r>
            <a:r>
              <a:rPr lang="vi-VN" sz="2100" b="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vi-VN" sz="2100" b="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b="0" dirty="0" err="1">
                <a:latin typeface="Times New Roman" panose="02020603050405020304" pitchFamily="18" charset="0"/>
                <a:cs typeface="Times New Roman" panose="02020603050405020304" pitchFamily="18" charset="0"/>
              </a:rPr>
              <a:t>Cách</a:t>
            </a:r>
            <a:r>
              <a:rPr lang="en-US" sz="1800" b="0" dirty="0">
                <a:latin typeface="Times New Roman" panose="02020603050405020304" pitchFamily="18" charset="0"/>
                <a:cs typeface="Times New Roman" panose="02020603050405020304" pitchFamily="18" charset="0"/>
              </a:rPr>
              <a:t> 1: import </a:t>
            </a:r>
            <a:r>
              <a:rPr lang="en-US" sz="1800" b="0" dirty="0" err="1">
                <a:latin typeface="Times New Roman" panose="02020603050405020304" pitchFamily="18" charset="0"/>
                <a:cs typeface="Times New Roman" panose="02020603050405020304" pitchFamily="18" charset="0"/>
              </a:rPr>
              <a:t>trực</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tiếp</a:t>
            </a:r>
            <a:r>
              <a:rPr lang="en-US" sz="1800" b="0" dirty="0">
                <a:latin typeface="Times New Roman" panose="02020603050405020304" pitchFamily="18" charset="0"/>
                <a:cs typeface="Times New Roman" panose="02020603050405020304" pitchFamily="18" charset="0"/>
              </a:rPr>
              <a:t> file JSON </a:t>
            </a:r>
            <a:r>
              <a:rPr lang="en-US" sz="1800" b="0" dirty="0" err="1">
                <a:latin typeface="Times New Roman" panose="02020603050405020304" pitchFamily="18" charset="0"/>
                <a:cs typeface="Times New Roman" panose="02020603050405020304" pitchFamily="18" charset="0"/>
              </a:rPr>
              <a:t>chứa</a:t>
            </a:r>
            <a:r>
              <a:rPr lang="en-US" sz="1800" b="0" dirty="0">
                <a:latin typeface="Times New Roman" panose="02020603050405020304" pitchFamily="18" charset="0"/>
                <a:cs typeface="Times New Roman" panose="02020603050405020304" pitchFamily="18" charset="0"/>
              </a:rPr>
              <a:t> records </a:t>
            </a:r>
            <a:r>
              <a:rPr lang="en-US" sz="1800" b="0" dirty="0" err="1">
                <a:latin typeface="Times New Roman" panose="02020603050405020304" pitchFamily="18" charset="0"/>
                <a:cs typeface="Times New Roman" panose="02020603050405020304" pitchFamily="18" charset="0"/>
              </a:rPr>
              <a:t>để</a:t>
            </a:r>
            <a:r>
              <a:rPr lang="en-US" sz="1800" b="0" dirty="0">
                <a:latin typeface="Times New Roman" panose="02020603050405020304" pitchFamily="18" charset="0"/>
                <a:cs typeface="Times New Roman" panose="02020603050405020304" pitchFamily="18" charset="0"/>
              </a:rPr>
              <a:t> Insert </a:t>
            </a:r>
            <a:r>
              <a:rPr lang="en-US" sz="1800" b="0" dirty="0" err="1">
                <a:latin typeface="Times New Roman" panose="02020603050405020304" pitchFamily="18" charset="0"/>
                <a:cs typeface="Times New Roman" panose="02020603050405020304" pitchFamily="18" charset="0"/>
              </a:rPr>
              <a:t>hoặc</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Update</a:t>
            </a:r>
            <a:endParaRPr lang="en-US" sz="1800" b="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b="0" dirty="0" err="1">
                <a:latin typeface="Times New Roman" panose="02020603050405020304" pitchFamily="18" charset="0"/>
                <a:cs typeface="Times New Roman" panose="02020603050405020304" pitchFamily="18" charset="0"/>
              </a:rPr>
              <a:t>Cách</a:t>
            </a:r>
            <a:r>
              <a:rPr lang="en-US" sz="1800" b="0" dirty="0">
                <a:latin typeface="Times New Roman" panose="02020603050405020304" pitchFamily="18" charset="0"/>
                <a:cs typeface="Times New Roman" panose="02020603050405020304" pitchFamily="18" charset="0"/>
              </a:rPr>
              <a:t> 2: </a:t>
            </a:r>
            <a:r>
              <a:rPr lang="en-US" sz="1800" b="0" dirty="0" err="1">
                <a:latin typeface="Times New Roman" panose="02020603050405020304" pitchFamily="18" charset="0"/>
                <a:cs typeface="Times New Roman" panose="02020603050405020304" pitchFamily="18" charset="0"/>
              </a:rPr>
              <a:t>sử</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dụng</a:t>
            </a:r>
            <a:r>
              <a:rPr lang="en-US" sz="1800" b="0" dirty="0">
                <a:latin typeface="Times New Roman" panose="02020603050405020304" pitchFamily="18" charset="0"/>
                <a:cs typeface="Times New Roman" panose="02020603050405020304" pitchFamily="18" charset="0"/>
              </a:rPr>
              <a:t> Mongo Shell </a:t>
            </a:r>
            <a:r>
              <a:rPr lang="en-US" sz="1800" b="0" dirty="0" err="1">
                <a:latin typeface="Times New Roman" panose="02020603050405020304" pitchFamily="18" charset="0"/>
                <a:cs typeface="Times New Roman" panose="02020603050405020304" pitchFamily="18" charset="0"/>
              </a:rPr>
              <a:t>để</a:t>
            </a:r>
            <a:r>
              <a:rPr lang="en-US" sz="1800" b="0" dirty="0">
                <a:latin typeface="Times New Roman" panose="02020603050405020304" pitchFamily="18" charset="0"/>
                <a:cs typeface="Times New Roman" panose="02020603050405020304" pitchFamily="18" charset="0"/>
              </a:rPr>
              <a:t> Insert, Update </a:t>
            </a:r>
            <a:r>
              <a:rPr lang="en-US" sz="1800" b="0" dirty="0" err="1">
                <a:latin typeface="Times New Roman" panose="02020603050405020304" pitchFamily="18" charset="0"/>
                <a:cs typeface="Times New Roman" panose="02020603050405020304" pitchFamily="18" charset="0"/>
              </a:rPr>
              <a:t>hoặc</a:t>
            </a:r>
            <a:r>
              <a:rPr lang="en-US" sz="1800" b="0" dirty="0">
                <a:latin typeface="Times New Roman" panose="02020603050405020304" pitchFamily="18" charset="0"/>
                <a:cs typeface="Times New Roman" panose="02020603050405020304" pitchFamily="18" charset="0"/>
              </a:rPr>
              <a:t> Select</a:t>
            </a:r>
          </a:p>
          <a:p>
            <a:pPr algn="just">
              <a:buFont typeface="Wingdings" panose="05000000000000000000" pitchFamily="2" charset="2"/>
              <a:buChar char="Ø"/>
            </a:pPr>
            <a:endParaRPr lang="en-US" b="0" dirty="0">
              <a:latin typeface="Times New Roman" panose="02020603050405020304" pitchFamily="18" charset="0"/>
              <a:cs typeface="Times New Roman" panose="02020603050405020304" pitchFamily="18" charset="0"/>
            </a:endParaRPr>
          </a:p>
          <a:p>
            <a:pPr algn="just"/>
            <a:endParaRPr lang="en-US" b="0" dirty="0"/>
          </a:p>
          <a:p>
            <a:pPr algn="just"/>
            <a:endParaRPr lang="en-US" dirty="0"/>
          </a:p>
        </p:txBody>
      </p:sp>
    </p:spTree>
    <p:extLst>
      <p:ext uri="{BB962C8B-B14F-4D97-AF65-F5344CB8AC3E}">
        <p14:creationId xmlns:p14="http://schemas.microsoft.com/office/powerpoint/2010/main" val="198619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98" y="1219200"/>
            <a:ext cx="8229600" cy="5248275"/>
          </a:xfrm>
        </p:spPr>
        <p:txBody>
          <a:bodyPr/>
          <a:lstStyle/>
          <a:p>
            <a:r>
              <a:rPr lang="vi-VN" dirty="0" smtClean="0">
                <a:latin typeface="Times New Roman" panose="02020603050405020304" pitchFamily="18" charset="0"/>
                <a:cs typeface="Times New Roman" panose="02020603050405020304" pitchFamily="18" charset="0"/>
              </a:rPr>
              <a:t>Cách 1: </a:t>
            </a:r>
            <a:r>
              <a:rPr lang="en-US" dirty="0" smtClean="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file JSON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recor</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Insert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Update</a:t>
            </a:r>
            <a:r>
              <a:rPr lang="vi-VN"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Tạo file json </a:t>
            </a:r>
            <a:r>
              <a:rPr lang="en-US" dirty="0" err="1"/>
              <a:t>colors.json</a:t>
            </a:r>
            <a:r>
              <a:rPr lang="vi-VN" dirty="0" smtClean="0">
                <a:latin typeface="Times New Roman" panose="02020603050405020304" pitchFamily="18" charset="0"/>
                <a:cs typeface="Times New Roman" panose="02020603050405020304" pitchFamily="18" charset="0"/>
              </a:rPr>
              <a:t>:</a:t>
            </a:r>
          </a:p>
          <a:p>
            <a:pPr marL="479425" lvl="1" indent="0">
              <a:buNone/>
            </a:pPr>
            <a:endParaRPr lang="vi-VN" dirty="0" smtClean="0">
              <a:latin typeface="Times New Roman" panose="02020603050405020304" pitchFamily="18" charset="0"/>
              <a:cs typeface="Times New Roman" panose="02020603050405020304" pitchFamily="18" charset="0"/>
            </a:endParaRPr>
          </a:p>
          <a:p>
            <a:pPr marL="0" indent="0">
              <a:buNone/>
            </a:pPr>
            <a:r>
              <a:rPr lang="vi-VN" dirty="0" smtClean="0">
                <a:latin typeface="Times New Roman" panose="02020603050405020304" pitchFamily="18" charset="0"/>
                <a:cs typeface="Times New Roman" panose="02020603050405020304" pitchFamily="18" charset="0"/>
              </a:rPr>
              <a:t>	</a:t>
            </a:r>
          </a:p>
          <a:p>
            <a:pPr marL="0" indent="0">
              <a:buNone/>
            </a:pPr>
            <a:endParaRPr lang="vi-VN" dirty="0"/>
          </a:p>
          <a:p>
            <a:pPr marL="0" indent="0">
              <a:buNone/>
            </a:pPr>
            <a:r>
              <a:rPr lang="vi-VN" dirty="0" smtClean="0"/>
              <a:t>	</a:t>
            </a:r>
          </a:p>
          <a:p>
            <a:pPr marL="0" indent="0">
              <a:buNone/>
            </a:pPr>
            <a:endParaRPr lang="vi-VN" dirty="0"/>
          </a:p>
          <a:p>
            <a:pPr marL="0" indent="0">
              <a:buNone/>
            </a:pPr>
            <a:endParaRPr lang="vi-VN" dirty="0" smtClean="0"/>
          </a:p>
          <a:p>
            <a:pPr lvl="1">
              <a:buFont typeface="Arial" panose="020B0604020202020204" pitchFamily="34" charset="0"/>
              <a:buChar char="•"/>
            </a:pPr>
            <a:r>
              <a:rPr lang="vi-VN" dirty="0" smtClean="0"/>
              <a:t>Sau đó import vào mongo:</a:t>
            </a:r>
            <a:r>
              <a:rPr lang="vi-VN"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981200"/>
            <a:ext cx="2507197" cy="27586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5501879"/>
            <a:ext cx="6302286" cy="518205"/>
          </a:xfrm>
          <a:prstGeom prst="rect">
            <a:avLst/>
          </a:prstGeom>
        </p:spPr>
      </p:pic>
    </p:spTree>
    <p:extLst>
      <p:ext uri="{BB962C8B-B14F-4D97-AF65-F5344CB8AC3E}">
        <p14:creationId xmlns:p14="http://schemas.microsoft.com/office/powerpoint/2010/main" val="125649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8229600" cy="5248275"/>
          </a:xfrm>
        </p:spPr>
        <p:txBody>
          <a:bodyPr/>
          <a:lstStyle/>
          <a:p>
            <a:pPr marL="358775" lvl="1" indent="-358775">
              <a:buClr>
                <a:schemeClr val="hlink"/>
              </a:buClr>
              <a:buFont typeface="Wingdings" pitchFamily="2" charset="2"/>
              <a:buChar char="v"/>
            </a:pP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MongoShell</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Insert, Update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Select</a:t>
            </a:r>
            <a:endParaRPr lang="vi-VN" sz="2400" b="1" dirty="0" smtClean="0">
              <a:latin typeface="Times New Roman" panose="02020603050405020304" pitchFamily="18" charset="0"/>
              <a:cs typeface="Times New Roman" panose="02020603050405020304" pitchFamily="18" charset="0"/>
            </a:endParaRPr>
          </a:p>
          <a:p>
            <a:pPr marL="704850" lvl="2" indent="-285750">
              <a:buClr>
                <a:schemeClr val="hlink"/>
              </a:buClr>
              <a:buFont typeface="Arial" panose="020B0604020202020204" pitchFamily="34" charset="0"/>
              <a:buChar char="•"/>
            </a:pPr>
            <a:endParaRPr lang="vi-VN" dirty="0" smtClean="0"/>
          </a:p>
          <a:p>
            <a:pPr marL="704850" lvl="2" indent="-285750">
              <a:buClr>
                <a:schemeClr val="hlink"/>
              </a:buClr>
              <a:buFont typeface="Arial" panose="020B0604020202020204" pitchFamily="34" charset="0"/>
              <a:buChar char="•"/>
            </a:pPr>
            <a:r>
              <a:rPr lang="vi-VN" dirty="0" smtClean="0"/>
              <a:t>C</a:t>
            </a:r>
            <a:r>
              <a:rPr lang="en-US" dirty="0" err="1" smtClean="0"/>
              <a:t>ách</a:t>
            </a:r>
            <a:r>
              <a:rPr lang="en-US" dirty="0" smtClean="0"/>
              <a:t> </a:t>
            </a:r>
            <a:r>
              <a:rPr lang="en-US" dirty="0"/>
              <a:t>insert </a:t>
            </a:r>
            <a:r>
              <a:rPr lang="en-US" dirty="0" err="1"/>
              <a:t>từ</a:t>
            </a:r>
            <a:r>
              <a:rPr lang="en-US" dirty="0"/>
              <a:t> mongo shell</a:t>
            </a:r>
            <a:r>
              <a:rPr lang="vi-VN" sz="1800" b="1" dirty="0" smtClean="0">
                <a:latin typeface="Times New Roman" panose="02020603050405020304" pitchFamily="18" charset="0"/>
                <a:cs typeface="Times New Roman" panose="02020603050405020304" pitchFamily="18" charset="0"/>
              </a:rPr>
              <a:t> :</a:t>
            </a:r>
          </a:p>
          <a:p>
            <a:pPr marL="419100" lvl="2" indent="0">
              <a:buClr>
                <a:schemeClr val="hlink"/>
              </a:buClr>
              <a:buNone/>
            </a:pPr>
            <a:r>
              <a:rPr lang="vi-VN"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95600"/>
            <a:ext cx="2644369" cy="2530059"/>
          </a:xfrm>
          <a:prstGeom prst="rect">
            <a:avLst/>
          </a:prstGeom>
        </p:spPr>
      </p:pic>
    </p:spTree>
    <p:extLst>
      <p:ext uri="{BB962C8B-B14F-4D97-AF65-F5344CB8AC3E}">
        <p14:creationId xmlns:p14="http://schemas.microsoft.com/office/powerpoint/2010/main" val="367536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563563"/>
          </a:xfrm>
        </p:spPr>
        <p:txBody>
          <a:bodyPr/>
          <a:lstStyle/>
          <a:p>
            <a:pPr algn="l"/>
            <a:r>
              <a:rPr lang="en-US" dirty="0" err="1">
                <a:latin typeface="Times New Roman" panose="02020603050405020304" pitchFamily="18" charset="0"/>
                <a:cs typeface="Times New Roman" panose="02020603050405020304" pitchFamily="18" charset="0"/>
              </a:rPr>
              <a:t>Tiềm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MongoDB</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609725"/>
            <a:ext cx="8229600" cy="5248275"/>
          </a:xfrm>
        </p:spPr>
        <p:txBody>
          <a:bodyPr/>
          <a:lstStyle/>
          <a:p>
            <a:pPr algn="just"/>
            <a:r>
              <a:rPr lang="vi-VN" dirty="0" smtClean="0">
                <a:latin typeface="Times New Roman" panose="02020603050405020304" pitchFamily="18" charset="0"/>
                <a:cs typeface="Times New Roman" panose="02020603050405020304" pitchFamily="18" charset="0"/>
              </a:rPr>
              <a:t>Tại sao lại nên dùng MongoDB ?</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MongoDB lưu trữ dữ liệu định hướng document một cách linh hoạt, định dạng JSON, điều này có nghĩa là các trường có thể được thay đổi từ document này sang document khác và cấu trúc dữ liệu có thể được thay đổi theo thời gian, cập nhật nhanh chóng.</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Document model ánh xạ tới các objects trong code giúp dễ dàng làm việc với dữ liệu.</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Truy vấn đặc biệt, đa dạng, lập chỉ mục và tổng hợp theo thời gian thực cung cấp các phương thức mạnh mẽ giúp truy cập và phân tích dữ liệu. Index được đánh trên bất kỳ thuộc tính.</a:t>
            </a:r>
          </a:p>
          <a:p>
            <a:pPr marL="479425" lvl="1" indent="0" algn="just">
              <a:buNone/>
            </a:pP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00642"/>
            <a:ext cx="8229600" cy="5248275"/>
          </a:xfrm>
        </p:spPr>
        <p:txBody>
          <a:bodyPr/>
          <a:lstStyle/>
          <a:p>
            <a:pPr algn="just"/>
            <a:r>
              <a:rPr lang="vi-VN" dirty="0">
                <a:latin typeface="Times New Roman" panose="02020603050405020304" pitchFamily="18" charset="0"/>
                <a:cs typeface="Times New Roman" panose="02020603050405020304" pitchFamily="18" charset="0"/>
              </a:rPr>
              <a:t>Tại sao lại nên dùng MongoDB </a:t>
            </a:r>
            <a:r>
              <a:rPr lang="vi-VN"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MongoDB </a:t>
            </a:r>
            <a:r>
              <a:rPr lang="vi-VN" dirty="0">
                <a:latin typeface="Times New Roman" panose="02020603050405020304" pitchFamily="18" charset="0"/>
                <a:cs typeface="Times New Roman" panose="02020603050405020304" pitchFamily="18" charset="0"/>
              </a:rPr>
              <a:t>là một cơ sở dữ liệu phân tán, vì vậy tính sẵn sàng cao, nhân rộng tích hợp theo chiều "ngang" và phân tán theo vị trí địa lý có thể dễ dàng xây dựng và sử dụng. Tự động sharding, bảo vệ end-to-end và chuyển đổi dự phòng.</a:t>
            </a:r>
          </a:p>
          <a:p>
            <a:pPr lvl="1"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MongoDB là một công cụ quản lý để tự động hóa, giám sát và sao lưu.</a:t>
            </a:r>
          </a:p>
          <a:p>
            <a:pPr lvl="1"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MongoDB là miễn phí.</a:t>
            </a:r>
          </a:p>
          <a:p>
            <a:pPr algn="just"/>
            <a:endParaRPr lang="en-US" dirty="0"/>
          </a:p>
        </p:txBody>
      </p:sp>
    </p:spTree>
    <p:extLst>
      <p:ext uri="{BB962C8B-B14F-4D97-AF65-F5344CB8AC3E}">
        <p14:creationId xmlns:p14="http://schemas.microsoft.com/office/powerpoint/2010/main" val="186147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248275"/>
          </a:xfrm>
        </p:spPr>
        <p:txBody>
          <a:bodyPr/>
          <a:lstStyle/>
          <a:p>
            <a:r>
              <a:rPr lang="vi-VN" dirty="0" smtClean="0">
                <a:latin typeface="Times New Roman" panose="02020603050405020304" pitchFamily="18" charset="0"/>
                <a:cs typeface="Times New Roman" panose="02020603050405020304" pitchFamily="18" charset="0"/>
              </a:rPr>
              <a:t>Vậy MongoDB có phát triển trong tương lai không?</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Có và MongoDB đang ở trong top những hệ quản trị cơ sở dữ liệu phổ biến nhất hiện nay.</a:t>
            </a:r>
          </a:p>
          <a:p>
            <a:r>
              <a:rPr lang="vi-VN" dirty="0" smtClean="0">
                <a:latin typeface="Times New Roman" panose="02020603050405020304" pitchFamily="18" charset="0"/>
                <a:cs typeface="Times New Roman" panose="02020603050405020304" pitchFamily="18" charset="0"/>
              </a:rPr>
              <a:t>Vậy lý do nào để nó phát triển?</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Qua những ưu điểm, đặc điểm của MongoDB.</a:t>
            </a:r>
          </a:p>
          <a:p>
            <a:pPr lvl="1"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Big Data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Và đặc biệt MongoDB là một mã nguồn mở.</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vi-VN"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dirty="0" smtClean="0">
              <a:latin typeface="Times New Roman" panose="02020603050405020304" pitchFamily="18" charset="0"/>
              <a:cs typeface="Times New Roman" panose="02020603050405020304" pitchFamily="18" charset="0"/>
            </a:endParaRPr>
          </a:p>
          <a:p>
            <a:pPr lvl="1"/>
            <a:endParaRPr lang="vi-V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53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err="1" smtClean="0"/>
              <a:t>Nội</a:t>
            </a:r>
            <a:r>
              <a:rPr lang="en-US" dirty="0" smtClean="0"/>
              <a:t> Dung</a:t>
            </a:r>
            <a:endParaRPr lang="en-US" dirty="0">
              <a:solidFill>
                <a:schemeClr val="accent1"/>
              </a:solidFill>
            </a:endParaRPr>
          </a:p>
        </p:txBody>
      </p:sp>
      <p:grpSp>
        <p:nvGrpSpPr>
          <p:cNvPr id="89176" name="Group 88"/>
          <p:cNvGrpSpPr>
            <a:grpSpLocks/>
          </p:cNvGrpSpPr>
          <p:nvPr/>
        </p:nvGrpSpPr>
        <p:grpSpPr bwMode="auto">
          <a:xfrm>
            <a:off x="1958975" y="1905000"/>
            <a:ext cx="5172075" cy="739775"/>
            <a:chOff x="1728" y="1680"/>
            <a:chExt cx="4560" cy="653"/>
          </a:xfrm>
        </p:grpSpPr>
        <p:sp>
          <p:nvSpPr>
            <p:cNvPr id="89150"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1"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2" name="Text Box 64"/>
            <p:cNvSpPr txBox="1">
              <a:spLocks noChangeArrowheads="1"/>
            </p:cNvSpPr>
            <p:nvPr/>
          </p:nvSpPr>
          <p:spPr bwMode="gray">
            <a:xfrm>
              <a:off x="2316" y="1846"/>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err="1" smtClean="0">
                  <a:solidFill>
                    <a:srgbClr val="FFFFFF"/>
                  </a:solidFill>
                </a:rPr>
                <a:t>Giới</a:t>
              </a:r>
              <a:r>
                <a:rPr lang="en-US" b="1" dirty="0" smtClean="0">
                  <a:solidFill>
                    <a:srgbClr val="FFFFFF"/>
                  </a:solidFill>
                </a:rPr>
                <a:t> </a:t>
              </a:r>
              <a:r>
                <a:rPr lang="en-US" b="1" dirty="0" err="1" smtClean="0">
                  <a:solidFill>
                    <a:srgbClr val="FFFFFF"/>
                  </a:solidFill>
                </a:rPr>
                <a:t>thiệu</a:t>
              </a:r>
              <a:r>
                <a:rPr lang="en-US" b="1" dirty="0" smtClean="0">
                  <a:solidFill>
                    <a:srgbClr val="FFFFFF"/>
                  </a:solidFill>
                </a:rPr>
                <a:t> </a:t>
              </a:r>
              <a:r>
                <a:rPr lang="en-US" b="1" dirty="0" err="1" smtClean="0">
                  <a:solidFill>
                    <a:srgbClr val="FFFFFF"/>
                  </a:solidFill>
                </a:rPr>
                <a:t>chung</a:t>
              </a:r>
              <a:r>
                <a:rPr lang="en-US" b="1" dirty="0" smtClean="0">
                  <a:solidFill>
                    <a:srgbClr val="FFFFFF"/>
                  </a:solidFill>
                </a:rPr>
                <a:t> </a:t>
              </a:r>
              <a:r>
                <a:rPr lang="en-US" b="1" dirty="0" err="1" smtClean="0">
                  <a:solidFill>
                    <a:srgbClr val="FFFFFF"/>
                  </a:solidFill>
                </a:rPr>
                <a:t>về</a:t>
              </a:r>
              <a:r>
                <a:rPr lang="en-US" b="1" dirty="0" smtClean="0">
                  <a:solidFill>
                    <a:srgbClr val="FFFFFF"/>
                  </a:solidFill>
                </a:rPr>
                <a:t> NoSQL.</a:t>
              </a:r>
              <a:endParaRPr lang="en-US" b="1" dirty="0">
                <a:solidFill>
                  <a:srgbClr val="FFFFFF"/>
                </a:solidFill>
              </a:endParaRPr>
            </a:p>
          </p:txBody>
        </p:sp>
        <p:sp>
          <p:nvSpPr>
            <p:cNvPr id="89153" name="Text Box 65"/>
            <p:cNvSpPr txBox="1">
              <a:spLocks noChangeArrowheads="1"/>
            </p:cNvSpPr>
            <p:nvPr/>
          </p:nvSpPr>
          <p:spPr bwMode="gray">
            <a:xfrm>
              <a:off x="1919" y="18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1</a:t>
              </a:r>
            </a:p>
          </p:txBody>
        </p:sp>
      </p:grpSp>
      <p:grpSp>
        <p:nvGrpSpPr>
          <p:cNvPr id="89175" name="Group 87"/>
          <p:cNvGrpSpPr>
            <a:grpSpLocks/>
          </p:cNvGrpSpPr>
          <p:nvPr/>
        </p:nvGrpSpPr>
        <p:grpSpPr bwMode="auto">
          <a:xfrm>
            <a:off x="1958975" y="2809875"/>
            <a:ext cx="5172075" cy="739775"/>
            <a:chOff x="1728" y="2478"/>
            <a:chExt cx="4560" cy="653"/>
          </a:xfrm>
        </p:grpSpPr>
        <p:sp>
          <p:nvSpPr>
            <p:cNvPr id="89155"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6"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7" name="Text Box 69"/>
            <p:cNvSpPr txBox="1">
              <a:spLocks noChangeArrowheads="1"/>
            </p:cNvSpPr>
            <p:nvPr/>
          </p:nvSpPr>
          <p:spPr bwMode="gray">
            <a:xfrm>
              <a:off x="2316" y="2644"/>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err="1" smtClean="0">
                  <a:solidFill>
                    <a:srgbClr val="FFFFFF"/>
                  </a:solidFill>
                </a:rPr>
                <a:t>Tổng</a:t>
              </a:r>
              <a:r>
                <a:rPr lang="en-US" b="1" dirty="0" smtClean="0">
                  <a:solidFill>
                    <a:srgbClr val="FFFFFF"/>
                  </a:solidFill>
                </a:rPr>
                <a:t> </a:t>
              </a:r>
              <a:r>
                <a:rPr lang="en-US" b="1" dirty="0" err="1" smtClean="0">
                  <a:solidFill>
                    <a:srgbClr val="FFFFFF"/>
                  </a:solidFill>
                </a:rPr>
                <a:t>quan</a:t>
              </a:r>
              <a:r>
                <a:rPr lang="en-US" b="1" dirty="0" smtClean="0">
                  <a:solidFill>
                    <a:srgbClr val="FFFFFF"/>
                  </a:solidFill>
                </a:rPr>
                <a:t> </a:t>
              </a:r>
              <a:r>
                <a:rPr lang="en-US" b="1" dirty="0" err="1" smtClean="0">
                  <a:solidFill>
                    <a:srgbClr val="FFFFFF"/>
                  </a:solidFill>
                </a:rPr>
                <a:t>về</a:t>
              </a:r>
              <a:r>
                <a:rPr lang="en-US" b="1" dirty="0" smtClean="0">
                  <a:solidFill>
                    <a:srgbClr val="FFFFFF"/>
                  </a:solidFill>
                </a:rPr>
                <a:t> MongoDB</a:t>
              </a:r>
              <a:endParaRPr lang="en-US" b="1" dirty="0">
                <a:solidFill>
                  <a:srgbClr val="FFFFFF"/>
                </a:solidFill>
              </a:endParaRPr>
            </a:p>
          </p:txBody>
        </p:sp>
        <p:sp>
          <p:nvSpPr>
            <p:cNvPr id="89170" name="Text Box 82"/>
            <p:cNvSpPr txBox="1">
              <a:spLocks noChangeArrowheads="1"/>
            </p:cNvSpPr>
            <p:nvPr/>
          </p:nvSpPr>
          <p:spPr bwMode="gray">
            <a:xfrm>
              <a:off x="1920" y="262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2</a:t>
              </a:r>
            </a:p>
          </p:txBody>
        </p:sp>
      </p:grpSp>
      <p:grpSp>
        <p:nvGrpSpPr>
          <p:cNvPr id="89174" name="Group 86"/>
          <p:cNvGrpSpPr>
            <a:grpSpLocks/>
          </p:cNvGrpSpPr>
          <p:nvPr/>
        </p:nvGrpSpPr>
        <p:grpSpPr bwMode="auto">
          <a:xfrm>
            <a:off x="1958975" y="3714750"/>
            <a:ext cx="5172075" cy="739775"/>
            <a:chOff x="1728" y="3276"/>
            <a:chExt cx="4560" cy="653"/>
          </a:xfrm>
        </p:grpSpPr>
        <p:sp>
          <p:nvSpPr>
            <p:cNvPr id="89160"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1"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2" name="Text Box 74"/>
            <p:cNvSpPr txBox="1">
              <a:spLocks noChangeArrowheads="1"/>
            </p:cNvSpPr>
            <p:nvPr/>
          </p:nvSpPr>
          <p:spPr bwMode="gray">
            <a:xfrm>
              <a:off x="2316" y="3442"/>
              <a:ext cx="3310" cy="30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err="1" smtClean="0">
                  <a:solidFill>
                    <a:srgbClr val="FFFFFF"/>
                  </a:solidFill>
                </a:rPr>
                <a:t>Tổ</a:t>
              </a:r>
              <a:r>
                <a:rPr lang="en-US" b="1" dirty="0" smtClean="0">
                  <a:solidFill>
                    <a:srgbClr val="FFFFFF"/>
                  </a:solidFill>
                </a:rPr>
                <a:t> </a:t>
              </a:r>
              <a:r>
                <a:rPr lang="en-US" b="1" dirty="0" err="1" smtClean="0">
                  <a:solidFill>
                    <a:srgbClr val="FFFFFF"/>
                  </a:solidFill>
                </a:rPr>
                <a:t>chức</a:t>
              </a:r>
              <a:r>
                <a:rPr lang="en-US" b="1" dirty="0" smtClean="0">
                  <a:solidFill>
                    <a:srgbClr val="FFFFFF"/>
                  </a:solidFill>
                </a:rPr>
                <a:t> </a:t>
              </a:r>
              <a:r>
                <a:rPr lang="en-US" b="1" dirty="0" err="1" smtClean="0">
                  <a:solidFill>
                    <a:srgbClr val="FFFFFF"/>
                  </a:solidFill>
                </a:rPr>
                <a:t>dữ</a:t>
              </a:r>
              <a:r>
                <a:rPr lang="en-US" b="1" dirty="0" smtClean="0">
                  <a:solidFill>
                    <a:srgbClr val="FFFFFF"/>
                  </a:solidFill>
                </a:rPr>
                <a:t> </a:t>
              </a:r>
              <a:r>
                <a:rPr lang="en-US" b="1" dirty="0" err="1" smtClean="0">
                  <a:solidFill>
                    <a:srgbClr val="FFFFFF"/>
                  </a:solidFill>
                </a:rPr>
                <a:t>liệu</a:t>
              </a:r>
              <a:r>
                <a:rPr lang="en-US" b="1" dirty="0" smtClean="0">
                  <a:solidFill>
                    <a:srgbClr val="FFFFFF"/>
                  </a:solidFill>
                </a:rPr>
                <a:t> </a:t>
              </a:r>
              <a:r>
                <a:rPr lang="en-US" b="1" dirty="0" err="1" smtClean="0">
                  <a:solidFill>
                    <a:srgbClr val="FFFFFF"/>
                  </a:solidFill>
                </a:rPr>
                <a:t>kiểu</a:t>
              </a:r>
              <a:r>
                <a:rPr lang="en-US" b="1" dirty="0" smtClean="0">
                  <a:solidFill>
                    <a:srgbClr val="FFFFFF"/>
                  </a:solidFill>
                </a:rPr>
                <a:t> JSON</a:t>
              </a:r>
              <a:endParaRPr lang="en-US" b="1" dirty="0">
                <a:solidFill>
                  <a:srgbClr val="FFFFFF"/>
                </a:solidFill>
              </a:endParaRPr>
            </a:p>
          </p:txBody>
        </p:sp>
        <p:sp>
          <p:nvSpPr>
            <p:cNvPr id="89171" name="Text Box 83"/>
            <p:cNvSpPr txBox="1">
              <a:spLocks noChangeArrowheads="1"/>
            </p:cNvSpPr>
            <p:nvPr/>
          </p:nvSpPr>
          <p:spPr bwMode="gray">
            <a:xfrm>
              <a:off x="1920" y="340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3</a:t>
              </a:r>
            </a:p>
          </p:txBody>
        </p:sp>
      </p:grpSp>
      <p:grpSp>
        <p:nvGrpSpPr>
          <p:cNvPr id="89173" name="Group 85"/>
          <p:cNvGrpSpPr>
            <a:grpSpLocks/>
          </p:cNvGrpSpPr>
          <p:nvPr/>
        </p:nvGrpSpPr>
        <p:grpSpPr bwMode="auto">
          <a:xfrm>
            <a:off x="1958975" y="4702175"/>
            <a:ext cx="5172075" cy="741363"/>
            <a:chOff x="1728" y="4147"/>
            <a:chExt cx="4560" cy="653"/>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7"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smtClean="0">
                  <a:solidFill>
                    <a:srgbClr val="FFFFFF"/>
                  </a:solidFill>
                </a:rPr>
                <a:t>So </a:t>
              </a:r>
              <a:r>
                <a:rPr lang="en-US" b="1" dirty="0" err="1" smtClean="0">
                  <a:solidFill>
                    <a:srgbClr val="FFFFFF"/>
                  </a:solidFill>
                </a:rPr>
                <a:t>sánh</a:t>
              </a:r>
              <a:r>
                <a:rPr lang="en-US" b="1" dirty="0" smtClean="0">
                  <a:solidFill>
                    <a:srgbClr val="FFFFFF"/>
                  </a:solidFill>
                </a:rPr>
                <a:t> </a:t>
              </a:r>
              <a:r>
                <a:rPr lang="en-US" b="1" dirty="0" err="1" smtClean="0">
                  <a:solidFill>
                    <a:srgbClr val="FFFFFF"/>
                  </a:solidFill>
                </a:rPr>
                <a:t>MogoDB</a:t>
              </a:r>
              <a:r>
                <a:rPr lang="en-US" b="1" dirty="0" smtClean="0">
                  <a:solidFill>
                    <a:srgbClr val="FFFFFF"/>
                  </a:solidFill>
                </a:rPr>
                <a:t> </a:t>
              </a:r>
              <a:r>
                <a:rPr lang="en-US" b="1" dirty="0" err="1" smtClean="0">
                  <a:solidFill>
                    <a:srgbClr val="FFFFFF"/>
                  </a:solidFill>
                </a:rPr>
                <a:t>với</a:t>
              </a:r>
              <a:r>
                <a:rPr lang="en-US" b="1" dirty="0" smtClean="0">
                  <a:solidFill>
                    <a:srgbClr val="FFFFFF"/>
                  </a:solidFill>
                </a:rPr>
                <a:t> MySQL</a:t>
              </a:r>
              <a:endParaRPr lang="en-US" b="1" dirty="0">
                <a:solidFill>
                  <a:srgbClr val="FFFFFF"/>
                </a:solidFill>
              </a:endParaRPr>
            </a:p>
          </p:txBody>
        </p:sp>
        <p:sp>
          <p:nvSpPr>
            <p:cNvPr id="89172" name="Text Box 84"/>
            <p:cNvSpPr txBox="1">
              <a:spLocks noChangeArrowheads="1"/>
            </p:cNvSpPr>
            <p:nvPr/>
          </p:nvSpPr>
          <p:spPr bwMode="gray">
            <a:xfrm>
              <a:off x="1920" y="427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a:solidFill>
                    <a:srgbClr val="FFFFFF"/>
                  </a:solidFill>
                </a:rPr>
                <a:t>4</a:t>
              </a:r>
            </a:p>
          </p:txBody>
        </p:sp>
      </p:grpSp>
    </p:spTree>
    <p:extLst>
      <p:ext uri="{BB962C8B-B14F-4D97-AF65-F5344CB8AC3E}">
        <p14:creationId xmlns:p14="http://schemas.microsoft.com/office/powerpoint/2010/main" val="3221698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a:t>
            </a:r>
            <a:r>
              <a:rPr lang="en-US" dirty="0" smtClean="0">
                <a:solidFill>
                  <a:srgbClr val="FFFFFF"/>
                </a:solidFill>
              </a:rPr>
              <a:t>NoSQL</a:t>
            </a:r>
            <a:endParaRPr lang="en-US" dirty="0">
              <a:solidFill>
                <a:srgbClr val="FFFFFF"/>
              </a:solidFill>
            </a:endParaRPr>
          </a:p>
        </p:txBody>
      </p:sp>
      <p:sp>
        <p:nvSpPr>
          <p:cNvPr id="6" name="Content Placeholder 5"/>
          <p:cNvSpPr>
            <a:spLocks noGrp="1"/>
          </p:cNvSpPr>
          <p:nvPr>
            <p:ph idx="1"/>
          </p:nvPr>
        </p:nvSpPr>
        <p:spPr/>
        <p:txBody>
          <a:bodyPr/>
          <a:lstStyle/>
          <a:p>
            <a:r>
              <a:rPr lang="en-US" dirty="0" smtClean="0"/>
              <a:t>NoSQL</a:t>
            </a:r>
          </a:p>
          <a:p>
            <a:pPr marL="777875" lvl="2" indent="-358775">
              <a:buClr>
                <a:schemeClr val="hlink"/>
              </a:buClr>
            </a:pPr>
            <a:r>
              <a:rPr lang="vi-VN" sz="2000" dirty="0"/>
              <a:t>NoSQL có nghĩa là Non-Relational (NoRel) - không ràng buộc. Tuy nhiên, thuật ngữ đó ít phổ dụng hơn và ngày nay người ta thường dịch NoSQL thành Not Only SQL - Không chỉ là SQL</a:t>
            </a:r>
            <a:r>
              <a:rPr lang="en-US" sz="2000" dirty="0" smtClean="0"/>
              <a:t>.</a:t>
            </a:r>
          </a:p>
          <a:p>
            <a:r>
              <a:rPr lang="en-US" dirty="0" err="1" smtClean="0"/>
              <a:t>Lịch</a:t>
            </a:r>
            <a:r>
              <a:rPr lang="en-US" dirty="0" smtClean="0"/>
              <a:t> </a:t>
            </a:r>
            <a:r>
              <a:rPr lang="en-US" dirty="0" err="1" smtClean="0"/>
              <a:t>sử</a:t>
            </a:r>
            <a:endParaRPr lang="en-US" dirty="0" smtClean="0"/>
          </a:p>
          <a:p>
            <a:pPr lvl="1"/>
            <a:r>
              <a:rPr lang="vi-VN" sz="2000" dirty="0"/>
              <a:t>Thuật ngữ NoSQL được giới thiệu lần đầu vào năm 1998 sử dụng làm tên gọi chung cho các lightweight open source relational database (cơ sở dữ liệu quan hệ nguồn mở nhỏ) nhưng không sử dụng SQL cho truy vấn. </a:t>
            </a:r>
            <a:endParaRPr lang="en-US" sz="2000" dirty="0" smtClean="0"/>
          </a:p>
          <a:p>
            <a:pPr lvl="1"/>
            <a:r>
              <a:rPr lang="vi-VN" sz="2000" dirty="0"/>
              <a:t>Vào năm 2009, Eric Evans, nhân viên của Rackspace giới thiệu lại thuật ngữ NoSQL khi Johan Oskarsson của Last.fm muốn tổ chức một hội thảo về cơ sở dữ liệu nguồn mở phân tán. Thuật ngữ NoSQL đánh dấu bước phát triển của thế hệ CSDL mới: phân tán (distributed) + không ràng buộc (non-relational</a:t>
            </a:r>
            <a:r>
              <a:rPr lang="vi-VN" sz="2000" dirty="0" smtClean="0"/>
              <a:t>).</a:t>
            </a:r>
            <a:endParaRPr lang="en-US" sz="2000" dirty="0" smtClean="0"/>
          </a:p>
        </p:txBody>
      </p:sp>
    </p:spTree>
    <p:extLst>
      <p:ext uri="{BB962C8B-B14F-4D97-AF65-F5344CB8AC3E}">
        <p14:creationId xmlns:p14="http://schemas.microsoft.com/office/powerpoint/2010/main" val="2352656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smtClean="0"/>
              <a:t>Là mã nguồn mở: không phải mất chi phí và có xu hướng tin cậy, an ninh và nhanh hơn để triển khai so với các hệ quản trị cơ sở dữ liệu độc quyền</a:t>
            </a:r>
            <a:r>
              <a:rPr lang="en-US" dirty="0" smtClean="0"/>
              <a:t>.</a:t>
            </a:r>
          </a:p>
          <a:p>
            <a:pPr lvl="1"/>
            <a:r>
              <a:rPr lang="vi-VN" dirty="0" smtClean="0"/>
              <a:t>NoSQL </a:t>
            </a:r>
            <a:r>
              <a:rPr lang="vi-VN" dirty="0"/>
              <a:t>sẽ là lựa chọn tốt nhất cho các công ty nhỏ không đủ kinh phí cho việc đầu tư về bản quyền hoặc server mạnh, cấu hình cao..</a:t>
            </a:r>
            <a:endParaRPr lang="en-US" dirty="0" smtClean="0"/>
          </a:p>
          <a:p>
            <a:pPr lvl="1"/>
            <a:r>
              <a:rPr lang="vi-VN" dirty="0" smtClean="0"/>
              <a:t>Áp </a:t>
            </a:r>
            <a:r>
              <a:rPr lang="vi-VN" dirty="0"/>
              <a:t>dụng được công nghệ điện toán đám mây: dễ dàng mở rộng phạm vi được theo yêu cầu có sử dụng một dịch vụ như là Amazon EC2</a:t>
            </a:r>
            <a:r>
              <a:rPr lang="vi-VN" dirty="0" smtClean="0"/>
              <a:t>.</a:t>
            </a:r>
            <a:endParaRPr lang="en-US" dirty="0" smtClean="0"/>
          </a:p>
          <a:p>
            <a:pPr lvl="1"/>
            <a:r>
              <a:rPr lang="vi-VN" dirty="0" smtClean="0"/>
              <a:t>Thế </a:t>
            </a:r>
            <a:r>
              <a:rPr lang="vi-VN" dirty="0"/>
              <a:t>hệ CSDL NoSQL - giảm thiểu tối đa các phép tính toán, tác vụ đọc ghi, đảm bảo được yêu cầu xử lý dữ liệu của các dịch vụ mạng xã hội</a:t>
            </a:r>
            <a:endParaRPr lang="en-US" dirty="0"/>
          </a:p>
        </p:txBody>
      </p:sp>
    </p:spTree>
    <p:extLst>
      <p:ext uri="{BB962C8B-B14F-4D97-AF65-F5344CB8AC3E}">
        <p14:creationId xmlns:p14="http://schemas.microsoft.com/office/powerpoint/2010/main" val="1583366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smtClean="0"/>
              <a:t>Hỗ </a:t>
            </a:r>
            <a:r>
              <a:rPr lang="vi-VN" dirty="0"/>
              <a:t>trợ không đồng đều cho các doanh nghiệp. Các doanh nghiệp vừa được sự hỗ trợ tốt nhất từ nhà cung cấp RMBMS (vì được phát triển trước NoSQL một thời gian khá dài) còn các doanh nghiệp nhỏ thì thường sử dụng các mã nguồn mở thì không được sự hỗ trợ tốt nhất</a:t>
            </a:r>
            <a:r>
              <a:rPr lang="en-US" dirty="0" smtClean="0"/>
              <a:t>.</a:t>
            </a:r>
          </a:p>
          <a:p>
            <a:pPr lvl="1"/>
            <a:r>
              <a:rPr lang="vi-VN" dirty="0" smtClean="0"/>
              <a:t>Chưa </a:t>
            </a:r>
            <a:r>
              <a:rPr lang="vi-VN" dirty="0"/>
              <a:t>được sử dụng rộng rãi vì NoSQL vẫn chưa nhận được sự tin cậy với nhiều doanh </a:t>
            </a:r>
            <a:r>
              <a:rPr lang="vi-VN" dirty="0" smtClean="0"/>
              <a:t>nghiệp</a:t>
            </a:r>
            <a:r>
              <a:rPr lang="en-US" dirty="0" smtClean="0"/>
              <a:t>.</a:t>
            </a:r>
          </a:p>
          <a:p>
            <a:pPr lvl="1"/>
            <a:r>
              <a:rPr lang="vi-VN" dirty="0" smtClean="0"/>
              <a:t>Còn </a:t>
            </a:r>
            <a:r>
              <a:rPr lang="vi-VN" dirty="0"/>
              <a:t>mới lạ với một số lập trình viên. Chưa được sử dụng để đào tạo rộng rãi. Chưa có tool hỗ trợ giao diện tương tác cũng như các phương thức tốt nhất. Dẫn đến hạn chế về tri thức nghiệp vụ.</a:t>
            </a:r>
            <a:endParaRPr lang="en-US" dirty="0" smtClean="0"/>
          </a:p>
          <a:p>
            <a:pPr lvl="1"/>
            <a:r>
              <a:rPr lang="vi-VN" dirty="0" smtClean="0"/>
              <a:t>Chia </a:t>
            </a:r>
            <a:r>
              <a:rPr lang="vi-VN" dirty="0"/>
              <a:t>sẻ dữ liệu chưa theo một tiêu chuẩn chung. Mỗi CSDL NoSQL có các giao diện lập trình ứng dụng API riêng của mình.</a:t>
            </a:r>
            <a:endParaRPr lang="en-US" dirty="0"/>
          </a:p>
        </p:txBody>
      </p:sp>
    </p:spTree>
    <p:extLst>
      <p:ext uri="{BB962C8B-B14F-4D97-AF65-F5344CB8AC3E}">
        <p14:creationId xmlns:p14="http://schemas.microsoft.com/office/powerpoint/2010/main" val="1232433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a:t>NoSQL thiết kế đơn giản, nhẹ, gọn hơn so với RDBMs. Ngoài memory cached, dữ liệu nhỏ,… các NoSQL dạng này đặc biệt thích hợp cho thiết bị cầm nơi mà bộ nhớ và tốc độ xử lý hạn chế hơn so với máy tính thông </a:t>
            </a:r>
            <a:r>
              <a:rPr lang="vi-VN" dirty="0" smtClean="0"/>
              <a:t>thường</a:t>
            </a:r>
            <a:r>
              <a:rPr lang="en-US" dirty="0" smtClean="0"/>
              <a:t>.</a:t>
            </a:r>
          </a:p>
          <a:p>
            <a:pPr lvl="1"/>
            <a:r>
              <a:rPr lang="vi-VN" dirty="0"/>
              <a:t>Các mô hình dữ liệu đặc thù của NoSQL cũng cấp API tự nhiên hơn so với việc dùng RDBM</a:t>
            </a:r>
            <a:r>
              <a:rPr lang="vi-VN" dirty="0" smtClean="0"/>
              <a:t>.</a:t>
            </a:r>
            <a:endParaRPr lang="en-US" dirty="0" smtClean="0"/>
          </a:p>
        </p:txBody>
      </p:sp>
    </p:spTree>
    <p:extLst>
      <p:ext uri="{BB962C8B-B14F-4D97-AF65-F5344CB8AC3E}">
        <p14:creationId xmlns:p14="http://schemas.microsoft.com/office/powerpoint/2010/main" val="626813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5429218"/>
              </p:ext>
            </p:extLst>
          </p:nvPr>
        </p:nvGraphicFramePr>
        <p:xfrm>
          <a:off x="542924" y="900109"/>
          <a:ext cx="8439150" cy="4967290"/>
        </p:xfrm>
        <a:graphic>
          <a:graphicData uri="http://schemas.openxmlformats.org/drawingml/2006/table">
            <a:tbl>
              <a:tblPr firstRow="1" firstCol="1" bandRow="1">
                <a:tableStyleId>{5C22544A-7EE6-4342-B048-85BDC9FD1C3A}</a:tableStyleId>
              </a:tblPr>
              <a:tblGrid>
                <a:gridCol w="2813050">
                  <a:extLst>
                    <a:ext uri="{9D8B030D-6E8A-4147-A177-3AD203B41FA5}">
                      <a16:colId xmlns:a16="http://schemas.microsoft.com/office/drawing/2014/main" val="3165169116"/>
                    </a:ext>
                  </a:extLst>
                </a:gridCol>
                <a:gridCol w="2813050">
                  <a:extLst>
                    <a:ext uri="{9D8B030D-6E8A-4147-A177-3AD203B41FA5}">
                      <a16:colId xmlns:a16="http://schemas.microsoft.com/office/drawing/2014/main" val="2758980757"/>
                    </a:ext>
                  </a:extLst>
                </a:gridCol>
                <a:gridCol w="2813050">
                  <a:extLst>
                    <a:ext uri="{9D8B030D-6E8A-4147-A177-3AD203B41FA5}">
                      <a16:colId xmlns:a16="http://schemas.microsoft.com/office/drawing/2014/main" val="224295569"/>
                    </a:ext>
                  </a:extLst>
                </a:gridCol>
              </a:tblGrid>
              <a:tr h="437926">
                <a:tc>
                  <a:txBody>
                    <a:bodyPr/>
                    <a:lstStyle/>
                    <a:p>
                      <a:pPr>
                        <a:lnSpc>
                          <a:spcPct val="150000"/>
                        </a:lnSpc>
                        <a:spcAft>
                          <a:spcPts val="0"/>
                        </a:spcAft>
                      </a:pPr>
                      <a:r>
                        <a:rPr lang="vi-VN" sz="1200">
                          <a:effectLst/>
                        </a:rPr>
                        <a:t>Tính năng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CSDL quan hệ</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NoSQL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2287071763"/>
                  </a:ext>
                </a:extLst>
              </a:tr>
              <a:tr h="1106421">
                <a:tc>
                  <a:txBody>
                    <a:bodyPr/>
                    <a:lstStyle/>
                    <a:p>
                      <a:pPr>
                        <a:lnSpc>
                          <a:spcPct val="150000"/>
                        </a:lnSpc>
                        <a:spcAft>
                          <a:spcPts val="0"/>
                        </a:spcAft>
                      </a:pPr>
                      <a:r>
                        <a:rPr lang="vi-VN" sz="1200">
                          <a:effectLst/>
                        </a:rPr>
                        <a:t>Hiệu suất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Kém hơn </a:t>
                      </a:r>
                      <a:br>
                        <a:rPr lang="vi-VN" sz="1200">
                          <a:effectLst/>
                        </a:rPr>
                      </a:br>
                      <a:r>
                        <a:rPr lang="vi-VN" sz="1200">
                          <a:effectLst/>
                        </a:rPr>
                        <a:t>SQL</a:t>
                      </a:r>
                      <a:br>
                        <a:rPr lang="vi-VN" sz="1200">
                          <a:effectLst/>
                        </a:rPr>
                      </a:br>
                      <a:r>
                        <a:rPr lang="vi-VN" sz="1200">
                          <a:effectLst/>
                        </a:rPr>
                        <a:t>Relational giữa các table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Cực tốt</a:t>
                      </a:r>
                      <a:br>
                        <a:rPr lang="vi-VN" sz="1200">
                          <a:effectLst/>
                        </a:rPr>
                      </a:br>
                      <a:r>
                        <a:rPr lang="vi-VN" sz="1200">
                          <a:effectLst/>
                        </a:rPr>
                        <a:t>Bỏ qua SQL</a:t>
                      </a:r>
                      <a:br>
                        <a:rPr lang="vi-VN" sz="1200">
                          <a:effectLst/>
                        </a:rPr>
                      </a:br>
                      <a:r>
                        <a:rPr lang="vi-VN" sz="1200">
                          <a:effectLst/>
                        </a:rPr>
                        <a:t>Bỏ qua các ràng buộc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1563316729"/>
                  </a:ext>
                </a:extLst>
              </a:tr>
              <a:tr h="437926">
                <a:tc>
                  <a:txBody>
                    <a:bodyPr/>
                    <a:lstStyle/>
                    <a:p>
                      <a:pPr>
                        <a:lnSpc>
                          <a:spcPct val="150000"/>
                        </a:lnSpc>
                        <a:spcAft>
                          <a:spcPts val="0"/>
                        </a:spcAft>
                      </a:pPr>
                      <a:r>
                        <a:rPr lang="vi-VN" sz="1200">
                          <a:effectLst/>
                        </a:rPr>
                        <a:t>Khả năng mở rộng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Hạn chế về lượng.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Hỗ trợ một lượng rất lớn các node.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191869708"/>
                  </a:ext>
                </a:extLst>
              </a:tr>
              <a:tr h="772174">
                <a:tc>
                  <a:txBody>
                    <a:bodyPr/>
                    <a:lstStyle/>
                    <a:p>
                      <a:pPr>
                        <a:lnSpc>
                          <a:spcPct val="150000"/>
                        </a:lnSpc>
                        <a:spcAft>
                          <a:spcPts val="0"/>
                        </a:spcAft>
                      </a:pPr>
                      <a:r>
                        <a:rPr lang="vi-VN" sz="1200">
                          <a:effectLst/>
                        </a:rPr>
                        <a:t>Hiệu suất đọc-ghi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Kém do thiết kế để đảm bảo sự vào/ra liên tục của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Tốt với mô hình xử lý lô và những tối ưu về đọc-ghi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3207357757"/>
                  </a:ext>
                </a:extLst>
              </a:tr>
              <a:tr h="1440669">
                <a:tc>
                  <a:txBody>
                    <a:bodyPr/>
                    <a:lstStyle/>
                    <a:p>
                      <a:pPr>
                        <a:lnSpc>
                          <a:spcPct val="150000"/>
                        </a:lnSpc>
                        <a:spcAft>
                          <a:spcPts val="0"/>
                        </a:spcAft>
                      </a:pPr>
                      <a:r>
                        <a:rPr lang="vi-VN" sz="1200">
                          <a:effectLst/>
                        </a:rPr>
                        <a:t>Thay đổi số node trong hệ thống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Phải shutdown cả hệ thống.</a:t>
                      </a:r>
                      <a:br>
                        <a:rPr lang="vi-VN" sz="1200">
                          <a:effectLst/>
                        </a:rPr>
                      </a:br>
                      <a:r>
                        <a:rPr lang="vi-VN" sz="1200">
                          <a:effectLst/>
                        </a:rPr>
                        <a:t>Việc thay đổi số node phức tạp.</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Không cần phải shutdown cả hệ thống.</a:t>
                      </a:r>
                      <a:br>
                        <a:rPr lang="vi-VN" sz="1200">
                          <a:effectLst/>
                        </a:rPr>
                      </a:br>
                      <a:r>
                        <a:rPr lang="vi-VN" sz="1200">
                          <a:effectLst/>
                        </a:rPr>
                        <a:t>Việc thay đổi số node đơn giản, không ảnh hưởng đến hệ thống.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635519716"/>
                  </a:ext>
                </a:extLst>
              </a:tr>
              <a:tr h="772174">
                <a:tc>
                  <a:txBody>
                    <a:bodyPr/>
                    <a:lstStyle/>
                    <a:p>
                      <a:pPr>
                        <a:lnSpc>
                          <a:spcPct val="150000"/>
                        </a:lnSpc>
                        <a:spcAft>
                          <a:spcPts val="0"/>
                        </a:spcAft>
                      </a:pPr>
                      <a:r>
                        <a:rPr lang="vi-VN" sz="1200">
                          <a:effectLst/>
                        </a:rPr>
                        <a:t>Phần cứng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Đòi hỏi cao về phần cứng.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dirty="0">
                          <a:effectLst/>
                        </a:rPr>
                        <a:t>Đòi hỏi thấp hơn về giá trị và tính đồng nhất của phần cứng</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4155879796"/>
                  </a:ext>
                </a:extLst>
              </a:tr>
            </a:tbl>
          </a:graphicData>
        </a:graphic>
      </p:graphicFrame>
    </p:spTree>
    <p:extLst>
      <p:ext uri="{BB962C8B-B14F-4D97-AF65-F5344CB8AC3E}">
        <p14:creationId xmlns:p14="http://schemas.microsoft.com/office/powerpoint/2010/main" val="206966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dirty="0" err="1">
                <a:solidFill>
                  <a:srgbClr val="FFFFFF"/>
                </a:solidFill>
              </a:rPr>
              <a:t>Tổng</a:t>
            </a:r>
            <a:r>
              <a:rPr lang="en-US" dirty="0">
                <a:solidFill>
                  <a:srgbClr val="FFFFFF"/>
                </a:solidFill>
              </a:rPr>
              <a:t> </a:t>
            </a:r>
            <a:r>
              <a:rPr lang="en-US" dirty="0" err="1">
                <a:solidFill>
                  <a:srgbClr val="FFFFFF"/>
                </a:solidFill>
              </a:rPr>
              <a:t>quan</a:t>
            </a:r>
            <a:r>
              <a:rPr lang="en-US" dirty="0">
                <a:solidFill>
                  <a:srgbClr val="FFFFFF"/>
                </a:solidFill>
              </a:rPr>
              <a:t> </a:t>
            </a:r>
            <a:r>
              <a:rPr lang="en-US" dirty="0" err="1">
                <a:solidFill>
                  <a:srgbClr val="FFFFFF"/>
                </a:solidFill>
              </a:rPr>
              <a:t>về</a:t>
            </a:r>
            <a:r>
              <a:rPr lang="en-US" dirty="0">
                <a:solidFill>
                  <a:srgbClr val="FFFFFF"/>
                </a:solidFill>
              </a:rPr>
              <a:t> MongoDB</a:t>
            </a:r>
          </a:p>
        </p:txBody>
      </p:sp>
      <p:sp>
        <p:nvSpPr>
          <p:cNvPr id="3" name="Content Placeholder 2"/>
          <p:cNvSpPr>
            <a:spLocks noGrp="1"/>
          </p:cNvSpPr>
          <p:nvPr>
            <p:ph idx="1"/>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ra</a:t>
            </a:r>
            <a:r>
              <a:rPr lang="en-US" dirty="0" smtClean="0"/>
              <a:t> </a:t>
            </a:r>
            <a:r>
              <a:rPr lang="en-US" dirty="0" err="1" smtClean="0"/>
              <a:t>đời</a:t>
            </a:r>
            <a:endParaRPr lang="en-US" dirty="0" smtClean="0"/>
          </a:p>
          <a:p>
            <a:pPr lvl="1"/>
            <a:r>
              <a:rPr lang="vi-VN" dirty="0"/>
              <a:t>Phát triển MongoDB bắt đầu tại 10gen(a software company) trong năm 2007, khi công ty xây dựng một Nền tảng như một dịch vụ tương tự như Google App </a:t>
            </a:r>
            <a:r>
              <a:rPr lang="vi-VN" dirty="0" smtClean="0"/>
              <a:t>Engine</a:t>
            </a:r>
            <a:r>
              <a:rPr lang="en-US" dirty="0" smtClean="0"/>
              <a:t>.</a:t>
            </a:r>
          </a:p>
          <a:p>
            <a:pPr lvl="1"/>
            <a:r>
              <a:rPr lang="vi-VN" dirty="0"/>
              <a:t>Trong năm 2009, MongoDB trở thành mã nguồn mở như là một sản phẩm độc lập. với giấy phép </a:t>
            </a:r>
            <a:r>
              <a:rPr lang="vi-VN" dirty="0" smtClean="0"/>
              <a:t>AGPL</a:t>
            </a:r>
            <a:r>
              <a:rPr lang="en-US" dirty="0" smtClean="0"/>
              <a:t>.</a:t>
            </a:r>
          </a:p>
          <a:p>
            <a:pPr lvl="1"/>
            <a:r>
              <a:rPr lang="en-US" dirty="0" err="1" smtClean="0"/>
              <a:t>Trong</a:t>
            </a:r>
            <a:r>
              <a:rPr lang="en-US" dirty="0" smtClean="0"/>
              <a:t> </a:t>
            </a:r>
            <a:r>
              <a:rPr lang="en-US" dirty="0" err="1"/>
              <a:t>tháng</a:t>
            </a:r>
            <a:r>
              <a:rPr lang="en-US" dirty="0"/>
              <a:t> 3 </a:t>
            </a:r>
            <a:r>
              <a:rPr lang="en-US" dirty="0" err="1"/>
              <a:t>năm</a:t>
            </a:r>
            <a:r>
              <a:rPr lang="en-US" dirty="0"/>
              <a:t> 2011, </a:t>
            </a:r>
            <a:r>
              <a:rPr lang="en-US" dirty="0" err="1"/>
              <a:t>từ</a:t>
            </a:r>
            <a:r>
              <a:rPr lang="en-US" dirty="0"/>
              <a:t> </a:t>
            </a:r>
            <a:r>
              <a:rPr lang="en-US" dirty="0" err="1"/>
              <a:t>phiên</a:t>
            </a:r>
            <a:r>
              <a:rPr lang="en-US" dirty="0"/>
              <a:t> </a:t>
            </a:r>
            <a:r>
              <a:rPr lang="en-US" dirty="0" err="1"/>
              <a:t>bản</a:t>
            </a:r>
            <a:r>
              <a:rPr lang="en-US" dirty="0"/>
              <a:t> 1.4, MongoDB </a:t>
            </a:r>
            <a:r>
              <a:rPr lang="en-US" dirty="0" err="1"/>
              <a:t>đã</a:t>
            </a:r>
            <a:r>
              <a:rPr lang="en-US" dirty="0"/>
              <a:t> </a:t>
            </a:r>
            <a:r>
              <a:rPr lang="en-US" dirty="0" err="1"/>
              <a:t>hoàn</a:t>
            </a:r>
            <a:r>
              <a:rPr lang="en-US" dirty="0"/>
              <a:t> </a:t>
            </a:r>
            <a:r>
              <a:rPr lang="en-US" dirty="0" err="1"/>
              <a:t>thiện</a:t>
            </a:r>
            <a:r>
              <a:rPr lang="en-US" dirty="0"/>
              <a:t> </a:t>
            </a:r>
            <a:r>
              <a:rPr lang="en-US" dirty="0" err="1"/>
              <a:t>và</a:t>
            </a:r>
            <a:r>
              <a:rPr lang="en-US" dirty="0"/>
              <a:t> </a:t>
            </a:r>
            <a:r>
              <a:rPr lang="en-US" dirty="0" err="1"/>
              <a:t>sẵn</a:t>
            </a:r>
            <a:r>
              <a:rPr lang="en-US" dirty="0"/>
              <a:t> </a:t>
            </a:r>
            <a:r>
              <a:rPr lang="en-US" dirty="0" err="1"/>
              <a:t>sàng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smtClean="0"/>
              <a:t>.</a:t>
            </a:r>
          </a:p>
          <a:p>
            <a:pPr lvl="1"/>
            <a:r>
              <a:rPr lang="en-US" dirty="0" err="1"/>
              <a:t>Phiên</a:t>
            </a:r>
            <a:r>
              <a:rPr lang="en-US" dirty="0"/>
              <a:t> </a:t>
            </a:r>
            <a:r>
              <a:rPr lang="en-US" dirty="0" err="1"/>
              <a:t>bản</a:t>
            </a:r>
            <a:r>
              <a:rPr lang="en-US" dirty="0"/>
              <a:t> </a:t>
            </a:r>
            <a:r>
              <a:rPr lang="en-US" dirty="0" err="1" smtClean="0"/>
              <a:t>ổn</a:t>
            </a:r>
            <a:r>
              <a:rPr lang="en-US" dirty="0" smtClean="0"/>
              <a:t> </a:t>
            </a:r>
            <a:r>
              <a:rPr lang="en-US" dirty="0" err="1" smtClean="0"/>
              <a:t>định</a:t>
            </a:r>
            <a:r>
              <a:rPr lang="en-US" dirty="0" smtClean="0"/>
              <a:t> </a:t>
            </a:r>
            <a:r>
              <a:rPr lang="en-US" dirty="0" err="1" smtClean="0"/>
              <a:t>mới</a:t>
            </a:r>
            <a:r>
              <a:rPr lang="en-US" dirty="0" smtClean="0"/>
              <a:t> </a:t>
            </a:r>
            <a:r>
              <a:rPr lang="en-US" dirty="0" err="1"/>
              <a:t>nhất</a:t>
            </a:r>
            <a:r>
              <a:rPr lang="en-US" dirty="0"/>
              <a:t> </a:t>
            </a:r>
            <a:r>
              <a:rPr lang="en-US" dirty="0" err="1" smtClean="0"/>
              <a:t>là</a:t>
            </a:r>
            <a:r>
              <a:rPr lang="en-US" dirty="0" smtClean="0"/>
              <a:t> </a:t>
            </a:r>
            <a:r>
              <a:rPr lang="en-US" dirty="0"/>
              <a:t>4.0.3 - current release,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dirty="0"/>
              <a:t> </a:t>
            </a:r>
            <a:r>
              <a:rPr lang="en-US" dirty="0" smtClean="0"/>
              <a:t>10 </a:t>
            </a:r>
            <a:r>
              <a:rPr lang="en-US" dirty="0" err="1"/>
              <a:t>năm</a:t>
            </a:r>
            <a:r>
              <a:rPr lang="en-US" dirty="0"/>
              <a:t> </a:t>
            </a:r>
            <a:r>
              <a:rPr lang="en-US" dirty="0" smtClean="0"/>
              <a:t>2020.</a:t>
            </a:r>
            <a:endParaRPr lang="en-US" dirty="0"/>
          </a:p>
        </p:txBody>
      </p:sp>
    </p:spTree>
    <p:extLst>
      <p:ext uri="{BB962C8B-B14F-4D97-AF65-F5344CB8AC3E}">
        <p14:creationId xmlns:p14="http://schemas.microsoft.com/office/powerpoint/2010/main" val="1930183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Tổng</a:t>
            </a:r>
            <a:r>
              <a:rPr lang="en-US" dirty="0">
                <a:solidFill>
                  <a:srgbClr val="FFFFFF"/>
                </a:solidFill>
              </a:rPr>
              <a:t> </a:t>
            </a:r>
            <a:r>
              <a:rPr lang="en-US" dirty="0" err="1">
                <a:solidFill>
                  <a:srgbClr val="FFFFFF"/>
                </a:solidFill>
              </a:rPr>
              <a:t>quan</a:t>
            </a:r>
            <a:r>
              <a:rPr lang="en-US" dirty="0">
                <a:solidFill>
                  <a:srgbClr val="FFFFFF"/>
                </a:solidFill>
              </a:rPr>
              <a:t> </a:t>
            </a:r>
            <a:r>
              <a:rPr lang="en-US" dirty="0" err="1">
                <a:solidFill>
                  <a:srgbClr val="FFFFFF"/>
                </a:solidFill>
              </a:rPr>
              <a:t>về</a:t>
            </a:r>
            <a:r>
              <a:rPr lang="en-US" dirty="0">
                <a:solidFill>
                  <a:srgbClr val="FFFFFF"/>
                </a:solidFill>
              </a:rPr>
              <a:t> MongoDB</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MongoDB</a:t>
            </a:r>
          </a:p>
          <a:p>
            <a:pPr lvl="1"/>
            <a:r>
              <a:rPr lang="en-US" dirty="0" err="1"/>
              <a:t>Các</a:t>
            </a:r>
            <a:r>
              <a:rPr lang="en-US" dirty="0"/>
              <a:t> </a:t>
            </a:r>
            <a:r>
              <a:rPr lang="en-US" dirty="0" err="1"/>
              <a:t>tập</a:t>
            </a:r>
            <a:r>
              <a:rPr lang="en-US" dirty="0"/>
              <a:t> tin </a:t>
            </a:r>
            <a:r>
              <a:rPr lang="en-US" dirty="0" err="1"/>
              <a:t>thực</a:t>
            </a:r>
            <a:r>
              <a:rPr lang="en-US" dirty="0"/>
              <a:t> </a:t>
            </a:r>
            <a:r>
              <a:rPr lang="en-US" dirty="0" err="1"/>
              <a:t>thi</a:t>
            </a:r>
            <a:r>
              <a:rPr lang="en-US" dirty="0"/>
              <a:t> </a:t>
            </a:r>
            <a:r>
              <a:rPr lang="en-US" dirty="0" err="1"/>
              <a:t>của</a:t>
            </a:r>
            <a:r>
              <a:rPr lang="en-US" dirty="0"/>
              <a:t> </a:t>
            </a:r>
            <a:r>
              <a:rPr lang="en-US" dirty="0" smtClean="0"/>
              <a:t>MongoDB</a:t>
            </a:r>
          </a:p>
          <a:p>
            <a:pPr lvl="1"/>
            <a:endParaRPr lang="en-US" dirty="0"/>
          </a:p>
          <a:p>
            <a:pPr lvl="1"/>
            <a:endParaRPr lang="en-US" dirty="0" smtClean="0"/>
          </a:p>
          <a:p>
            <a:pPr marL="479425" lvl="1" indent="0">
              <a:buNone/>
            </a:pPr>
            <a:endParaRPr lang="en-US" dirty="0" smtClean="0"/>
          </a:p>
          <a:p>
            <a:pPr lvl="1"/>
            <a:r>
              <a:rPr lang="en-US" dirty="0" err="1"/>
              <a:t>Các</a:t>
            </a:r>
            <a:r>
              <a:rPr lang="en-US" dirty="0"/>
              <a:t> </a:t>
            </a:r>
            <a:r>
              <a:rPr lang="en-US" dirty="0" err="1"/>
              <a:t>khái</a:t>
            </a:r>
            <a:r>
              <a:rPr lang="en-US" dirty="0"/>
              <a:t> </a:t>
            </a:r>
            <a:r>
              <a:rPr lang="en-US" dirty="0" err="1"/>
              <a:t>niệm</a:t>
            </a:r>
            <a:r>
              <a:rPr lang="en-US" dirty="0"/>
              <a:t> </a:t>
            </a:r>
            <a:r>
              <a:rPr lang="en-US" dirty="0" err="1"/>
              <a:t>về</a:t>
            </a:r>
            <a:r>
              <a:rPr lang="en-US" dirty="0"/>
              <a:t> Data </a:t>
            </a:r>
            <a:r>
              <a:rPr lang="en-US" dirty="0" err="1"/>
              <a:t>và</a:t>
            </a:r>
            <a:r>
              <a:rPr lang="en-US" dirty="0"/>
              <a:t> </a:t>
            </a:r>
            <a:r>
              <a:rPr lang="en-US" dirty="0" err="1"/>
              <a:t>cấu</a:t>
            </a:r>
            <a:r>
              <a:rPr lang="en-US" dirty="0"/>
              <a:t> </a:t>
            </a:r>
            <a:r>
              <a:rPr lang="en-US" dirty="0" err="1"/>
              <a:t>trúc</a:t>
            </a:r>
            <a:r>
              <a:rPr lang="en-US" dirty="0"/>
              <a:t> </a:t>
            </a:r>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(so </a:t>
            </a:r>
            <a:r>
              <a:rPr lang="en-US" dirty="0" err="1"/>
              <a:t>sánh</a:t>
            </a:r>
            <a:r>
              <a:rPr lang="en-US" dirty="0"/>
              <a:t> </a:t>
            </a:r>
            <a:r>
              <a:rPr lang="en-US" dirty="0" err="1"/>
              <a:t>với</a:t>
            </a:r>
            <a:r>
              <a:rPr lang="en-US" dirty="0"/>
              <a:t> MySQL</a:t>
            </a:r>
            <a:r>
              <a:rPr lang="en-US" dirty="0" smtClean="0"/>
              <a:t>)</a:t>
            </a: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905000"/>
            <a:ext cx="8143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3810000"/>
            <a:ext cx="814387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66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1341</Words>
  <Application>Microsoft Office PowerPoint</Application>
  <PresentationFormat>On-screen Show (4:3)</PresentationFormat>
  <Paragraphs>104</Paragraphs>
  <Slides>17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SimSun</vt:lpstr>
      <vt:lpstr>Arial</vt:lpstr>
      <vt:lpstr>Calibri</vt:lpstr>
      <vt:lpstr>Times New Roman</vt:lpstr>
      <vt:lpstr>Verdana</vt:lpstr>
      <vt:lpstr>Wingdings</vt:lpstr>
      <vt:lpstr>Chủ đề của Office</vt:lpstr>
      <vt:lpstr>cdb2004c019l</vt:lpstr>
      <vt:lpstr>Mẫu PowerPoint</vt:lpstr>
      <vt:lpstr>Nội Dung</vt:lpstr>
      <vt:lpstr>Giới thiệu chung về NoSQL</vt:lpstr>
      <vt:lpstr>Giới thiệu chung về NoSQL</vt:lpstr>
      <vt:lpstr>Giới thiệu chung về NoSQL</vt:lpstr>
      <vt:lpstr>Giới thiệu chung về NoSQL</vt:lpstr>
      <vt:lpstr>PowerPoint Presentation</vt:lpstr>
      <vt:lpstr>Tổng quan về MongoDB</vt:lpstr>
      <vt:lpstr>Tổng quan về MongoDB</vt:lpstr>
      <vt:lpstr>PowerPoint Presentation</vt:lpstr>
      <vt:lpstr>PowerPoint Presentation</vt:lpstr>
      <vt:lpstr>Nội dung cho phép người dùng đưa thêm mã lệnh</vt:lpstr>
      <vt:lpstr>PowerPoint Presentation</vt:lpstr>
      <vt:lpstr>PowerPoint Presentation</vt:lpstr>
      <vt:lpstr>Tiềm năng phát triển trong tương lai của MongoDB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Thanh Hieu</cp:lastModifiedBy>
  <cp:revision>24</cp:revision>
  <dcterms:created xsi:type="dcterms:W3CDTF">2013-03-30T05:32:17Z</dcterms:created>
  <dcterms:modified xsi:type="dcterms:W3CDTF">2020-11-18T13:33:12Z</dcterms:modified>
</cp:coreProperties>
</file>