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307" r:id="rId5"/>
    <p:sldId id="323" r:id="rId6"/>
    <p:sldId id="259" r:id="rId7"/>
    <p:sldId id="326" r:id="rId8"/>
    <p:sldId id="312" r:id="rId9"/>
    <p:sldId id="324" r:id="rId10"/>
    <p:sldId id="322" r:id="rId11"/>
    <p:sldId id="32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7B"/>
    <a:srgbClr val="5F5F5F"/>
    <a:srgbClr val="3C3282"/>
    <a:srgbClr val="003399"/>
    <a:srgbClr val="FF7E7B"/>
    <a:srgbClr val="352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5" autoAdjust="0"/>
    <p:restoredTop sz="99288" autoAdjust="0"/>
  </p:normalViewPr>
  <p:slideViewPr>
    <p:cSldViewPr>
      <p:cViewPr varScale="1">
        <p:scale>
          <a:sx n="92" d="100"/>
          <a:sy n="92" d="100"/>
        </p:scale>
        <p:origin x="68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ECFDF-B1D1-4246-9C4A-70D2DAF6B724}" type="doc">
      <dgm:prSet loTypeId="urn:microsoft.com/office/officeart/2005/8/layout/h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A5FEF-AD00-4634-A135-DD94F7DEBE63}">
      <dgm:prSet phldrT="[Text]"/>
      <dgm:spPr/>
      <dgm:t>
        <a:bodyPr/>
        <a:lstStyle/>
        <a:p>
          <a:r>
            <a:rPr lang="en-US" dirty="0" smtClean="0"/>
            <a:t>APPROACH 1</a:t>
          </a:r>
          <a:endParaRPr lang="en-US" dirty="0"/>
        </a:p>
      </dgm:t>
    </dgm:pt>
    <dgm:pt modelId="{C1A129AF-0CF5-4669-9128-A8B31D47A430}" type="parTrans" cxnId="{415D3A62-1C18-4C26-BB38-8281A92AA337}">
      <dgm:prSet/>
      <dgm:spPr/>
      <dgm:t>
        <a:bodyPr/>
        <a:lstStyle/>
        <a:p>
          <a:endParaRPr lang="en-US"/>
        </a:p>
      </dgm:t>
    </dgm:pt>
    <dgm:pt modelId="{6FEDFB35-5266-4975-BC91-1E3FCB657846}" type="sibTrans" cxnId="{415D3A62-1C18-4C26-BB38-8281A92AA337}">
      <dgm:prSet/>
      <dgm:spPr/>
      <dgm:t>
        <a:bodyPr/>
        <a:lstStyle/>
        <a:p>
          <a:endParaRPr lang="en-US"/>
        </a:p>
      </dgm:t>
    </dgm:pt>
    <dgm:pt modelId="{21E4E0AD-B603-4ECF-878B-F6D5A20C171A}">
      <dgm:prSet phldrT="[Text]"/>
      <dgm:spPr/>
      <dgm:t>
        <a:bodyPr/>
        <a:lstStyle/>
        <a:p>
          <a:r>
            <a:rPr lang="en-US" dirty="0" smtClean="0"/>
            <a:t>Calculate news sentiment separately, and come up with a sentiment ratio (bullish/bearish)</a:t>
          </a:r>
          <a:endParaRPr lang="en-US" dirty="0"/>
        </a:p>
      </dgm:t>
    </dgm:pt>
    <dgm:pt modelId="{2BB90357-CABB-431E-8CEF-68DC490CCC28}" type="parTrans" cxnId="{75FFDF73-10E1-498F-9590-10637795AFD3}">
      <dgm:prSet/>
      <dgm:spPr/>
      <dgm:t>
        <a:bodyPr/>
        <a:lstStyle/>
        <a:p>
          <a:endParaRPr lang="en-US"/>
        </a:p>
      </dgm:t>
    </dgm:pt>
    <dgm:pt modelId="{1ED4F8CC-AF3E-4900-9E8B-24581477E5E6}" type="sibTrans" cxnId="{75FFDF73-10E1-498F-9590-10637795AFD3}">
      <dgm:prSet/>
      <dgm:spPr/>
      <dgm:t>
        <a:bodyPr/>
        <a:lstStyle/>
        <a:p>
          <a:endParaRPr lang="en-US"/>
        </a:p>
      </dgm:t>
    </dgm:pt>
    <dgm:pt modelId="{F4665C82-E099-4272-B69B-CBB9BFE98858}">
      <dgm:prSet phldrT="[Text]"/>
      <dgm:spPr/>
      <dgm:t>
        <a:bodyPr/>
        <a:lstStyle/>
        <a:p>
          <a:r>
            <a:rPr lang="en-US" dirty="0" smtClean="0"/>
            <a:t>Based on sentiment ratio to predict price (financial modeling)</a:t>
          </a:r>
          <a:endParaRPr lang="en-US" dirty="0"/>
        </a:p>
      </dgm:t>
    </dgm:pt>
    <dgm:pt modelId="{FB80EB68-BE9E-449D-AFE2-533C11674A05}" type="parTrans" cxnId="{22DCAA7B-C68C-4421-A785-D405FC3ED109}">
      <dgm:prSet/>
      <dgm:spPr/>
      <dgm:t>
        <a:bodyPr/>
        <a:lstStyle/>
        <a:p>
          <a:endParaRPr lang="en-US"/>
        </a:p>
      </dgm:t>
    </dgm:pt>
    <dgm:pt modelId="{14EE582D-5B7B-43D4-95C5-2439CF7C30D0}" type="sibTrans" cxnId="{22DCAA7B-C68C-4421-A785-D405FC3ED109}">
      <dgm:prSet/>
      <dgm:spPr/>
      <dgm:t>
        <a:bodyPr/>
        <a:lstStyle/>
        <a:p>
          <a:endParaRPr lang="en-US"/>
        </a:p>
      </dgm:t>
    </dgm:pt>
    <dgm:pt modelId="{A3840278-1AA1-46FC-A355-9881456765FC}">
      <dgm:prSet phldrT="[Text]"/>
      <dgm:spPr/>
      <dgm:t>
        <a:bodyPr/>
        <a:lstStyle/>
        <a:p>
          <a:r>
            <a:rPr lang="en-US" dirty="0" smtClean="0"/>
            <a:t>APPROACH 2</a:t>
          </a:r>
          <a:endParaRPr lang="en-US" dirty="0"/>
        </a:p>
      </dgm:t>
    </dgm:pt>
    <dgm:pt modelId="{C76D95FB-54F0-40FB-B2BD-9BCCD6FB514C}" type="parTrans" cxnId="{0397A1A3-C061-447F-8F14-4E03A247FC7B}">
      <dgm:prSet/>
      <dgm:spPr/>
      <dgm:t>
        <a:bodyPr/>
        <a:lstStyle/>
        <a:p>
          <a:endParaRPr lang="en-US"/>
        </a:p>
      </dgm:t>
    </dgm:pt>
    <dgm:pt modelId="{BCA0D87D-3646-4C1F-A247-55A9778AEC5D}" type="sibTrans" cxnId="{0397A1A3-C061-447F-8F14-4E03A247FC7B}">
      <dgm:prSet/>
      <dgm:spPr/>
      <dgm:t>
        <a:bodyPr/>
        <a:lstStyle/>
        <a:p>
          <a:endParaRPr lang="en-US"/>
        </a:p>
      </dgm:t>
    </dgm:pt>
    <dgm:pt modelId="{CF40E93A-E5F2-40D2-8A1E-BCA7AE59ADF2}">
      <dgm:prSet phldrT="[Text]"/>
      <dgm:spPr/>
      <dgm:t>
        <a:bodyPr/>
        <a:lstStyle/>
        <a:p>
          <a:r>
            <a:rPr lang="en-US" dirty="0" smtClean="0"/>
            <a:t>Let news be input, and price movements be output.</a:t>
          </a:r>
          <a:endParaRPr lang="en-US" dirty="0"/>
        </a:p>
      </dgm:t>
    </dgm:pt>
    <dgm:pt modelId="{E280D2A1-842D-4B98-B9B9-6339BACFC04B}" type="parTrans" cxnId="{FF2C7CD2-1B87-4F5F-AFF1-1694F6A4D917}">
      <dgm:prSet/>
      <dgm:spPr/>
      <dgm:t>
        <a:bodyPr/>
        <a:lstStyle/>
        <a:p>
          <a:endParaRPr lang="en-US"/>
        </a:p>
      </dgm:t>
    </dgm:pt>
    <dgm:pt modelId="{A826BA21-21ED-44B2-841D-7FEF0A54FB13}" type="sibTrans" cxnId="{FF2C7CD2-1B87-4F5F-AFF1-1694F6A4D917}">
      <dgm:prSet/>
      <dgm:spPr/>
      <dgm:t>
        <a:bodyPr/>
        <a:lstStyle/>
        <a:p>
          <a:endParaRPr lang="en-US"/>
        </a:p>
      </dgm:t>
    </dgm:pt>
    <dgm:pt modelId="{1E4A62D2-7D47-4B8D-8EDF-77AA4001A28E}">
      <dgm:prSet phldrT="[Text]"/>
      <dgm:spPr/>
      <dgm:t>
        <a:bodyPr/>
        <a:lstStyle/>
        <a:p>
          <a:r>
            <a:rPr lang="en-US" dirty="0" smtClean="0"/>
            <a:t>Build an end-to-end prediction model.</a:t>
          </a:r>
          <a:endParaRPr lang="en-US" dirty="0"/>
        </a:p>
      </dgm:t>
    </dgm:pt>
    <dgm:pt modelId="{1F33EBE3-3967-45C0-B6CB-6BFAC5681D4D}" type="parTrans" cxnId="{85B395CD-53B9-406F-A4E5-2CD34553A60C}">
      <dgm:prSet/>
      <dgm:spPr/>
      <dgm:t>
        <a:bodyPr/>
        <a:lstStyle/>
        <a:p>
          <a:endParaRPr lang="en-US"/>
        </a:p>
      </dgm:t>
    </dgm:pt>
    <dgm:pt modelId="{2DBD12C5-7D83-457A-8AA7-56C2F47C74FC}" type="sibTrans" cxnId="{85B395CD-53B9-406F-A4E5-2CD34553A60C}">
      <dgm:prSet/>
      <dgm:spPr/>
      <dgm:t>
        <a:bodyPr/>
        <a:lstStyle/>
        <a:p>
          <a:endParaRPr lang="en-US"/>
        </a:p>
      </dgm:t>
    </dgm:pt>
    <dgm:pt modelId="{B7F8C923-0AD6-4F13-8E9A-D7B5F27D35FE}">
      <dgm:prSet phldrT="[Text]"/>
      <dgm:spPr/>
      <dgm:t>
        <a:bodyPr/>
        <a:lstStyle/>
        <a:p>
          <a:r>
            <a:rPr lang="en-US" dirty="0" smtClean="0"/>
            <a:t>Example: </a:t>
          </a:r>
          <a:r>
            <a:rPr lang="en-US" dirty="0" err="1" smtClean="0"/>
            <a:t>WorldQuant</a:t>
          </a:r>
          <a:endParaRPr lang="en-US" dirty="0"/>
        </a:p>
      </dgm:t>
    </dgm:pt>
    <dgm:pt modelId="{1B2690D9-3265-42B3-9777-CA0B5E812278}" type="parTrans" cxnId="{8C557F69-AF4B-425E-90E9-E37A42CE8F23}">
      <dgm:prSet/>
      <dgm:spPr/>
      <dgm:t>
        <a:bodyPr/>
        <a:lstStyle/>
        <a:p>
          <a:endParaRPr lang="en-US"/>
        </a:p>
      </dgm:t>
    </dgm:pt>
    <dgm:pt modelId="{09B81A43-6EC7-4819-918A-81E7D9BD2DA3}" type="sibTrans" cxnId="{8C557F69-AF4B-425E-90E9-E37A42CE8F23}">
      <dgm:prSet/>
      <dgm:spPr/>
      <dgm:t>
        <a:bodyPr/>
        <a:lstStyle/>
        <a:p>
          <a:endParaRPr lang="en-US"/>
        </a:p>
      </dgm:t>
    </dgm:pt>
    <dgm:pt modelId="{B4B38B04-0E5C-4B2B-A5D5-FD8ED14CBBA1}" type="pres">
      <dgm:prSet presAssocID="{867ECFDF-B1D1-4246-9C4A-70D2DAF6B724}" presName="linearFlow" presStyleCnt="0">
        <dgm:presLayoutVars>
          <dgm:dir/>
          <dgm:animLvl val="lvl"/>
          <dgm:resizeHandles/>
        </dgm:presLayoutVars>
      </dgm:prSet>
      <dgm:spPr/>
    </dgm:pt>
    <dgm:pt modelId="{B93CF04E-A0CE-4C8D-82E1-D262AAB9DD2D}" type="pres">
      <dgm:prSet presAssocID="{C30A5FEF-AD00-4634-A135-DD94F7DEBE63}" presName="compositeNode" presStyleCnt="0">
        <dgm:presLayoutVars>
          <dgm:bulletEnabled val="1"/>
        </dgm:presLayoutVars>
      </dgm:prSet>
      <dgm:spPr/>
    </dgm:pt>
    <dgm:pt modelId="{B75E50F8-9D22-4445-83D0-1103881D60E3}" type="pres">
      <dgm:prSet presAssocID="{C30A5FEF-AD00-4634-A135-DD94F7DEBE63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9E27E0-9CAB-479A-9780-263C4E40F7F4}" type="pres">
      <dgm:prSet presAssocID="{C30A5FEF-AD00-4634-A135-DD94F7DEBE63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3FD31-86A5-4C02-94A6-E476DA4016B3}" type="pres">
      <dgm:prSet presAssocID="{C30A5FEF-AD00-4634-A135-DD94F7DEBE63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5AC0EE37-BFD3-4E69-A5A4-B4168E20C472}" type="pres">
      <dgm:prSet presAssocID="{6FEDFB35-5266-4975-BC91-1E3FCB657846}" presName="sibTrans" presStyleCnt="0"/>
      <dgm:spPr/>
    </dgm:pt>
    <dgm:pt modelId="{C603CD9D-8B2E-4E2E-A966-031B701C93BC}" type="pres">
      <dgm:prSet presAssocID="{A3840278-1AA1-46FC-A355-9881456765FC}" presName="compositeNode" presStyleCnt="0">
        <dgm:presLayoutVars>
          <dgm:bulletEnabled val="1"/>
        </dgm:presLayoutVars>
      </dgm:prSet>
      <dgm:spPr/>
    </dgm:pt>
    <dgm:pt modelId="{1322AF49-896C-4663-931E-546D3AD94824}" type="pres">
      <dgm:prSet presAssocID="{A3840278-1AA1-46FC-A355-9881456765FC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9208C42C-DC15-4F48-B74E-74C370F0340A}" type="pres">
      <dgm:prSet presAssocID="{A3840278-1AA1-46FC-A355-9881456765FC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7934E-7E99-4964-8873-6E5113FCE80A}" type="pres">
      <dgm:prSet presAssocID="{A3840278-1AA1-46FC-A355-9881456765FC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DD5435-C820-4A50-B354-4CDD826DCBEB}" type="presOf" srcId="{867ECFDF-B1D1-4246-9C4A-70D2DAF6B724}" destId="{B4B38B04-0E5C-4B2B-A5D5-FD8ED14CBBA1}" srcOrd="0" destOrd="0" presId="urn:microsoft.com/office/officeart/2005/8/layout/hList2"/>
    <dgm:cxn modelId="{8C557F69-AF4B-425E-90E9-E37A42CE8F23}" srcId="{C30A5FEF-AD00-4634-A135-DD94F7DEBE63}" destId="{B7F8C923-0AD6-4F13-8E9A-D7B5F27D35FE}" srcOrd="2" destOrd="0" parTransId="{1B2690D9-3265-42B3-9777-CA0B5E812278}" sibTransId="{09B81A43-6EC7-4819-918A-81E7D9BD2DA3}"/>
    <dgm:cxn modelId="{415D3A62-1C18-4C26-BB38-8281A92AA337}" srcId="{867ECFDF-B1D1-4246-9C4A-70D2DAF6B724}" destId="{C30A5FEF-AD00-4634-A135-DD94F7DEBE63}" srcOrd="0" destOrd="0" parTransId="{C1A129AF-0CF5-4669-9128-A8B31D47A430}" sibTransId="{6FEDFB35-5266-4975-BC91-1E3FCB657846}"/>
    <dgm:cxn modelId="{87A57BF1-5FA5-4E11-8455-3FFD8E9A80A3}" type="presOf" srcId="{CF40E93A-E5F2-40D2-8A1E-BCA7AE59ADF2}" destId="{9208C42C-DC15-4F48-B74E-74C370F0340A}" srcOrd="0" destOrd="0" presId="urn:microsoft.com/office/officeart/2005/8/layout/hList2"/>
    <dgm:cxn modelId="{22DCAA7B-C68C-4421-A785-D405FC3ED109}" srcId="{C30A5FEF-AD00-4634-A135-DD94F7DEBE63}" destId="{F4665C82-E099-4272-B69B-CBB9BFE98858}" srcOrd="1" destOrd="0" parTransId="{FB80EB68-BE9E-449D-AFE2-533C11674A05}" sibTransId="{14EE582D-5B7B-43D4-95C5-2439CF7C30D0}"/>
    <dgm:cxn modelId="{FF2C7CD2-1B87-4F5F-AFF1-1694F6A4D917}" srcId="{A3840278-1AA1-46FC-A355-9881456765FC}" destId="{CF40E93A-E5F2-40D2-8A1E-BCA7AE59ADF2}" srcOrd="0" destOrd="0" parTransId="{E280D2A1-842D-4B98-B9B9-6339BACFC04B}" sibTransId="{A826BA21-21ED-44B2-841D-7FEF0A54FB13}"/>
    <dgm:cxn modelId="{978868B5-AD3A-4A10-B15A-88C64774ACE3}" type="presOf" srcId="{C30A5FEF-AD00-4634-A135-DD94F7DEBE63}" destId="{AC13FD31-86A5-4C02-94A6-E476DA4016B3}" srcOrd="0" destOrd="0" presId="urn:microsoft.com/office/officeart/2005/8/layout/hList2"/>
    <dgm:cxn modelId="{6EB4A5A6-B078-4F9D-AC60-822DA2E37296}" type="presOf" srcId="{B7F8C923-0AD6-4F13-8E9A-D7B5F27D35FE}" destId="{3A9E27E0-9CAB-479A-9780-263C4E40F7F4}" srcOrd="0" destOrd="2" presId="urn:microsoft.com/office/officeart/2005/8/layout/hList2"/>
    <dgm:cxn modelId="{75FFDF73-10E1-498F-9590-10637795AFD3}" srcId="{C30A5FEF-AD00-4634-A135-DD94F7DEBE63}" destId="{21E4E0AD-B603-4ECF-878B-F6D5A20C171A}" srcOrd="0" destOrd="0" parTransId="{2BB90357-CABB-431E-8CEF-68DC490CCC28}" sibTransId="{1ED4F8CC-AF3E-4900-9E8B-24581477E5E6}"/>
    <dgm:cxn modelId="{0B4BAE16-5712-4DE5-B175-13DD8F23CA49}" type="presOf" srcId="{21E4E0AD-B603-4ECF-878B-F6D5A20C171A}" destId="{3A9E27E0-9CAB-479A-9780-263C4E40F7F4}" srcOrd="0" destOrd="0" presId="urn:microsoft.com/office/officeart/2005/8/layout/hList2"/>
    <dgm:cxn modelId="{E674F9F2-C94F-43FA-B6C4-078FEB5BD22B}" type="presOf" srcId="{F4665C82-E099-4272-B69B-CBB9BFE98858}" destId="{3A9E27E0-9CAB-479A-9780-263C4E40F7F4}" srcOrd="0" destOrd="1" presId="urn:microsoft.com/office/officeart/2005/8/layout/hList2"/>
    <dgm:cxn modelId="{89297882-59B9-429B-8CB3-6013A641B4AB}" type="presOf" srcId="{1E4A62D2-7D47-4B8D-8EDF-77AA4001A28E}" destId="{9208C42C-DC15-4F48-B74E-74C370F0340A}" srcOrd="0" destOrd="1" presId="urn:microsoft.com/office/officeart/2005/8/layout/hList2"/>
    <dgm:cxn modelId="{354E2788-420D-4E94-A71A-1B9044DB5B2F}" type="presOf" srcId="{A3840278-1AA1-46FC-A355-9881456765FC}" destId="{BEE7934E-7E99-4964-8873-6E5113FCE80A}" srcOrd="0" destOrd="0" presId="urn:microsoft.com/office/officeart/2005/8/layout/hList2"/>
    <dgm:cxn modelId="{0397A1A3-C061-447F-8F14-4E03A247FC7B}" srcId="{867ECFDF-B1D1-4246-9C4A-70D2DAF6B724}" destId="{A3840278-1AA1-46FC-A355-9881456765FC}" srcOrd="1" destOrd="0" parTransId="{C76D95FB-54F0-40FB-B2BD-9BCCD6FB514C}" sibTransId="{BCA0D87D-3646-4C1F-A247-55A9778AEC5D}"/>
    <dgm:cxn modelId="{85B395CD-53B9-406F-A4E5-2CD34553A60C}" srcId="{A3840278-1AA1-46FC-A355-9881456765FC}" destId="{1E4A62D2-7D47-4B8D-8EDF-77AA4001A28E}" srcOrd="1" destOrd="0" parTransId="{1F33EBE3-3967-45C0-B6CB-6BFAC5681D4D}" sibTransId="{2DBD12C5-7D83-457A-8AA7-56C2F47C74FC}"/>
    <dgm:cxn modelId="{30DA46D8-145B-49B1-9B1A-1F43C4FBE86A}" type="presParOf" srcId="{B4B38B04-0E5C-4B2B-A5D5-FD8ED14CBBA1}" destId="{B93CF04E-A0CE-4C8D-82E1-D262AAB9DD2D}" srcOrd="0" destOrd="0" presId="urn:microsoft.com/office/officeart/2005/8/layout/hList2"/>
    <dgm:cxn modelId="{1FAB1908-DF13-4A70-81D0-879588843149}" type="presParOf" srcId="{B93CF04E-A0CE-4C8D-82E1-D262AAB9DD2D}" destId="{B75E50F8-9D22-4445-83D0-1103881D60E3}" srcOrd="0" destOrd="0" presId="urn:microsoft.com/office/officeart/2005/8/layout/hList2"/>
    <dgm:cxn modelId="{EF21F087-3E44-467E-88E6-09CCCF6996E4}" type="presParOf" srcId="{B93CF04E-A0CE-4C8D-82E1-D262AAB9DD2D}" destId="{3A9E27E0-9CAB-479A-9780-263C4E40F7F4}" srcOrd="1" destOrd="0" presId="urn:microsoft.com/office/officeart/2005/8/layout/hList2"/>
    <dgm:cxn modelId="{98F4257E-AEBD-41E9-B89F-A5FC98D78044}" type="presParOf" srcId="{B93CF04E-A0CE-4C8D-82E1-D262AAB9DD2D}" destId="{AC13FD31-86A5-4C02-94A6-E476DA4016B3}" srcOrd="2" destOrd="0" presId="urn:microsoft.com/office/officeart/2005/8/layout/hList2"/>
    <dgm:cxn modelId="{CDC88B95-8895-4C75-B26D-EBA90726C09E}" type="presParOf" srcId="{B4B38B04-0E5C-4B2B-A5D5-FD8ED14CBBA1}" destId="{5AC0EE37-BFD3-4E69-A5A4-B4168E20C472}" srcOrd="1" destOrd="0" presId="urn:microsoft.com/office/officeart/2005/8/layout/hList2"/>
    <dgm:cxn modelId="{190ACE69-C3D1-47BA-955C-59BBD2B7050F}" type="presParOf" srcId="{B4B38B04-0E5C-4B2B-A5D5-FD8ED14CBBA1}" destId="{C603CD9D-8B2E-4E2E-A966-031B701C93BC}" srcOrd="2" destOrd="0" presId="urn:microsoft.com/office/officeart/2005/8/layout/hList2"/>
    <dgm:cxn modelId="{546504FD-507B-4B0B-AEDE-6BD6EEB80508}" type="presParOf" srcId="{C603CD9D-8B2E-4E2E-A966-031B701C93BC}" destId="{1322AF49-896C-4663-931E-546D3AD94824}" srcOrd="0" destOrd="0" presId="urn:microsoft.com/office/officeart/2005/8/layout/hList2"/>
    <dgm:cxn modelId="{008FA332-1726-4B4B-A2D8-E26629435A82}" type="presParOf" srcId="{C603CD9D-8B2E-4E2E-A966-031B701C93BC}" destId="{9208C42C-DC15-4F48-B74E-74C370F0340A}" srcOrd="1" destOrd="0" presId="urn:microsoft.com/office/officeart/2005/8/layout/hList2"/>
    <dgm:cxn modelId="{BC2460C7-51BB-4D36-998C-18387CCB3AF8}" type="presParOf" srcId="{C603CD9D-8B2E-4E2E-A966-031B701C93BC}" destId="{BEE7934E-7E99-4964-8873-6E5113FCE80A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3FD31-86A5-4C02-94A6-E476DA4016B3}">
      <dsp:nvSpPr>
        <dsp:cNvPr id="0" name=""/>
        <dsp:cNvSpPr/>
      </dsp:nvSpPr>
      <dsp:spPr>
        <a:xfrm rot="16200000">
          <a:off x="-1147192" y="1843512"/>
          <a:ext cx="2773680" cy="40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1114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APPROACH 1</a:t>
          </a:r>
          <a:endParaRPr lang="en-US" sz="2900" kern="1200" dirty="0"/>
        </a:p>
      </dsp:txBody>
      <dsp:txXfrm>
        <a:off x="-1147192" y="1843512"/>
        <a:ext cx="2773680" cy="409452"/>
      </dsp:txXfrm>
    </dsp:sp>
    <dsp:sp modelId="{3A9E27E0-9CAB-479A-9780-263C4E40F7F4}">
      <dsp:nvSpPr>
        <dsp:cNvPr id="0" name=""/>
        <dsp:cNvSpPr/>
      </dsp:nvSpPr>
      <dsp:spPr>
        <a:xfrm>
          <a:off x="444374" y="661398"/>
          <a:ext cx="2039507" cy="2773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1114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Calculate news sentiment separately, and come up with a sentiment ratio (bullish/bearish)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Based on sentiment ratio to predict price (financial modeling)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Example: </a:t>
          </a:r>
          <a:r>
            <a:rPr lang="en-US" sz="1400" kern="1200" dirty="0" err="1" smtClean="0"/>
            <a:t>WorldQuant</a:t>
          </a:r>
          <a:endParaRPr lang="en-US" sz="1400" kern="1200" dirty="0"/>
        </a:p>
      </dsp:txBody>
      <dsp:txXfrm>
        <a:off x="444374" y="661398"/>
        <a:ext cx="2039507" cy="2773680"/>
      </dsp:txXfrm>
    </dsp:sp>
    <dsp:sp modelId="{B75E50F8-9D22-4445-83D0-1103881D60E3}">
      <dsp:nvSpPr>
        <dsp:cNvPr id="0" name=""/>
        <dsp:cNvSpPr/>
      </dsp:nvSpPr>
      <dsp:spPr>
        <a:xfrm>
          <a:off x="34921" y="120921"/>
          <a:ext cx="818905" cy="818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EE7934E-7E99-4964-8873-6E5113FCE80A}">
      <dsp:nvSpPr>
        <dsp:cNvPr id="0" name=""/>
        <dsp:cNvSpPr/>
      </dsp:nvSpPr>
      <dsp:spPr>
        <a:xfrm rot="16200000">
          <a:off x="1820404" y="1843512"/>
          <a:ext cx="2773680" cy="40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1114" bIns="0" numCol="1" spcCol="1270" anchor="t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APPROACH 2</a:t>
          </a:r>
          <a:endParaRPr lang="en-US" sz="2900" kern="1200" dirty="0"/>
        </a:p>
      </dsp:txBody>
      <dsp:txXfrm>
        <a:off x="1820404" y="1843512"/>
        <a:ext cx="2773680" cy="409452"/>
      </dsp:txXfrm>
    </dsp:sp>
    <dsp:sp modelId="{9208C42C-DC15-4F48-B74E-74C370F0340A}">
      <dsp:nvSpPr>
        <dsp:cNvPr id="0" name=""/>
        <dsp:cNvSpPr/>
      </dsp:nvSpPr>
      <dsp:spPr>
        <a:xfrm>
          <a:off x="3411970" y="661398"/>
          <a:ext cx="2039507" cy="2773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61114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Let news be input, and price movements be output.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 an end-to-end prediction model.</a:t>
          </a:r>
          <a:endParaRPr lang="en-US" sz="1400" kern="1200" dirty="0"/>
        </a:p>
      </dsp:txBody>
      <dsp:txXfrm>
        <a:off x="3411970" y="661398"/>
        <a:ext cx="2039507" cy="2773680"/>
      </dsp:txXfrm>
    </dsp:sp>
    <dsp:sp modelId="{1322AF49-896C-4663-931E-546D3AD94824}">
      <dsp:nvSpPr>
        <dsp:cNvPr id="0" name=""/>
        <dsp:cNvSpPr/>
      </dsp:nvSpPr>
      <dsp:spPr>
        <a:xfrm>
          <a:off x="3002518" y="120921"/>
          <a:ext cx="818905" cy="8189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4DEC4-ED31-4D4A-BA0F-E4A538D02E76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FEE76-4213-4F1E-AE3E-31026536A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8" name="Picture 4" descr="G:\Cty VDS Spaces\2. BO VPP\JPG\PPTxanh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11" y="0"/>
            <a:ext cx="91833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1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Trao đổi hợp tác với Đại học Nguyễn Tất Thành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G:\Cty VDS Spaces\2. BO VPP\JPG\PPT-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28" y="0"/>
            <a:ext cx="9221496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28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G:\Cty VDS Spaces\2. BO VPP\JPG\PPT-0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747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100" name="Picture 4" descr="G:\Cty VDS Spaces\2. BO VPP\JPG\PPTxanh-0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9" y="-95250"/>
            <a:ext cx="9293560" cy="520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2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6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Trao đổi hợp tác với Đại học Nguyễn Tất Thành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4767263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F705-FEA5-4DC6-A356-11401B5DB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aaron7su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828800" y="285750"/>
            <a:ext cx="6324600" cy="762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2381" y="2724150"/>
            <a:ext cx="6373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NEWS-BASED STOCK TREND PREDICTION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 smtClean="0">
                <a:solidFill>
                  <a:schemeClr val="bg1"/>
                </a:solidFill>
              </a:rPr>
              <a:t>Pham Minh </a:t>
            </a:r>
            <a:r>
              <a:rPr lang="en-US" dirty="0" err="1" smtClean="0">
                <a:solidFill>
                  <a:schemeClr val="bg1"/>
                </a:solidFill>
              </a:rPr>
              <a:t>Hieu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71342"/>
            <a:ext cx="7010400" cy="857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/>
              <a:t>II</a:t>
            </a:r>
            <a:r>
              <a:rPr lang="en-US" sz="2800" b="1" dirty="0" smtClean="0"/>
              <a:t>.3. Results, drawback and lessons learned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592"/>
            <a:ext cx="4800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smtClean="0"/>
              <a:t>Highest accuracy achieved: 57%</a:t>
            </a:r>
          </a:p>
          <a:p>
            <a:r>
              <a:rPr lang="en-US" sz="1600" b="1" dirty="0" smtClean="0"/>
              <a:t>Drawback: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smtClean="0"/>
              <a:t>+  Inability to find a better dataset.</a:t>
            </a:r>
          </a:p>
          <a:p>
            <a:pPr marL="0" indent="0">
              <a:buNone/>
            </a:pPr>
            <a:r>
              <a:rPr lang="en-US" sz="1600" dirty="0" smtClean="0"/>
              <a:t>       + Inability to incorporate adv</a:t>
            </a:r>
            <a:r>
              <a:rPr lang="en-US" sz="1600" dirty="0" smtClean="0"/>
              <a:t>anced techniques.</a:t>
            </a:r>
          </a:p>
          <a:p>
            <a:pPr marL="0" indent="0">
              <a:buNone/>
            </a:pPr>
            <a:r>
              <a:rPr lang="en-US" sz="1600" dirty="0" smtClean="0"/>
              <a:t>       + Still not considered news content, only stopped at news titles.</a:t>
            </a:r>
          </a:p>
          <a:p>
            <a:pPr marL="0" indent="0">
              <a:buNone/>
            </a:pPr>
            <a:r>
              <a:rPr lang="en-US" sz="1600" dirty="0" smtClean="0"/>
              <a:t>       + Fail to find a suitable dataset for approach 1.</a:t>
            </a:r>
          </a:p>
          <a:p>
            <a:r>
              <a:rPr lang="en-US" sz="1600" b="1" dirty="0" smtClean="0"/>
              <a:t>Lesson learned: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+ How to carry out a solo machine learning project.</a:t>
            </a:r>
          </a:p>
          <a:p>
            <a:pPr marL="0" indent="0">
              <a:buNone/>
            </a:pPr>
            <a:r>
              <a:rPr lang="en-US" sz="1600" dirty="0" smtClean="0"/>
              <a:t>      + Need to improve at: Machine Learning Mastery, learn data crawling.</a:t>
            </a:r>
          </a:p>
          <a:p>
            <a:pPr marL="0" indent="0">
              <a:buNone/>
            </a:pPr>
            <a:r>
              <a:rPr lang="en-US" sz="1600" dirty="0" smtClean="0"/>
              <a:t>      + To improve the current problem: Dictionary Learning?</a:t>
            </a:r>
          </a:p>
          <a:p>
            <a:pPr marL="0" indent="0">
              <a:buNone/>
            </a:pPr>
            <a:r>
              <a:rPr lang="en-US" sz="1600" dirty="0" smtClean="0"/>
              <a:t>      + Try new techniques: semi-supervised?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287" y="1200150"/>
            <a:ext cx="3476625" cy="12573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386387" y="2571750"/>
            <a:ext cx="345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My final results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7181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0364"/>
            <a:ext cx="8458200" cy="115858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BETTER LUCK NEXT TIME!</a:t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4000" b="1" dirty="0" smtClean="0">
                <a:solidFill>
                  <a:schemeClr val="tx2"/>
                </a:solidFill>
              </a:rPr>
              <a:t>THANK YOU FOR LISTENING!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Nội</a:t>
            </a:r>
            <a:r>
              <a:rPr lang="en-US" sz="2800" b="1" dirty="0" smtClean="0"/>
              <a:t> </a:t>
            </a:r>
            <a:r>
              <a:rPr lang="en-US" sz="2800" b="1" dirty="0"/>
              <a:t>dung </a:t>
            </a:r>
            <a:r>
              <a:rPr lang="en-US" sz="2800" b="1" dirty="0" err="1"/>
              <a:t>chính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I. Introduction</a:t>
            </a:r>
          </a:p>
          <a:p>
            <a:pPr marL="0" indent="0">
              <a:buNone/>
            </a:pPr>
            <a:r>
              <a:rPr lang="en-US" sz="2000" i="1" dirty="0" smtClean="0"/>
              <a:t>I.1. General Idea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I.2. Measurement of sentiment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i="1" dirty="0" smtClean="0"/>
              <a:t>I</a:t>
            </a:r>
            <a:r>
              <a:rPr lang="en-US" sz="2000" i="1" dirty="0" smtClean="0"/>
              <a:t>.3. </a:t>
            </a:r>
            <a:r>
              <a:rPr lang="en-US" sz="2000" i="1" dirty="0" smtClean="0"/>
              <a:t>Possible approaches</a:t>
            </a:r>
          </a:p>
          <a:p>
            <a:pPr marL="0" indent="0">
              <a:buNone/>
            </a:pPr>
            <a:r>
              <a:rPr lang="en-US" sz="2800" b="1" dirty="0" smtClean="0"/>
              <a:t>II. </a:t>
            </a:r>
            <a:r>
              <a:rPr lang="en-US" sz="2800" b="1" dirty="0" smtClean="0"/>
              <a:t>Implementation</a:t>
            </a:r>
          </a:p>
          <a:p>
            <a:pPr marL="0" indent="0">
              <a:buNone/>
            </a:pPr>
            <a:r>
              <a:rPr lang="en-US" sz="2000" i="1" dirty="0" smtClean="0"/>
              <a:t>II.1. Dataset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II.2. Code example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II. Results, drawbacks and lesson learned</a:t>
            </a:r>
            <a:endParaRPr lang="en-US" sz="20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38350"/>
            <a:ext cx="6172200" cy="10215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I. INTRODUCTION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056" y="275918"/>
            <a:ext cx="8229600" cy="53697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I.1. General Idea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9530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alibri (Body)"/>
              </a:rPr>
              <a:t>According to Investopedia:</a:t>
            </a:r>
          </a:p>
          <a:p>
            <a:r>
              <a:rPr lang="en-US" sz="1600" i="1" dirty="0">
                <a:latin typeface="Calibri (Body)"/>
              </a:rPr>
              <a:t>T</a:t>
            </a:r>
            <a:r>
              <a:rPr lang="en-US" sz="1600" i="1" dirty="0" smtClean="0">
                <a:latin typeface="Calibri (Body)"/>
              </a:rPr>
              <a:t>he </a:t>
            </a:r>
            <a:r>
              <a:rPr lang="en-US" sz="1600" i="1" dirty="0">
                <a:latin typeface="Calibri (Body)"/>
              </a:rPr>
              <a:t>overall consensus about a stock or the stock market as a </a:t>
            </a:r>
            <a:r>
              <a:rPr lang="en-US" sz="1600" i="1" dirty="0" smtClean="0">
                <a:latin typeface="Calibri (Body)"/>
              </a:rPr>
              <a:t>whole (crowd psychology).</a:t>
            </a:r>
            <a:endParaRPr lang="en-US" sz="1600" i="1" dirty="0">
              <a:latin typeface="Calibri (Body)"/>
            </a:endParaRPr>
          </a:p>
          <a:p>
            <a:r>
              <a:rPr lang="en-US" sz="1600" b="1" i="1" dirty="0">
                <a:latin typeface="Calibri (Body)"/>
              </a:rPr>
              <a:t>B</a:t>
            </a:r>
            <a:r>
              <a:rPr lang="en-US" sz="1600" b="1" i="1" dirty="0" smtClean="0">
                <a:latin typeface="Calibri (Body)"/>
              </a:rPr>
              <a:t>ullish</a:t>
            </a:r>
            <a:r>
              <a:rPr lang="en-US" sz="1600" i="1" dirty="0" smtClean="0">
                <a:latin typeface="Calibri (Body)"/>
              </a:rPr>
              <a:t> sentiment: when </a:t>
            </a:r>
            <a:r>
              <a:rPr lang="en-US" sz="1600" i="1" dirty="0">
                <a:latin typeface="Calibri (Body)"/>
              </a:rPr>
              <a:t>prices are </a:t>
            </a:r>
            <a:r>
              <a:rPr lang="en-US" sz="1600" i="1" dirty="0" smtClean="0">
                <a:latin typeface="Calibri (Body)"/>
              </a:rPr>
              <a:t>rising.</a:t>
            </a:r>
            <a:endParaRPr lang="en-US" sz="1600" i="1" dirty="0">
              <a:latin typeface="Calibri (Body)"/>
            </a:endParaRPr>
          </a:p>
          <a:p>
            <a:r>
              <a:rPr lang="en-US" sz="1600" b="1" i="1" dirty="0" smtClean="0">
                <a:latin typeface="Calibri (Body)"/>
              </a:rPr>
              <a:t>Bearish</a:t>
            </a:r>
            <a:r>
              <a:rPr lang="en-US" sz="1600" i="1" dirty="0" smtClean="0">
                <a:latin typeface="Calibri (Body)"/>
              </a:rPr>
              <a:t> sentiment: when </a:t>
            </a:r>
            <a:r>
              <a:rPr lang="en-US" sz="1600" i="1" dirty="0">
                <a:latin typeface="Calibri (Body)"/>
              </a:rPr>
              <a:t>prices are falling</a:t>
            </a:r>
            <a:r>
              <a:rPr lang="en-US" sz="1600" i="1" dirty="0" smtClean="0">
                <a:latin typeface="Calibri (Body)"/>
              </a:rPr>
              <a:t>.</a:t>
            </a:r>
          </a:p>
          <a:p>
            <a:r>
              <a:rPr lang="en-US" sz="1600" i="1" dirty="0" smtClean="0">
                <a:latin typeface="Calibri (Body)"/>
              </a:rPr>
              <a:t>Effects on the stock market: Short-term price movement.</a:t>
            </a:r>
          </a:p>
          <a:p>
            <a:r>
              <a:rPr lang="en-US" sz="1600" i="1" dirty="0" smtClean="0">
                <a:latin typeface="Calibri (Body)"/>
              </a:rPr>
              <a:t>Who utilize: Day traders and technical analysts (as opposed to fundamental analysts).</a:t>
            </a:r>
          </a:p>
        </p:txBody>
      </p:sp>
      <p:pic>
        <p:nvPicPr>
          <p:cNvPr id="1026" name="Picture 2" descr="Kết quả hình ảnh cho bullish beari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76350"/>
            <a:ext cx="312420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0" y="325755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The only two types of market sentiment that matter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40254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056" y="275918"/>
            <a:ext cx="8229600" cy="536971"/>
          </a:xfrm>
        </p:spPr>
        <p:txBody>
          <a:bodyPr>
            <a:noAutofit/>
          </a:bodyPr>
          <a:lstStyle/>
          <a:p>
            <a:r>
              <a:rPr lang="en-US" sz="2800" b="1" dirty="0"/>
              <a:t>I</a:t>
            </a:r>
            <a:r>
              <a:rPr lang="en-US" sz="2800" b="1" dirty="0" smtClean="0"/>
              <a:t>.2. </a:t>
            </a:r>
            <a:r>
              <a:rPr lang="en-US" sz="2800" b="1" dirty="0" smtClean="0"/>
              <a:t>Measurement of sentiment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4114800" cy="36992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alibri (Body)"/>
              </a:rPr>
              <a:t>Traditional, price-based measurement:</a:t>
            </a:r>
          </a:p>
          <a:p>
            <a:r>
              <a:rPr lang="en-US" sz="1600" dirty="0" smtClean="0">
                <a:latin typeface="Calibri (Body)"/>
              </a:rPr>
              <a:t>VIX (Fear Index)</a:t>
            </a:r>
          </a:p>
          <a:p>
            <a:r>
              <a:rPr lang="en-US" sz="1600" dirty="0" smtClean="0">
                <a:latin typeface="Calibri (Body)"/>
              </a:rPr>
              <a:t>High-Low Index</a:t>
            </a:r>
          </a:p>
          <a:p>
            <a:r>
              <a:rPr lang="en-US" sz="1600" dirty="0" smtClean="0">
                <a:latin typeface="Calibri (Body)"/>
              </a:rPr>
              <a:t>Bullish Percent Index</a:t>
            </a:r>
          </a:p>
          <a:p>
            <a:r>
              <a:rPr lang="en-US" sz="1600" dirty="0" smtClean="0">
                <a:latin typeface="Calibri (Body)"/>
              </a:rPr>
              <a:t>Moving Averages</a:t>
            </a:r>
          </a:p>
          <a:p>
            <a:pPr marL="0" indent="0">
              <a:buNone/>
            </a:pPr>
            <a:r>
              <a:rPr lang="en-US" sz="1600" dirty="0" smtClean="0">
                <a:latin typeface="Calibri (Body)"/>
              </a:rPr>
              <a:t>New measurements:</a:t>
            </a:r>
          </a:p>
          <a:p>
            <a:r>
              <a:rPr lang="en-US" sz="1600" dirty="0" smtClean="0">
                <a:latin typeface="Calibri (Body)"/>
              </a:rPr>
              <a:t>Based on NLP techniques</a:t>
            </a:r>
            <a:r>
              <a:rPr lang="en-US" sz="1600" dirty="0" smtClean="0">
                <a:latin typeface="Calibri (Body)"/>
              </a:rPr>
              <a:t> to extract sentiment data:</a:t>
            </a:r>
          </a:p>
          <a:p>
            <a:r>
              <a:rPr lang="en-US" sz="1600" dirty="0" smtClean="0">
                <a:latin typeface="Calibri (Body)"/>
              </a:rPr>
              <a:t>What to measure: News, social media…</a:t>
            </a:r>
          </a:p>
          <a:p>
            <a:r>
              <a:rPr lang="en-US" sz="1600" dirty="0" smtClean="0">
                <a:latin typeface="Calibri (Body)"/>
              </a:rPr>
              <a:t>Famous example: </a:t>
            </a:r>
            <a:r>
              <a:rPr lang="en-US" sz="1600" dirty="0" err="1" smtClean="0">
                <a:latin typeface="Calibri (Body)"/>
              </a:rPr>
              <a:t>Ravenpack</a:t>
            </a:r>
            <a:r>
              <a:rPr lang="en-US" sz="1600" dirty="0" smtClean="0">
                <a:latin typeface="Calibri (Body)"/>
              </a:rPr>
              <a:t> (U.S)</a:t>
            </a:r>
          </a:p>
          <a:p>
            <a:pPr marL="0" indent="0">
              <a:buNone/>
            </a:pPr>
            <a:endParaRPr lang="en-US" sz="1600" dirty="0" smtClean="0">
              <a:latin typeface="Calibri (Bod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5" y="917973"/>
            <a:ext cx="2784469" cy="2667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0600" y="3671293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“Tesla </a:t>
            </a:r>
            <a:r>
              <a:rPr lang="en-US" i="1" dirty="0"/>
              <a:t>stock plummets after Elon Musk smokes weed on live </a:t>
            </a:r>
            <a:r>
              <a:rPr lang="en-US" i="1" dirty="0" smtClean="0"/>
              <a:t>show…” </a:t>
            </a:r>
          </a:p>
          <a:p>
            <a:pPr algn="ctr"/>
            <a:r>
              <a:rPr lang="en-US" dirty="0"/>
              <a:t>-</a:t>
            </a:r>
            <a:r>
              <a:rPr lang="en-US" dirty="0" err="1" smtClean="0"/>
              <a:t>NBCNews</a:t>
            </a:r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2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8229600" cy="857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/>
              <a:t>I</a:t>
            </a:r>
            <a:r>
              <a:rPr lang="en-US" sz="2800" b="1" dirty="0" smtClean="0"/>
              <a:t>.3. Possib</a:t>
            </a:r>
            <a:r>
              <a:rPr lang="en-US" sz="2800" b="1" dirty="0" smtClean="0"/>
              <a:t>le approaches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65495974"/>
              </p:ext>
            </p:extLst>
          </p:nvPr>
        </p:nvGraphicFramePr>
        <p:xfrm>
          <a:off x="1905000" y="1042049"/>
          <a:ext cx="54864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4800600" y="990600"/>
            <a:ext cx="2667000" cy="3607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24800" y="983673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CHOSE THIS</a:t>
            </a:r>
            <a:endParaRPr lang="en-US" dirty="0"/>
          </a:p>
        </p:txBody>
      </p:sp>
      <p:cxnSp>
        <p:nvCxnSpPr>
          <p:cNvPr id="11" name="Straight Connector 10"/>
          <p:cNvCxnSpPr>
            <a:endCxn id="9" idx="1"/>
          </p:cNvCxnSpPr>
          <p:nvPr/>
        </p:nvCxnSpPr>
        <p:spPr>
          <a:xfrm flipV="1">
            <a:off x="7467600" y="1306839"/>
            <a:ext cx="457200" cy="350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38350"/>
            <a:ext cx="6172200" cy="10215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II. IMPLEMENTATION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8229600" cy="857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/>
              <a:t>II</a:t>
            </a:r>
            <a:r>
              <a:rPr lang="en-US" sz="2800" b="1" dirty="0" smtClean="0"/>
              <a:t>.1. Dataset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1148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>
                <a:latin typeface="Calibri (Body)"/>
              </a:rPr>
              <a:t>Collected by author Aroon7sun on </a:t>
            </a:r>
            <a:r>
              <a:rPr lang="en-US" sz="1600" dirty="0" err="1" smtClean="0">
                <a:latin typeface="Calibri (Body)"/>
                <a:hlinkClick r:id="rId2"/>
              </a:rPr>
              <a:t>Kaggle</a:t>
            </a:r>
            <a:r>
              <a:rPr lang="en-US" sz="1600" dirty="0" smtClean="0">
                <a:latin typeface="Calibri (Body)"/>
              </a:rPr>
              <a:t>.</a:t>
            </a:r>
          </a:p>
          <a:p>
            <a:r>
              <a:rPr lang="en-US" sz="1600" dirty="0" smtClean="0">
                <a:latin typeface="Calibri (Body)"/>
              </a:rPr>
              <a:t>A labelled dataset.</a:t>
            </a:r>
          </a:p>
          <a:p>
            <a:r>
              <a:rPr lang="en-US" sz="1600" dirty="0" smtClean="0">
                <a:latin typeface="Calibri (Body)"/>
              </a:rPr>
              <a:t>Consists of financial and economics news titles on about 2000 trading days (roughly 8 trading years*).</a:t>
            </a:r>
          </a:p>
          <a:p>
            <a:r>
              <a:rPr lang="en-US" sz="1600" dirty="0" smtClean="0">
                <a:latin typeface="Calibri (Body)"/>
              </a:rPr>
              <a:t>Each trading day is a training record.</a:t>
            </a:r>
          </a:p>
          <a:p>
            <a:r>
              <a:rPr lang="en-US" sz="1600" dirty="0" smtClean="0">
                <a:latin typeface="Calibri (Body)"/>
              </a:rPr>
              <a:t>The input is the top 25 news titles occurring during that day.</a:t>
            </a:r>
          </a:p>
          <a:p>
            <a:r>
              <a:rPr lang="en-US" sz="1600" dirty="0" smtClean="0">
                <a:latin typeface="Calibri (Body)"/>
              </a:rPr>
              <a:t>The output is the movement of the DJIA** index, with </a:t>
            </a:r>
            <a:r>
              <a:rPr lang="en-US" sz="1600" dirty="0">
                <a:latin typeface="Calibri (Body)"/>
              </a:rPr>
              <a:t>0 denoting DJIA falling, </a:t>
            </a:r>
            <a:r>
              <a:rPr lang="en-US" sz="1600" dirty="0" smtClean="0">
                <a:latin typeface="Calibri (Body)"/>
              </a:rPr>
              <a:t>1 denoting the index rising or staying the same.</a:t>
            </a:r>
          </a:p>
          <a:p>
            <a:pPr marL="0" indent="0">
              <a:buNone/>
            </a:pPr>
            <a:endParaRPr lang="en-US" sz="1600" dirty="0" smtClean="0">
              <a:latin typeface="Calibri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09575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* A trading years only consists of 255 days, excluding weekends and the end-of-fiscal-year days.</a:t>
            </a:r>
          </a:p>
          <a:p>
            <a:r>
              <a:rPr lang="en-US" sz="1600" i="1" dirty="0" smtClean="0">
                <a:latin typeface="+mj-lt"/>
              </a:rPr>
              <a:t>** </a:t>
            </a:r>
            <a:r>
              <a:rPr lang="en-US" sz="1600" dirty="0">
                <a:latin typeface="+mj-lt"/>
              </a:rPr>
              <a:t> </a:t>
            </a:r>
            <a:r>
              <a:rPr lang="en-US" sz="1600" i="1" dirty="0" smtClean="0">
                <a:latin typeface="+mj-lt"/>
              </a:rPr>
              <a:t>Dow Jones Industrial Average: The weighted-average stock price of top 30 US. Companies.</a:t>
            </a:r>
            <a:endParaRPr lang="en-US" sz="1600" i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35" y="971118"/>
            <a:ext cx="2896032" cy="28960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41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8229600" cy="857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/>
              <a:t>II.2. Code example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F705-FEA5-4DC6-A356-11401B5DB9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Train_test_split</a:t>
            </a:r>
            <a:r>
              <a:rPr lang="en-US" dirty="0" smtClean="0"/>
              <a:t>: 70/30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Embedding methods: </a:t>
            </a:r>
            <a:r>
              <a:rPr lang="en-US" dirty="0" err="1" smtClean="0"/>
              <a:t>Tfidf</a:t>
            </a:r>
            <a:r>
              <a:rPr lang="en-US" dirty="0" smtClean="0"/>
              <a:t>, </a:t>
            </a:r>
            <a:r>
              <a:rPr lang="en-US" dirty="0" err="1" smtClean="0"/>
              <a:t>Token_Count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Models experimented: Logistic Regression, Support Vector Machine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75877"/>
            <a:ext cx="4343400" cy="609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24243"/>
            <a:ext cx="3009900" cy="571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377359"/>
            <a:ext cx="3152775" cy="504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43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8432</TotalTime>
  <Words>511</Words>
  <Application>Microsoft Office PowerPoint</Application>
  <PresentationFormat>On-screen Show (16:9)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(Body)</vt:lpstr>
      <vt:lpstr>Office Theme</vt:lpstr>
      <vt:lpstr>PowerPoint Presentation</vt:lpstr>
      <vt:lpstr>Nội dung chính</vt:lpstr>
      <vt:lpstr>I. INTRODUCTION</vt:lpstr>
      <vt:lpstr>I.1. General Idea</vt:lpstr>
      <vt:lpstr>I.2. Measurement of sentiment</vt:lpstr>
      <vt:lpstr>I.3. Possible approaches</vt:lpstr>
      <vt:lpstr>II. IMPLEMENTATION</vt:lpstr>
      <vt:lpstr>II.1. Dataset</vt:lpstr>
      <vt:lpstr>II.2. Code example</vt:lpstr>
      <vt:lpstr>II.3. Results, drawback and lessons learned</vt:lpstr>
      <vt:lpstr>BETTER LUCK NEXT TIME! 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</dc:creator>
  <cp:lastModifiedBy>H</cp:lastModifiedBy>
  <cp:revision>971</cp:revision>
  <dcterms:created xsi:type="dcterms:W3CDTF">2018-05-12T14:58:40Z</dcterms:created>
  <dcterms:modified xsi:type="dcterms:W3CDTF">2019-10-18T03:06:39Z</dcterms:modified>
</cp:coreProperties>
</file>