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83" r:id="rId5"/>
    <p:sldId id="281" r:id="rId6"/>
    <p:sldId id="268" r:id="rId7"/>
    <p:sldId id="285" r:id="rId8"/>
    <p:sldId id="273" r:id="rId9"/>
    <p:sldId id="274" r:id="rId10"/>
    <p:sldId id="28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333"/>
    <a:srgbClr val="1C0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B609-8DF3-4B06-9A36-4AFC697631A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5BC3F-8289-45DD-90B8-D8EE7A8C1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5BC3F-8289-45DD-90B8-D8EE7A8C1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3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8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7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5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D592-203A-4756-8DA3-832A5EACF8E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B64D-6F39-46C9-9E71-A88EF615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5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 dirty="0">
              <a:latin typeface="Montserrat" panose="000005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CRAFTY OCR</a:t>
            </a:r>
            <a:endParaRPr lang="en-US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872" y="3809999"/>
            <a:ext cx="9310255" cy="1433945"/>
          </a:xfrm>
        </p:spPr>
        <p:txBody>
          <a:bodyPr/>
          <a:lstStyle/>
          <a:p>
            <a:r>
              <a:rPr lang="en-US" dirty="0" smtClean="0">
                <a:latin typeface="Montserrat" panose="00000500000000000000" pitchFamily="50" charset="0"/>
              </a:rPr>
              <a:t>An implementation of Deep Learning for text detection and text recognition</a:t>
            </a:r>
            <a:endParaRPr lang="en-U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60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8882" y="5032197"/>
            <a:ext cx="6317673" cy="484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08364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10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Montserrat" panose="00000500000000000000" pitchFamily="50" charset="0"/>
              </a:rPr>
              <a:t>EXTRA THOUGHT: POTENTIAL USE CASE</a:t>
            </a:r>
          </a:p>
          <a:p>
            <a:endParaRPr lang="en-US" sz="3000" b="1" dirty="0">
              <a:latin typeface="Montserrat" panose="000005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5413711"/>
            <a:ext cx="11430000" cy="8262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Possible future application: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Address recognition for self-driving vehicles and online map, </a:t>
            </a:r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probably</a:t>
            </a:r>
            <a:endParaRPr lang="en-US" sz="2400" dirty="0" smtClean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22" y="1239251"/>
            <a:ext cx="5975555" cy="39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9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3893127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10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800" b="1" dirty="0" smtClean="0">
                <a:latin typeface="Montserrat" panose="00000500000000000000" pitchFamily="50" charset="0"/>
              </a:rPr>
              <a:t>THANK YOU FOR LISTENING!</a:t>
            </a:r>
            <a:endParaRPr lang="en-US" sz="3000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9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653" y="1233055"/>
            <a:ext cx="5777346" cy="5347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17418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10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Montserrat" panose="00000500000000000000" pitchFamily="50" charset="0"/>
              </a:rPr>
              <a:t>I. </a:t>
            </a:r>
            <a:r>
              <a:rPr lang="en-US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3600" b="1" dirty="0">
              <a:latin typeface="Montserrat" panose="000005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5999" y="5479473"/>
            <a:ext cx="6032295" cy="852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/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268" y="5157137"/>
            <a:ext cx="5325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tserrat" panose="00000500000000000000" pitchFamily="50" charset="0"/>
              </a:rPr>
              <a:t>OCR: a widespread application of CV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6848" y="5152771"/>
            <a:ext cx="516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ontserrat" panose="00000500000000000000" pitchFamily="50" charset="0"/>
              </a:rPr>
              <a:t>Warped text formation: still very hard to detect.</a:t>
            </a:r>
          </a:p>
        </p:txBody>
      </p:sp>
      <p:pic>
        <p:nvPicPr>
          <p:cNvPr id="1026" name="Picture 2" descr="Image result for OC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3" y="963215"/>
            <a:ext cx="4048125" cy="40481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Image result for deformed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48" y="1584940"/>
            <a:ext cx="5010596" cy="28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1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678427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10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Montserrat" panose="00000500000000000000" pitchFamily="50" charset="0"/>
              </a:rPr>
              <a:t>II</a:t>
            </a:r>
            <a:r>
              <a:rPr lang="en-US" sz="3600" b="1" dirty="0">
                <a:latin typeface="Montserrat" panose="00000500000000000000" pitchFamily="50" charset="0"/>
              </a:rPr>
              <a:t>.</a:t>
            </a:r>
            <a:r>
              <a:rPr lang="en-US" sz="3600" b="1" dirty="0" smtClean="0">
                <a:latin typeface="Montserrat" panose="00000500000000000000" pitchFamily="50" charset="0"/>
              </a:rPr>
              <a:t> Text detection</a:t>
            </a:r>
            <a:endParaRPr lang="en-US" sz="3600" b="1" dirty="0">
              <a:latin typeface="Montserrat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081" y="1122513"/>
            <a:ext cx="112637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ontserrat" panose="00000500000000000000" pitchFamily="50" charset="0"/>
              </a:rPr>
              <a:t>Problems: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Montserrat" panose="00000500000000000000" pitchFamily="50" charset="0"/>
              </a:rPr>
              <a:t>Computer can not tell if a curved, deformed or arbitrary text formation is truly text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Montserrat" panose="00000500000000000000" pitchFamily="50" charset="0"/>
              </a:rPr>
              <a:t>Cannot tell if </a:t>
            </a:r>
            <a:r>
              <a:rPr lang="en-US" dirty="0" err="1" smtClean="0">
                <a:latin typeface="Montserrat" panose="00000500000000000000" pitchFamily="50" charset="0"/>
              </a:rPr>
              <a:t>adcajent</a:t>
            </a:r>
            <a:r>
              <a:rPr lang="en-US" dirty="0" smtClean="0">
                <a:latin typeface="Montserrat" panose="00000500000000000000" pitchFamily="50" charset="0"/>
              </a:rPr>
              <a:t> characters in such formations belong to the same word/instance.</a:t>
            </a:r>
          </a:p>
          <a:p>
            <a:endParaRPr lang="en-US" sz="2000" b="1" dirty="0" smtClean="0">
              <a:latin typeface="Montserrat" panose="00000500000000000000" pitchFamily="50" charset="0"/>
            </a:endParaRPr>
          </a:p>
          <a:p>
            <a:r>
              <a:rPr lang="en-US" sz="2000" b="1" dirty="0" smtClean="0">
                <a:latin typeface="Montserrat" panose="00000500000000000000" pitchFamily="50" charset="0"/>
              </a:rPr>
              <a:t>Solution idea:</a:t>
            </a:r>
          </a:p>
          <a:p>
            <a:r>
              <a:rPr lang="en-US" i="1" dirty="0">
                <a:latin typeface="Montserrat" panose="00000500000000000000" pitchFamily="50" charset="0"/>
              </a:rPr>
              <a:t>R</a:t>
            </a:r>
            <a:r>
              <a:rPr lang="en-US" i="1" dirty="0" smtClean="0">
                <a:latin typeface="Montserrat" panose="00000500000000000000" pitchFamily="50" charset="0"/>
              </a:rPr>
              <a:t>egion score</a:t>
            </a:r>
            <a:r>
              <a:rPr lang="en-US" dirty="0" smtClean="0">
                <a:latin typeface="Montserrat" panose="00000500000000000000" pitchFamily="50" charset="0"/>
              </a:rPr>
              <a:t> and the </a:t>
            </a:r>
            <a:r>
              <a:rPr lang="en-US" b="1" i="1" dirty="0" smtClean="0">
                <a:latin typeface="Montserrat" panose="00000500000000000000" pitchFamily="50" charset="0"/>
              </a:rPr>
              <a:t>affinity score</a:t>
            </a:r>
            <a:r>
              <a:rPr lang="en-US" dirty="0" smtClean="0">
                <a:latin typeface="Montserrat" panose="00000500000000000000" pitchFamily="50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Montserrat" panose="00000500000000000000" pitchFamily="50" charset="0"/>
              </a:rPr>
              <a:t>We use region score to detect single characters.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Montserrat" panose="00000500000000000000" pitchFamily="50" charset="0"/>
              </a:rPr>
              <a:t>Then we use affinity score of single character to merge them into one instance</a:t>
            </a:r>
          </a:p>
          <a:p>
            <a:endParaRPr lang="en-US" sz="2000" b="1" dirty="0" smtClean="0">
              <a:latin typeface="Montserrat" panose="00000500000000000000" pitchFamily="50" charset="0"/>
            </a:endParaRPr>
          </a:p>
          <a:p>
            <a:r>
              <a:rPr lang="en-US" sz="2000" b="1" dirty="0" smtClean="0">
                <a:latin typeface="Montserrat" panose="00000500000000000000" pitchFamily="50" charset="0"/>
              </a:rPr>
              <a:t>Dataset</a:t>
            </a:r>
            <a:r>
              <a:rPr lang="en-US" sz="2000" b="1" dirty="0">
                <a:latin typeface="Montserrat" panose="00000500000000000000" pitchFamily="50" charset="0"/>
              </a:rPr>
              <a:t>: </a:t>
            </a:r>
            <a:r>
              <a:rPr lang="en-US" sz="2000" b="1" dirty="0" err="1">
                <a:latin typeface="Montserrat" panose="00000500000000000000" pitchFamily="50" charset="0"/>
              </a:rPr>
              <a:t>TotalText</a:t>
            </a:r>
            <a:endParaRPr lang="en-US" sz="2000" b="1" dirty="0">
              <a:latin typeface="Montserrat" panose="00000500000000000000" pitchFamily="50" charset="0"/>
            </a:endParaRPr>
          </a:p>
          <a:p>
            <a:r>
              <a:rPr lang="en-US" dirty="0">
                <a:latin typeface="Montserrat" panose="00000500000000000000" pitchFamily="50" charset="0"/>
              </a:rPr>
              <a:t>- Consists of curved, deformed text formations</a:t>
            </a:r>
          </a:p>
          <a:p>
            <a:r>
              <a:rPr lang="en-US" dirty="0">
                <a:latin typeface="Montserrat" panose="00000500000000000000" pitchFamily="50" charset="0"/>
              </a:rPr>
              <a:t>- Character-level annotations</a:t>
            </a:r>
          </a:p>
          <a:p>
            <a:endParaRPr lang="en-US" sz="2000" b="1" dirty="0" smtClean="0">
              <a:latin typeface="Montserrat" panose="00000500000000000000" pitchFamily="50" charset="0"/>
            </a:endParaRPr>
          </a:p>
          <a:p>
            <a:r>
              <a:rPr lang="en-US" sz="2000" b="1" dirty="0" smtClean="0">
                <a:latin typeface="Montserrat" panose="00000500000000000000" pitchFamily="50" charset="0"/>
              </a:rPr>
              <a:t>Process</a:t>
            </a:r>
            <a:r>
              <a:rPr lang="en-US" dirty="0">
                <a:latin typeface="Montserrat" panose="00000500000000000000" pitchFamily="50" charset="0"/>
              </a:rPr>
              <a:t>:</a:t>
            </a:r>
          </a:p>
          <a:p>
            <a:r>
              <a:rPr lang="en-US" dirty="0">
                <a:latin typeface="Montserrat" panose="00000500000000000000" pitchFamily="50" charset="0"/>
              </a:rPr>
              <a:t>- Ground truth generation with Gaussian </a:t>
            </a:r>
            <a:r>
              <a:rPr lang="en-US" dirty="0" err="1">
                <a:latin typeface="Montserrat" panose="00000500000000000000" pitchFamily="50" charset="0"/>
              </a:rPr>
              <a:t>heatmap</a:t>
            </a:r>
            <a:endParaRPr lang="en-US" dirty="0">
              <a:latin typeface="Montserrat" panose="00000500000000000000" pitchFamily="50" charset="0"/>
            </a:endParaRPr>
          </a:p>
          <a:p>
            <a:r>
              <a:rPr lang="en-US" dirty="0">
                <a:latin typeface="Montserrat" panose="00000500000000000000" pitchFamily="50" charset="0"/>
              </a:rPr>
              <a:t>- Supervised learning on the dataset</a:t>
            </a:r>
          </a:p>
          <a:p>
            <a:endParaRPr lang="en-U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2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30037"/>
            <a:ext cx="5777346" cy="5347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24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68582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10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Montserrat" panose="00000500000000000000" pitchFamily="50" charset="0"/>
              </a:rPr>
              <a:t>II</a:t>
            </a:r>
            <a:r>
              <a:rPr lang="en-US" sz="3600" b="1" dirty="0">
                <a:latin typeface="Montserrat" panose="00000500000000000000" pitchFamily="50" charset="0"/>
              </a:rPr>
              <a:t>.</a:t>
            </a:r>
            <a:r>
              <a:rPr lang="en-US" sz="3600" b="1" dirty="0" smtClean="0">
                <a:latin typeface="Montserrat" panose="00000500000000000000" pitchFamily="50" charset="0"/>
              </a:rPr>
              <a:t> Text detection (</a:t>
            </a:r>
            <a:r>
              <a:rPr lang="en-US" sz="3600" b="1" dirty="0" err="1" smtClean="0">
                <a:latin typeface="Montserrat" panose="00000500000000000000" pitchFamily="50" charset="0"/>
              </a:rPr>
              <a:t>cont</a:t>
            </a:r>
            <a:r>
              <a:rPr lang="en-US" sz="3600" b="1" dirty="0" smtClean="0">
                <a:latin typeface="Montserrat" panose="00000500000000000000" pitchFamily="50" charset="0"/>
              </a:rPr>
              <a:t>)</a:t>
            </a:r>
            <a:endParaRPr lang="en-US" sz="3600" b="1" dirty="0">
              <a:latin typeface="Montserrat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909" y="948690"/>
            <a:ext cx="59158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Montserrat" panose="00000500000000000000" pitchFamily="50" charset="0"/>
              </a:rPr>
              <a:t>Backbone of the model</a:t>
            </a:r>
            <a:r>
              <a:rPr lang="en-US" dirty="0" smtClean="0">
                <a:latin typeface="Montserrat" panose="00000500000000000000" pitchFamily="50" charset="0"/>
              </a:rPr>
              <a:t>: VGG16 with batch normalization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Montserrat" panose="00000500000000000000" pitchFamily="50" charset="0"/>
              </a:rPr>
              <a:t>Encoding</a:t>
            </a:r>
            <a:r>
              <a:rPr lang="en-US" dirty="0" smtClean="0">
                <a:latin typeface="Montserrat" panose="00000500000000000000" pitchFamily="50" charset="0"/>
              </a:rPr>
              <a:t>: 6 convolutional stages.</a:t>
            </a:r>
            <a:endParaRPr lang="en-US" dirty="0">
              <a:latin typeface="Montserrat" panose="000005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Montserrat" panose="00000500000000000000" pitchFamily="50" charset="0"/>
              </a:rPr>
              <a:t>Decoding:</a:t>
            </a:r>
          </a:p>
          <a:p>
            <a:pPr algn="just"/>
            <a:r>
              <a:rPr lang="en-US" dirty="0" smtClean="0">
                <a:latin typeface="Montserrat" panose="00000500000000000000" pitchFamily="50" charset="0"/>
              </a:rPr>
              <a:t>     - 4 </a:t>
            </a:r>
            <a:r>
              <a:rPr lang="en-US" dirty="0" err="1" smtClean="0">
                <a:latin typeface="Montserrat" panose="00000500000000000000" pitchFamily="50" charset="0"/>
              </a:rPr>
              <a:t>UpConvolutional</a:t>
            </a:r>
            <a:r>
              <a:rPr lang="en-US" dirty="0" smtClean="0">
                <a:latin typeface="Montserrat" panose="00000500000000000000" pitchFamily="50" charset="0"/>
              </a:rPr>
              <a:t> stages.</a:t>
            </a:r>
          </a:p>
          <a:p>
            <a:pPr algn="just"/>
            <a:r>
              <a:rPr lang="en-US" dirty="0" smtClean="0">
                <a:latin typeface="Montserrat" panose="00000500000000000000" pitchFamily="50" charset="0"/>
              </a:rPr>
              <a:t>     - Layers of </a:t>
            </a:r>
            <a:r>
              <a:rPr lang="en-US" dirty="0" err="1" smtClean="0">
                <a:latin typeface="Montserrat" panose="00000500000000000000" pitchFamily="50" charset="0"/>
              </a:rPr>
              <a:t>UpConv</a:t>
            </a:r>
            <a:r>
              <a:rPr lang="en-US" dirty="0" smtClean="0">
                <a:latin typeface="Montserrat" panose="00000500000000000000" pitchFamily="50" charset="0"/>
              </a:rPr>
              <a:t> Blocks: each consists of 2 BN layers and two convolutional layers interspersed with each other.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latin typeface="Montserrat" panose="00000500000000000000" pitchFamily="50" charset="0"/>
              </a:rPr>
              <a:t>4 Convolutional stages to calculate region score and Affinity score.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50" charset="0"/>
              </a:rPr>
              <a:t>S</a:t>
            </a:r>
            <a:r>
              <a:rPr lang="en-US" b="1" dirty="0" smtClean="0">
                <a:latin typeface="Montserrat" panose="00000500000000000000" pitchFamily="50" charset="0"/>
              </a:rPr>
              <a:t>kip connection:</a:t>
            </a:r>
            <a:r>
              <a:rPr lang="en-US" dirty="0" smtClean="0">
                <a:latin typeface="Montserrat" panose="00000500000000000000" pitchFamily="50" charset="0"/>
              </a:rPr>
              <a:t> like U-net to aggregate low-level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Montserrat" panose="00000500000000000000" pitchFamily="50" charset="0"/>
              </a:rPr>
              <a:t>Expected output</a:t>
            </a:r>
            <a:r>
              <a:rPr lang="en-US" dirty="0" smtClean="0">
                <a:latin typeface="Montserrat" panose="00000500000000000000" pitchFamily="50" charset="0"/>
              </a:rPr>
              <a:t>: Bounding boxes’ co-ordinates for text images are found, ready for the Recognition phases.</a:t>
            </a:r>
          </a:p>
        </p:txBody>
      </p:sp>
      <p:pic>
        <p:nvPicPr>
          <p:cNvPr id="7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04277" y="948690"/>
            <a:ext cx="4753407" cy="4740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9573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8364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10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Montserrat" panose="00000500000000000000" pitchFamily="50" charset="0"/>
              </a:rPr>
              <a:t>III. Text detection (</a:t>
            </a:r>
            <a:r>
              <a:rPr lang="en-US" sz="3600" b="1" dirty="0" err="1" smtClean="0">
                <a:latin typeface="Montserrat" panose="00000500000000000000" pitchFamily="50" charset="0"/>
              </a:rPr>
              <a:t>cont</a:t>
            </a:r>
            <a:r>
              <a:rPr lang="en-US" sz="3600" b="1" dirty="0" smtClean="0">
                <a:latin typeface="Montserrat" panose="00000500000000000000" pitchFamily="50" charset="0"/>
              </a:rPr>
              <a:t>)</a:t>
            </a:r>
            <a:endParaRPr lang="en-US" sz="3600" b="1" dirty="0">
              <a:latin typeface="Montserrat" panose="000005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51" y="1774555"/>
            <a:ext cx="2857500" cy="3638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20" y="1755141"/>
            <a:ext cx="3193461" cy="36579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9" y="1774555"/>
            <a:ext cx="2935399" cy="37377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69411" y="5704850"/>
            <a:ext cx="282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ontserrat" panose="00000500000000000000" pitchFamily="50" charset="0"/>
                <a:cs typeface="Mongolian Baiti" panose="03000500000000000000" pitchFamily="66" charset="0"/>
              </a:rPr>
              <a:t>Raw image</a:t>
            </a:r>
            <a:endParaRPr lang="en-US" dirty="0">
              <a:latin typeface="Montserrat" panose="00000500000000000000" pitchFamily="50" charset="0"/>
              <a:cs typeface="Mongolian Baiti" panose="030005000000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1949" y="5704850"/>
            <a:ext cx="282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ontserrat" panose="00000500000000000000" pitchFamily="50" charset="0"/>
              </a:rPr>
              <a:t>Detected by CRAFT</a:t>
            </a: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5680" y="5704850"/>
            <a:ext cx="282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50" charset="0"/>
              </a:rPr>
              <a:t>D</a:t>
            </a:r>
            <a:r>
              <a:rPr lang="en-US" dirty="0" smtClean="0">
                <a:latin typeface="Montserrat" panose="00000500000000000000" pitchFamily="50" charset="0"/>
              </a:rPr>
              <a:t>etected by Textbox</a:t>
            </a:r>
            <a:endParaRPr lang="en-U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30037"/>
            <a:ext cx="5985164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24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07924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10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Montserrat" panose="00000500000000000000" pitchFamily="50" charset="0"/>
              </a:rPr>
              <a:t>II</a:t>
            </a:r>
            <a:r>
              <a:rPr lang="en-US" sz="3600" b="1" dirty="0">
                <a:latin typeface="Montserrat" panose="00000500000000000000" pitchFamily="50" charset="0"/>
              </a:rPr>
              <a:t>I</a:t>
            </a:r>
            <a:r>
              <a:rPr lang="en-US" sz="3600" b="1" dirty="0" smtClean="0">
                <a:latin typeface="Montserrat" panose="00000500000000000000" pitchFamily="50" charset="0"/>
              </a:rPr>
              <a:t>. Text recognition  </a:t>
            </a:r>
            <a:endParaRPr lang="en-US" sz="3600" b="1" dirty="0">
              <a:latin typeface="Montserrat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934" y="1197300"/>
            <a:ext cx="45509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Montserrat" panose="00000500000000000000" pitchFamily="50" charset="0"/>
              </a:rPr>
              <a:t>Model in use: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latin typeface="Montserrat" panose="00000500000000000000" pitchFamily="50" charset="0"/>
              </a:rPr>
              <a:t>Four-stage </a:t>
            </a:r>
            <a:r>
              <a:rPr lang="en-US" dirty="0">
                <a:latin typeface="Montserrat" panose="00000500000000000000" pitchFamily="50" charset="0"/>
              </a:rPr>
              <a:t>STR </a:t>
            </a:r>
            <a:r>
              <a:rPr lang="en-US" dirty="0" smtClean="0">
                <a:latin typeface="Montserrat" panose="00000500000000000000" pitchFamily="50" charset="0"/>
              </a:rPr>
              <a:t>framework.</a:t>
            </a:r>
          </a:p>
          <a:p>
            <a:pPr marL="285750" indent="-285750" algn="just">
              <a:buFontTx/>
              <a:buChar char="-"/>
            </a:pPr>
            <a:endParaRPr lang="en-US" dirty="0" smtClean="0">
              <a:latin typeface="Montserrat" panose="00000500000000000000" pitchFamily="50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 smtClean="0">
                <a:latin typeface="Montserrat" panose="00000500000000000000" pitchFamily="50" charset="0"/>
              </a:rPr>
              <a:t>Using </a:t>
            </a:r>
            <a:r>
              <a:rPr lang="en-US" dirty="0">
                <a:latin typeface="Montserrat" panose="00000500000000000000" pitchFamily="50" charset="0"/>
              </a:rPr>
              <a:t>this framework allows for the d</a:t>
            </a:r>
            <a:r>
              <a:rPr lang="en-US" dirty="0" smtClean="0">
                <a:latin typeface="Montserrat" panose="00000500000000000000" pitchFamily="50" charset="0"/>
              </a:rPr>
              <a:t>ifferent training modules to combine performance </a:t>
            </a:r>
            <a:r>
              <a:rPr lang="en-US" dirty="0">
                <a:latin typeface="Montserrat" panose="00000500000000000000" pitchFamily="50" charset="0"/>
              </a:rPr>
              <a:t>in terms of accuracy, speed, and memory demand, under one consistent set of training and evaluation datasets</a:t>
            </a:r>
            <a:r>
              <a:rPr lang="en-US" dirty="0" smtClean="0">
                <a:latin typeface="Montserrat" panose="00000500000000000000" pitchFamily="50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dirty="0" smtClean="0">
              <a:latin typeface="Montserrat" panose="00000500000000000000" pitchFamily="50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 smtClean="0">
                <a:latin typeface="Montserrat" panose="00000500000000000000" pitchFamily="50" charset="0"/>
              </a:rPr>
              <a:t>Four models in use are</a:t>
            </a:r>
            <a:r>
              <a:rPr lang="en-US" dirty="0">
                <a:latin typeface="Montserrat" panose="00000500000000000000" pitchFamily="50" charset="0"/>
              </a:rPr>
              <a:t>: </a:t>
            </a:r>
            <a:r>
              <a:rPr lang="en-US" dirty="0" smtClean="0">
                <a:latin typeface="Montserrat" panose="00000500000000000000" pitchFamily="50" charset="0"/>
              </a:rPr>
              <a:t>TPS-</a:t>
            </a:r>
            <a:r>
              <a:rPr lang="en-US" dirty="0" err="1" smtClean="0">
                <a:latin typeface="Montserrat" panose="00000500000000000000" pitchFamily="50" charset="0"/>
              </a:rPr>
              <a:t>ResNet</a:t>
            </a:r>
            <a:r>
              <a:rPr lang="en-US" dirty="0" smtClean="0">
                <a:latin typeface="Montserrat" panose="00000500000000000000" pitchFamily="50" charset="0"/>
              </a:rPr>
              <a:t>-</a:t>
            </a:r>
            <a:r>
              <a:rPr lang="en-US" dirty="0" err="1" smtClean="0">
                <a:latin typeface="Montserrat" panose="00000500000000000000" pitchFamily="50" charset="0"/>
              </a:rPr>
              <a:t>BiLSTM</a:t>
            </a:r>
            <a:r>
              <a:rPr lang="en-US" dirty="0" smtClean="0">
                <a:latin typeface="Montserrat" panose="00000500000000000000" pitchFamily="50" charset="0"/>
              </a:rPr>
              <a:t>-Attn.</a:t>
            </a:r>
          </a:p>
          <a:p>
            <a:pPr marL="285750" indent="-285750" algn="just">
              <a:buFontTx/>
              <a:buChar char="-"/>
            </a:pPr>
            <a:endParaRPr lang="en-US" dirty="0" smtClean="0">
              <a:latin typeface="Montserrat" panose="00000500000000000000" pitchFamily="50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 smtClean="0">
                <a:latin typeface="Montserrat" panose="00000500000000000000" pitchFamily="50" charset="0"/>
              </a:rPr>
              <a:t>Reference code by </a:t>
            </a:r>
            <a:r>
              <a:rPr lang="en-US" dirty="0" err="1" smtClean="0">
                <a:latin typeface="Montserrat" panose="00000500000000000000" pitchFamily="50" charset="0"/>
              </a:rPr>
              <a:t>CloVa_AI</a:t>
            </a:r>
            <a:endParaRPr lang="en-US" dirty="0" smtClean="0">
              <a:latin typeface="Montserrat" panose="00000500000000000000" pitchFamily="50" charset="0"/>
            </a:endParaRPr>
          </a:p>
          <a:p>
            <a:pPr algn="just"/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30182" y="1460091"/>
            <a:ext cx="4827638" cy="79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THIN PLATE SPLINE</a:t>
            </a:r>
            <a:endParaRPr lang="en-US" sz="26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0182" y="2669451"/>
            <a:ext cx="4827638" cy="79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Montserrat" panose="00000500000000000000" pitchFamily="50" charset="0"/>
              </a:rPr>
              <a:t>ResNet</a:t>
            </a:r>
            <a:endParaRPr lang="en-US" sz="26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0182" y="3878820"/>
            <a:ext cx="4827638" cy="79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Bi-LSTM</a:t>
            </a:r>
            <a:endParaRPr lang="en-US" sz="26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0182" y="5043948"/>
            <a:ext cx="4827638" cy="79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Montserrat" panose="00000500000000000000" pitchFamily="50" charset="0"/>
              </a:rPr>
              <a:t>Attn</a:t>
            </a:r>
            <a:endParaRPr lang="en-US" sz="26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9144001" y="2256503"/>
            <a:ext cx="0" cy="412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9134170" y="3465863"/>
            <a:ext cx="9831" cy="412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48918" y="4675232"/>
            <a:ext cx="0" cy="368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1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8364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10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Montserrat" panose="00000500000000000000" pitchFamily="50" charset="0"/>
              </a:rPr>
              <a:t>III. Text recognition (</a:t>
            </a:r>
            <a:r>
              <a:rPr lang="en-US" sz="3600" b="1" dirty="0" err="1" smtClean="0">
                <a:latin typeface="Montserrat" panose="00000500000000000000" pitchFamily="50" charset="0"/>
              </a:rPr>
              <a:t>cont</a:t>
            </a:r>
            <a:r>
              <a:rPr lang="en-US" sz="3600" b="1" dirty="0" smtClean="0">
                <a:latin typeface="Montserrat" panose="00000500000000000000" pitchFamily="50" charset="0"/>
              </a:rPr>
              <a:t>)</a:t>
            </a:r>
            <a:endParaRPr lang="en-US" sz="3600" b="1" dirty="0">
              <a:latin typeface="Montserrat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410" y="5704850"/>
            <a:ext cx="282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ontserrat" panose="00000500000000000000" pitchFamily="50" charset="0"/>
                <a:cs typeface="Mongolian Baiti" panose="03000500000000000000" pitchFamily="66" charset="0"/>
              </a:rPr>
              <a:t>Recognition Uncropped: the</a:t>
            </a:r>
          </a:p>
          <a:p>
            <a:pPr algn="ctr"/>
            <a:r>
              <a:rPr lang="en-US" dirty="0" smtClean="0">
                <a:latin typeface="Montserrat" panose="00000500000000000000" pitchFamily="50" charset="0"/>
                <a:cs typeface="Mongolian Baiti" panose="03000500000000000000" pitchFamily="66" charset="0"/>
              </a:rPr>
              <a:t>Cropped: VATESCOVE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1949" y="5704850"/>
            <a:ext cx="282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50" charset="0"/>
                <a:cs typeface="Mongolian Baiti" panose="03000500000000000000" pitchFamily="66" charset="0"/>
              </a:rPr>
              <a:t>Recognition Uncropped</a:t>
            </a:r>
            <a:r>
              <a:rPr lang="en-US" dirty="0" smtClean="0">
                <a:latin typeface="Montserrat" panose="00000500000000000000" pitchFamily="50" charset="0"/>
                <a:cs typeface="Mongolian Baiti" panose="03000500000000000000" pitchFamily="66" charset="0"/>
              </a:rPr>
              <a:t>: ISTANBUL</a:t>
            </a:r>
            <a:endParaRPr lang="en-US" dirty="0">
              <a:latin typeface="Montserrat" panose="00000500000000000000" pitchFamily="50" charset="0"/>
              <a:cs typeface="Mongolian Baiti" panose="03000500000000000000" pitchFamily="66" charset="0"/>
            </a:endParaRPr>
          </a:p>
          <a:p>
            <a:pPr algn="ctr"/>
            <a:r>
              <a:rPr lang="en-US" dirty="0" smtClean="0">
                <a:latin typeface="Montserrat" panose="00000500000000000000" pitchFamily="50" charset="0"/>
                <a:cs typeface="Mongolian Baiti" panose="03000500000000000000" pitchFamily="66" charset="0"/>
              </a:rPr>
              <a:t>Cropped: </a:t>
            </a:r>
            <a:r>
              <a:rPr lang="en-US" dirty="0">
                <a:latin typeface="Montserrat" panose="00000500000000000000" pitchFamily="50" charset="0"/>
                <a:cs typeface="Mongolian Baiti" panose="03000500000000000000" pitchFamily="66" charset="0"/>
              </a:rPr>
              <a:t>ISTANBUL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25680" y="5704850"/>
            <a:ext cx="2826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50" charset="0"/>
                <a:cs typeface="Mongolian Baiti" panose="03000500000000000000" pitchFamily="66" charset="0"/>
              </a:rPr>
              <a:t>Recognition Uncropped</a:t>
            </a:r>
            <a:r>
              <a:rPr lang="en-US" dirty="0" smtClean="0">
                <a:latin typeface="Montserrat" panose="00000500000000000000" pitchFamily="50" charset="0"/>
                <a:cs typeface="Mongolian Baiti" panose="03000500000000000000" pitchFamily="66" charset="0"/>
              </a:rPr>
              <a:t>: From</a:t>
            </a:r>
            <a:endParaRPr lang="en-US" dirty="0">
              <a:latin typeface="Montserrat" panose="00000500000000000000" pitchFamily="50" charset="0"/>
              <a:cs typeface="Mongolian Baiti" panose="03000500000000000000" pitchFamily="66" charset="0"/>
            </a:endParaRPr>
          </a:p>
          <a:p>
            <a:pPr algn="ctr"/>
            <a:r>
              <a:rPr lang="en-US" dirty="0" smtClean="0">
                <a:latin typeface="Montserrat" panose="00000500000000000000" pitchFamily="50" charset="0"/>
                <a:cs typeface="Mongolian Baiti" panose="03000500000000000000" pitchFamily="66" charset="0"/>
              </a:rPr>
              <a:t>Cropped: Hotel Reception</a:t>
            </a:r>
            <a:endParaRPr lang="en-US" dirty="0">
              <a:latin typeface="Montserrat" panose="00000500000000000000" pitchFamily="50" charset="0"/>
              <a:cs typeface="Mongolian Baiti" panose="03000500000000000000" pitchFamily="66" charset="0"/>
            </a:endParaRPr>
          </a:p>
        </p:txBody>
      </p:sp>
      <p:pic>
        <p:nvPicPr>
          <p:cNvPr id="12" name="Picture 11" descr="E:\BT_Cuoikhoa_RubikAI\deep-text-recognition-benchmark-master\New folder\res_img49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030" y="2549357"/>
            <a:ext cx="292417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E:\BT_Cuoikhoa_RubikAI\deep-text-recognition-benchmark-master\New folder\res_img29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32" y="1751975"/>
            <a:ext cx="2959735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E:\BT_Cuoikhoa_RubikAI\deep-text-recognition-benchmark-master\New folder\res_img95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4" y="2432368"/>
            <a:ext cx="2997835" cy="293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43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1330037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10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Montserrat" panose="00000500000000000000" pitchFamily="50" charset="0"/>
              </a:rPr>
              <a:t>III. Model Achievements and </a:t>
            </a:r>
            <a:r>
              <a:rPr lang="en-US" sz="3600" b="1" dirty="0">
                <a:latin typeface="Montserrat" panose="00000500000000000000" pitchFamily="50" charset="0"/>
              </a:rPr>
              <a:t>l</a:t>
            </a:r>
            <a:r>
              <a:rPr lang="en-US" sz="3600" b="1" dirty="0" smtClean="0">
                <a:latin typeface="Montserrat" panose="00000500000000000000" pitchFamily="50" charset="0"/>
              </a:rPr>
              <a:t>imitations</a:t>
            </a:r>
            <a:endParaRPr lang="en-US" sz="3600" b="1" dirty="0">
              <a:latin typeface="Montserrat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Achievements:</a:t>
            </a:r>
          </a:p>
          <a:p>
            <a:pPr marL="0" indent="0">
              <a:buNone/>
            </a:pPr>
            <a:r>
              <a:rPr lang="en-US" dirty="0" smtClean="0"/>
              <a:t>+ Able to achieve high detection capability with curved text formations.</a:t>
            </a:r>
          </a:p>
          <a:p>
            <a:pPr marL="0" indent="0">
              <a:buNone/>
            </a:pPr>
            <a:r>
              <a:rPr lang="en-US" dirty="0" smtClean="0"/>
              <a:t>+ Can work even under dim light conditions.</a:t>
            </a:r>
          </a:p>
          <a:p>
            <a:r>
              <a:rPr lang="en-US" b="1" dirty="0" smtClean="0"/>
              <a:t>Limitations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+  Still confined to lab conditions.</a:t>
            </a:r>
          </a:p>
          <a:p>
            <a:pPr marL="0" indent="0">
              <a:buNone/>
            </a:pPr>
            <a:r>
              <a:rPr lang="en-US" dirty="0" smtClean="0"/>
              <a:t> + Requires high computer’s power.</a:t>
            </a:r>
          </a:p>
        </p:txBody>
      </p:sp>
    </p:spTree>
    <p:extLst>
      <p:ext uri="{BB962C8B-B14F-4D97-AF65-F5344CB8AC3E}">
        <p14:creationId xmlns:p14="http://schemas.microsoft.com/office/powerpoint/2010/main" val="49221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8882" y="5032197"/>
            <a:ext cx="6317673" cy="484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i="1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08364"/>
          </a:xfrm>
          <a:prstGeom prst="rect">
            <a:avLst/>
          </a:prstGeom>
          <a:gradFill flip="none" rotWithShape="1">
            <a:gsLst>
              <a:gs pos="0">
                <a:srgbClr val="D73333">
                  <a:shade val="30000"/>
                  <a:satMod val="115000"/>
                </a:srgbClr>
              </a:gs>
              <a:gs pos="100000">
                <a:srgbClr val="D73333">
                  <a:shade val="67500"/>
                  <a:satMod val="115000"/>
                </a:srgbClr>
              </a:gs>
              <a:gs pos="100000">
                <a:srgbClr val="D73333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Montserrat" panose="00000500000000000000" pitchFamily="50" charset="0"/>
              </a:rPr>
              <a:t>IV. SUMMARY</a:t>
            </a:r>
          </a:p>
          <a:p>
            <a:endParaRPr lang="en-US" sz="3000" b="1" dirty="0">
              <a:latin typeface="Montserrat" panose="000005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432" y="1330036"/>
            <a:ext cx="11430000" cy="51815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2400" dirty="0" smtClean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On the model itself</a:t>
            </a:r>
            <a:r>
              <a:rPr lang="en-US" sz="2400" b="1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+ Improve the quality of text recognition (multiple-instance recognition).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+ Find a way to streamline the detection and recognition phase.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+ Experiment and improvement on other language (Bangla language for example).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On the model’s practical use case:</a:t>
            </a:r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 Far-fetched, due to: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+ The nature of the training data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+ A lot of dependencies are required to run the models</a:t>
            </a:r>
            <a:r>
              <a:rPr lang="en-US" sz="2400" b="1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.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Recommendation: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50" charset="0"/>
              </a:rPr>
              <a:t>+ Make it more lightweight, while still retaining the detecting and recognition capability.</a:t>
            </a:r>
            <a:endParaRPr lang="en-US" sz="2400" dirty="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1" y="2300747"/>
            <a:ext cx="0" cy="368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6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495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Mongolian Baiti</vt:lpstr>
      <vt:lpstr>Montserrat</vt:lpstr>
      <vt:lpstr>Montserrat Alternates</vt:lpstr>
      <vt:lpstr>Open Sans</vt:lpstr>
      <vt:lpstr>Office Theme</vt:lpstr>
      <vt:lpstr>CRAFTY OCR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beginner’s guide to Git</dc:title>
  <dc:creator>H</dc:creator>
  <cp:lastModifiedBy>H</cp:lastModifiedBy>
  <cp:revision>93</cp:revision>
  <dcterms:created xsi:type="dcterms:W3CDTF">2019-07-19T03:15:42Z</dcterms:created>
  <dcterms:modified xsi:type="dcterms:W3CDTF">2019-07-24T16:43:30Z</dcterms:modified>
</cp:coreProperties>
</file>