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 Slab"/>
      <p:regular r:id="rId30"/>
      <p:bold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Josefi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D9DB55-2FF4-4193-BB67-5463998457AB}">
  <a:tblStyle styleId="{3FD9DB55-2FF4-4193-BB67-5463998457A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Slab-bold.fntdata"/><Relationship Id="rId30" Type="http://schemas.openxmlformats.org/officeDocument/2006/relationships/font" Target="fonts/RobotoSlab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37" Type="http://schemas.openxmlformats.org/officeDocument/2006/relationships/font" Target="fonts/JosefinSans-bold.fntdata"/><Relationship Id="rId14" Type="http://schemas.openxmlformats.org/officeDocument/2006/relationships/slide" Target="slides/slide8.xml"/><Relationship Id="rId36" Type="http://schemas.openxmlformats.org/officeDocument/2006/relationships/font" Target="fonts/JosefinSans-regular.fntdata"/><Relationship Id="rId17" Type="http://schemas.openxmlformats.org/officeDocument/2006/relationships/slide" Target="slides/slide11.xml"/><Relationship Id="rId39" Type="http://schemas.openxmlformats.org/officeDocument/2006/relationships/font" Target="fonts/JosefinSans-boldItalic.fntdata"/><Relationship Id="rId16" Type="http://schemas.openxmlformats.org/officeDocument/2006/relationships/slide" Target="slides/slide10.xml"/><Relationship Id="rId38" Type="http://schemas.openxmlformats.org/officeDocument/2006/relationships/font" Target="fonts/JosefinSans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a0122f3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a0122f3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9709105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9709105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9680d61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9680d61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9680d617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9680d617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7091053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7091053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97091053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97091053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9ef3815b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9ef3815b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a0122f3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a0122f3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122f33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a0122f33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9ef3815b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09ef3815b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68a708e8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68a708e8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9ef3815b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9ef3815b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a0122f33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a0122f33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9f7eb2b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9f7eb2b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a0122f3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0a0122f3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3ecd538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3ecd538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3ecd53876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3ecd53876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3ecd538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3ecd538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3ecd53876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3ecd53876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3ecd53876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3ecd53876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9680d61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9680d61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9680d61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9680d61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Multi bin packing 2d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49450"/>
            <a:ext cx="5783400" cy="11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Nhóm 6: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Vương Xuân Hoàng 20183545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Trần Hữu Hiếu 20180078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Phan Việt Hoàng 20180086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</a:t>
            </a:r>
            <a:r>
              <a:rPr lang="vi"/>
              <a:t>Constraint Programming</a:t>
            </a:r>
            <a:endParaRPr/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387900" y="1489824"/>
            <a:ext cx="3840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400"/>
              <a:t>Lⱼ</a:t>
            </a:r>
            <a:endParaRPr/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4172350"/>
            <a:ext cx="8368199" cy="23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2"/>
          <p:cNvSpPr/>
          <p:nvPr/>
        </p:nvSpPr>
        <p:spPr>
          <a:xfrm>
            <a:off x="387900" y="3060025"/>
            <a:ext cx="1445700" cy="121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1833600" y="2464825"/>
            <a:ext cx="1445700" cy="180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3279300" y="2706625"/>
            <a:ext cx="2131200" cy="156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5410500" y="2052025"/>
            <a:ext cx="1516200" cy="222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50" y="1606545"/>
            <a:ext cx="247650" cy="27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2"/>
          <p:cNvSpPr txBox="1"/>
          <p:nvPr/>
        </p:nvSpPr>
        <p:spPr>
          <a:xfrm>
            <a:off x="8091950" y="4404950"/>
            <a:ext cx="48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Wⱼ</a:t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1615675" y="4272325"/>
            <a:ext cx="48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vi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3032150" y="4272325"/>
            <a:ext cx="5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vi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5206000" y="4232000"/>
            <a:ext cx="48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vi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6780500" y="4313050"/>
            <a:ext cx="4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vi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1833600" y="3586225"/>
            <a:ext cx="654600" cy="68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Item2</a:t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387900" y="3586225"/>
            <a:ext cx="738600" cy="6861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Item4</a:t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1833605" y="3168475"/>
            <a:ext cx="1006800" cy="400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Item 1</a:t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2477150" y="3586225"/>
            <a:ext cx="738600" cy="6861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Item5</a:t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986400" y="2762425"/>
            <a:ext cx="1312200" cy="1212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     </a:t>
            </a:r>
            <a:r>
              <a:rPr lang="vi"/>
              <a:t>Item3</a:t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6190400" y="2052025"/>
            <a:ext cx="738600" cy="1891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</a:t>
            </a:r>
            <a:r>
              <a:rPr lang="vi"/>
              <a:t>Item6</a:t>
            </a: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347075" y="2762425"/>
            <a:ext cx="3627626" cy="2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 txBox="1"/>
          <p:nvPr/>
        </p:nvSpPr>
        <p:spPr>
          <a:xfrm>
            <a:off x="3590225" y="3832050"/>
            <a:ext cx="35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3497200" y="2680225"/>
            <a:ext cx="4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vi" sz="900">
                <a:latin typeface="Roboto"/>
                <a:ea typeface="Roboto"/>
                <a:cs typeface="Roboto"/>
                <a:sym typeface="Roboto"/>
              </a:rPr>
              <a:t>13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175" y="2693051"/>
            <a:ext cx="4954549" cy="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 txBox="1"/>
          <p:nvPr/>
        </p:nvSpPr>
        <p:spPr>
          <a:xfrm>
            <a:off x="5124900" y="2381075"/>
            <a:ext cx="53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4869050" y="2250875"/>
            <a:ext cx="4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vi" sz="800">
                <a:latin typeface="Roboto"/>
                <a:ea typeface="Roboto"/>
                <a:cs typeface="Roboto"/>
                <a:sym typeface="Roboto"/>
              </a:rPr>
              <a:t>23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3968400" y="3873375"/>
            <a:ext cx="25819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2"/>
          <p:cNvSpPr txBox="1"/>
          <p:nvPr/>
        </p:nvSpPr>
        <p:spPr>
          <a:xfrm>
            <a:off x="3946325" y="3974725"/>
            <a:ext cx="4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lang="vi" sz="700">
                <a:latin typeface="Roboto"/>
                <a:ea typeface="Roboto"/>
                <a:cs typeface="Roboto"/>
                <a:sym typeface="Roboto"/>
              </a:rPr>
              <a:t>13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Constraint Programming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025" y="1144124"/>
            <a:ext cx="4733650" cy="396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Tabu search</a:t>
            </a:r>
            <a:endParaRPr/>
          </a:p>
        </p:txBody>
      </p:sp>
      <p:sp>
        <p:nvSpPr>
          <p:cNvPr id="220" name="Google Shape;220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Char char="●"/>
            </a:pPr>
            <a:r>
              <a:rPr lang="vi">
                <a:latin typeface="Josefin Sans"/>
                <a:ea typeface="Josefin Sans"/>
                <a:cs typeface="Josefin Sans"/>
                <a:sym typeface="Josefin Sans"/>
              </a:rPr>
              <a:t>Ý tưởng: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Char char="-"/>
            </a:pPr>
            <a:r>
              <a:rPr lang="vi">
                <a:latin typeface="Josefin Sans"/>
                <a:ea typeface="Josefin Sans"/>
                <a:cs typeface="Josefin Sans"/>
                <a:sym typeface="Josefin Sans"/>
              </a:rPr>
              <a:t>Mô hình hóa bởi một vector n chiều xi với i = 1..m trong đó n là các gói hàng, m là containers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Char char="-"/>
            </a:pPr>
            <a:r>
              <a:rPr lang="vi">
                <a:latin typeface="Josefin Sans"/>
                <a:ea typeface="Josefin Sans"/>
                <a:cs typeface="Josefin Sans"/>
                <a:sym typeface="Josefin Sans"/>
              </a:rPr>
              <a:t>Sử dụng các chiến lược sắp xếp: Shelf-algorithm, Guillotine algorithm, Maximal Rectangles Algorithms, … để sắp xếp các gói hàng vào bins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Char char="-"/>
            </a:pPr>
            <a:r>
              <a:rPr lang="vi">
                <a:latin typeface="Josefin Sans"/>
                <a:ea typeface="Josefin Sans"/>
                <a:cs typeface="Josefin Sans"/>
                <a:sym typeface="Josefin Sans"/>
              </a:rPr>
              <a:t>Các chiến lược move: di chuyển một gói hàng sang bin khác, di chuyển tất cả gói hàng sang bin khác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Tabu search</a:t>
            </a:r>
            <a:endParaRPr/>
          </a:p>
        </p:txBody>
      </p:sp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125" y="1144125"/>
            <a:ext cx="5628500" cy="39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5. Genetic Algorithm</a:t>
            </a:r>
            <a:endParaRPr/>
          </a:p>
        </p:txBody>
      </p:sp>
      <p:sp>
        <p:nvSpPr>
          <p:cNvPr id="233" name="Google Shape;233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Char char="●"/>
            </a:pPr>
            <a:r>
              <a:rPr lang="vi">
                <a:latin typeface="Josefin Sans"/>
                <a:ea typeface="Josefin Sans"/>
                <a:cs typeface="Josefin Sans"/>
                <a:sym typeface="Josefin Sans"/>
              </a:rPr>
              <a:t>Ý tưởng: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Char char="-"/>
            </a:pPr>
            <a:r>
              <a:rPr lang="vi">
                <a:latin typeface="Josefin Sans"/>
                <a:ea typeface="Josefin Sans"/>
                <a:cs typeface="Josefin Sans"/>
                <a:sym typeface="Josefin Sans"/>
              </a:rPr>
              <a:t>Các gen được mô hình hóa giống </a:t>
            </a:r>
            <a:r>
              <a:rPr lang="vi">
                <a:latin typeface="Josefin Sans"/>
                <a:ea typeface="Josefin Sans"/>
                <a:cs typeface="Josefin Sans"/>
                <a:sym typeface="Josefin Sans"/>
              </a:rPr>
              <a:t>với trong Tabu Search và các chiến lược sắp xếp gói hàng được giữ nguyên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Char char="-"/>
            </a:pPr>
            <a:r>
              <a:rPr lang="vi">
                <a:latin typeface="Josefin Sans"/>
                <a:ea typeface="Josefin Sans"/>
                <a:cs typeface="Josefin Sans"/>
                <a:sym typeface="Josefin Sans"/>
              </a:rPr>
              <a:t>Cross over: Sử dụng phép đảo đoạn gen của bố và mẹ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Char char="-"/>
            </a:pPr>
            <a:r>
              <a:rPr lang="vi">
                <a:latin typeface="Josefin Sans"/>
                <a:ea typeface="Josefin Sans"/>
                <a:cs typeface="Josefin Sans"/>
                <a:sym typeface="Josefin Sans"/>
              </a:rPr>
              <a:t>Mutation: Sử dụng kết hợp đột biến điểm và đột biến đoạn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6. Experiment</a:t>
            </a:r>
            <a:endParaRPr/>
          </a:p>
        </p:txBody>
      </p:sp>
      <p:sp>
        <p:nvSpPr>
          <p:cNvPr id="239" name="Google Shape;239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Char char="●"/>
            </a:pPr>
            <a:r>
              <a:rPr lang="vi">
                <a:latin typeface="Josefin Sans"/>
                <a:ea typeface="Josefin Sans"/>
                <a:cs typeface="Josefin Sans"/>
                <a:sym typeface="Josefin Sans"/>
              </a:rPr>
              <a:t>MIP và CP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aphicFrame>
        <p:nvGraphicFramePr>
          <p:cNvPr id="240" name="Google Shape;240;p27"/>
          <p:cNvGraphicFramePr/>
          <p:nvPr/>
        </p:nvGraphicFramePr>
        <p:xfrm>
          <a:off x="387900" y="208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{3FD9DB55-2FF4-4193-BB67-5463998457AB}</a:tableStyleId>
              </a:tblPr>
              <a:tblGrid>
                <a:gridCol w="1514475"/>
                <a:gridCol w="2019300"/>
                <a:gridCol w="1666875"/>
                <a:gridCol w="2055850"/>
                <a:gridCol w="1401725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Dataset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MIP Result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MIP Runtime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CP Result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CP Runtime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N = 20, K = 7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170 - FEASIBLE SOLUTION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300s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170 - OPTIMAL SOLUTION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12.73s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N = 20, K = 11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432 - OPTIMAL SOLUTION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232s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432 - OPTIMAL SOLUTION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1.65s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N = 20, K = 5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134 - FEASIBLE SOLUTION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300s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134 - OPTIMAL SOLUTION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14.32s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N = 20, K = 3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120 - OPTIMAL SOLUTION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30.94s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120 - OPTIMAL SOLUTION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0.16s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N = 20, K = 6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210 - FEASIBLE SOLUTION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300s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190 - OPTIMAL SOLUTION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1.61s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N = 20, K = 10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80 - FEASIBLE SOLUTION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300s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65 - FEASIBLE SOLUTION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300s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6</a:t>
            </a:r>
            <a:r>
              <a:rPr lang="vi"/>
              <a:t>. Experiment</a:t>
            </a:r>
            <a:endParaRPr/>
          </a:p>
        </p:txBody>
      </p:sp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Char char="●"/>
            </a:pPr>
            <a:r>
              <a:rPr lang="vi">
                <a:latin typeface="Josefin Sans"/>
                <a:ea typeface="Josefin Sans"/>
                <a:cs typeface="Josefin Sans"/>
                <a:sym typeface="Josefin Sans"/>
              </a:rPr>
              <a:t>MIP và CP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aphicFrame>
        <p:nvGraphicFramePr>
          <p:cNvPr id="247" name="Google Shape;247;p28"/>
          <p:cNvGraphicFramePr/>
          <p:nvPr/>
        </p:nvGraphicFramePr>
        <p:xfrm>
          <a:off x="97875" y="216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{3FD9DB55-2FF4-4193-BB67-5463998457AB}</a:tableStyleId>
              </a:tblPr>
              <a:tblGrid>
                <a:gridCol w="1514475"/>
                <a:gridCol w="2019300"/>
                <a:gridCol w="1666875"/>
                <a:gridCol w="2009775"/>
                <a:gridCol w="1447800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Dataset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MIP Result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MIP Runtime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CP Result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CP Runtime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N = 40, K = 7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225 - FEASIBLE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300s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130 - FEASIBLE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300s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N = 40, K = 11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66 - FEASIBLE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300s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66 - OPTIMAL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1.26s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N = 40, K = 5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165 - FEASIBLE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300s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100 - OPTIMAL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6.87s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N = 40, K = 3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60 - FEASIBLE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300s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60 - OPTIMAL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3.5s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N = 40, K = 6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179 - FEASIBLE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300s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140 - OPTIMAL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6.38s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N = 40, K = 10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640 - FEASIBLE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300s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314 - FEASIBLE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300s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6. Experiment</a:t>
            </a:r>
            <a:endParaRPr/>
          </a:p>
        </p:txBody>
      </p:sp>
      <p:sp>
        <p:nvSpPr>
          <p:cNvPr id="253" name="Google Shape;253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225" y="1443350"/>
            <a:ext cx="58293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6. Experiment</a:t>
            </a:r>
            <a:endParaRPr/>
          </a:p>
        </p:txBody>
      </p:sp>
      <p:sp>
        <p:nvSpPr>
          <p:cNvPr id="260" name="Google Shape;260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425" y="1568088"/>
            <a:ext cx="58293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6. Experiment</a:t>
            </a:r>
            <a:endParaRPr/>
          </a:p>
        </p:txBody>
      </p:sp>
      <p:sp>
        <p:nvSpPr>
          <p:cNvPr id="267" name="Google Shape;267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Char char="●"/>
            </a:pPr>
            <a:r>
              <a:rPr lang="vi">
                <a:latin typeface="Josefin Sans"/>
                <a:ea typeface="Josefin Sans"/>
                <a:cs typeface="Josefin Sans"/>
                <a:sym typeface="Josefin Sans"/>
              </a:rPr>
              <a:t>Tabu Search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>
                <a:latin typeface="Josefin Sans"/>
                <a:ea typeface="Josefin Sans"/>
                <a:cs typeface="Josefin Sans"/>
                <a:sym typeface="Josefin Sans"/>
              </a:rPr>
              <a:t>ITERATION = 1000, TABU SIZE = 20, RUN TIME = 5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8" name="Google Shape;268;p31"/>
          <p:cNvGraphicFramePr/>
          <p:nvPr/>
        </p:nvGraphicFramePr>
        <p:xfrm>
          <a:off x="242888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{3FD9DB55-2FF4-4193-BB67-5463998457AB}</a:tableStyleId>
              </a:tblPr>
              <a:tblGrid>
                <a:gridCol w="1514475"/>
                <a:gridCol w="2019300"/>
                <a:gridCol w="1666875"/>
                <a:gridCol w="2009775"/>
                <a:gridCol w="1447800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Dataset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Best result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Worst result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Avg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Runtime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N = 20, K = 7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180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210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190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52s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N = 20, K = 11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465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540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510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73s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N = 20, K = 5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134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134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134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30s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N = 20, K = 3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120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120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120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30s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N = 20, K = 6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210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240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225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56s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N = 20, K = 10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70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80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77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78s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Contents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AutoNum type="arabicPeriod"/>
            </a:pPr>
            <a:r>
              <a:rPr lang="vi">
                <a:latin typeface="Josefin Sans"/>
                <a:ea typeface="Josefin Sans"/>
                <a:cs typeface="Josefin Sans"/>
                <a:sym typeface="Josefin Sans"/>
              </a:rPr>
              <a:t>Mô tả bài toán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AutoNum type="arabicPeriod"/>
            </a:pPr>
            <a:r>
              <a:rPr lang="vi">
                <a:latin typeface="Josefin Sans"/>
                <a:ea typeface="Josefin Sans"/>
                <a:cs typeface="Josefin Sans"/>
                <a:sym typeface="Josefin Sans"/>
              </a:rPr>
              <a:t>Mixed Integer Programming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AutoNum type="arabicPeriod"/>
            </a:pPr>
            <a:r>
              <a:rPr lang="vi">
                <a:latin typeface="Josefin Sans"/>
                <a:ea typeface="Josefin Sans"/>
                <a:cs typeface="Josefin Sans"/>
                <a:sym typeface="Josefin Sans"/>
              </a:rPr>
              <a:t>Constraint Programming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AutoNum type="arabicPeriod"/>
            </a:pPr>
            <a:r>
              <a:rPr lang="vi">
                <a:latin typeface="Josefin Sans"/>
                <a:ea typeface="Josefin Sans"/>
                <a:cs typeface="Josefin Sans"/>
                <a:sym typeface="Josefin Sans"/>
              </a:rPr>
              <a:t>Tabu search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AutoNum type="arabicPeriod"/>
            </a:pPr>
            <a:r>
              <a:rPr lang="vi">
                <a:latin typeface="Josefin Sans"/>
                <a:ea typeface="Josefin Sans"/>
                <a:cs typeface="Josefin Sans"/>
                <a:sym typeface="Josefin Sans"/>
              </a:rPr>
              <a:t>G</a:t>
            </a:r>
            <a:r>
              <a:rPr lang="vi">
                <a:latin typeface="Josefin Sans"/>
                <a:ea typeface="Josefin Sans"/>
                <a:cs typeface="Josefin Sans"/>
                <a:sym typeface="Josefin Sans"/>
              </a:rPr>
              <a:t>enetic Algorithm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AutoNum type="arabicPeriod"/>
            </a:pPr>
            <a:r>
              <a:rPr lang="vi">
                <a:latin typeface="Josefin Sans"/>
                <a:ea typeface="Josefin Sans"/>
                <a:cs typeface="Josefin Sans"/>
                <a:sym typeface="Josefin Sans"/>
              </a:rPr>
              <a:t>Kết luận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6. </a:t>
            </a:r>
            <a:r>
              <a:rPr lang="vi"/>
              <a:t>Experiment</a:t>
            </a:r>
            <a:endParaRPr/>
          </a:p>
        </p:txBody>
      </p:sp>
      <p:sp>
        <p:nvSpPr>
          <p:cNvPr id="274" name="Google Shape;274;p32"/>
          <p:cNvSpPr txBox="1"/>
          <p:nvPr>
            <p:ph idx="1" type="body"/>
          </p:nvPr>
        </p:nvSpPr>
        <p:spPr>
          <a:xfrm>
            <a:off x="387900" y="15358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Char char="●"/>
            </a:pPr>
            <a:r>
              <a:rPr lang="vi">
                <a:latin typeface="Josefin Sans"/>
                <a:ea typeface="Josefin Sans"/>
                <a:cs typeface="Josefin Sans"/>
                <a:sym typeface="Josefin Sans"/>
              </a:rPr>
              <a:t>Tabu Search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>
                <a:latin typeface="Josefin Sans"/>
                <a:ea typeface="Josefin Sans"/>
                <a:cs typeface="Josefin Sans"/>
                <a:sym typeface="Josefin Sans"/>
              </a:rPr>
              <a:t> ITERATION = 1000, TABU SIZE = 20, RUN TIME = 5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5" name="Google Shape;275;p32"/>
          <p:cNvGraphicFramePr/>
          <p:nvPr/>
        </p:nvGraphicFramePr>
        <p:xfrm>
          <a:off x="242888" y="264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{3FD9DB55-2FF4-4193-BB67-5463998457AB}</a:tableStyleId>
              </a:tblPr>
              <a:tblGrid>
                <a:gridCol w="1514475"/>
                <a:gridCol w="2019300"/>
                <a:gridCol w="1666875"/>
                <a:gridCol w="2009775"/>
                <a:gridCol w="1447800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Dataset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Best result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Worst result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Avg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Runtime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N = 40, K = 7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140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175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155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300s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N = 40, K = 11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66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66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66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125s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N = 40, K = 5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100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135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114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443s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N = 40, K = 3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60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60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60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195s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N = 40, K = 6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140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140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140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300s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N = 40, K = 10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350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420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370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270s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6. Experiment</a:t>
            </a:r>
            <a:endParaRPr/>
          </a:p>
        </p:txBody>
      </p:sp>
      <p:sp>
        <p:nvSpPr>
          <p:cNvPr id="281" name="Google Shape;281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1443350"/>
            <a:ext cx="58293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6. Experiment</a:t>
            </a:r>
            <a:endParaRPr/>
          </a:p>
        </p:txBody>
      </p:sp>
      <p:sp>
        <p:nvSpPr>
          <p:cNvPr id="288" name="Google Shape;288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Char char="●"/>
            </a:pPr>
            <a:r>
              <a:rPr lang="vi">
                <a:latin typeface="Josefin Sans"/>
                <a:ea typeface="Josefin Sans"/>
                <a:cs typeface="Josefin Sans"/>
                <a:sym typeface="Josefin Sans"/>
              </a:rPr>
              <a:t>Genetic Algorithm: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>
                <a:latin typeface="Josefin Sans"/>
                <a:ea typeface="Josefin Sans"/>
                <a:cs typeface="Josefin Sans"/>
                <a:sym typeface="Josefin Sans"/>
              </a:rPr>
              <a:t>Population = 100,  mutation = 0.1, cross_over = 0.8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aphicFrame>
        <p:nvGraphicFramePr>
          <p:cNvPr id="289" name="Google Shape;289;p34"/>
          <p:cNvGraphicFramePr/>
          <p:nvPr/>
        </p:nvGraphicFramePr>
        <p:xfrm>
          <a:off x="242888" y="24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{3FD9DB55-2FF4-4193-BB67-5463998457AB}</a:tableStyleId>
              </a:tblPr>
              <a:tblGrid>
                <a:gridCol w="1514475"/>
                <a:gridCol w="2019300"/>
                <a:gridCol w="1666875"/>
                <a:gridCol w="2009775"/>
                <a:gridCol w="1447800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Dataset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Best result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Worst result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0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Avg</a:t>
                      </a:r>
                      <a:endParaRPr sz="10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Runtime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N = 20, K = 7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210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250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234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122s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N = 20, K = 11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450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577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523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119s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N = 20, K = 5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134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149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140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114s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N = 20, K = 3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120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120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120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183s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N = 20, K = 6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210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240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228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138s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N = 20, K = 10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80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120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96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113s</a:t>
                      </a:r>
                      <a:endParaRPr sz="1200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7. Contribution</a:t>
            </a:r>
            <a:endParaRPr/>
          </a:p>
        </p:txBody>
      </p:sp>
      <p:sp>
        <p:nvSpPr>
          <p:cNvPr id="295" name="Google Shape;295;p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Josefin Sans"/>
                <a:ea typeface="Josefin Sans"/>
                <a:cs typeface="Josefin Sans"/>
                <a:sym typeface="Josefin Sans"/>
              </a:rPr>
              <a:t>Trần Hữu Hiếu: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Josefin Sans"/>
              <a:buChar char="-"/>
            </a:pPr>
            <a:r>
              <a:rPr lang="vi">
                <a:latin typeface="Josefin Sans"/>
                <a:ea typeface="Josefin Sans"/>
                <a:cs typeface="Josefin Sans"/>
                <a:sym typeface="Josefin Sans"/>
              </a:rPr>
              <a:t>Mô hình hóa MIPS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Char char="-"/>
            </a:pPr>
            <a:r>
              <a:rPr lang="vi">
                <a:latin typeface="Josefin Sans"/>
                <a:ea typeface="Josefin Sans"/>
                <a:cs typeface="Josefin Sans"/>
                <a:sym typeface="Josefin Sans"/>
              </a:rPr>
              <a:t>Xây dựng data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>
                <a:latin typeface="Josefin Sans"/>
                <a:ea typeface="Josefin Sans"/>
                <a:cs typeface="Josefin Sans"/>
                <a:sym typeface="Josefin Sans"/>
              </a:rPr>
              <a:t>Phan Việt Hoàng: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Josefin Sans"/>
              <a:buChar char="-"/>
            </a:pPr>
            <a:r>
              <a:rPr lang="vi">
                <a:latin typeface="Josefin Sans"/>
                <a:ea typeface="Josefin Sans"/>
                <a:cs typeface="Josefin Sans"/>
                <a:sym typeface="Josefin Sans"/>
              </a:rPr>
              <a:t>Mô hình GA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>
                <a:latin typeface="Josefin Sans"/>
                <a:ea typeface="Josefin Sans"/>
                <a:cs typeface="Josefin Sans"/>
                <a:sym typeface="Josefin Sans"/>
              </a:rPr>
              <a:t>Vương Xuân Hoàng: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Josefin Sans"/>
              <a:buChar char="-"/>
            </a:pPr>
            <a:r>
              <a:rPr lang="vi">
                <a:latin typeface="Josefin Sans"/>
                <a:ea typeface="Josefin Sans"/>
                <a:cs typeface="Josefin Sans"/>
                <a:sym typeface="Josefin Sans"/>
              </a:rPr>
              <a:t>Mô hình CP và Tabu Search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Char char="-"/>
            </a:pPr>
            <a:r>
              <a:rPr lang="vi">
                <a:latin typeface="Josefin Sans"/>
                <a:ea typeface="Josefin Sans"/>
                <a:cs typeface="Josefin Sans"/>
                <a:sym typeface="Josefin Sans"/>
              </a:rPr>
              <a:t>Thực nghiệm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vi"/>
              <a:t>Mô tả bài toán 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8700" y="1363325"/>
            <a:ext cx="42051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vi" sz="1461">
                <a:latin typeface="Josefin Sans"/>
                <a:ea typeface="Josefin Sans"/>
                <a:cs typeface="Josefin Sans"/>
                <a:sym typeface="Josefin Sans"/>
              </a:rPr>
              <a:t>Có K xe tải vận chuyển N gói hàng:</a:t>
            </a:r>
            <a:endParaRPr sz="1461"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2419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5"/>
              <a:buFont typeface="Josefin Sans"/>
              <a:buChar char="●"/>
            </a:pPr>
            <a:r>
              <a:rPr lang="vi" sz="1505">
                <a:latin typeface="Josefin Sans"/>
                <a:ea typeface="Josefin Sans"/>
                <a:cs typeface="Josefin Sans"/>
                <a:sym typeface="Josefin Sans"/>
              </a:rPr>
              <a:t>Mỗi xe tải: </a:t>
            </a:r>
            <a:endParaRPr sz="1505">
              <a:latin typeface="Josefin Sans"/>
              <a:ea typeface="Josefin Sans"/>
              <a:cs typeface="Josefin Sans"/>
              <a:sym typeface="Josefin Sans"/>
            </a:endParaRPr>
          </a:p>
          <a:p>
            <a:pPr indent="-292924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3"/>
              <a:buFont typeface="Josefin Sans"/>
              <a:buChar char="○"/>
            </a:pPr>
            <a:r>
              <a:rPr lang="vi" sz="1212">
                <a:latin typeface="Josefin Sans"/>
                <a:ea typeface="Josefin Sans"/>
                <a:cs typeface="Josefin Sans"/>
                <a:sym typeface="Josefin Sans"/>
              </a:rPr>
              <a:t>Chứa thùng hàng kích thước </a:t>
            </a:r>
            <a:r>
              <a:rPr lang="vi" sz="1512">
                <a:latin typeface="Josefin Sans"/>
                <a:ea typeface="Josefin Sans"/>
                <a:cs typeface="Josefin Sans"/>
                <a:sym typeface="Josefin Sans"/>
              </a:rPr>
              <a:t>(Wₖ , Lₖ )</a:t>
            </a:r>
            <a:endParaRPr sz="1512">
              <a:latin typeface="Josefin Sans"/>
              <a:ea typeface="Josefin Sans"/>
              <a:cs typeface="Josefin Sans"/>
              <a:sym typeface="Josefin Sans"/>
            </a:endParaRPr>
          </a:p>
          <a:p>
            <a:pPr indent="-292924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3"/>
              <a:buFont typeface="Josefin Sans"/>
              <a:buChar char="○"/>
            </a:pPr>
            <a:r>
              <a:rPr lang="vi" sz="1212">
                <a:latin typeface="Josefin Sans"/>
                <a:ea typeface="Josefin Sans"/>
                <a:cs typeface="Josefin Sans"/>
                <a:sym typeface="Josefin Sans"/>
              </a:rPr>
              <a:t>Chi phí sử dụng </a:t>
            </a:r>
            <a:r>
              <a:rPr lang="vi" sz="1512">
                <a:latin typeface="Josefin Sans"/>
                <a:ea typeface="Josefin Sans"/>
                <a:cs typeface="Josefin Sans"/>
                <a:sym typeface="Josefin Sans"/>
              </a:rPr>
              <a:t>Cₖ  </a:t>
            </a:r>
            <a:endParaRPr sz="1512"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2419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5"/>
              <a:buFont typeface="Josefin Sans"/>
              <a:buChar char="●"/>
            </a:pPr>
            <a:r>
              <a:rPr lang="vi" sz="1505">
                <a:latin typeface="Josefin Sans"/>
                <a:ea typeface="Josefin Sans"/>
                <a:cs typeface="Josefin Sans"/>
                <a:sym typeface="Josefin Sans"/>
              </a:rPr>
              <a:t>Mỗi gói hàng</a:t>
            </a:r>
            <a:endParaRPr sz="1505">
              <a:latin typeface="Josefin Sans"/>
              <a:ea typeface="Josefin Sans"/>
              <a:cs typeface="Josefin Sans"/>
              <a:sym typeface="Josefin Sans"/>
            </a:endParaRPr>
          </a:p>
          <a:p>
            <a:pPr indent="-292924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3"/>
              <a:buFont typeface="Josefin Sans"/>
              <a:buChar char="■"/>
            </a:pPr>
            <a:r>
              <a:rPr lang="vi" sz="1212">
                <a:latin typeface="Josefin Sans"/>
                <a:ea typeface="Josefin Sans"/>
                <a:cs typeface="Josefin Sans"/>
                <a:sym typeface="Josefin Sans"/>
              </a:rPr>
              <a:t>Kích thước</a:t>
            </a:r>
            <a:r>
              <a:rPr lang="vi" sz="1112">
                <a:latin typeface="Josefin Sans"/>
                <a:ea typeface="Josefin Sans"/>
                <a:cs typeface="Josefin Sans"/>
                <a:sym typeface="Josefin Sans"/>
              </a:rPr>
              <a:t> (</a:t>
            </a:r>
            <a:r>
              <a:rPr lang="vi" sz="1512">
                <a:latin typeface="Josefin Sans"/>
                <a:ea typeface="Josefin Sans"/>
                <a:cs typeface="Josefin Sans"/>
                <a:sym typeface="Josefin Sans"/>
              </a:rPr>
              <a:t>wⱼ, lⱼ)</a:t>
            </a:r>
            <a:endParaRPr sz="1512"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05624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3"/>
              <a:buFont typeface="Josefin Sans"/>
              <a:buChar char="■"/>
            </a:pPr>
            <a:r>
              <a:rPr lang="vi" sz="1212">
                <a:latin typeface="Josefin Sans"/>
                <a:ea typeface="Josefin Sans"/>
                <a:cs typeface="Josefin Sans"/>
                <a:sym typeface="Josefin Sans"/>
              </a:rPr>
              <a:t>Các gói hàng trong cùng một thùng không được chồng lên nhau</a:t>
            </a:r>
            <a:endParaRPr sz="1212"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212"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654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2"/>
              <a:buChar char="➢"/>
            </a:pPr>
            <a:r>
              <a:rPr lang="vi" sz="1402">
                <a:latin typeface="Josefin Sans"/>
                <a:ea typeface="Josefin Sans"/>
                <a:cs typeface="Josefin Sans"/>
                <a:sym typeface="Josefin Sans"/>
              </a:rPr>
              <a:t>Hãy sắp xếp N gói hàng vào K thùng chứa của xe sao cho </a:t>
            </a:r>
            <a:r>
              <a:rPr b="1" lang="vi" sz="1402">
                <a:latin typeface="Josefin Sans"/>
                <a:ea typeface="Josefin Sans"/>
                <a:cs typeface="Josefin Sans"/>
                <a:sym typeface="Josefin Sans"/>
              </a:rPr>
              <a:t>tổng chi phí sử dụng các xe nhỏ nhất</a:t>
            </a:r>
            <a:endParaRPr b="1" sz="1402">
              <a:latin typeface="Josefin Sans"/>
              <a:ea typeface="Josefin Sans"/>
              <a:cs typeface="Josefin Sans"/>
              <a:sym typeface="Josefin Sans"/>
            </a:endParaRPr>
          </a:p>
          <a:p>
            <a:pPr indent="457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vi" sz="785">
                <a:latin typeface="Josefin Sans"/>
                <a:ea typeface="Josefin Sans"/>
                <a:cs typeface="Josefin Sans"/>
                <a:sym typeface="Josefin Sans"/>
              </a:rPr>
              <a:t>	</a:t>
            </a:r>
            <a:endParaRPr sz="785"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vi" sz="785">
                <a:latin typeface="Josefin Sans"/>
                <a:ea typeface="Josefin Sans"/>
                <a:cs typeface="Josefin Sans"/>
                <a:sym typeface="Josefin Sans"/>
              </a:rPr>
              <a:t>	</a:t>
            </a:r>
            <a:endParaRPr sz="785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7200900" y="1692650"/>
            <a:ext cx="559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vi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Wₖ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5260800" y="3207125"/>
            <a:ext cx="738600" cy="58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</a:t>
            </a:r>
            <a:r>
              <a:rPr lang="vi"/>
              <a:t>Item 1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5845675" y="2499775"/>
            <a:ext cx="69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Lₖ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9150" y="1309600"/>
            <a:ext cx="247650" cy="12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1700" y="2433825"/>
            <a:ext cx="1822450" cy="2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9100" y="3207125"/>
            <a:ext cx="247650" cy="5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0800" y="3794825"/>
            <a:ext cx="738600" cy="2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6094400" y="3336800"/>
            <a:ext cx="55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wⱼ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5472000" y="3881100"/>
            <a:ext cx="4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lⱼ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6716275" y="2930875"/>
            <a:ext cx="654600" cy="864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Item2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6825" y="2935475"/>
            <a:ext cx="247650" cy="8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3900" y="3794825"/>
            <a:ext cx="821100" cy="2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7602050" y="3207125"/>
            <a:ext cx="55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wⱼ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6884600" y="3932975"/>
            <a:ext cx="4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lⱼ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5281825" y="1460925"/>
            <a:ext cx="1602900" cy="103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5688100" y="1789425"/>
            <a:ext cx="7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Roboto"/>
                <a:ea typeface="Roboto"/>
                <a:cs typeface="Roboto"/>
                <a:sym typeface="Roboto"/>
              </a:rPr>
              <a:t>  Bin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87900" y="4493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vi"/>
              <a:t>Mô tả bài toán</a:t>
            </a:r>
            <a:endParaRPr/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293250" y="1412025"/>
            <a:ext cx="3673200" cy="30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 sz="1600">
                <a:latin typeface="Josefin Sans"/>
                <a:ea typeface="Josefin Sans"/>
                <a:cs typeface="Josefin Sans"/>
                <a:sym typeface="Josefin Sans"/>
              </a:rPr>
              <a:t>Phương án không chấp nhận được với N = 2, K = 4</a:t>
            </a:r>
            <a:endParaRPr sz="16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596450" y="2210175"/>
            <a:ext cx="1098000" cy="146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596450" y="3083475"/>
            <a:ext cx="738600" cy="58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Item 1</a:t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1953675" y="2210175"/>
            <a:ext cx="1608000" cy="86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596450" y="2539575"/>
            <a:ext cx="654600" cy="68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Item2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1953675" y="2327775"/>
            <a:ext cx="654600" cy="74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Item3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2667475" y="2539575"/>
            <a:ext cx="738600" cy="6861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Item4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4737175" y="1412025"/>
            <a:ext cx="4253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Phương án chấp nhận được với N = 3, K = 5</a:t>
            </a:r>
            <a:endParaRPr sz="16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5010600" y="2025425"/>
            <a:ext cx="1098000" cy="146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5370000" y="2078200"/>
            <a:ext cx="738600" cy="68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Item 2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5010600" y="2898725"/>
            <a:ext cx="738600" cy="58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Item 1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6414250" y="2117900"/>
            <a:ext cx="2576100" cy="9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6414250" y="2412875"/>
            <a:ext cx="738600" cy="6861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Item 4</a:t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7152850" y="2327775"/>
            <a:ext cx="738600" cy="74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Item 3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7923800" y="2462075"/>
            <a:ext cx="1066500" cy="537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Item 5</a:t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6517975" y="3293575"/>
            <a:ext cx="1331400" cy="82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</a:t>
            </a:r>
            <a:r>
              <a:rPr lang="vi"/>
              <a:t>Mixed Integer programming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1063275" y="2014175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1288025" y="18153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873100" y="1210488"/>
            <a:ext cx="237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Mô hình hoá bài toán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vi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Các biến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356" y="1815350"/>
            <a:ext cx="4512594" cy="29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 </a:t>
            </a:r>
            <a:r>
              <a:rPr lang="vi"/>
              <a:t>Mixed Integer programming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387900" y="1455250"/>
            <a:ext cx="3709500" cy="30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>
                <a:latin typeface="Josefin Sans"/>
                <a:ea typeface="Josefin Sans"/>
                <a:cs typeface="Josefin Sans"/>
                <a:sym typeface="Josefin Sans"/>
              </a:rPr>
              <a:t>Một phương án không chấp nhận được(K =1, N=2)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00" y="4054150"/>
            <a:ext cx="2657225" cy="2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2238925"/>
            <a:ext cx="247650" cy="191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/>
          <p:nvPr/>
        </p:nvSpPr>
        <p:spPr>
          <a:xfrm>
            <a:off x="553250" y="2869975"/>
            <a:ext cx="2213100" cy="12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955850" y="3167725"/>
            <a:ext cx="738600" cy="6861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Item4</a:t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1332500" y="2623450"/>
            <a:ext cx="654600" cy="68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Item2</a:t>
            </a: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250" y="3294179"/>
            <a:ext cx="738600" cy="1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5788" y="3309550"/>
            <a:ext cx="18725" cy="7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103825" y="2540225"/>
            <a:ext cx="53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Wⱼ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2617043" y="4086600"/>
            <a:ext cx="40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Lⱼ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2906775" y="2564250"/>
            <a:ext cx="7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635425" y="4289875"/>
            <a:ext cx="15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vi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42 </a:t>
            </a:r>
            <a:r>
              <a:rPr lang="vi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= 0, b</a:t>
            </a:r>
            <a:r>
              <a:rPr lang="vi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42</a:t>
            </a:r>
            <a:r>
              <a:rPr lang="vi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=0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741325" y="2964450"/>
            <a:ext cx="50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vi" sz="800">
                <a:latin typeface="Roboto"/>
                <a:ea typeface="Roboto"/>
                <a:cs typeface="Roboto"/>
                <a:sym typeface="Roboto"/>
              </a:rPr>
              <a:t>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1338050" y="3624050"/>
            <a:ext cx="4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lang="vi" sz="800">
                <a:latin typeface="Roboto"/>
                <a:ea typeface="Roboto"/>
                <a:cs typeface="Roboto"/>
                <a:sym typeface="Roboto"/>
              </a:rPr>
              <a:t>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4572000" y="1460050"/>
            <a:ext cx="353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Một phương án chấp nhận được (K =1, N = 3)</a:t>
            </a:r>
            <a:endParaRPr sz="18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5556575" y="2343017"/>
            <a:ext cx="2328300" cy="176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575" y="3982550"/>
            <a:ext cx="2657225" cy="2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9000" y="2176175"/>
            <a:ext cx="247650" cy="191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/>
          <p:nvPr/>
        </p:nvSpPr>
        <p:spPr>
          <a:xfrm>
            <a:off x="7162975" y="2443650"/>
            <a:ext cx="654600" cy="68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Item2</a:t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5609975" y="2514875"/>
            <a:ext cx="738600" cy="6861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Item4</a:t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6467405" y="3374475"/>
            <a:ext cx="1006800" cy="400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Item 1</a:t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5609975" y="4218275"/>
            <a:ext cx="23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vi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42</a:t>
            </a:r>
            <a:r>
              <a:rPr lang="vi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= 1, b</a:t>
            </a:r>
            <a:r>
              <a:rPr lang="vi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42</a:t>
            </a:r>
            <a:r>
              <a:rPr lang="vi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= 0, b</a:t>
            </a:r>
            <a:r>
              <a:rPr lang="vi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r>
              <a:rPr lang="vi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= 1, l</a:t>
            </a:r>
            <a:r>
              <a:rPr lang="vi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r>
              <a:rPr lang="vi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=0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5145050" y="2623450"/>
            <a:ext cx="53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Wⱼ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7712800" y="3751350"/>
            <a:ext cx="5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Lⱼ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7400" y="3374475"/>
            <a:ext cx="18725" cy="7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 txBox="1"/>
          <p:nvPr/>
        </p:nvSpPr>
        <p:spPr>
          <a:xfrm>
            <a:off x="6139725" y="3751350"/>
            <a:ext cx="3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lang="vi" sz="800">
                <a:latin typeface="Roboto"/>
                <a:ea typeface="Roboto"/>
                <a:cs typeface="Roboto"/>
                <a:sym typeface="Roboto"/>
              </a:rPr>
              <a:t>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62975" y="3036225"/>
            <a:ext cx="18725" cy="107668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/>
          <p:nvPr/>
        </p:nvSpPr>
        <p:spPr>
          <a:xfrm>
            <a:off x="6139719" y="3391663"/>
            <a:ext cx="4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vi" sz="800">
                <a:latin typeface="Roboto"/>
                <a:ea typeface="Roboto"/>
                <a:cs typeface="Roboto"/>
                <a:sym typeface="Roboto"/>
              </a:rPr>
              <a:t>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6842051" y="3751350"/>
            <a:ext cx="3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lang="vi" sz="800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</a:t>
            </a:r>
            <a:r>
              <a:rPr lang="vi"/>
              <a:t>Mixed Integer programming</a:t>
            </a:r>
            <a:endParaRPr/>
          </a:p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387900" y="1265950"/>
            <a:ext cx="8368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	</a:t>
            </a:r>
            <a:endParaRPr/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875" y="1099875"/>
            <a:ext cx="4719876" cy="392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Constraint Programming</a:t>
            </a:r>
            <a:endParaRPr/>
          </a:p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Char char="●"/>
            </a:pPr>
            <a:r>
              <a:rPr lang="vi">
                <a:latin typeface="Josefin Sans"/>
                <a:ea typeface="Josefin Sans"/>
                <a:cs typeface="Josefin Sans"/>
                <a:sym typeface="Josefin Sans"/>
              </a:rPr>
              <a:t>Ý tưởng: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Char char="-"/>
            </a:pPr>
            <a:r>
              <a:rPr lang="vi">
                <a:latin typeface="Josefin Sans"/>
                <a:ea typeface="Josefin Sans"/>
                <a:cs typeface="Josefin Sans"/>
                <a:sym typeface="Josefin Sans"/>
              </a:rPr>
              <a:t>Cho các containers xếp thành hàng trong trục tọa độ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Char char="-"/>
            </a:pPr>
            <a:r>
              <a:rPr lang="vi">
                <a:latin typeface="Josefin Sans"/>
                <a:ea typeface="Josefin Sans"/>
                <a:cs typeface="Josefin Sans"/>
                <a:sym typeface="Josefin Sans"/>
              </a:rPr>
              <a:t>Sử dụng điều kiện NonOverlaps2D của ortools giải quyết ràng buộc về không gian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</a:t>
            </a:r>
            <a:r>
              <a:rPr lang="vi"/>
              <a:t>. Constraint Programming</a:t>
            </a:r>
            <a:endParaRPr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Char char="●"/>
            </a:pPr>
            <a:r>
              <a:rPr lang="vi">
                <a:latin typeface="Josefin Sans"/>
                <a:ea typeface="Josefin Sans"/>
                <a:cs typeface="Josefin Sans"/>
                <a:sym typeface="Josefin Sans"/>
              </a:rPr>
              <a:t>Mô hình hóa bài toán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150" y="2060550"/>
            <a:ext cx="7843702" cy="29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