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57" r:id="rId4"/>
    <p:sldId id="260" r:id="rId5"/>
    <p:sldId id="262" r:id="rId6"/>
    <p:sldId id="263" r:id="rId7"/>
    <p:sldId id="265" r:id="rId8"/>
    <p:sldId id="267" r:id="rId9"/>
    <p:sldId id="264"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52"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1366A-515E-46DD-B19E-2784744E367C}"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01B66-A4B8-4A62-9645-E0E138166799}" type="slidenum">
              <a:rPr lang="en-US" smtClean="0"/>
              <a:t>‹#›</a:t>
            </a:fld>
            <a:endParaRPr lang="en-US"/>
          </a:p>
        </p:txBody>
      </p:sp>
    </p:spTree>
    <p:extLst>
      <p:ext uri="{BB962C8B-B14F-4D97-AF65-F5344CB8AC3E}">
        <p14:creationId xmlns:p14="http://schemas.microsoft.com/office/powerpoint/2010/main" val="55768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Ghi chú</a:t>
            </a:r>
          </a:p>
          <a:p>
            <a:r>
              <a:rPr lang="en-US" b="1" i="1"/>
              <a:t>Ra đời</a:t>
            </a:r>
          </a:p>
          <a:p>
            <a:pPr marL="342900" indent="-342900" algn="just">
              <a:lnSpc>
                <a:spcPct val="112000"/>
              </a:lnSpc>
              <a:spcBef>
                <a:spcPts val="600"/>
              </a:spcBef>
              <a:buFont typeface="Wingdings" panose="05000000000000000000" pitchFamily="2" charset="2"/>
              <a:buChar char="q"/>
            </a:pPr>
            <a:r>
              <a:rPr lang="vi-VN" sz="1200">
                <a:latin typeface="Arial" panose="020B0604020202020204" pitchFamily="34" charset="0"/>
                <a:cs typeface="Arial" panose="020B0604020202020204" pitchFamily="34" charset="0"/>
              </a:rPr>
              <a:t>Trung tâm được thành lập theo Quyết định số 988/QĐ-BQP ngày 28/3/2015 của Bộ trưởng Bộ Quốc phòng.</a:t>
            </a:r>
            <a:endParaRPr lang="en-US" sz="120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r>
              <a:rPr lang="vi-VN" sz="1200">
                <a:latin typeface="Arial" panose="020B0604020202020204" pitchFamily="34" charset="0"/>
                <a:cs typeface="Arial" panose="020B0604020202020204" pitchFamily="34" charset="0"/>
              </a:rPr>
              <a:t>Là tổ chức khoa học công nghệ công lập, hoạt động theo cơ chế tự chủ về tài chính, hạch toán độc lập, được phép mở rộng hợp tác với</a:t>
            </a:r>
            <a:r>
              <a:rPr lang="en-US" sz="1200">
                <a:latin typeface="Arial" panose="020B0604020202020204" pitchFamily="34" charset="0"/>
                <a:cs typeface="Arial" panose="020B0604020202020204" pitchFamily="34" charset="0"/>
              </a:rPr>
              <a:t> </a:t>
            </a:r>
            <a:r>
              <a:rPr lang="vi-VN" sz="1200">
                <a:latin typeface="Arial" panose="020B0604020202020204" pitchFamily="34" charset="0"/>
                <a:cs typeface="Arial" panose="020B0604020202020204" pitchFamily="34" charset="0"/>
              </a:rPr>
              <a:t>các đối tác trong và ngoài nước.</a:t>
            </a: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endParaRPr lang="en-US" sz="120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r>
              <a:rPr lang="en-US" sz="1200" b="1" i="1">
                <a:latin typeface="Arial" panose="020B0604020202020204" pitchFamily="34" charset="0"/>
                <a:cs typeface="Arial" panose="020B0604020202020204" pitchFamily="34" charset="0"/>
              </a:rPr>
              <a:t>Mục tiêu</a:t>
            </a:r>
          </a:p>
          <a:p>
            <a:pPr marL="342900" indent="-342900" algn="just">
              <a:lnSpc>
                <a:spcPct val="112000"/>
              </a:lnSpc>
              <a:spcBef>
                <a:spcPts val="600"/>
              </a:spcBef>
              <a:buFont typeface="Wingdings" panose="05000000000000000000" pitchFamily="2" charset="2"/>
              <a:buChar char="q"/>
            </a:pPr>
            <a:r>
              <a:rPr lang="en-US" sz="1200">
                <a:latin typeface="Arial" panose="020B0604020202020204" pitchFamily="34" charset="0"/>
                <a:cs typeface="Arial" panose="020B0604020202020204" pitchFamily="34" charset="0"/>
              </a:rPr>
              <a:t>Đ</a:t>
            </a:r>
            <a:r>
              <a:rPr lang="vi-VN" sz="1200">
                <a:latin typeface="Arial" panose="020B0604020202020204" pitchFamily="34" charset="0"/>
                <a:cs typeface="Arial" panose="020B0604020202020204" pitchFamily="34" charset="0"/>
              </a:rPr>
              <a:t>ào tạo, bồi dưỡng nguồn nhân lực chất lượng cao về lĩnh vực CNTT cho Quân đội</a:t>
            </a:r>
            <a:r>
              <a:rPr lang="en-US" sz="1200">
                <a:latin typeface="Arial" panose="020B0604020202020204" pitchFamily="34" charset="0"/>
                <a:cs typeface="Arial" panose="020B0604020202020204" pitchFamily="34" charset="0"/>
              </a:rPr>
              <a:t>.</a:t>
            </a:r>
          </a:p>
          <a:p>
            <a:pPr marL="342900" indent="-342900" algn="just">
              <a:lnSpc>
                <a:spcPct val="112000"/>
              </a:lnSpc>
              <a:spcBef>
                <a:spcPts val="600"/>
              </a:spcBef>
              <a:buFont typeface="Wingdings" panose="05000000000000000000" pitchFamily="2" charset="2"/>
              <a:buChar char="q"/>
            </a:pP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r>
              <a:rPr lang="en-US" sz="1200">
                <a:latin typeface="Arial" panose="020B0604020202020204" pitchFamily="34" charset="0"/>
                <a:cs typeface="Arial" panose="020B0604020202020204" pitchFamily="34" charset="0"/>
              </a:rPr>
              <a:t>N</a:t>
            </a:r>
            <a:r>
              <a:rPr lang="vi-VN" sz="1200">
                <a:latin typeface="Arial" panose="020B0604020202020204" pitchFamily="34" charset="0"/>
                <a:cs typeface="Arial" panose="020B0604020202020204" pitchFamily="34" charset="0"/>
              </a:rPr>
              <a:t>ghiên cứu phát triển các phần mềm cho Quân đội</a:t>
            </a:r>
            <a:r>
              <a:rPr lang="en-US" sz="1200">
                <a:latin typeface="Arial" panose="020B0604020202020204" pitchFamily="34" charset="0"/>
                <a:cs typeface="Arial" panose="020B0604020202020204" pitchFamily="34" charset="0"/>
              </a:rPr>
              <a:t>.</a:t>
            </a:r>
          </a:p>
          <a:p>
            <a:pPr marL="342900" indent="-342900" algn="just">
              <a:lnSpc>
                <a:spcPct val="112000"/>
              </a:lnSpc>
              <a:spcBef>
                <a:spcPts val="600"/>
              </a:spcBef>
              <a:buFont typeface="Wingdings" panose="05000000000000000000" pitchFamily="2" charset="2"/>
              <a:buChar char="q"/>
            </a:pP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r>
              <a:rPr lang="en-US" sz="1200">
                <a:latin typeface="Arial" panose="020B0604020202020204" pitchFamily="34" charset="0"/>
                <a:cs typeface="Arial" panose="020B0604020202020204" pitchFamily="34" charset="0"/>
              </a:rPr>
              <a:t>P</a:t>
            </a:r>
            <a:r>
              <a:rPr lang="vi-VN" sz="1200">
                <a:latin typeface="Arial" panose="020B0604020202020204" pitchFamily="34" charset="0"/>
                <a:cs typeface="Arial" panose="020B0604020202020204" pitchFamily="34" charset="0"/>
              </a:rPr>
              <a:t>hát triển, gia công phần mềm, cung cấp dịch vụ CNTT cho thị trường trong nước và quốc tế.</a:t>
            </a:r>
            <a:endParaRPr lang="en-US" sz="120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endParaRPr lang="en-US" sz="1200" b="0" i="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endParaRPr lang="en-US" sz="1200" b="1" i="1">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r>
              <a:rPr lang="en-US" sz="1200" b="1" i="1">
                <a:latin typeface="Arial" panose="020B0604020202020204" pitchFamily="34" charset="0"/>
                <a:cs typeface="Arial" panose="020B0604020202020204" pitchFamily="34" charset="0"/>
              </a:rPr>
              <a:t>Các dịch vụ hỗ trợ (có thể nói thêm)</a:t>
            </a: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Co – location (cho thuê tủ rack và máy chủ)</a:t>
            </a:r>
          </a:p>
          <a:p>
            <a:pPr marL="171450" indent="-171450" algn="just">
              <a:lnSpc>
                <a:spcPct val="112000"/>
              </a:lnSpc>
              <a:spcBef>
                <a:spcPts val="600"/>
              </a:spcBef>
              <a:buFont typeface="Wingdings" panose="05000000000000000000" pitchFamily="2" charset="2"/>
              <a:buChar char="q"/>
            </a:pPr>
            <a:endParaRPr lang="en-US" sz="1200" b="0" i="0">
              <a:latin typeface="Arial" panose="020B0604020202020204" pitchFamily="34" charset="0"/>
              <a:cs typeface="Arial" panose="020B0604020202020204" pitchFamily="34" charset="0"/>
            </a:endParaRP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Dedicated server (cho thuê không gian đặt máy chủ vật lý dùng riêng)</a:t>
            </a:r>
          </a:p>
          <a:p>
            <a:pPr marL="171450" indent="-171450" algn="just">
              <a:lnSpc>
                <a:spcPct val="112000"/>
              </a:lnSpc>
              <a:spcBef>
                <a:spcPts val="600"/>
              </a:spcBef>
              <a:buFont typeface="Wingdings" panose="05000000000000000000" pitchFamily="2" charset="2"/>
              <a:buChar char="q"/>
            </a:pPr>
            <a:endParaRPr lang="en-US" sz="1200" b="0" i="0">
              <a:latin typeface="Arial" panose="020B0604020202020204" pitchFamily="34" charset="0"/>
              <a:cs typeface="Arial" panose="020B0604020202020204" pitchFamily="34" charset="0"/>
            </a:endParaRP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VPS (cho thuê máy chủ ảo)</a:t>
            </a:r>
          </a:p>
          <a:p>
            <a:pPr marL="171450" indent="-171450" algn="just">
              <a:lnSpc>
                <a:spcPct val="112000"/>
              </a:lnSpc>
              <a:spcBef>
                <a:spcPts val="600"/>
              </a:spcBef>
              <a:buFont typeface="Wingdings" panose="05000000000000000000" pitchFamily="2" charset="2"/>
              <a:buChar char="q"/>
            </a:pPr>
            <a:endParaRPr lang="en-US" sz="1200" b="0" i="0">
              <a:latin typeface="Arial" panose="020B0604020202020204" pitchFamily="34" charset="0"/>
              <a:cs typeface="Arial" panose="020B0604020202020204" pitchFamily="34" charset="0"/>
            </a:endParaRP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quản trị hệ thống (Managed service)</a:t>
            </a:r>
            <a:endParaRPr lang="en-US" sz="1200" b="1" i="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DE01B66-A4B8-4A62-9645-E0E138166799}" type="slidenum">
              <a:rPr lang="en-US" smtClean="0"/>
              <a:t>4</a:t>
            </a:fld>
            <a:endParaRPr lang="en-US"/>
          </a:p>
        </p:txBody>
      </p:sp>
    </p:spTree>
    <p:extLst>
      <p:ext uri="{BB962C8B-B14F-4D97-AF65-F5344CB8AC3E}">
        <p14:creationId xmlns:p14="http://schemas.microsoft.com/office/powerpoint/2010/main" val="104023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E01B66-A4B8-4A62-9645-E0E138166799}" type="slidenum">
              <a:rPr lang="en-US" smtClean="0"/>
              <a:t>6</a:t>
            </a:fld>
            <a:endParaRPr lang="en-US"/>
          </a:p>
        </p:txBody>
      </p:sp>
    </p:spTree>
    <p:extLst>
      <p:ext uri="{BB962C8B-B14F-4D97-AF65-F5344CB8AC3E}">
        <p14:creationId xmlns:p14="http://schemas.microsoft.com/office/powerpoint/2010/main" val="308165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Ghi chú</a:t>
            </a:r>
          </a:p>
          <a:p>
            <a:pPr marL="171450" indent="-171450">
              <a:buFont typeface="Wingdings" panose="05000000000000000000" pitchFamily="2" charset="2"/>
              <a:buChar char="q"/>
            </a:pPr>
            <a:r>
              <a:rPr lang="vi-VN" b="0" i="0"/>
              <a:t>HTML có chức năng giúp người dùng có thể định dạng, thiết kế cấu trúc các thành phần của một trang web hay ứng dụng, bao gồm tiêu đề (headings), liên kết (links), bảng (table), hình ảnh, đoạn văn bản và nhiều yếu tố khác.</a:t>
            </a:r>
            <a:endParaRPr lang="en-US" b="0" i="0"/>
          </a:p>
          <a:p>
            <a:pPr marL="171450" indent="-171450">
              <a:buFont typeface="Wingdings" panose="05000000000000000000" pitchFamily="2" charset="2"/>
              <a:buChar char="q"/>
            </a:pPr>
            <a:endParaRPr lang="en-US" b="0" i="0"/>
          </a:p>
          <a:p>
            <a:pPr marL="171450" indent="-171450">
              <a:buFont typeface="Wingdings" panose="05000000000000000000" pitchFamily="2" charset="2"/>
              <a:buChar char="q"/>
            </a:pPr>
            <a:r>
              <a:rPr lang="vi-VN" b="0" i="0"/>
              <a:t>CSS giúp kiểm soát cách trình bày của các yếu tố HTML gồm:</a:t>
            </a:r>
          </a:p>
          <a:p>
            <a:r>
              <a:rPr lang="vi-VN" b="0" i="0"/>
              <a:t>+ Màu sắc: màu nền, màu chữ, màu viền, …</a:t>
            </a:r>
          </a:p>
          <a:p>
            <a:r>
              <a:rPr lang="vi-VN" b="0" i="0"/>
              <a:t>+ Phông chữ: kiểu chữ, kích thước chữ, độ dày chữ, …</a:t>
            </a:r>
          </a:p>
          <a:p>
            <a:r>
              <a:rPr lang="vi-VN" b="0" i="0"/>
              <a:t>+ Bố cục: vị trí các yếu tố, kích thước, căn chỉnh, …</a:t>
            </a:r>
          </a:p>
          <a:p>
            <a:r>
              <a:rPr lang="vi-VN" b="0" i="0"/>
              <a:t>+ Hiệu ứng: hiệu ứng chuyển tiếp, hiệu ứng di chuột, …</a:t>
            </a:r>
            <a:endParaRPr lang="en-US" b="0" i="0"/>
          </a:p>
          <a:p>
            <a:endParaRPr lang="en-US" b="0" i="0"/>
          </a:p>
          <a:p>
            <a:pPr marL="171450" indent="-171450">
              <a:buFont typeface="Wingdings" panose="05000000000000000000" pitchFamily="2" charset="2"/>
              <a:buChar char="q"/>
            </a:pPr>
            <a:r>
              <a:rPr lang="vi-VN" b="0" i="0"/>
              <a:t>JavaScript là ngôn ngữ lập trình chạy dưới dạng ngôn ngữ kịch bản phía máy khách trong môi trường hosting, được nhà phát triển sử dụng để tạo trang web tương tác (từ làm mới bảng tin trên trang mạng xã hội đến hiển thị hình ảnh động và bản đồ tương tác, các chức năng của JavaScript có thể cải thiện trải nghiệm người dùng của trang web)</a:t>
            </a:r>
            <a:endParaRPr lang="en-US" b="0" i="0"/>
          </a:p>
        </p:txBody>
      </p:sp>
      <p:sp>
        <p:nvSpPr>
          <p:cNvPr id="4" name="Slide Number Placeholder 3"/>
          <p:cNvSpPr>
            <a:spLocks noGrp="1"/>
          </p:cNvSpPr>
          <p:nvPr>
            <p:ph type="sldNum" sz="quarter" idx="5"/>
          </p:nvPr>
        </p:nvSpPr>
        <p:spPr/>
        <p:txBody>
          <a:bodyPr/>
          <a:lstStyle/>
          <a:p>
            <a:fld id="{EDE01B66-A4B8-4A62-9645-E0E138166799}" type="slidenum">
              <a:rPr lang="en-US" smtClean="0"/>
              <a:t>8</a:t>
            </a:fld>
            <a:endParaRPr lang="en-US"/>
          </a:p>
        </p:txBody>
      </p:sp>
    </p:spTree>
    <p:extLst>
      <p:ext uri="{BB962C8B-B14F-4D97-AF65-F5344CB8AC3E}">
        <p14:creationId xmlns:p14="http://schemas.microsoft.com/office/powerpoint/2010/main" val="222320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E01B66-A4B8-4A62-9645-E0E138166799}" type="slidenum">
              <a:rPr lang="en-US" smtClean="0"/>
              <a:t>12</a:t>
            </a:fld>
            <a:endParaRPr lang="en-US"/>
          </a:p>
        </p:txBody>
      </p:sp>
    </p:spTree>
    <p:extLst>
      <p:ext uri="{BB962C8B-B14F-4D97-AF65-F5344CB8AC3E}">
        <p14:creationId xmlns:p14="http://schemas.microsoft.com/office/powerpoint/2010/main" val="12159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6983-338A-E637-3B1F-9484E2E93A96}"/>
              </a:ext>
            </a:extLst>
          </p:cNvPr>
          <p:cNvSpPr>
            <a:spLocks noGrp="1"/>
          </p:cNvSpPr>
          <p:nvPr>
            <p:ph type="ctrTitle"/>
          </p:nvPr>
        </p:nvSpPr>
        <p:spPr>
          <a:xfrm>
            <a:off x="2417779" y="1660849"/>
            <a:ext cx="8637073" cy="1682880"/>
          </a:xfrm>
        </p:spPr>
        <p:txBody>
          <a:bodyPr>
            <a:normAutofit/>
          </a:bodyPr>
          <a:lstStyle/>
          <a:p>
            <a:pPr algn="ctr"/>
            <a:r>
              <a:rPr lang="en-US" sz="5500">
                <a:latin typeface="Arial" panose="020B0604020202020204" pitchFamily="34" charset="0"/>
                <a:cs typeface="Arial" panose="020B0604020202020204" pitchFamily="34" charset="0"/>
              </a:rPr>
              <a:t>BÁO CÁO THỰC TẬP DOANH NGHIỆP</a:t>
            </a:r>
          </a:p>
        </p:txBody>
      </p:sp>
      <p:sp>
        <p:nvSpPr>
          <p:cNvPr id="6" name="TextBox 5">
            <a:extLst>
              <a:ext uri="{FF2B5EF4-FFF2-40B4-BE49-F238E27FC236}">
                <a16:creationId xmlns:a16="http://schemas.microsoft.com/office/drawing/2014/main" id="{B1BDD43F-1B20-0122-8B3F-6100452F2C9A}"/>
              </a:ext>
            </a:extLst>
          </p:cNvPr>
          <p:cNvSpPr txBox="1"/>
          <p:nvPr/>
        </p:nvSpPr>
        <p:spPr>
          <a:xfrm>
            <a:off x="3303037" y="3909527"/>
            <a:ext cx="6606073" cy="918906"/>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Sinh viên thực hiện – Trần Trọng Hiếu</a:t>
            </a:r>
          </a:p>
          <a:p>
            <a:pPr>
              <a:lnSpc>
                <a:spcPct val="112000"/>
              </a:lnSpc>
              <a:spcBef>
                <a:spcPts val="600"/>
              </a:spcBef>
            </a:pPr>
            <a:r>
              <a:rPr lang="en-US" sz="2400">
                <a:latin typeface="Arial" panose="020B0604020202020204" pitchFamily="34" charset="0"/>
                <a:cs typeface="Arial" panose="020B0604020202020204" pitchFamily="34" charset="0"/>
              </a:rPr>
              <a:t>Giảng viên hướng dẫn – ThS. Trần Mạnh Hùng</a:t>
            </a:r>
          </a:p>
        </p:txBody>
      </p:sp>
      <p:sp>
        <p:nvSpPr>
          <p:cNvPr id="7" name="TextBox 6">
            <a:extLst>
              <a:ext uri="{FF2B5EF4-FFF2-40B4-BE49-F238E27FC236}">
                <a16:creationId xmlns:a16="http://schemas.microsoft.com/office/drawing/2014/main" id="{8623C0C4-1D79-B466-56E5-09B4229EC238}"/>
              </a:ext>
            </a:extLst>
          </p:cNvPr>
          <p:cNvSpPr txBox="1"/>
          <p:nvPr/>
        </p:nvSpPr>
        <p:spPr>
          <a:xfrm>
            <a:off x="0" y="139959"/>
            <a:ext cx="12192000" cy="1066639"/>
          </a:xfrm>
          <a:prstGeom prst="rect">
            <a:avLst/>
          </a:prstGeom>
          <a:noFill/>
        </p:spPr>
        <p:txBody>
          <a:bodyPr wrap="square" rtlCol="0">
            <a:spAutoFit/>
          </a:bodyPr>
          <a:lstStyle/>
          <a:p>
            <a:pPr algn="ctr">
              <a:lnSpc>
                <a:spcPct val="112000"/>
              </a:lnSpc>
              <a:spcBef>
                <a:spcPts val="600"/>
              </a:spcBef>
            </a:pPr>
            <a:r>
              <a:rPr lang="en-US" sz="3000">
                <a:latin typeface="Arial" panose="020B0604020202020204" pitchFamily="34" charset="0"/>
                <a:cs typeface="Arial" panose="020B0604020202020204" pitchFamily="34" charset="0"/>
              </a:rPr>
              <a:t>TRƯỜNG ĐẠI HỌC CÔNG NGHỆ THÔNG TIN – ĐHQG TPHCM</a:t>
            </a:r>
          </a:p>
          <a:p>
            <a:pPr algn="ctr">
              <a:lnSpc>
                <a:spcPct val="112000"/>
              </a:lnSpc>
              <a:spcBef>
                <a:spcPts val="600"/>
              </a:spcBef>
            </a:pPr>
            <a:r>
              <a:rPr lang="en-US" sz="2400">
                <a:latin typeface="Arial" panose="020B0604020202020204" pitchFamily="34" charset="0"/>
                <a:cs typeface="Arial" panose="020B0604020202020204" pitchFamily="34" charset="0"/>
              </a:rPr>
              <a:t>KHOA MẠNG MÁY TÌNH VÀ TRUYỀN THÔNG </a:t>
            </a:r>
          </a:p>
        </p:txBody>
      </p:sp>
    </p:spTree>
    <p:extLst>
      <p:ext uri="{BB962C8B-B14F-4D97-AF65-F5344CB8AC3E}">
        <p14:creationId xmlns:p14="http://schemas.microsoft.com/office/powerpoint/2010/main" val="71725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3.1. giới thiệu đồ án</a:t>
            </a:r>
          </a:p>
        </p:txBody>
      </p:sp>
      <p:sp>
        <p:nvSpPr>
          <p:cNvPr id="6" name="TextBox 5">
            <a:extLst>
              <a:ext uri="{FF2B5EF4-FFF2-40B4-BE49-F238E27FC236}">
                <a16:creationId xmlns:a16="http://schemas.microsoft.com/office/drawing/2014/main" id="{948DEAED-4C17-B92C-7062-EBA6DA9952E0}"/>
              </a:ext>
            </a:extLst>
          </p:cNvPr>
          <p:cNvSpPr txBox="1"/>
          <p:nvPr/>
        </p:nvSpPr>
        <p:spPr>
          <a:xfrm>
            <a:off x="1451579" y="2232134"/>
            <a:ext cx="9871177" cy="3086229"/>
          </a:xfrm>
          <a:prstGeom prst="rect">
            <a:avLst/>
          </a:prstGeom>
          <a:noFill/>
        </p:spPr>
        <p:txBody>
          <a:bodyPr wrap="square" rtlCol="0">
            <a:spAutoFit/>
          </a:bodyPr>
          <a:lstStyle/>
          <a:p>
            <a:pPr marL="342900" indent="-342900" algn="just">
              <a:lnSpc>
                <a:spcPct val="200000"/>
              </a:lnSpc>
              <a:spcBef>
                <a:spcPts val="600"/>
              </a:spcBef>
              <a:buFont typeface="Wingdings" panose="05000000000000000000" pitchFamily="2" charset="2"/>
              <a:buChar char="q"/>
            </a:pPr>
            <a:r>
              <a:rPr lang="en-US" sz="2400">
                <a:latin typeface="Arial" panose="020B0604020202020204" pitchFamily="34" charset="0"/>
                <a:cs typeface="Arial" panose="020B0604020202020204" pitchFamily="34" charset="0"/>
              </a:rPr>
              <a:t>T</a:t>
            </a:r>
            <a:r>
              <a:rPr lang="vi-VN" sz="2400">
                <a:latin typeface="Arial" panose="020B0604020202020204" pitchFamily="34" charset="0"/>
                <a:cs typeface="Arial" panose="020B0604020202020204" pitchFamily="34" charset="0"/>
              </a:rPr>
              <a:t>rang web blog cá nhân để tổng hợp các báo cáo tiến độ thực tập hằng tuần</a:t>
            </a:r>
            <a:r>
              <a:rPr lang="en-US" sz="2400">
                <a:latin typeface="Arial" panose="020B0604020202020204" pitchFamily="34" charset="0"/>
                <a:cs typeface="Arial" panose="020B0604020202020204" pitchFamily="34" charset="0"/>
              </a:rPr>
              <a:t>.</a:t>
            </a:r>
            <a:endParaRPr lang="vi-VN" sz="2400">
              <a:latin typeface="Arial" panose="020B0604020202020204" pitchFamily="34" charset="0"/>
              <a:cs typeface="Arial" panose="020B0604020202020204" pitchFamily="34" charset="0"/>
            </a:endParaRPr>
          </a:p>
          <a:p>
            <a:pPr marL="342900" indent="-342900" algn="just">
              <a:lnSpc>
                <a:spcPct val="200000"/>
              </a:lnSpc>
              <a:spcBef>
                <a:spcPts val="600"/>
              </a:spcBef>
              <a:buFont typeface="Wingdings" panose="05000000000000000000" pitchFamily="2" charset="2"/>
              <a:buChar char="q"/>
            </a:pPr>
            <a:r>
              <a:rPr lang="vi-VN" sz="2400">
                <a:latin typeface="Arial" panose="020B0604020202020204" pitchFamily="34" charset="0"/>
                <a:cs typeface="Arial" panose="020B0604020202020204" pitchFamily="34" charset="0"/>
              </a:rPr>
              <a:t>Có các đường dẫn tới các slide thuyết trình và source code bài tập</a:t>
            </a:r>
            <a:r>
              <a:rPr lang="en-US" sz="2400">
                <a:latin typeface="Arial" panose="020B0604020202020204" pitchFamily="34" charset="0"/>
                <a:cs typeface="Arial" panose="020B0604020202020204" pitchFamily="34" charset="0"/>
              </a:rPr>
              <a:t>.</a:t>
            </a:r>
            <a:endParaRPr lang="vi-VN" sz="2400">
              <a:latin typeface="Arial" panose="020B0604020202020204" pitchFamily="34" charset="0"/>
              <a:cs typeface="Arial" panose="020B0604020202020204" pitchFamily="34" charset="0"/>
            </a:endParaRPr>
          </a:p>
          <a:p>
            <a:pPr marL="342900" indent="-342900" algn="just">
              <a:lnSpc>
                <a:spcPct val="200000"/>
              </a:lnSpc>
              <a:spcBef>
                <a:spcPts val="600"/>
              </a:spcBef>
              <a:buFont typeface="Wingdings" panose="05000000000000000000" pitchFamily="2" charset="2"/>
              <a:buChar char="q"/>
            </a:pPr>
            <a:r>
              <a:rPr lang="vi-VN" sz="2400">
                <a:latin typeface="Arial" panose="020B0604020202020204" pitchFamily="34" charset="0"/>
                <a:cs typeface="Arial" panose="020B0604020202020204" pitchFamily="34" charset="0"/>
              </a:rPr>
              <a:t>Màn hình nội dung thay đổi phù hợp với các thiết bị khác nhau</a:t>
            </a:r>
            <a:r>
              <a:rPr lang="en-US" sz="24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456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normAutofit fontScale="90000"/>
          </a:bodyPr>
          <a:lstStyle/>
          <a:p>
            <a:pPr algn="ctr">
              <a:lnSpc>
                <a:spcPct val="112000"/>
              </a:lnSpc>
              <a:spcBef>
                <a:spcPts val="600"/>
              </a:spcBef>
            </a:pPr>
            <a:r>
              <a:rPr lang="en-US" b="1">
                <a:latin typeface="Arial" panose="020B0604020202020204" pitchFamily="34" charset="0"/>
                <a:cs typeface="Arial" panose="020B0604020202020204" pitchFamily="34" charset="0"/>
              </a:rPr>
              <a:t>3.2. chi tiết đồ án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màn hình vừa và nhỏ</a:t>
            </a:r>
          </a:p>
        </p:txBody>
      </p:sp>
      <p:pic>
        <p:nvPicPr>
          <p:cNvPr id="3" name="Picture 2">
            <a:extLst>
              <a:ext uri="{FF2B5EF4-FFF2-40B4-BE49-F238E27FC236}">
                <a16:creationId xmlns:a16="http://schemas.microsoft.com/office/drawing/2014/main" id="{A824770F-6D75-0E19-F38E-BF4903A5A253}"/>
              </a:ext>
            </a:extLst>
          </p:cNvPr>
          <p:cNvPicPr>
            <a:picLocks noChangeAspect="1"/>
          </p:cNvPicPr>
          <p:nvPr/>
        </p:nvPicPr>
        <p:blipFill>
          <a:blip r:embed="rId2"/>
          <a:stretch>
            <a:fillRect/>
          </a:stretch>
        </p:blipFill>
        <p:spPr>
          <a:xfrm>
            <a:off x="2100616" y="2302931"/>
            <a:ext cx="2321424" cy="4123761"/>
          </a:xfrm>
          <a:prstGeom prst="rect">
            <a:avLst/>
          </a:prstGeom>
        </p:spPr>
      </p:pic>
      <p:pic>
        <p:nvPicPr>
          <p:cNvPr id="4" name="Picture 3">
            <a:extLst>
              <a:ext uri="{FF2B5EF4-FFF2-40B4-BE49-F238E27FC236}">
                <a16:creationId xmlns:a16="http://schemas.microsoft.com/office/drawing/2014/main" id="{DCD98309-707B-4CD8-9FE6-96EFD9B96300}"/>
              </a:ext>
            </a:extLst>
          </p:cNvPr>
          <p:cNvPicPr>
            <a:picLocks noChangeAspect="1"/>
          </p:cNvPicPr>
          <p:nvPr/>
        </p:nvPicPr>
        <p:blipFill>
          <a:blip r:embed="rId3"/>
          <a:stretch>
            <a:fillRect/>
          </a:stretch>
        </p:blipFill>
        <p:spPr>
          <a:xfrm>
            <a:off x="4862321" y="2302930"/>
            <a:ext cx="3389841" cy="4123762"/>
          </a:xfrm>
          <a:prstGeom prst="rect">
            <a:avLst/>
          </a:prstGeom>
        </p:spPr>
      </p:pic>
      <p:pic>
        <p:nvPicPr>
          <p:cNvPr id="5" name="Picture 4">
            <a:extLst>
              <a:ext uri="{FF2B5EF4-FFF2-40B4-BE49-F238E27FC236}">
                <a16:creationId xmlns:a16="http://schemas.microsoft.com/office/drawing/2014/main" id="{80865A9C-11F8-447E-2D17-7EDE514680FF}"/>
              </a:ext>
            </a:extLst>
          </p:cNvPr>
          <p:cNvPicPr>
            <a:picLocks noChangeAspect="1"/>
          </p:cNvPicPr>
          <p:nvPr/>
        </p:nvPicPr>
        <p:blipFill>
          <a:blip r:embed="rId4"/>
          <a:stretch>
            <a:fillRect/>
          </a:stretch>
        </p:blipFill>
        <p:spPr>
          <a:xfrm>
            <a:off x="8692444" y="2260673"/>
            <a:ext cx="1941689" cy="4208276"/>
          </a:xfrm>
          <a:prstGeom prst="rect">
            <a:avLst/>
          </a:prstGeom>
        </p:spPr>
      </p:pic>
    </p:spTree>
    <p:extLst>
      <p:ext uri="{BB962C8B-B14F-4D97-AF65-F5344CB8AC3E}">
        <p14:creationId xmlns:p14="http://schemas.microsoft.com/office/powerpoint/2010/main" val="217439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normAutofit fontScale="90000"/>
          </a:bodyPr>
          <a:lstStyle/>
          <a:p>
            <a:pPr algn="ctr">
              <a:lnSpc>
                <a:spcPct val="112000"/>
              </a:lnSpc>
              <a:spcBef>
                <a:spcPts val="600"/>
              </a:spcBef>
            </a:pPr>
            <a:r>
              <a:rPr lang="en-US" b="1">
                <a:latin typeface="Arial" panose="020B0604020202020204" pitchFamily="34" charset="0"/>
                <a:cs typeface="Arial" panose="020B0604020202020204" pitchFamily="34" charset="0"/>
              </a:rPr>
              <a:t>3.2. chi tiết đồ án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màn hình lớn</a:t>
            </a:r>
          </a:p>
        </p:txBody>
      </p:sp>
      <p:pic>
        <p:nvPicPr>
          <p:cNvPr id="6" name="Picture 5">
            <a:extLst>
              <a:ext uri="{FF2B5EF4-FFF2-40B4-BE49-F238E27FC236}">
                <a16:creationId xmlns:a16="http://schemas.microsoft.com/office/drawing/2014/main" id="{5D16E59E-F7F1-24FD-C7FF-FF9E9128EC3D}"/>
              </a:ext>
            </a:extLst>
          </p:cNvPr>
          <p:cNvPicPr>
            <a:picLocks noChangeAspect="1"/>
          </p:cNvPicPr>
          <p:nvPr/>
        </p:nvPicPr>
        <p:blipFill>
          <a:blip r:embed="rId3"/>
          <a:stretch>
            <a:fillRect/>
          </a:stretch>
        </p:blipFill>
        <p:spPr>
          <a:xfrm>
            <a:off x="809978" y="2319655"/>
            <a:ext cx="4913489" cy="4047490"/>
          </a:xfrm>
          <a:prstGeom prst="rect">
            <a:avLst/>
          </a:prstGeom>
        </p:spPr>
      </p:pic>
      <p:pic>
        <p:nvPicPr>
          <p:cNvPr id="7" name="Picture 6">
            <a:extLst>
              <a:ext uri="{FF2B5EF4-FFF2-40B4-BE49-F238E27FC236}">
                <a16:creationId xmlns:a16="http://schemas.microsoft.com/office/drawing/2014/main" id="{574F2C8B-D15A-4C9C-B168-B9D86BF86BED}"/>
              </a:ext>
            </a:extLst>
          </p:cNvPr>
          <p:cNvPicPr>
            <a:picLocks noChangeAspect="1"/>
          </p:cNvPicPr>
          <p:nvPr/>
        </p:nvPicPr>
        <p:blipFill>
          <a:blip r:embed="rId4"/>
          <a:stretch>
            <a:fillRect/>
          </a:stretch>
        </p:blipFill>
        <p:spPr>
          <a:xfrm>
            <a:off x="6078296" y="2319654"/>
            <a:ext cx="5303726" cy="4047491"/>
          </a:xfrm>
          <a:prstGeom prst="rect">
            <a:avLst/>
          </a:prstGeom>
        </p:spPr>
      </p:pic>
    </p:spTree>
    <p:extLst>
      <p:ext uri="{BB962C8B-B14F-4D97-AF65-F5344CB8AC3E}">
        <p14:creationId xmlns:p14="http://schemas.microsoft.com/office/powerpoint/2010/main" val="324157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4729-6479-4B3A-C494-D8DA687C9F25}"/>
              </a:ext>
            </a:extLst>
          </p:cNvPr>
          <p:cNvSpPr/>
          <p:nvPr/>
        </p:nvSpPr>
        <p:spPr>
          <a:xfrm>
            <a:off x="0" y="2290002"/>
            <a:ext cx="12192001" cy="861774"/>
          </a:xfrm>
          <a:prstGeom prst="rect">
            <a:avLst/>
          </a:prstGeom>
          <a:noFill/>
        </p:spPr>
        <p:txBody>
          <a:bodyPr wrap="square" lIns="91440" tIns="45720" rIns="91440" bIns="45720">
            <a:spAutoFit/>
          </a:bodyPr>
          <a:lstStyle/>
          <a:p>
            <a:pPr algn="ctr"/>
            <a:r>
              <a:rPr lang="en-US" sz="50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CẢM ƠN MỌI NGƯỜI ĐÃ LẮNG NGHE</a:t>
            </a:r>
            <a:endParaRPr lang="en-US" sz="5000" b="0" cap="none" spc="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2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7992B-A0B3-3DC1-EC92-CAB663C458C5}"/>
              </a:ext>
            </a:extLst>
          </p:cNvPr>
          <p:cNvSpPr txBox="1"/>
          <p:nvPr/>
        </p:nvSpPr>
        <p:spPr>
          <a:xfrm>
            <a:off x="746449" y="513184"/>
            <a:ext cx="3969356" cy="553998"/>
          </a:xfrm>
          <a:prstGeom prst="rect">
            <a:avLst/>
          </a:prstGeom>
          <a:noFill/>
        </p:spPr>
        <p:txBody>
          <a:bodyPr wrap="none" rtlCol="0">
            <a:spAutoFit/>
          </a:bodyPr>
          <a:lstStyle/>
          <a:p>
            <a:r>
              <a:rPr lang="en-US" sz="3000">
                <a:latin typeface="Arial" panose="020B0604020202020204" pitchFamily="34" charset="0"/>
                <a:cs typeface="Arial" panose="020B0604020202020204" pitchFamily="34" charset="0"/>
              </a:rPr>
              <a:t>NỘI DUNG BÁO CÁO</a:t>
            </a:r>
          </a:p>
        </p:txBody>
      </p:sp>
      <p:sp>
        <p:nvSpPr>
          <p:cNvPr id="3" name="TextBox 2">
            <a:extLst>
              <a:ext uri="{FF2B5EF4-FFF2-40B4-BE49-F238E27FC236}">
                <a16:creationId xmlns:a16="http://schemas.microsoft.com/office/drawing/2014/main" id="{FE4C1269-4F28-A467-B3B3-AD1B926F4283}"/>
              </a:ext>
            </a:extLst>
          </p:cNvPr>
          <p:cNvSpPr txBox="1"/>
          <p:nvPr/>
        </p:nvSpPr>
        <p:spPr>
          <a:xfrm>
            <a:off x="1203649" y="1067182"/>
            <a:ext cx="9629191" cy="3363228"/>
          </a:xfrm>
          <a:prstGeom prst="rect">
            <a:avLst/>
          </a:prstGeom>
          <a:noFill/>
        </p:spPr>
        <p:txBody>
          <a:bodyPr wrap="square" rtlCol="0">
            <a:spAutoFit/>
          </a:bodyPr>
          <a:lstStyle/>
          <a:p>
            <a:pPr marL="457200" indent="-457200">
              <a:lnSpc>
                <a:spcPct val="300000"/>
              </a:lnSpc>
              <a:spcBef>
                <a:spcPts val="600"/>
              </a:spcBef>
              <a:buAutoNum type="arabicPeriod"/>
            </a:pPr>
            <a:r>
              <a:rPr lang="en-US" sz="2400">
                <a:latin typeface="Arial" panose="020B0604020202020204" pitchFamily="34" charset="0"/>
                <a:cs typeface="Arial" panose="020B0604020202020204" pitchFamily="34" charset="0"/>
              </a:rPr>
              <a:t>GIỚI THIỆU DOANH NGHIỆP</a:t>
            </a:r>
          </a:p>
          <a:p>
            <a:pPr marL="457200" indent="-457200">
              <a:lnSpc>
                <a:spcPct val="300000"/>
              </a:lnSpc>
              <a:spcBef>
                <a:spcPts val="600"/>
              </a:spcBef>
              <a:buAutoNum type="arabicPeriod"/>
            </a:pPr>
            <a:r>
              <a:rPr lang="en-US" sz="2400">
                <a:latin typeface="Arial" panose="020B0604020202020204" pitchFamily="34" charset="0"/>
                <a:cs typeface="Arial" panose="020B0604020202020204" pitchFamily="34" charset="0"/>
              </a:rPr>
              <a:t>TỔNG KẾT QUÁ TRÌNH THỰC TẬP</a:t>
            </a:r>
          </a:p>
          <a:p>
            <a:pPr marL="457200" indent="-457200">
              <a:lnSpc>
                <a:spcPct val="300000"/>
              </a:lnSpc>
              <a:spcBef>
                <a:spcPts val="600"/>
              </a:spcBef>
              <a:buAutoNum type="arabicPeriod"/>
            </a:pPr>
            <a:r>
              <a:rPr lang="en-US" sz="2400">
                <a:latin typeface="Arial" panose="020B0604020202020204" pitchFamily="34" charset="0"/>
                <a:cs typeface="Arial" panose="020B0604020202020204" pitchFamily="34" charset="0"/>
              </a:rPr>
              <a:t>KẾT QUẢ ĐẠT ĐƯỢC</a:t>
            </a:r>
          </a:p>
        </p:txBody>
      </p:sp>
    </p:spTree>
    <p:extLst>
      <p:ext uri="{BB962C8B-B14F-4D97-AF65-F5344CB8AC3E}">
        <p14:creationId xmlns:p14="http://schemas.microsoft.com/office/powerpoint/2010/main" val="7408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F2E-0B94-9403-29C4-CD4470170462}"/>
              </a:ext>
            </a:extLst>
          </p:cNvPr>
          <p:cNvSpPr>
            <a:spLocks noGrp="1"/>
          </p:cNvSpPr>
          <p:nvPr>
            <p:ph type="title"/>
          </p:nvPr>
        </p:nvSpPr>
        <p:spPr>
          <a:xfrm>
            <a:off x="1352638" y="1767419"/>
            <a:ext cx="8630446" cy="1887950"/>
          </a:xfrm>
        </p:spPr>
        <p:txBody>
          <a:bodyPr/>
          <a:lstStyle/>
          <a:p>
            <a:r>
              <a:rPr lang="en-US" b="1">
                <a:latin typeface="Arial" panose="020B0604020202020204" pitchFamily="34" charset="0"/>
                <a:cs typeface="Arial" panose="020B0604020202020204" pitchFamily="34" charset="0"/>
              </a:rPr>
              <a:t>PHẦN 1: GIỚI THIỆU DOANH NGHIỆP</a:t>
            </a:r>
          </a:p>
        </p:txBody>
      </p:sp>
    </p:spTree>
    <p:extLst>
      <p:ext uri="{BB962C8B-B14F-4D97-AF65-F5344CB8AC3E}">
        <p14:creationId xmlns:p14="http://schemas.microsoft.com/office/powerpoint/2010/main" val="88944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1.1. GIỚI THIỆU CHUNG</a:t>
            </a:r>
          </a:p>
        </p:txBody>
      </p:sp>
      <p:pic>
        <p:nvPicPr>
          <p:cNvPr id="1026" name="Picture 2">
            <a:extLst>
              <a:ext uri="{FF2B5EF4-FFF2-40B4-BE49-F238E27FC236}">
                <a16:creationId xmlns:a16="http://schemas.microsoft.com/office/drawing/2014/main" id="{4816366D-4B45-63B0-DE63-DFEDDD272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755" y="2552249"/>
            <a:ext cx="3785698" cy="2076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98B209-53BF-52F2-6B2E-FDBCE483F9E3}"/>
              </a:ext>
            </a:extLst>
          </p:cNvPr>
          <p:cNvSpPr txBox="1"/>
          <p:nvPr/>
        </p:nvSpPr>
        <p:spPr>
          <a:xfrm>
            <a:off x="1313772" y="2179716"/>
            <a:ext cx="6452983" cy="3501728"/>
          </a:xfrm>
          <a:prstGeom prst="rect">
            <a:avLst/>
          </a:prstGeom>
          <a:noFill/>
        </p:spPr>
        <p:txBody>
          <a:bodyPr wrap="square" rtlCol="0">
            <a:spAutoFit/>
          </a:bodyPr>
          <a:lstStyle/>
          <a:p>
            <a:pPr marL="342900" indent="-342900" algn="just">
              <a:lnSpc>
                <a:spcPct val="150000"/>
              </a:lnSpc>
              <a:spcBef>
                <a:spcPts val="600"/>
              </a:spcBef>
              <a:buFont typeface="Wingdings" panose="05000000000000000000" pitchFamily="2" charset="2"/>
              <a:buChar char="q"/>
            </a:pPr>
            <a:r>
              <a:rPr lang="vi-VN" sz="2400">
                <a:latin typeface="Arial" panose="020B0604020202020204" pitchFamily="34" charset="0"/>
                <a:cs typeface="Arial" panose="020B0604020202020204" pitchFamily="34" charset="0"/>
              </a:rPr>
              <a:t>Trung tâm được thành lập theo Quyết định số 988/QĐ-BQP ngày 28/3/2015 của Bộ trưởng Bộ Quốc phòng</a:t>
            </a:r>
            <a:r>
              <a:rPr lang="en-US" sz="2400">
                <a:latin typeface="Arial" panose="020B0604020202020204" pitchFamily="34" charset="0"/>
                <a:cs typeface="Arial" panose="020B0604020202020204" pitchFamily="34" charset="0"/>
              </a:rPr>
              <a:t>.</a:t>
            </a:r>
            <a:endParaRPr lang="en-US" sz="2200">
              <a:latin typeface="Arial" panose="020B0604020202020204" pitchFamily="34" charset="0"/>
              <a:cs typeface="Arial" panose="020B0604020202020204" pitchFamily="34" charset="0"/>
            </a:endParaRPr>
          </a:p>
          <a:p>
            <a:pPr marL="342900" indent="-342900" algn="just">
              <a:lnSpc>
                <a:spcPct val="150000"/>
              </a:lnSpc>
              <a:spcBef>
                <a:spcPts val="600"/>
              </a:spcBef>
              <a:buFont typeface="Wingdings" panose="05000000000000000000" pitchFamily="2" charset="2"/>
              <a:buChar char="q"/>
            </a:pPr>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ào tạo, bồi dưỡng </a:t>
            </a:r>
            <a:r>
              <a:rPr lang="en-US" sz="2400">
                <a:latin typeface="Arial" panose="020B0604020202020204" pitchFamily="34" charset="0"/>
                <a:cs typeface="Arial" panose="020B0604020202020204" pitchFamily="34" charset="0"/>
              </a:rPr>
              <a:t>nhân lực </a:t>
            </a:r>
            <a:r>
              <a:rPr lang="vi-VN" sz="2400">
                <a:latin typeface="Arial" panose="020B0604020202020204" pitchFamily="34" charset="0"/>
                <a:cs typeface="Arial" panose="020B0604020202020204" pitchFamily="34" charset="0"/>
              </a:rPr>
              <a:t>cho Quân đội</a:t>
            </a:r>
            <a:r>
              <a:rPr lang="en-US" sz="2400">
                <a:latin typeface="Arial" panose="020B0604020202020204" pitchFamily="34" charset="0"/>
                <a:cs typeface="Arial" panose="020B0604020202020204" pitchFamily="34" charset="0"/>
              </a:rPr>
              <a:t>.</a:t>
            </a:r>
          </a:p>
          <a:p>
            <a:pPr marL="342900" indent="-342900" algn="just">
              <a:lnSpc>
                <a:spcPct val="150000"/>
              </a:lnSpc>
              <a:spcBef>
                <a:spcPts val="600"/>
              </a:spcBef>
              <a:buFont typeface="Wingdings" panose="05000000000000000000" pitchFamily="2" charset="2"/>
              <a:buChar char="q"/>
            </a:pPr>
            <a:r>
              <a:rPr lang="en-US" sz="2400">
                <a:latin typeface="Arial" panose="020B0604020202020204" pitchFamily="34" charset="0"/>
                <a:cs typeface="Arial" panose="020B0604020202020204" pitchFamily="34" charset="0"/>
              </a:rPr>
              <a:t>Nghiên cứu, phát triển phần mềm cho thị trường trong nước và quốc tế.</a:t>
            </a:r>
          </a:p>
        </p:txBody>
      </p:sp>
    </p:spTree>
    <p:extLst>
      <p:ext uri="{BB962C8B-B14F-4D97-AF65-F5344CB8AC3E}">
        <p14:creationId xmlns:p14="http://schemas.microsoft.com/office/powerpoint/2010/main" val="121393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1.2. THÔNG TIN THÊM</a:t>
            </a:r>
          </a:p>
        </p:txBody>
      </p:sp>
      <p:graphicFrame>
        <p:nvGraphicFramePr>
          <p:cNvPr id="3" name="Table 2">
            <a:extLst>
              <a:ext uri="{FF2B5EF4-FFF2-40B4-BE49-F238E27FC236}">
                <a16:creationId xmlns:a16="http://schemas.microsoft.com/office/drawing/2014/main" id="{13DEE793-E2F9-CEFC-7358-99CAE6218C93}"/>
              </a:ext>
            </a:extLst>
          </p:cNvPr>
          <p:cNvGraphicFramePr>
            <a:graphicFrameLocks noGrp="1"/>
          </p:cNvGraphicFramePr>
          <p:nvPr>
            <p:extLst>
              <p:ext uri="{D42A27DB-BD31-4B8C-83A1-F6EECF244321}">
                <p14:modId xmlns:p14="http://schemas.microsoft.com/office/powerpoint/2010/main" val="1243773975"/>
              </p:ext>
            </p:extLst>
          </p:nvPr>
        </p:nvGraphicFramePr>
        <p:xfrm>
          <a:off x="1451577" y="2164642"/>
          <a:ext cx="9603276" cy="3772748"/>
        </p:xfrm>
        <a:graphic>
          <a:graphicData uri="http://schemas.openxmlformats.org/drawingml/2006/table">
            <a:tbl>
              <a:tblPr firstRow="1" bandRow="1">
                <a:tableStyleId>{ED083AE6-46FA-4A59-8FB0-9F97EB10719F}</a:tableStyleId>
              </a:tblPr>
              <a:tblGrid>
                <a:gridCol w="4801638">
                  <a:extLst>
                    <a:ext uri="{9D8B030D-6E8A-4147-A177-3AD203B41FA5}">
                      <a16:colId xmlns:a16="http://schemas.microsoft.com/office/drawing/2014/main" val="1806987691"/>
                    </a:ext>
                  </a:extLst>
                </a:gridCol>
                <a:gridCol w="4801638">
                  <a:extLst>
                    <a:ext uri="{9D8B030D-6E8A-4147-A177-3AD203B41FA5}">
                      <a16:colId xmlns:a16="http://schemas.microsoft.com/office/drawing/2014/main" val="151922952"/>
                    </a:ext>
                  </a:extLst>
                </a:gridCol>
              </a:tblGrid>
              <a:tr h="478367">
                <a:tc>
                  <a:txBody>
                    <a:bodyPr/>
                    <a:lstStyle/>
                    <a:p>
                      <a:pPr algn="just"/>
                      <a:endParaRPr lang="en-US" sz="2200">
                        <a:latin typeface="Arial" panose="020B0604020202020204" pitchFamily="34" charset="0"/>
                        <a:cs typeface="Arial" panose="020B0604020202020204" pitchFamily="34" charset="0"/>
                      </a:endParaRPr>
                    </a:p>
                  </a:txBody>
                  <a:tcPr/>
                </a:tc>
                <a:tc>
                  <a:txBody>
                    <a:bodyPr/>
                    <a:lstStyle/>
                    <a:p>
                      <a:pPr algn="ctr"/>
                      <a:r>
                        <a:rPr lang="en-US" sz="2200">
                          <a:latin typeface="Arial" panose="020B0604020202020204" pitchFamily="34" charset="0"/>
                          <a:cs typeface="Arial" panose="020B0604020202020204" pitchFamily="34" charset="0"/>
                        </a:rPr>
                        <a:t>Thông tin liên hệ</a:t>
                      </a:r>
                    </a:p>
                  </a:txBody>
                  <a:tcPr/>
                </a:tc>
                <a:extLst>
                  <a:ext uri="{0D108BD9-81ED-4DB2-BD59-A6C34878D82A}">
                    <a16:rowId xmlns:a16="http://schemas.microsoft.com/office/drawing/2014/main" val="2331342162"/>
                  </a:ext>
                </a:extLst>
              </a:tr>
              <a:tr h="478367">
                <a:tc>
                  <a:txBody>
                    <a:bodyPr/>
                    <a:lstStyle/>
                    <a:p>
                      <a:pPr algn="just"/>
                      <a:r>
                        <a:rPr lang="en-US" sz="2200" b="1">
                          <a:latin typeface="Arial" panose="020B0604020202020204" pitchFamily="34" charset="0"/>
                          <a:cs typeface="Arial" panose="020B0604020202020204" pitchFamily="34" charset="0"/>
                        </a:rPr>
                        <a:t>Địa chỉ trụ sở chính</a:t>
                      </a:r>
                    </a:p>
                  </a:txBody>
                  <a:tcPr anchor="ctr"/>
                </a:tc>
                <a:tc>
                  <a:txBody>
                    <a:bodyPr/>
                    <a:lstStyle/>
                    <a:p>
                      <a:pPr algn="just"/>
                      <a:r>
                        <a:rPr lang="vi-VN" sz="2200">
                          <a:latin typeface="+mn-lt"/>
                          <a:cs typeface="Arial" panose="020B0604020202020204" pitchFamily="34" charset="0"/>
                        </a:rPr>
                        <a:t>Số 75 Đường 2 tháng 4, Phường Vĩnh Hòa, TP Nha Trang, Tỉnh Khánh Hòa</a:t>
                      </a:r>
                      <a:endParaRPr lang="en-US"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1124053"/>
                  </a:ext>
                </a:extLst>
              </a:tr>
              <a:tr h="478367">
                <a:tc>
                  <a:txBody>
                    <a:bodyPr/>
                    <a:lstStyle/>
                    <a:p>
                      <a:pPr algn="just"/>
                      <a:r>
                        <a:rPr lang="en-US" sz="2200" b="1">
                          <a:latin typeface="Arial" panose="020B0604020202020204" pitchFamily="34" charset="0"/>
                          <a:cs typeface="Arial" panose="020B0604020202020204" pitchFamily="34" charset="0"/>
                        </a:rPr>
                        <a:t>Chi nhánh</a:t>
                      </a:r>
                    </a:p>
                  </a:txBody>
                  <a:tcPr anchor="ctr"/>
                </a:tc>
                <a:tc>
                  <a:txBody>
                    <a:bodyPr/>
                    <a:lstStyle/>
                    <a:p>
                      <a:pPr algn="just"/>
                      <a:r>
                        <a:rPr lang="vi-VN" sz="2200">
                          <a:latin typeface="+mn-lt"/>
                          <a:cs typeface="Arial" panose="020B0604020202020204" pitchFamily="34" charset="0"/>
                        </a:rPr>
                        <a:t>Số 177bis Đường Lý Chính Thắng, Quận 3, Thành phố Hồ Chí Minh</a:t>
                      </a:r>
                      <a:endParaRPr lang="en-US"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15166473"/>
                  </a:ext>
                </a:extLst>
              </a:tr>
              <a:tr h="478367">
                <a:tc>
                  <a:txBody>
                    <a:bodyPr/>
                    <a:lstStyle/>
                    <a:p>
                      <a:pPr algn="just"/>
                      <a:r>
                        <a:rPr lang="en-US" sz="2200" b="1">
                          <a:latin typeface="Arial" panose="020B0604020202020204" pitchFamily="34" charset="0"/>
                          <a:cs typeface="Arial" panose="020B0604020202020204" pitchFamily="34" charset="0"/>
                        </a:rPr>
                        <a:t>Số điện thoại</a:t>
                      </a:r>
                    </a:p>
                  </a:txBody>
                  <a:tcPr anchor="ctr"/>
                </a:tc>
                <a:tc>
                  <a:txBody>
                    <a:bodyPr/>
                    <a:lstStyle/>
                    <a:p>
                      <a:pPr algn="just"/>
                      <a:r>
                        <a:rPr lang="en-US" sz="2200" b="1">
                          <a:latin typeface="Arial" panose="020B0604020202020204" pitchFamily="34" charset="0"/>
                          <a:cs typeface="Arial" panose="020B0604020202020204" pitchFamily="34" charset="0"/>
                        </a:rPr>
                        <a:t>+84983523497</a:t>
                      </a:r>
                    </a:p>
                  </a:txBody>
                  <a:tcPr anchor="ctr"/>
                </a:tc>
                <a:extLst>
                  <a:ext uri="{0D108BD9-81ED-4DB2-BD59-A6C34878D82A}">
                    <a16:rowId xmlns:a16="http://schemas.microsoft.com/office/drawing/2014/main" val="364453374"/>
                  </a:ext>
                </a:extLst>
              </a:tr>
              <a:tr h="478367">
                <a:tc>
                  <a:txBody>
                    <a:bodyPr/>
                    <a:lstStyle/>
                    <a:p>
                      <a:pPr algn="just"/>
                      <a:r>
                        <a:rPr lang="en-US" sz="2200" b="1">
                          <a:latin typeface="Arial" panose="020B0604020202020204" pitchFamily="34" charset="0"/>
                          <a:cs typeface="Arial" panose="020B0604020202020204" pitchFamily="34" charset="0"/>
                        </a:rPr>
                        <a:t>Địa chỉ Email</a:t>
                      </a:r>
                    </a:p>
                  </a:txBody>
                  <a:tcPr anchor="ctr"/>
                </a:tc>
                <a:tc>
                  <a:txBody>
                    <a:bodyPr/>
                    <a:lstStyle/>
                    <a:p>
                      <a:pPr algn="just"/>
                      <a:r>
                        <a:rPr lang="en-US" sz="2200" b="1" u="sng">
                          <a:latin typeface="Arial" panose="020B0604020202020204" pitchFamily="34" charset="0"/>
                          <a:cs typeface="Arial" panose="020B0604020202020204" pitchFamily="34" charset="0"/>
                        </a:rPr>
                        <a:t>info@mitechcenter.vn</a:t>
                      </a:r>
                    </a:p>
                  </a:txBody>
                  <a:tcPr anchor="ctr"/>
                </a:tc>
                <a:extLst>
                  <a:ext uri="{0D108BD9-81ED-4DB2-BD59-A6C34878D82A}">
                    <a16:rowId xmlns:a16="http://schemas.microsoft.com/office/drawing/2014/main" val="1540576693"/>
                  </a:ext>
                </a:extLst>
              </a:tr>
              <a:tr h="478367">
                <a:tc>
                  <a:txBody>
                    <a:bodyPr/>
                    <a:lstStyle/>
                    <a:p>
                      <a:pPr algn="just"/>
                      <a:r>
                        <a:rPr lang="en-US" sz="2200" b="1">
                          <a:latin typeface="Arial" panose="020B0604020202020204" pitchFamily="34" charset="0"/>
                          <a:cs typeface="Arial" panose="020B0604020202020204" pitchFamily="34" charset="0"/>
                        </a:rPr>
                        <a:t>Website</a:t>
                      </a:r>
                    </a:p>
                  </a:txBody>
                  <a:tcPr anchor="ctr"/>
                </a:tc>
                <a:tc>
                  <a:txBody>
                    <a:bodyPr/>
                    <a:lstStyle/>
                    <a:p>
                      <a:pPr algn="just"/>
                      <a:r>
                        <a:rPr lang="en-US" sz="2200" b="1" u="sng">
                          <a:latin typeface="Arial" panose="020B0604020202020204" pitchFamily="34" charset="0"/>
                          <a:cs typeface="Arial" panose="020B0604020202020204" pitchFamily="34" charset="0"/>
                        </a:rPr>
                        <a:t>https://mitechcenter.vn/</a:t>
                      </a:r>
                    </a:p>
                  </a:txBody>
                  <a:tcPr anchor="ctr"/>
                </a:tc>
                <a:extLst>
                  <a:ext uri="{0D108BD9-81ED-4DB2-BD59-A6C34878D82A}">
                    <a16:rowId xmlns:a16="http://schemas.microsoft.com/office/drawing/2014/main" val="2464984845"/>
                  </a:ext>
                </a:extLst>
              </a:tr>
            </a:tbl>
          </a:graphicData>
        </a:graphic>
      </p:graphicFrame>
    </p:spTree>
    <p:extLst>
      <p:ext uri="{BB962C8B-B14F-4D97-AF65-F5344CB8AC3E}">
        <p14:creationId xmlns:p14="http://schemas.microsoft.com/office/powerpoint/2010/main" val="239291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F2E-0B94-9403-29C4-CD4470170462}"/>
              </a:ext>
            </a:extLst>
          </p:cNvPr>
          <p:cNvSpPr>
            <a:spLocks noGrp="1"/>
          </p:cNvSpPr>
          <p:nvPr>
            <p:ph type="title"/>
          </p:nvPr>
        </p:nvSpPr>
        <p:spPr>
          <a:xfrm>
            <a:off x="1308496" y="1756130"/>
            <a:ext cx="9923947" cy="1887950"/>
          </a:xfrm>
        </p:spPr>
        <p:txBody>
          <a:bodyPr/>
          <a:lstStyle/>
          <a:p>
            <a:r>
              <a:rPr lang="en-US" b="1">
                <a:latin typeface="Arial" panose="020B0604020202020204" pitchFamily="34" charset="0"/>
                <a:cs typeface="Arial" panose="020B0604020202020204" pitchFamily="34" charset="0"/>
              </a:rPr>
              <a:t>PHẦN 2: TỔNG KẾT QUÁ TRÌNH THỰC TẬP</a:t>
            </a:r>
          </a:p>
        </p:txBody>
      </p:sp>
    </p:spTree>
    <p:extLst>
      <p:ext uri="{BB962C8B-B14F-4D97-AF65-F5344CB8AC3E}">
        <p14:creationId xmlns:p14="http://schemas.microsoft.com/office/powerpoint/2010/main" val="28498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2.1. THÔNG TIN THỰC TẬP</a:t>
            </a:r>
          </a:p>
        </p:txBody>
      </p:sp>
      <p:graphicFrame>
        <p:nvGraphicFramePr>
          <p:cNvPr id="3" name="Table 2">
            <a:extLst>
              <a:ext uri="{FF2B5EF4-FFF2-40B4-BE49-F238E27FC236}">
                <a16:creationId xmlns:a16="http://schemas.microsoft.com/office/drawing/2014/main" id="{397FFAE9-D654-31FC-26B4-4D268A07C01C}"/>
              </a:ext>
            </a:extLst>
          </p:cNvPr>
          <p:cNvGraphicFramePr>
            <a:graphicFrameLocks noGrp="1"/>
          </p:cNvGraphicFramePr>
          <p:nvPr>
            <p:extLst>
              <p:ext uri="{D42A27DB-BD31-4B8C-83A1-F6EECF244321}">
                <p14:modId xmlns:p14="http://schemas.microsoft.com/office/powerpoint/2010/main" val="479281676"/>
              </p:ext>
            </p:extLst>
          </p:nvPr>
        </p:nvGraphicFramePr>
        <p:xfrm>
          <a:off x="688622" y="2063042"/>
          <a:ext cx="11119556" cy="3445936"/>
        </p:xfrm>
        <a:graphic>
          <a:graphicData uri="http://schemas.openxmlformats.org/drawingml/2006/table">
            <a:tbl>
              <a:tblPr firstRow="1" bandRow="1">
                <a:tableStyleId>{8799B23B-EC83-4686-B30A-512413B5E67A}</a:tableStyleId>
              </a:tblPr>
              <a:tblGrid>
                <a:gridCol w="5559778">
                  <a:extLst>
                    <a:ext uri="{9D8B030D-6E8A-4147-A177-3AD203B41FA5}">
                      <a16:colId xmlns:a16="http://schemas.microsoft.com/office/drawing/2014/main" val="117260251"/>
                    </a:ext>
                  </a:extLst>
                </a:gridCol>
                <a:gridCol w="5559778">
                  <a:extLst>
                    <a:ext uri="{9D8B030D-6E8A-4147-A177-3AD203B41FA5}">
                      <a16:colId xmlns:a16="http://schemas.microsoft.com/office/drawing/2014/main" val="1435828052"/>
                    </a:ext>
                  </a:extLst>
                </a:gridCol>
              </a:tblGrid>
              <a:tr h="815383">
                <a:tc>
                  <a:txBody>
                    <a:bodyPr/>
                    <a:lstStyle/>
                    <a:p>
                      <a:pPr algn="just"/>
                      <a:endParaRPr lang="en-US" sz="2200">
                        <a:latin typeface="Arial" panose="020B0604020202020204" pitchFamily="34" charset="0"/>
                        <a:cs typeface="Arial" panose="020B0604020202020204" pitchFamily="34" charset="0"/>
                      </a:endParaRPr>
                    </a:p>
                  </a:txBody>
                  <a:tcPr/>
                </a:tc>
                <a:tc>
                  <a:txBody>
                    <a:bodyPr/>
                    <a:lstStyle/>
                    <a:p>
                      <a:pPr algn="ctr"/>
                      <a:r>
                        <a:rPr lang="en-US" sz="2200">
                          <a:latin typeface="Arial" panose="020B0604020202020204" pitchFamily="34" charset="0"/>
                          <a:cs typeface="Arial" panose="020B0604020202020204" pitchFamily="34" charset="0"/>
                        </a:rPr>
                        <a:t>Thông tin thực tập</a:t>
                      </a:r>
                    </a:p>
                  </a:txBody>
                  <a:tcPr anchor="ctr"/>
                </a:tc>
                <a:extLst>
                  <a:ext uri="{0D108BD9-81ED-4DB2-BD59-A6C34878D82A}">
                    <a16:rowId xmlns:a16="http://schemas.microsoft.com/office/drawing/2014/main" val="3143455890"/>
                  </a:ext>
                </a:extLst>
              </a:tr>
              <a:tr h="815383">
                <a:tc>
                  <a:txBody>
                    <a:bodyPr/>
                    <a:lstStyle/>
                    <a:p>
                      <a:pPr algn="just"/>
                      <a:r>
                        <a:rPr lang="en-US" sz="2200" b="1">
                          <a:latin typeface="Arial" panose="020B0604020202020204" pitchFamily="34" charset="0"/>
                          <a:cs typeface="Arial" panose="020B0604020202020204" pitchFamily="34" charset="0"/>
                        </a:rPr>
                        <a:t>Vị trí thực tập</a:t>
                      </a:r>
                    </a:p>
                  </a:txBody>
                  <a:tcPr anchor="ctr"/>
                </a:tc>
                <a:tc>
                  <a:txBody>
                    <a:bodyPr/>
                    <a:lstStyle/>
                    <a:p>
                      <a:pPr algn="just"/>
                      <a:r>
                        <a:rPr lang="en-US" sz="2200">
                          <a:latin typeface="Arial" panose="020B0604020202020204" pitchFamily="34" charset="0"/>
                          <a:cs typeface="Arial" panose="020B0604020202020204" pitchFamily="34" charset="0"/>
                        </a:rPr>
                        <a:t>Lập trình Web Developer phía Frontend</a:t>
                      </a:r>
                    </a:p>
                  </a:txBody>
                  <a:tcPr anchor="ctr"/>
                </a:tc>
                <a:extLst>
                  <a:ext uri="{0D108BD9-81ED-4DB2-BD59-A6C34878D82A}">
                    <a16:rowId xmlns:a16="http://schemas.microsoft.com/office/drawing/2014/main" val="1546811092"/>
                  </a:ext>
                </a:extLst>
              </a:tr>
              <a:tr h="815383">
                <a:tc>
                  <a:txBody>
                    <a:bodyPr/>
                    <a:lstStyle/>
                    <a:p>
                      <a:pPr algn="just"/>
                      <a:r>
                        <a:rPr lang="en-US" sz="2200" b="1">
                          <a:latin typeface="Arial" panose="020B0604020202020204" pitchFamily="34" charset="0"/>
                          <a:cs typeface="Arial" panose="020B0604020202020204" pitchFamily="34" charset="0"/>
                        </a:rPr>
                        <a:t>Thời gian thực tập</a:t>
                      </a:r>
                    </a:p>
                  </a:txBody>
                  <a:tcPr anchor="ctr"/>
                </a:tc>
                <a:tc>
                  <a:txBody>
                    <a:bodyPr/>
                    <a:lstStyle/>
                    <a:p>
                      <a:pPr algn="just"/>
                      <a:r>
                        <a:rPr lang="en-US" sz="2200">
                          <a:latin typeface="Arial" panose="020B0604020202020204" pitchFamily="34" charset="0"/>
                          <a:cs typeface="Arial" panose="020B0604020202020204" pitchFamily="34" charset="0"/>
                        </a:rPr>
                        <a:t>8 tuần (08/07/2024 – 31/08/2024)</a:t>
                      </a:r>
                    </a:p>
                  </a:txBody>
                  <a:tcPr anchor="ctr"/>
                </a:tc>
                <a:extLst>
                  <a:ext uri="{0D108BD9-81ED-4DB2-BD59-A6C34878D82A}">
                    <a16:rowId xmlns:a16="http://schemas.microsoft.com/office/drawing/2014/main" val="633154831"/>
                  </a:ext>
                </a:extLst>
              </a:tr>
              <a:tr h="999787">
                <a:tc>
                  <a:txBody>
                    <a:bodyPr/>
                    <a:lstStyle/>
                    <a:p>
                      <a:pPr algn="just"/>
                      <a:r>
                        <a:rPr lang="en-US" sz="2200" b="1">
                          <a:latin typeface="Arial" panose="020B0604020202020204" pitchFamily="34" charset="0"/>
                          <a:cs typeface="Arial" panose="020B0604020202020204" pitchFamily="34" charset="0"/>
                        </a:rPr>
                        <a:t>Đồ án thực tập</a:t>
                      </a:r>
                    </a:p>
                  </a:txBody>
                  <a:tcPr anchor="ctr"/>
                </a:tc>
                <a:tc>
                  <a:txBody>
                    <a:bodyPr/>
                    <a:lstStyle/>
                    <a:p>
                      <a:pPr algn="just"/>
                      <a:r>
                        <a:rPr lang="en-US" sz="2200">
                          <a:latin typeface="Arial" panose="020B0604020202020204" pitchFamily="34" charset="0"/>
                          <a:cs typeface="Arial" panose="020B0604020202020204" pitchFamily="34" charset="0"/>
                        </a:rPr>
                        <a:t>Thiết kế trang web blog cá nhân đơn giản báo cáo tiến độ thực tập qua các tuần</a:t>
                      </a:r>
                    </a:p>
                  </a:txBody>
                  <a:tcPr anchor="ctr"/>
                </a:tc>
                <a:extLst>
                  <a:ext uri="{0D108BD9-81ED-4DB2-BD59-A6C34878D82A}">
                    <a16:rowId xmlns:a16="http://schemas.microsoft.com/office/drawing/2014/main" val="685977095"/>
                  </a:ext>
                </a:extLst>
              </a:tr>
            </a:tbl>
          </a:graphicData>
        </a:graphic>
      </p:graphicFrame>
    </p:spTree>
    <p:extLst>
      <p:ext uri="{BB962C8B-B14F-4D97-AF65-F5344CB8AC3E}">
        <p14:creationId xmlns:p14="http://schemas.microsoft.com/office/powerpoint/2010/main" val="191366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2.2. KIẾN THỨC HỌC ĐƯỢC</a:t>
            </a:r>
          </a:p>
        </p:txBody>
      </p:sp>
      <p:sp>
        <p:nvSpPr>
          <p:cNvPr id="5" name="TextBox 4">
            <a:extLst>
              <a:ext uri="{FF2B5EF4-FFF2-40B4-BE49-F238E27FC236}">
                <a16:creationId xmlns:a16="http://schemas.microsoft.com/office/drawing/2014/main" id="{C5DE2C1B-1B70-4680-68DA-E1BEC25F54F5}"/>
              </a:ext>
            </a:extLst>
          </p:cNvPr>
          <p:cNvSpPr txBox="1"/>
          <p:nvPr/>
        </p:nvSpPr>
        <p:spPr>
          <a:xfrm>
            <a:off x="1451579" y="2156178"/>
            <a:ext cx="7391703"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i="1">
                <a:latin typeface="Arial" panose="020B0604020202020204" pitchFamily="34" charset="0"/>
                <a:cs typeface="Arial" panose="020B0604020202020204" pitchFamily="34" charset="0"/>
              </a:rPr>
              <a:t>Công nghệ nền tảng trong lập trình Web</a:t>
            </a:r>
          </a:p>
        </p:txBody>
      </p:sp>
      <p:pic>
        <p:nvPicPr>
          <p:cNvPr id="3" name="Google Shape;389;p8" descr="Html 5 - Free social media icons">
            <a:extLst>
              <a:ext uri="{FF2B5EF4-FFF2-40B4-BE49-F238E27FC236}">
                <a16:creationId xmlns:a16="http://schemas.microsoft.com/office/drawing/2014/main" id="{26E08F80-EBD2-9E8B-707E-3B348A7CF05B}"/>
              </a:ext>
            </a:extLst>
          </p:cNvPr>
          <p:cNvPicPr preferRelativeResize="0"/>
          <p:nvPr/>
        </p:nvPicPr>
        <p:blipFill rotWithShape="1">
          <a:blip r:embed="rId3">
            <a:alphaModFix/>
          </a:blip>
          <a:srcRect/>
          <a:stretch/>
        </p:blipFill>
        <p:spPr>
          <a:xfrm>
            <a:off x="1451579" y="2981822"/>
            <a:ext cx="2262465" cy="2153120"/>
          </a:xfrm>
          <a:prstGeom prst="rect">
            <a:avLst/>
          </a:prstGeom>
          <a:noFill/>
          <a:ln>
            <a:noFill/>
          </a:ln>
        </p:spPr>
      </p:pic>
      <p:pic>
        <p:nvPicPr>
          <p:cNvPr id="4" name="Google Shape;419;p11" descr="CSS logo and symbol, meaning, history, PNG">
            <a:extLst>
              <a:ext uri="{FF2B5EF4-FFF2-40B4-BE49-F238E27FC236}">
                <a16:creationId xmlns:a16="http://schemas.microsoft.com/office/drawing/2014/main" id="{9F973494-F00E-933F-D300-56530C020927}"/>
              </a:ext>
            </a:extLst>
          </p:cNvPr>
          <p:cNvPicPr preferRelativeResize="0"/>
          <p:nvPr/>
        </p:nvPicPr>
        <p:blipFill rotWithShape="1">
          <a:blip r:embed="rId4">
            <a:alphaModFix/>
          </a:blip>
          <a:srcRect/>
          <a:stretch/>
        </p:blipFill>
        <p:spPr>
          <a:xfrm>
            <a:off x="4553835" y="2752987"/>
            <a:ext cx="3668889" cy="2381955"/>
          </a:xfrm>
          <a:prstGeom prst="rect">
            <a:avLst/>
          </a:prstGeom>
          <a:noFill/>
          <a:ln>
            <a:noFill/>
          </a:ln>
        </p:spPr>
      </p:pic>
      <p:pic>
        <p:nvPicPr>
          <p:cNvPr id="7" name="Google Shape;443;p14" descr="javascript logo png, javascript icon transparent png 27127463 PNG">
            <a:extLst>
              <a:ext uri="{FF2B5EF4-FFF2-40B4-BE49-F238E27FC236}">
                <a16:creationId xmlns:a16="http://schemas.microsoft.com/office/drawing/2014/main" id="{F4C6FB5B-02B8-62AD-48F1-CA58CAD52F75}"/>
              </a:ext>
            </a:extLst>
          </p:cNvPr>
          <p:cNvPicPr preferRelativeResize="0"/>
          <p:nvPr/>
        </p:nvPicPr>
        <p:blipFill rotWithShape="1">
          <a:blip r:embed="rId5">
            <a:alphaModFix/>
          </a:blip>
          <a:srcRect/>
          <a:stretch/>
        </p:blipFill>
        <p:spPr>
          <a:xfrm>
            <a:off x="8580126" y="2652703"/>
            <a:ext cx="2474728" cy="2675466"/>
          </a:xfrm>
          <a:prstGeom prst="rect">
            <a:avLst/>
          </a:prstGeom>
          <a:noFill/>
          <a:ln>
            <a:noFill/>
          </a:ln>
        </p:spPr>
      </p:pic>
      <p:sp>
        <p:nvSpPr>
          <p:cNvPr id="6" name="TextBox 5">
            <a:extLst>
              <a:ext uri="{FF2B5EF4-FFF2-40B4-BE49-F238E27FC236}">
                <a16:creationId xmlns:a16="http://schemas.microsoft.com/office/drawing/2014/main" id="{1B0C0F39-BA9E-EDA7-1523-9D64AAA8D6C4}"/>
              </a:ext>
            </a:extLst>
          </p:cNvPr>
          <p:cNvSpPr txBox="1"/>
          <p:nvPr/>
        </p:nvSpPr>
        <p:spPr>
          <a:xfrm>
            <a:off x="2071292" y="5437366"/>
            <a:ext cx="1039067"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HTML</a:t>
            </a:r>
          </a:p>
        </p:txBody>
      </p:sp>
      <p:sp>
        <p:nvSpPr>
          <p:cNvPr id="8" name="TextBox 7">
            <a:extLst>
              <a:ext uri="{FF2B5EF4-FFF2-40B4-BE49-F238E27FC236}">
                <a16:creationId xmlns:a16="http://schemas.microsoft.com/office/drawing/2014/main" id="{F02C57BB-C5E1-BFF7-483C-5E971BAF348B}"/>
              </a:ext>
            </a:extLst>
          </p:cNvPr>
          <p:cNvSpPr txBox="1"/>
          <p:nvPr/>
        </p:nvSpPr>
        <p:spPr>
          <a:xfrm>
            <a:off x="5979352" y="5407966"/>
            <a:ext cx="817853"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CSS</a:t>
            </a:r>
          </a:p>
        </p:txBody>
      </p:sp>
      <p:sp>
        <p:nvSpPr>
          <p:cNvPr id="9" name="TextBox 8">
            <a:extLst>
              <a:ext uri="{FF2B5EF4-FFF2-40B4-BE49-F238E27FC236}">
                <a16:creationId xmlns:a16="http://schemas.microsoft.com/office/drawing/2014/main" id="{15E0F776-DC7D-2232-758C-6F7A30674FD7}"/>
              </a:ext>
            </a:extLst>
          </p:cNvPr>
          <p:cNvSpPr txBox="1"/>
          <p:nvPr/>
        </p:nvSpPr>
        <p:spPr>
          <a:xfrm>
            <a:off x="8946097" y="5373913"/>
            <a:ext cx="1742785"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JavaScript</a:t>
            </a:r>
          </a:p>
        </p:txBody>
      </p:sp>
    </p:spTree>
    <p:extLst>
      <p:ext uri="{BB962C8B-B14F-4D97-AF65-F5344CB8AC3E}">
        <p14:creationId xmlns:p14="http://schemas.microsoft.com/office/powerpoint/2010/main" val="16558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F2E-0B94-9403-29C4-CD4470170462}"/>
              </a:ext>
            </a:extLst>
          </p:cNvPr>
          <p:cNvSpPr>
            <a:spLocks noGrp="1"/>
          </p:cNvSpPr>
          <p:nvPr>
            <p:ph type="title"/>
          </p:nvPr>
        </p:nvSpPr>
        <p:spPr>
          <a:xfrm>
            <a:off x="1363927" y="1801286"/>
            <a:ext cx="8630446" cy="1887950"/>
          </a:xfrm>
        </p:spPr>
        <p:txBody>
          <a:bodyPr/>
          <a:lstStyle/>
          <a:p>
            <a:r>
              <a:rPr lang="en-US" b="1">
                <a:latin typeface="Arial" panose="020B0604020202020204" pitchFamily="34" charset="0"/>
                <a:cs typeface="Arial" panose="020B0604020202020204" pitchFamily="34" charset="0"/>
              </a:rPr>
              <a:t>PHẦN 3: KẾT QUẢ ĐẠT ĐƯỢC</a:t>
            </a:r>
          </a:p>
        </p:txBody>
      </p:sp>
    </p:spTree>
    <p:extLst>
      <p:ext uri="{BB962C8B-B14F-4D97-AF65-F5344CB8AC3E}">
        <p14:creationId xmlns:p14="http://schemas.microsoft.com/office/powerpoint/2010/main" val="34456212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507</TotalTime>
  <Words>754</Words>
  <Application>Microsoft Office PowerPoint</Application>
  <PresentationFormat>Widescreen</PresentationFormat>
  <Paragraphs>84</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Gallery</vt:lpstr>
      <vt:lpstr>BÁO CÁO THỰC TẬP DOANH NGHIỆP</vt:lpstr>
      <vt:lpstr>PowerPoint Presentation</vt:lpstr>
      <vt:lpstr>PHẦN 1: GIỚI THIỆU DOANH NGHIỆP</vt:lpstr>
      <vt:lpstr>1.1. GIỚI THIỆU CHUNG</vt:lpstr>
      <vt:lpstr>1.2. THÔNG TIN THÊM</vt:lpstr>
      <vt:lpstr>PHẦN 2: TỔNG KẾT QUÁ TRÌNH THỰC TẬP</vt:lpstr>
      <vt:lpstr>2.1. THÔNG TIN THỰC TẬP</vt:lpstr>
      <vt:lpstr>2.2. KIẾN THỨC HỌC ĐƯỢC</vt:lpstr>
      <vt:lpstr>PHẦN 3: KẾT QUẢ ĐẠT ĐƯỢC</vt:lpstr>
      <vt:lpstr>3.1. giới thiệu đồ án</vt:lpstr>
      <vt:lpstr>3.2. chi tiết đồ án màn hình vừa và nhỏ</vt:lpstr>
      <vt:lpstr>3.2. chi tiết đồ án màn hình lớn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Trọng Hiếu</dc:creator>
  <cp:lastModifiedBy>Trần Trọng Hiếu</cp:lastModifiedBy>
  <cp:revision>28</cp:revision>
  <dcterms:created xsi:type="dcterms:W3CDTF">2024-09-11T18:36:26Z</dcterms:created>
  <dcterms:modified xsi:type="dcterms:W3CDTF">2024-09-12T19:02:05Z</dcterms:modified>
</cp:coreProperties>
</file>