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3325f853c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3325f853c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3325f853c_1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3325f853c_1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3325f853c_1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3325f853c_1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3325f853c_1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3325f853c_1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3325f853c_1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3325f853c_1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33de332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33de332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3325f853c_1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3325f853c_1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3325f853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3325f853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3325f853c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3325f853c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3325f853c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3325f853c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34ae3904e_8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34ae3904e_8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34ae3904e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934ae3904e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3325f853c_1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3325f853c_1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33de332d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933de332d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050">
                <a:solidFill>
                  <a:srgbClr val="4D5156"/>
                </a:solidFill>
                <a:highlight>
                  <a:srgbClr val="FFFFFF"/>
                </a:highlight>
              </a:rPr>
              <a:t>S&amp;P 500 là một chỉ số cổ phiếu dựa trên cổ phiếu phổ thông của 500 công ty có vốn hóa thị trường lớn nhất niêm yết trên NYSE hoặc NASDAQ</a:t>
            </a:r>
            <a:endParaRPr sz="105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400">
                <a:solidFill>
                  <a:srgbClr val="4D5156"/>
                </a:solidFill>
                <a:highlight>
                  <a:srgbClr val="FFFFFF"/>
                </a:highlight>
              </a:rPr>
              <a:t>GICS: </a:t>
            </a:r>
            <a:r>
              <a:rPr lang="vi" sz="1400">
                <a:solidFill>
                  <a:schemeClr val="dk1"/>
                </a:solidFill>
                <a:highlight>
                  <a:srgbClr val="FFFFFF"/>
                </a:highlight>
              </a:rPr>
              <a:t>Global Industry Classification Standard </a:t>
            </a:r>
            <a:r>
              <a:rPr lang="vi" sz="1400">
                <a:solidFill>
                  <a:srgbClr val="4D5156"/>
                </a:solidFill>
                <a:highlight>
                  <a:srgbClr val="FFFFFF"/>
                </a:highlight>
              </a:rPr>
              <a:t>Tiêu chuẩn phân loại công nghiệp toàn cầu là một phân loại công nghiệp</a:t>
            </a:r>
            <a:endParaRPr sz="1400">
              <a:solidFill>
                <a:srgbClr val="4D515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3325f853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3325f85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3325f853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3325f853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HongKong lockdown: 5/2/2020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Ấn Độ: 24/3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Australia: 20/3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Viet Nam: 1/4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yssy: sân bay sysdney, ymml: sân bay memboure, omdb: sân bay dubai, vabb, vidp: sân bay ấn độ, wss: singapore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3325f853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3325f853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3325f853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3325f853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20/8: Apple đạt 2000tỷ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Microsoft, amazon: 1600 tỷ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934ae3904e_8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934ae3904e_8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20/8: Apple đạt 2000tỷ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Microsoft, amazon: 1600 tỷ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3325f853c_1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3325f853c_1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3325f853c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3325f853c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3325f853c_9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3325f853c_9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3325f853c_9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3325f853c_9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3325f853c_9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3325f853c_9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3325f853c_9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3325f853c_9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34ae3965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34ae3965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CSSEGISandData/COVID-19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09500"/>
            <a:ext cx="8520600" cy="124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COVID-19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885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Analysis and Prediction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896100" y="2904550"/>
            <a:ext cx="5247900" cy="19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Group 1: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	</a:t>
            </a:r>
            <a:r>
              <a:rPr lang="vi" sz="1800"/>
              <a:t>Nguyễn Trọng Tính (1970219)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	Vũ Trung Hiếu (1970215)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	Võ Tiến Đạt (1970214)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	Nguyễn Tấn Nam Anh (1970013)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	Nguyễn Tuấn Anh (1770153)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923875"/>
            <a:ext cx="85206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/>
              <a:t>● </a:t>
            </a:r>
            <a:r>
              <a:rPr lang="vi"/>
              <a:t>SIR (</a:t>
            </a:r>
            <a:r>
              <a:rPr b="1" lang="vi"/>
              <a:t>S</a:t>
            </a:r>
            <a:r>
              <a:rPr lang="vi"/>
              <a:t>usceptible, </a:t>
            </a:r>
            <a:r>
              <a:rPr b="1" lang="vi"/>
              <a:t>I</a:t>
            </a:r>
            <a:r>
              <a:rPr lang="vi"/>
              <a:t>nfected, </a:t>
            </a:r>
            <a:r>
              <a:rPr b="1" lang="vi"/>
              <a:t>R</a:t>
            </a:r>
            <a:r>
              <a:rPr lang="vi"/>
              <a:t>emoved) is an epidemic model</a:t>
            </a: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86813" y="1599950"/>
            <a:ext cx="823500" cy="684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3000">
                <a:solidFill>
                  <a:srgbClr val="FFFFFF"/>
                </a:solidFill>
              </a:rPr>
              <a:t>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4411550" y="1599950"/>
            <a:ext cx="823500" cy="6843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3000">
                <a:solidFill>
                  <a:srgbClr val="FFFFFF"/>
                </a:solidFill>
              </a:rPr>
              <a:t>I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6836263" y="1599950"/>
            <a:ext cx="823500" cy="6843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3000">
                <a:solidFill>
                  <a:srgbClr val="FFFFFF"/>
                </a:solidFill>
              </a:rPr>
              <a:t>R</a:t>
            </a:r>
            <a:endParaRPr sz="3000">
              <a:solidFill>
                <a:srgbClr val="FFFFFF"/>
              </a:solidFill>
            </a:endParaRPr>
          </a:p>
        </p:txBody>
      </p:sp>
      <p:cxnSp>
        <p:nvCxnSpPr>
          <p:cNvPr id="125" name="Google Shape;125;p22"/>
          <p:cNvCxnSpPr>
            <a:stCxn id="122" idx="3"/>
            <a:endCxn id="123" idx="1"/>
          </p:cNvCxnSpPr>
          <p:nvPr/>
        </p:nvCxnSpPr>
        <p:spPr>
          <a:xfrm>
            <a:off x="2810313" y="1942100"/>
            <a:ext cx="160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22"/>
          <p:cNvCxnSpPr>
            <a:stCxn id="123" idx="3"/>
            <a:endCxn id="124" idx="1"/>
          </p:cNvCxnSpPr>
          <p:nvPr/>
        </p:nvCxnSpPr>
        <p:spPr>
          <a:xfrm>
            <a:off x="5235050" y="1942100"/>
            <a:ext cx="160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5663" y="1289625"/>
            <a:ext cx="5905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2350" y="1379299"/>
            <a:ext cx="346625" cy="449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22"/>
          <p:cNvCxnSpPr/>
          <p:nvPr/>
        </p:nvCxnSpPr>
        <p:spPr>
          <a:xfrm>
            <a:off x="3610950" y="2192700"/>
            <a:ext cx="0" cy="4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130" name="Google Shape;130;p22"/>
          <p:cNvCxnSpPr/>
          <p:nvPr/>
        </p:nvCxnSpPr>
        <p:spPr>
          <a:xfrm>
            <a:off x="6068925" y="2192700"/>
            <a:ext cx="0" cy="4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triangle"/>
            <a:tailEnd len="med" w="med" type="none"/>
          </a:ln>
        </p:spPr>
      </p:cxn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2768025"/>
            <a:ext cx="8520600" cy="18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● We need to determine: </a:t>
            </a:r>
            <a:r>
              <a:rPr b="1" lang="vi"/>
              <a:t>Infection Rate</a:t>
            </a:r>
            <a:r>
              <a:rPr lang="vi"/>
              <a:t> and </a:t>
            </a:r>
            <a:r>
              <a:rPr b="1" lang="vi"/>
              <a:t>Recover (or Die) Rate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/>
              <a:t>● Two important assumptions: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The population N is constant: N = S(t) + I(t) + R(t)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Group R is immune.</a:t>
            </a:r>
            <a:endParaRPr/>
          </a:p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6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 Time-Dependent SIR Model (1)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923875"/>
            <a:ext cx="26184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/>
              <a:t>● Discrete Equations: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63700"/>
            <a:ext cx="4130899" cy="1314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9600" y="1649488"/>
            <a:ext cx="3055476" cy="942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23"/>
          <p:cNvCxnSpPr>
            <a:stCxn id="138" idx="3"/>
            <a:endCxn id="139" idx="1"/>
          </p:cNvCxnSpPr>
          <p:nvPr/>
        </p:nvCxnSpPr>
        <p:spPr>
          <a:xfrm>
            <a:off x="4442599" y="2120891"/>
            <a:ext cx="11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3"/>
          <p:cNvSpPr txBox="1"/>
          <p:nvPr/>
        </p:nvSpPr>
        <p:spPr>
          <a:xfrm>
            <a:off x="5579600" y="923875"/>
            <a:ext cx="3000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● Parameter Equations: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1419600" y="2778200"/>
            <a:ext cx="63048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vi"/>
              <a:t>(𝝱: </a:t>
            </a:r>
            <a:r>
              <a:rPr lang="vi"/>
              <a:t>Transmission</a:t>
            </a:r>
            <a:r>
              <a:rPr lang="vi"/>
              <a:t> Rate    </a:t>
            </a:r>
            <a:r>
              <a:rPr lang="vi"/>
              <a:t>𝛄: Recovery/Death Rate)</a:t>
            </a:r>
            <a:endParaRPr/>
          </a:p>
        </p:txBody>
      </p:sp>
      <p:sp>
        <p:nvSpPr>
          <p:cNvPr id="143" name="Google Shape;143;p23"/>
          <p:cNvSpPr txBox="1"/>
          <p:nvPr/>
        </p:nvSpPr>
        <p:spPr>
          <a:xfrm>
            <a:off x="311700" y="3546500"/>
            <a:ext cx="8392800" cy="10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● Use machine learning to estimate </a:t>
            </a:r>
            <a:r>
              <a:rPr lang="vi" sz="1800">
                <a:solidFill>
                  <a:schemeClr val="dk2"/>
                </a:solidFill>
              </a:rPr>
              <a:t>𝝱(t) and 𝛄(t)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● Use the estimated 𝝱 and 𝛄 to predict the future values of S, I, R group.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6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 Time-Dependent SIR Model (2)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300" y="941525"/>
            <a:ext cx="7525376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6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 </a:t>
            </a:r>
            <a:r>
              <a:rPr lang="vi"/>
              <a:t>Time-Dependent SIR Model for China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025" y="941525"/>
            <a:ext cx="7505951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6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 Time-Dependent SIR Model for </a:t>
            </a:r>
            <a:r>
              <a:rPr lang="vi"/>
              <a:t>Vietnam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000075"/>
            <a:ext cx="8125500" cy="3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u="sng"/>
              <a:t>Pros:</a:t>
            </a:r>
            <a:endParaRPr b="1"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Better than SIR with fixed 𝝱 and 𝛄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Tracking and predicting 𝝱(t) and 𝛄(t) to give more situation detail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vi" u="sng"/>
              <a:t>Cons:</a:t>
            </a:r>
            <a:endParaRPr b="1"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Sensitive with noise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Have low precision if applying for large area.</a:t>
            </a:r>
            <a:endParaRPr/>
          </a:p>
        </p:txBody>
      </p:sp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6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 Time-Dependent SIR Model: </a:t>
            </a:r>
            <a:r>
              <a:rPr lang="vi"/>
              <a:t>Pros/Cons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 linear function has the form: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/>
              <a:t>Objective of linear regression: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/>
              <a:t>A univariate p</a:t>
            </a:r>
            <a:r>
              <a:rPr lang="vi"/>
              <a:t>olynomial function has the form: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/>
              <a:t>P(x) = a</a:t>
            </a:r>
            <a:r>
              <a:rPr baseline="-25000" lang="vi"/>
              <a:t>n</a:t>
            </a:r>
            <a:r>
              <a:rPr lang="vi"/>
              <a:t>x</a:t>
            </a:r>
            <a:r>
              <a:rPr baseline="30000" lang="vi"/>
              <a:t>n</a:t>
            </a:r>
            <a:r>
              <a:rPr lang="vi"/>
              <a:t> + a</a:t>
            </a:r>
            <a:r>
              <a:rPr baseline="-25000" lang="vi"/>
              <a:t>n-1</a:t>
            </a:r>
            <a:r>
              <a:rPr lang="vi"/>
              <a:t>x</a:t>
            </a:r>
            <a:r>
              <a:rPr baseline="30000" lang="vi"/>
              <a:t>n-1</a:t>
            </a:r>
            <a:r>
              <a:rPr lang="vi"/>
              <a:t> + … + a</a:t>
            </a:r>
            <a:r>
              <a:rPr baseline="-25000" lang="vi"/>
              <a:t>2</a:t>
            </a:r>
            <a:r>
              <a:rPr lang="vi"/>
              <a:t>x</a:t>
            </a:r>
            <a:r>
              <a:rPr baseline="30000" lang="vi"/>
              <a:t>2</a:t>
            </a:r>
            <a:r>
              <a:rPr lang="vi"/>
              <a:t> + a</a:t>
            </a:r>
            <a:r>
              <a:rPr baseline="-25000" lang="vi"/>
              <a:t>1</a:t>
            </a:r>
            <a:r>
              <a:rPr lang="vi"/>
              <a:t>x + a</a:t>
            </a:r>
            <a:r>
              <a:rPr baseline="-25000" lang="vi"/>
              <a:t>0</a:t>
            </a:r>
            <a:endParaRPr baseline="-25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/>
              <a:t>(n + 1 parameters)</a:t>
            </a: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2925" y="1711100"/>
            <a:ext cx="2026625" cy="50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2918" y="1152463"/>
            <a:ext cx="4938082" cy="4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6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Linear Regression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y(x): number of total cases/deaths/recovered cases as of day x since first day of collecting data (Jan 21st 2020 if using JHU CSSE COVID-19 Data).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/>
              <a:t>Approach: Fit a n-degree polynomial function to the data before start day, then predict.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/>
              <a:t>Linear regression model used: n = 6, day start = Aug 1st 2020</a:t>
            </a:r>
            <a:endParaRPr/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6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Linear Regression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0" y="0"/>
            <a:ext cx="1433100" cy="45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/>
              <a:t>Worldwide &amp; US</a:t>
            </a:r>
            <a:endParaRPr/>
          </a:p>
        </p:txBody>
      </p:sp>
      <p:pic>
        <p:nvPicPr>
          <p:cNvPr id="182" name="Google Shape;182;p29"/>
          <p:cNvPicPr preferRelativeResize="0"/>
          <p:nvPr/>
        </p:nvPicPr>
        <p:blipFill rotWithShape="1">
          <a:blip r:embed="rId3">
            <a:alphaModFix/>
          </a:blip>
          <a:srcRect b="9909" l="10616" r="9139" t="9788"/>
          <a:stretch/>
        </p:blipFill>
        <p:spPr>
          <a:xfrm>
            <a:off x="1433014" y="1627"/>
            <a:ext cx="771098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0" y="0"/>
            <a:ext cx="1432800" cy="45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/>
              <a:t>Brazil &amp; India</a:t>
            </a:r>
            <a:endParaRPr/>
          </a:p>
        </p:txBody>
      </p:sp>
      <p:pic>
        <p:nvPicPr>
          <p:cNvPr id="188" name="Google Shape;188;p30"/>
          <p:cNvPicPr preferRelativeResize="0"/>
          <p:nvPr/>
        </p:nvPicPr>
        <p:blipFill rotWithShape="1">
          <a:blip r:embed="rId3">
            <a:alphaModFix/>
          </a:blip>
          <a:srcRect b="10236" l="10684" r="9519" t="9916"/>
          <a:stretch/>
        </p:blipFill>
        <p:spPr>
          <a:xfrm>
            <a:off x="1432950" y="0"/>
            <a:ext cx="771104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0" y="0"/>
            <a:ext cx="135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/>
              <a:t>Fiji &amp; Antigua and Barbuda</a:t>
            </a:r>
            <a:endParaRPr/>
          </a:p>
        </p:txBody>
      </p:sp>
      <p:pic>
        <p:nvPicPr>
          <p:cNvPr id="194" name="Google Shape;194;p31"/>
          <p:cNvPicPr preferRelativeResize="0"/>
          <p:nvPr/>
        </p:nvPicPr>
        <p:blipFill rotWithShape="1">
          <a:blip r:embed="rId3">
            <a:alphaModFix/>
          </a:blip>
          <a:srcRect b="10185" l="10234" r="9243" t="10050"/>
          <a:stretch/>
        </p:blipFill>
        <p:spPr>
          <a:xfrm>
            <a:off x="1355279" y="0"/>
            <a:ext cx="778872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Content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29750"/>
            <a:ext cx="8520600" cy="14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Visualize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Time-Dependent SIR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Linear Regression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COVID Impact to Economy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Comments: Why reported data is not actual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Tests do not cover all population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Errors in testing procedures &amp; equipments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For detected cases: unclear date of infection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Unclear date of recovery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Some countries do not report recoveries, e.g UK, Sweden, Netherlands</a:t>
            </a:r>
            <a:endParaRPr/>
          </a:p>
        </p:txBody>
      </p:sp>
      <p:sp>
        <p:nvSpPr>
          <p:cNvPr id="200" name="Google Shape;200;p32"/>
          <p:cNvSpPr txBox="1"/>
          <p:nvPr>
            <p:ph type="title"/>
          </p:nvPr>
        </p:nvSpPr>
        <p:spPr>
          <a:xfrm>
            <a:off x="311700" y="6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Linear Regression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u="sng"/>
              <a:t>Pros:</a:t>
            </a:r>
            <a:endParaRPr b="1"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very simple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univariate → complexity only scales linearly with 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vi" u="sng"/>
              <a:t>Cons:</a:t>
            </a:r>
            <a:endParaRPr b="1"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must search for number of degree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easy to overfit if n is large or few changes in data</a:t>
            </a:r>
            <a:endParaRPr/>
          </a:p>
        </p:txBody>
      </p:sp>
      <p:sp>
        <p:nvSpPr>
          <p:cNvPr id="206" name="Google Shape;206;p33"/>
          <p:cNvSpPr txBox="1"/>
          <p:nvPr>
            <p:ph type="title"/>
          </p:nvPr>
        </p:nvSpPr>
        <p:spPr>
          <a:xfrm>
            <a:off x="311700" y="6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Linear Regression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13725"/>
            <a:ext cx="8839199" cy="362978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251550" y="569950"/>
            <a:ext cx="8520600" cy="1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The energy sector was the hardest hit with a 43% average drop in stock prices.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Only Health Care and IT was grow up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500">
                <a:solidFill>
                  <a:schemeClr val="dk1"/>
                </a:solidFill>
              </a:rPr>
              <a:t>Source: S&amp;P 500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4"/>
          <p:cNvSpPr txBox="1"/>
          <p:nvPr>
            <p:ph type="title"/>
          </p:nvPr>
        </p:nvSpPr>
        <p:spPr>
          <a:xfrm>
            <a:off x="311700" y="6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</a:t>
            </a:r>
            <a:r>
              <a:rPr lang="vi"/>
              <a:t>. COVID Impact to Economy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311700" y="6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 COVID Impact to Economy</a:t>
            </a:r>
            <a:endParaRPr/>
          </a:p>
        </p:txBody>
      </p:sp>
      <p:pic>
        <p:nvPicPr>
          <p:cNvPr id="219" name="Google Shape;2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613" y="638200"/>
            <a:ext cx="8382779" cy="438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465739"/>
            <a:ext cx="8991600" cy="2531787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251550" y="569950"/>
            <a:ext cx="8520600" cy="15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The trend showed: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vi">
                <a:solidFill>
                  <a:schemeClr val="dk1"/>
                </a:solidFill>
              </a:rPr>
              <a:t>Airports plummeting since early day of March;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vi">
                <a:solidFill>
                  <a:schemeClr val="dk1"/>
                </a:solidFill>
              </a:rPr>
              <a:t>India almost stopped all traffic (VABB, VIDP).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6" name="Google Shape;226;p36"/>
          <p:cNvSpPr txBox="1"/>
          <p:nvPr>
            <p:ph type="title"/>
          </p:nvPr>
        </p:nvSpPr>
        <p:spPr>
          <a:xfrm>
            <a:off x="311700" y="6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 COVID Impact to Economy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idx="1" type="body"/>
          </p:nvPr>
        </p:nvSpPr>
        <p:spPr>
          <a:xfrm>
            <a:off x="251550" y="569950"/>
            <a:ext cx="8520600" cy="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Relationship between World total Covid cases and price.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There is a steep decrease in price from Mid-Jan 2020 to Mar 2020.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2" name="Google Shape;2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723" y="1549250"/>
            <a:ext cx="7112551" cy="350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7"/>
          <p:cNvSpPr txBox="1"/>
          <p:nvPr>
            <p:ph type="title"/>
          </p:nvPr>
        </p:nvSpPr>
        <p:spPr>
          <a:xfrm>
            <a:off x="311700" y="6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 COVID Impact to Economy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idx="1" type="body"/>
          </p:nvPr>
        </p:nvSpPr>
        <p:spPr>
          <a:xfrm>
            <a:off x="251550" y="569950"/>
            <a:ext cx="8520600" cy="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>
                <a:solidFill>
                  <a:schemeClr val="dk1"/>
                </a:solidFill>
              </a:rPr>
              <a:t>Top company technology grow up value in early 2020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9" name="Google Shape;2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088" y="1279275"/>
            <a:ext cx="7029520" cy="3500152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8"/>
          <p:cNvSpPr txBox="1"/>
          <p:nvPr>
            <p:ph type="title"/>
          </p:nvPr>
        </p:nvSpPr>
        <p:spPr>
          <a:xfrm>
            <a:off x="311700" y="6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 COVID Impact to Economy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idx="1" type="body"/>
          </p:nvPr>
        </p:nvSpPr>
        <p:spPr>
          <a:xfrm>
            <a:off x="251550" y="722350"/>
            <a:ext cx="8520600" cy="41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[1] </a:t>
            </a:r>
            <a:r>
              <a:rPr lang="vi">
                <a:solidFill>
                  <a:schemeClr val="dk1"/>
                </a:solidFill>
              </a:rPr>
              <a:t>Yi-Cheng Chen. “</a:t>
            </a:r>
            <a:r>
              <a:rPr lang="vi">
                <a:solidFill>
                  <a:schemeClr val="dk1"/>
                </a:solidFill>
              </a:rPr>
              <a:t>A Time-dependent SIR model for COVID-19 with Undetectable Infected Persons”.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[2] Luca Magri and Nguyen Anh Khoa Doan. “First-principles Machine Learning for COVID-19 Modeling”.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vi">
                <a:solidFill>
                  <a:schemeClr val="dk1"/>
                </a:solidFill>
              </a:rPr>
              <a:t>[3] Adilmoujahid. “</a:t>
            </a:r>
            <a:r>
              <a:rPr lang="vi">
                <a:solidFill>
                  <a:schemeClr val="dk1"/>
                </a:solidFill>
                <a:highlight>
                  <a:srgbClr val="FFFFFF"/>
                </a:highlight>
              </a:rPr>
              <a:t>Analyzing the Impact of Coronavirus on the Stock Market using Python, Google Sheets and Google Finance</a:t>
            </a:r>
            <a:r>
              <a:rPr lang="vi">
                <a:solidFill>
                  <a:schemeClr val="dk1"/>
                </a:solidFill>
              </a:rPr>
              <a:t>”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6" name="Google Shape;246;p39"/>
          <p:cNvSpPr txBox="1"/>
          <p:nvPr>
            <p:ph type="title"/>
          </p:nvPr>
        </p:nvSpPr>
        <p:spPr>
          <a:xfrm>
            <a:off x="311700" y="6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Reference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Data source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29750"/>
            <a:ext cx="8520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u="sng">
                <a:solidFill>
                  <a:schemeClr val="hlink"/>
                </a:solidFill>
                <a:hlinkClick r:id="rId3"/>
              </a:rPr>
              <a:t>JHU CSSE COVID-19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900" y="2030850"/>
            <a:ext cx="7628199" cy="17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6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1. </a:t>
            </a:r>
            <a:r>
              <a:rPr lang="vi"/>
              <a:t>Visualize Data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638200"/>
            <a:ext cx="1815600" cy="4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In the world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75" y="1378675"/>
            <a:ext cx="5958899" cy="33754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6172775" y="1416550"/>
            <a:ext cx="2826300" cy="20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-  </a:t>
            </a:r>
            <a:r>
              <a:rPr lang="vi"/>
              <a:t>At the end 1/2020, there are the first case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vi"/>
              <a:t>- 4/2020 - 8/2020, the pandemic </a:t>
            </a:r>
            <a:r>
              <a:rPr lang="vi"/>
              <a:t>start outbreak and spread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6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1. </a:t>
            </a:r>
            <a:r>
              <a:rPr lang="vi"/>
              <a:t>Visualize Data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638200"/>
            <a:ext cx="1815600" cy="4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</a:t>
            </a:r>
            <a:r>
              <a:rPr lang="vi"/>
              <a:t>he world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50" y="1208500"/>
            <a:ext cx="5470326" cy="334577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5672175" y="1288400"/>
            <a:ext cx="3076800" cy="14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There are the two outbreak stages: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Asia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EU, America, Other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6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1. </a:t>
            </a:r>
            <a:r>
              <a:rPr lang="vi"/>
              <a:t>Visualize Data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638200"/>
            <a:ext cx="1815600" cy="4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Vietnam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500" y="1088625"/>
            <a:ext cx="5721777" cy="365537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00050"/>
            <a:ext cx="2814300" cy="23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Two stages: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3/5 - 4/17: Related to BN17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7/15 - Now: welcome international tourist, relax social distance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6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1. </a:t>
            </a:r>
            <a:r>
              <a:rPr lang="vi"/>
              <a:t>Visualize Data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638200"/>
            <a:ext cx="1815600" cy="4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Vietnam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4178" y="1043900"/>
            <a:ext cx="5748114" cy="365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54125" y="1133800"/>
            <a:ext cx="2630100" cy="12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/>
              <a:t>The distribution of new case data is aggregate normal distributions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6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1. </a:t>
            </a:r>
            <a:r>
              <a:rPr lang="vi"/>
              <a:t>Visualize Data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638200"/>
            <a:ext cx="3912900" cy="4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There are some result from </a:t>
            </a:r>
            <a:r>
              <a:rPr lang="vi"/>
              <a:t>China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925" y="1446750"/>
            <a:ext cx="4418151" cy="3187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2775" y="1446750"/>
            <a:ext cx="3999400" cy="312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6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1. Visualize Data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638200"/>
            <a:ext cx="3912900" cy="4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WHO versus Italy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988" y="1286200"/>
            <a:ext cx="6374022" cy="370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