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f682d6cb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f682d6cb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682d6cb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682d6cb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f682d6cb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f682d6cb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f682d6cb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f682d6cb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f682d6cb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f682d6cb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f682d6cb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f682d6cb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af682d6cb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af682d6cb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f682d6cb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f682d6cb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f682d6cb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f682d6cb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682d6c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682d6c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f682d6cb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f682d6cb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f682d6cb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f682d6cb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f682d6cb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f682d6cb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f682d6cb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f682d6cb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f682d6cb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f682d6cb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Text Generation and Spelling Correction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a:t>Vũ Trung Hiếu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3. Text Generation</a:t>
            </a:r>
            <a:endParaRPr/>
          </a:p>
        </p:txBody>
      </p:sp>
      <p:sp>
        <p:nvSpPr>
          <p:cNvPr id="127" name="Google Shape;127;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Kết quả cho model LSTM: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vi"/>
              <a:t>Có thể thấy model dùng LSTM cho ra kết quả tốt hơn model dùng GRU.</a:t>
            </a:r>
            <a:endParaRPr/>
          </a:p>
          <a:p>
            <a:pPr indent="0" lvl="0" marL="0" rtl="0" algn="l">
              <a:spcBef>
                <a:spcPts val="1600"/>
              </a:spcBef>
              <a:spcAft>
                <a:spcPts val="1600"/>
              </a:spcAft>
              <a:buNone/>
            </a:pPr>
            <a:r>
              <a:t/>
            </a:r>
            <a:endParaRPr/>
          </a:p>
        </p:txBody>
      </p:sp>
      <p:pic>
        <p:nvPicPr>
          <p:cNvPr id="128" name="Google Shape;128;p22"/>
          <p:cNvPicPr preferRelativeResize="0"/>
          <p:nvPr/>
        </p:nvPicPr>
        <p:blipFill>
          <a:blip r:embed="rId3">
            <a:alphaModFix/>
          </a:blip>
          <a:stretch>
            <a:fillRect/>
          </a:stretch>
        </p:blipFill>
        <p:spPr>
          <a:xfrm>
            <a:off x="970975" y="1735125"/>
            <a:ext cx="7202051" cy="26653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4</a:t>
            </a:r>
            <a:r>
              <a:rPr lang="vi"/>
              <a:t>. Spelling C</a:t>
            </a:r>
            <a:r>
              <a:rPr lang="vi"/>
              <a:t>orrection: No Lookahead</a:t>
            </a:r>
            <a:endParaRPr/>
          </a:p>
        </p:txBody>
      </p:sp>
      <p:sp>
        <p:nvSpPr>
          <p:cNvPr id="134" name="Google Shape;134;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a:t>
            </a:r>
            <a:r>
              <a:rPr lang="vi"/>
              <a:t>ải thuật không dùng lookahead</a:t>
            </a:r>
            <a:endParaRPr/>
          </a:p>
          <a:p>
            <a:pPr indent="0" lvl="0" marL="0" rtl="0" algn="l">
              <a:spcBef>
                <a:spcPts val="1600"/>
              </a:spcBef>
              <a:spcAft>
                <a:spcPts val="0"/>
              </a:spcAft>
              <a:buNone/>
            </a:pPr>
            <a:r>
              <a:rPr lang="vi"/>
              <a:t>Input: Một chuỗi các từ</a:t>
            </a:r>
            <a:endParaRPr/>
          </a:p>
          <a:p>
            <a:pPr indent="0" lvl="0" marL="0" rtl="0" algn="l">
              <a:spcBef>
                <a:spcPts val="1600"/>
              </a:spcBef>
              <a:spcAft>
                <a:spcPts val="0"/>
              </a:spcAft>
              <a:buNone/>
            </a:pPr>
            <a:r>
              <a:rPr lang="vi"/>
              <a:t>Chấp nhận một số lượng từ bắt đầu nào đó là không sai chính tả, ví dụ 7</a:t>
            </a:r>
            <a:endParaRPr/>
          </a:p>
          <a:p>
            <a:pPr indent="0" lvl="0" marL="0" rtl="0" algn="l">
              <a:spcBef>
                <a:spcPts val="1600"/>
              </a:spcBef>
              <a:spcAft>
                <a:spcPts val="1600"/>
              </a:spcAft>
              <a:buNone/>
            </a:pPr>
            <a:r>
              <a:rPr lang="vi"/>
              <a:t>Từng ký tự sẽ chạy qua model, nếu ký tự tiếp theo có xác suất trong bảng phân phối xác suất mà model dự đoán quá thấp (dưới một ngưỡng), ta sẽ kết luận ký tự đó sai và thay thế bằng ký tự có xác suất xuất hiện cao nhất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4. Spelling Correction: No</a:t>
            </a:r>
            <a:r>
              <a:rPr lang="vi"/>
              <a:t> Lookahead</a:t>
            </a:r>
            <a:endParaRPr/>
          </a:p>
        </p:txBody>
      </p:sp>
      <p:sp>
        <p:nvSpPr>
          <p:cNvPr id="140" name="Google Shape;140;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Giải thuật không dùng lookahead</a:t>
            </a:r>
            <a:endParaRPr/>
          </a:p>
          <a:p>
            <a:pPr indent="0" lvl="0" marL="0" rtl="0" algn="l">
              <a:spcBef>
                <a:spcPts val="1600"/>
              </a:spcBef>
              <a:spcAft>
                <a:spcPts val="0"/>
              </a:spcAft>
              <a:buNone/>
            </a:pPr>
            <a:r>
              <a:rPr lang="vi"/>
              <a:t>Input: Một chuỗi các từ</a:t>
            </a:r>
            <a:endParaRPr/>
          </a:p>
          <a:p>
            <a:pPr indent="0" lvl="0" marL="0" rtl="0" algn="l">
              <a:spcBef>
                <a:spcPts val="1600"/>
              </a:spcBef>
              <a:spcAft>
                <a:spcPts val="0"/>
              </a:spcAft>
              <a:buNone/>
            </a:pPr>
            <a:r>
              <a:rPr lang="vi"/>
              <a:t>Chấp nhận một số lượng từ bắt đầu nào đó là không sai chính tả, ví dụ 7</a:t>
            </a:r>
            <a:endParaRPr/>
          </a:p>
          <a:p>
            <a:pPr indent="0" lvl="0" marL="0" rtl="0" algn="l">
              <a:spcBef>
                <a:spcPts val="1600"/>
              </a:spcBef>
              <a:spcAft>
                <a:spcPts val="1600"/>
              </a:spcAft>
              <a:buNone/>
            </a:pPr>
            <a:r>
              <a:rPr lang="vi"/>
              <a:t>Từng ký tự sẽ chạy qua model, nếu ký tự tiếp theo có xác suất trong bảng phân phối xác suất mà model dự đoán quá thấp (dưới một ngưỡng), ta sẽ kết luận ký tự đó sai và thay thế bằng ký tự có xác suất xuất hiện cao nhất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4. Spelling Correction: No Lookahead</a:t>
            </a:r>
            <a:endParaRPr/>
          </a:p>
        </p:txBody>
      </p:sp>
      <p:sp>
        <p:nvSpPr>
          <p:cNvPr id="146" name="Google Shape;146;p25"/>
          <p:cNvSpPr txBox="1"/>
          <p:nvPr>
            <p:ph idx="1" type="body"/>
          </p:nvPr>
        </p:nvSpPr>
        <p:spPr>
          <a:xfrm>
            <a:off x="311700" y="1266325"/>
            <a:ext cx="4009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Giải thuật không dùng lookahead. K</a:t>
            </a:r>
            <a:r>
              <a:rPr lang="vi"/>
              <a:t>ết quả</a:t>
            </a:r>
            <a:endParaRPr/>
          </a:p>
        </p:txBody>
      </p:sp>
      <p:pic>
        <p:nvPicPr>
          <p:cNvPr id="147" name="Google Shape;147;p25"/>
          <p:cNvPicPr preferRelativeResize="0"/>
          <p:nvPr/>
        </p:nvPicPr>
        <p:blipFill>
          <a:blip r:embed="rId3">
            <a:alphaModFix/>
          </a:blip>
          <a:stretch>
            <a:fillRect/>
          </a:stretch>
        </p:blipFill>
        <p:spPr>
          <a:xfrm>
            <a:off x="4279450" y="1463788"/>
            <a:ext cx="4415500" cy="2907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4. Spelling Correction: No Lookahead</a:t>
            </a:r>
            <a:endParaRPr/>
          </a:p>
        </p:txBody>
      </p:sp>
      <p:sp>
        <p:nvSpPr>
          <p:cNvPr id="153" name="Google Shape;153;p26"/>
          <p:cNvSpPr txBox="1"/>
          <p:nvPr>
            <p:ph idx="1" type="body"/>
          </p:nvPr>
        </p:nvSpPr>
        <p:spPr>
          <a:xfrm>
            <a:off x="311700" y="1266325"/>
            <a:ext cx="40095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Giải thuật không dùng lookahead. Kết quả:</a:t>
            </a:r>
            <a:endParaRPr/>
          </a:p>
          <a:p>
            <a:pPr indent="0" lvl="0" marL="0" rtl="0" algn="l">
              <a:spcBef>
                <a:spcPts val="1600"/>
              </a:spcBef>
              <a:spcAft>
                <a:spcPts val="1600"/>
              </a:spcAft>
              <a:buNone/>
            </a:pPr>
            <a:r>
              <a:rPr lang="vi"/>
              <a:t>Ch</a:t>
            </a:r>
            <a:r>
              <a:rPr lang="vi"/>
              <a:t>ạy không tốt đối với những trường hợp phải xoá ký tự sai. Điều này có thể giải quyết bằng phương pháp look ahead.</a:t>
            </a:r>
            <a:endParaRPr/>
          </a:p>
        </p:txBody>
      </p:sp>
      <p:pic>
        <p:nvPicPr>
          <p:cNvPr id="154" name="Google Shape;154;p26"/>
          <p:cNvPicPr preferRelativeResize="0"/>
          <p:nvPr/>
        </p:nvPicPr>
        <p:blipFill>
          <a:blip r:embed="rId3">
            <a:alphaModFix/>
          </a:blip>
          <a:stretch>
            <a:fillRect/>
          </a:stretch>
        </p:blipFill>
        <p:spPr>
          <a:xfrm>
            <a:off x="4762100" y="1266325"/>
            <a:ext cx="4381895" cy="3686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4. Spelling Correction: Lookahead</a:t>
            </a:r>
            <a:endParaRPr/>
          </a:p>
        </p:txBody>
      </p:sp>
      <p:sp>
        <p:nvSpPr>
          <p:cNvPr id="160" name="Google Shape;160;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Giải thuật dùng lookahead</a:t>
            </a:r>
            <a:endParaRPr/>
          </a:p>
          <a:p>
            <a:pPr indent="0" lvl="0" marL="0" rtl="0" algn="l">
              <a:spcBef>
                <a:spcPts val="1600"/>
              </a:spcBef>
              <a:spcAft>
                <a:spcPts val="0"/>
              </a:spcAft>
              <a:buNone/>
            </a:pPr>
            <a:r>
              <a:rPr lang="vi"/>
              <a:t>Input: Một chuỗi các từ. Chấp nhận một số lượng từ bắt đầu nào đó là không sai chính tả, ví dụ 7</a:t>
            </a:r>
            <a:endParaRPr/>
          </a:p>
          <a:p>
            <a:pPr indent="0" lvl="0" marL="0" rtl="0" algn="l">
              <a:spcBef>
                <a:spcPts val="1600"/>
              </a:spcBef>
              <a:spcAft>
                <a:spcPts val="0"/>
              </a:spcAft>
              <a:buNone/>
            </a:pPr>
            <a:r>
              <a:rPr lang="vi"/>
              <a:t>Từng ký tự sẽ chạy qua model, nếu ký tự tiếp theo có xác suất trong bảng phân phối xác suất mà model dự đoán quá thấp (dưới một ngưỡng), ta sẽ tạo ra 4 lựa chọn gồm bỏ ký tự hiện tại, thay ký tự sai bằng một trong 3 ký tự có xác suất cao nhất.</a:t>
            </a:r>
            <a:endParaRPr/>
          </a:p>
          <a:p>
            <a:pPr indent="0" lvl="0" marL="0" rtl="0" algn="l">
              <a:spcBef>
                <a:spcPts val="1600"/>
              </a:spcBef>
              <a:spcAft>
                <a:spcPts val="1600"/>
              </a:spcAft>
              <a:buNone/>
            </a:pPr>
            <a:r>
              <a:rPr lang="vi"/>
              <a:t>Tính xác suất cả chuỗi về sau đúng nếu dùng 4 lựa chọn này. Chọn lựa chọn có xác suất cao nhất. Và tiếp tục quá trình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4. Spelling Correction: Lookahead</a:t>
            </a:r>
            <a:endParaRPr/>
          </a:p>
        </p:txBody>
      </p:sp>
      <p:sp>
        <p:nvSpPr>
          <p:cNvPr id="166" name="Google Shape;166;p28"/>
          <p:cNvSpPr txBox="1"/>
          <p:nvPr>
            <p:ph idx="1" type="body"/>
          </p:nvPr>
        </p:nvSpPr>
        <p:spPr>
          <a:xfrm>
            <a:off x="311700" y="1266325"/>
            <a:ext cx="3843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Giải thuật dùng lookahead</a:t>
            </a:r>
            <a:endParaRPr/>
          </a:p>
          <a:p>
            <a:pPr indent="0" lvl="0" marL="0" rtl="0" algn="l">
              <a:spcBef>
                <a:spcPts val="1600"/>
              </a:spcBef>
              <a:spcAft>
                <a:spcPts val="1600"/>
              </a:spcAft>
              <a:buNone/>
            </a:pPr>
            <a:r>
              <a:rPr lang="vi"/>
              <a:t>K</a:t>
            </a:r>
            <a:r>
              <a:rPr lang="vi"/>
              <a:t>ết quả: Chạy tốt với trường hợp phải xoá ký tự sai hoặc thay thế ký tự đó</a:t>
            </a:r>
            <a:endParaRPr/>
          </a:p>
        </p:txBody>
      </p:sp>
      <p:pic>
        <p:nvPicPr>
          <p:cNvPr id="167" name="Google Shape;167;p28"/>
          <p:cNvPicPr preferRelativeResize="0"/>
          <p:nvPr/>
        </p:nvPicPr>
        <p:blipFill>
          <a:blip r:embed="rId3">
            <a:alphaModFix/>
          </a:blip>
          <a:stretch>
            <a:fillRect/>
          </a:stretch>
        </p:blipFill>
        <p:spPr>
          <a:xfrm>
            <a:off x="4945975" y="1199850"/>
            <a:ext cx="3843023" cy="368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Contents</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1. Dataset</a:t>
            </a:r>
            <a:endParaRPr/>
          </a:p>
          <a:p>
            <a:pPr indent="0" lvl="0" marL="0" rtl="0" algn="l">
              <a:spcBef>
                <a:spcPts val="1600"/>
              </a:spcBef>
              <a:spcAft>
                <a:spcPts val="0"/>
              </a:spcAft>
              <a:buNone/>
            </a:pPr>
            <a:r>
              <a:rPr lang="vi"/>
              <a:t>2. Model</a:t>
            </a:r>
            <a:endParaRPr/>
          </a:p>
          <a:p>
            <a:pPr indent="0" lvl="0" marL="0" rtl="0" algn="l">
              <a:spcBef>
                <a:spcPts val="1600"/>
              </a:spcBef>
              <a:spcAft>
                <a:spcPts val="0"/>
              </a:spcAft>
              <a:buNone/>
            </a:pPr>
            <a:r>
              <a:rPr lang="vi"/>
              <a:t>3. Text Generation</a:t>
            </a:r>
            <a:endParaRPr/>
          </a:p>
          <a:p>
            <a:pPr indent="0" lvl="0" marL="0" rtl="0" algn="l">
              <a:spcBef>
                <a:spcPts val="1600"/>
              </a:spcBef>
              <a:spcAft>
                <a:spcPts val="1600"/>
              </a:spcAft>
              <a:buNone/>
            </a:pPr>
            <a:r>
              <a:rPr lang="vi"/>
              <a:t>4. Spelling Correction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1. Dataset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Dữ li</a:t>
            </a:r>
            <a:r>
              <a:rPr lang="vi"/>
              <a:t>ệu là danh sách sản phẩm được cào từ trang web của Tiki.</a:t>
            </a:r>
            <a:endParaRPr/>
          </a:p>
          <a:p>
            <a:pPr indent="0" lvl="0" marL="0" rtl="0" algn="l">
              <a:spcBef>
                <a:spcPts val="1600"/>
              </a:spcBef>
              <a:spcAft>
                <a:spcPts val="1600"/>
              </a:spcAft>
              <a:buNone/>
            </a:pPr>
            <a:r>
              <a:rPr lang="vi"/>
              <a:t>Đề tài này dùng dữ liệu về tên sản phẩm về sách</a:t>
            </a:r>
            <a:endParaRPr/>
          </a:p>
        </p:txBody>
      </p:sp>
      <p:pic>
        <p:nvPicPr>
          <p:cNvPr id="80" name="Google Shape;80;p15"/>
          <p:cNvPicPr preferRelativeResize="0"/>
          <p:nvPr/>
        </p:nvPicPr>
        <p:blipFill>
          <a:blip r:embed="rId3">
            <a:alphaModFix/>
          </a:blip>
          <a:stretch>
            <a:fillRect/>
          </a:stretch>
        </p:blipFill>
        <p:spPr>
          <a:xfrm>
            <a:off x="5922301" y="1766975"/>
            <a:ext cx="2778775" cy="3055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1. Dataset</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D</a:t>
            </a:r>
            <a:r>
              <a:rPr lang="vi"/>
              <a:t>ataset được làm sạch bằng cách loại bỏ các dấu chấm câu và các ký tự lạ. Bắt đầu một chuỗi là “{“ và kết thúc một chuỗi là “}”. Sau đó data được làm giàu và xáo trộn.</a:t>
            </a:r>
            <a:endParaRPr/>
          </a:p>
        </p:txBody>
      </p:sp>
      <p:pic>
        <p:nvPicPr>
          <p:cNvPr id="87" name="Google Shape;87;p16"/>
          <p:cNvPicPr preferRelativeResize="0"/>
          <p:nvPr/>
        </p:nvPicPr>
        <p:blipFill>
          <a:blip r:embed="rId3">
            <a:alphaModFix/>
          </a:blip>
          <a:stretch>
            <a:fillRect/>
          </a:stretch>
        </p:blipFill>
        <p:spPr>
          <a:xfrm>
            <a:off x="4998475" y="2396800"/>
            <a:ext cx="3871424" cy="1743851"/>
          </a:xfrm>
          <a:prstGeom prst="rect">
            <a:avLst/>
          </a:prstGeom>
          <a:noFill/>
          <a:ln>
            <a:noFill/>
          </a:ln>
        </p:spPr>
      </p:pic>
      <p:pic>
        <p:nvPicPr>
          <p:cNvPr id="88" name="Google Shape;88;p16"/>
          <p:cNvPicPr preferRelativeResize="0"/>
          <p:nvPr/>
        </p:nvPicPr>
        <p:blipFill>
          <a:blip r:embed="rId4">
            <a:alphaModFix/>
          </a:blip>
          <a:stretch>
            <a:fillRect/>
          </a:stretch>
        </p:blipFill>
        <p:spPr>
          <a:xfrm>
            <a:off x="311700" y="2396800"/>
            <a:ext cx="4197216" cy="217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1. Dataset</a:t>
            </a:r>
            <a:endParaRPr/>
          </a:p>
        </p:txBody>
      </p:sp>
      <p:sp>
        <p:nvSpPr>
          <p:cNvPr id="94" name="Google Shape;94;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Từ đi</a:t>
            </a:r>
            <a:r>
              <a:rPr lang="vi"/>
              <a:t>ểm bao gồm tập ký tự từ 0-9, a-z và các nguyên âm có dấu trong tiếng việt (gồm 106 ký tự)</a:t>
            </a:r>
            <a:endParaRPr/>
          </a:p>
          <a:p>
            <a:pPr indent="0" lvl="0" marL="0" rtl="0" algn="l">
              <a:spcBef>
                <a:spcPts val="1600"/>
              </a:spcBef>
              <a:spcAft>
                <a:spcPts val="0"/>
              </a:spcAft>
              <a:buNone/>
            </a:pPr>
            <a:r>
              <a:rPr lang="vi"/>
              <a:t>Tập dữ liệu train là seq2seq, một seq dài 100 ký tự, nhãn của một seq là cũng là một seq 100 nhưng được dịch phải một ký tự</a:t>
            </a:r>
            <a:endParaRPr/>
          </a:p>
          <a:p>
            <a:pPr indent="0" lvl="0" marL="0" rtl="0" algn="l">
              <a:spcBef>
                <a:spcPts val="1600"/>
              </a:spcBef>
              <a:spcAft>
                <a:spcPts val="1600"/>
              </a:spcAft>
              <a:buNone/>
            </a:pPr>
            <a:r>
              <a:rPr lang="vi"/>
              <a:t>Ký tự được mã hoá thành số trước khi đưa vào train.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2</a:t>
            </a:r>
            <a:r>
              <a:rPr lang="vi"/>
              <a:t>. Model</a:t>
            </a:r>
            <a:endParaRPr/>
          </a:p>
        </p:txBody>
      </p:sp>
      <p:sp>
        <p:nvSpPr>
          <p:cNvPr id="100" name="Google Shape;100;p18"/>
          <p:cNvSpPr txBox="1"/>
          <p:nvPr>
            <p:ph idx="1" type="body"/>
          </p:nvPr>
        </p:nvSpPr>
        <p:spPr>
          <a:xfrm>
            <a:off x="311700" y="1266325"/>
            <a:ext cx="4368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Model 1: Embedding layer, GRU layer, dense layer</a:t>
            </a:r>
            <a:endParaRPr/>
          </a:p>
          <a:p>
            <a:pPr indent="0" lvl="0" marL="0" rtl="0" algn="l">
              <a:spcBef>
                <a:spcPts val="1600"/>
              </a:spcBef>
              <a:spcAft>
                <a:spcPts val="1600"/>
              </a:spcAft>
              <a:buNone/>
            </a:pPr>
            <a:r>
              <a:rPr lang="vi"/>
              <a:t>Hàm loss là cross entropy, có early stopping</a:t>
            </a:r>
            <a:endParaRPr/>
          </a:p>
        </p:txBody>
      </p:sp>
      <p:pic>
        <p:nvPicPr>
          <p:cNvPr id="101" name="Google Shape;101;p18"/>
          <p:cNvPicPr preferRelativeResize="0"/>
          <p:nvPr/>
        </p:nvPicPr>
        <p:blipFill>
          <a:blip r:embed="rId3">
            <a:alphaModFix/>
          </a:blip>
          <a:stretch>
            <a:fillRect/>
          </a:stretch>
        </p:blipFill>
        <p:spPr>
          <a:xfrm>
            <a:off x="4834224" y="1364988"/>
            <a:ext cx="3998075" cy="310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2</a:t>
            </a:r>
            <a:r>
              <a:rPr lang="vi"/>
              <a:t>. Model</a:t>
            </a:r>
            <a:endParaRPr/>
          </a:p>
        </p:txBody>
      </p:sp>
      <p:sp>
        <p:nvSpPr>
          <p:cNvPr id="107" name="Google Shape;107;p19"/>
          <p:cNvSpPr txBox="1"/>
          <p:nvPr>
            <p:ph idx="1" type="body"/>
          </p:nvPr>
        </p:nvSpPr>
        <p:spPr>
          <a:xfrm>
            <a:off x="311700" y="1266325"/>
            <a:ext cx="43683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Model 2: Embedding layer, LSTM layer, dense layer</a:t>
            </a:r>
            <a:endParaRPr/>
          </a:p>
          <a:p>
            <a:pPr indent="0" lvl="0" marL="0" rtl="0" algn="l">
              <a:spcBef>
                <a:spcPts val="1600"/>
              </a:spcBef>
              <a:spcAft>
                <a:spcPts val="1600"/>
              </a:spcAft>
              <a:buNone/>
            </a:pPr>
            <a:r>
              <a:rPr lang="vi"/>
              <a:t>Hàm loss là cross entropy, có early stopping</a:t>
            </a:r>
            <a:endParaRPr/>
          </a:p>
        </p:txBody>
      </p:sp>
      <p:pic>
        <p:nvPicPr>
          <p:cNvPr id="108" name="Google Shape;108;p19"/>
          <p:cNvPicPr preferRelativeResize="0"/>
          <p:nvPr/>
        </p:nvPicPr>
        <p:blipFill>
          <a:blip r:embed="rId3">
            <a:alphaModFix/>
          </a:blip>
          <a:stretch>
            <a:fillRect/>
          </a:stretch>
        </p:blipFill>
        <p:spPr>
          <a:xfrm>
            <a:off x="5093600" y="882750"/>
            <a:ext cx="3703689" cy="36862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3. T</a:t>
            </a:r>
            <a:r>
              <a:rPr lang="vi"/>
              <a:t>ext Generation</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a:t>
            </a:r>
            <a:r>
              <a:rPr lang="vi"/>
              <a:t>ải thuật text generation</a:t>
            </a:r>
            <a:endParaRPr/>
          </a:p>
          <a:p>
            <a:pPr indent="0" lvl="0" marL="0" rtl="0" algn="l">
              <a:spcBef>
                <a:spcPts val="1600"/>
              </a:spcBef>
              <a:spcAft>
                <a:spcPts val="0"/>
              </a:spcAft>
              <a:buNone/>
            </a:pPr>
            <a:r>
              <a:rPr lang="vi"/>
              <a:t>Input: Một chuỗi ký tự bắt đầu</a:t>
            </a:r>
            <a:endParaRPr/>
          </a:p>
          <a:p>
            <a:pPr indent="0" lvl="0" marL="0" rtl="0" algn="l">
              <a:spcBef>
                <a:spcPts val="1600"/>
              </a:spcBef>
              <a:spcAft>
                <a:spcPts val="0"/>
              </a:spcAft>
              <a:buNone/>
            </a:pPr>
            <a:r>
              <a:rPr lang="vi"/>
              <a:t>Chuỗi ký tự bắt đầu được forward qua model, mỗi bước model sẽ cho ra bảng phân phối xác suất của 106 ký tự và ta sẽ chọn ký tự có xác suất xuất hiện cao nhất.</a:t>
            </a:r>
            <a:endParaRPr/>
          </a:p>
          <a:p>
            <a:pPr indent="0" lvl="0" marL="0" rtl="0" algn="l">
              <a:spcBef>
                <a:spcPts val="1600"/>
              </a:spcBef>
              <a:spcAft>
                <a:spcPts val="0"/>
              </a:spcAft>
              <a:buNone/>
            </a:pPr>
            <a:r>
              <a:rPr lang="vi"/>
              <a:t>Ký tự được chọn sẽ được tiếp tục đưa vào model và qua trình cứ tiếp tục diễn ra đến khi gặp ký tự kết thúc chuỗi hoặc xác suất xuất hiện của tất cả các ký tự quá bé.</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3. Text Generation</a:t>
            </a:r>
            <a:endParaRPr/>
          </a:p>
        </p:txBody>
      </p:sp>
      <p:sp>
        <p:nvSpPr>
          <p:cNvPr id="120" name="Google Shape;120;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a:t>
            </a:r>
            <a:r>
              <a:rPr lang="vi"/>
              <a:t>ết quả cho model GRU:</a:t>
            </a:r>
            <a:endParaRPr/>
          </a:p>
          <a:p>
            <a:pPr indent="0" lvl="0" marL="0" rtl="0" algn="l">
              <a:spcBef>
                <a:spcPts val="1600"/>
              </a:spcBef>
              <a:spcAft>
                <a:spcPts val="1600"/>
              </a:spcAft>
              <a:buNone/>
            </a:pPr>
            <a:r>
              <a:t/>
            </a:r>
            <a:endParaRPr/>
          </a:p>
        </p:txBody>
      </p:sp>
      <p:pic>
        <p:nvPicPr>
          <p:cNvPr id="121" name="Google Shape;121;p21"/>
          <p:cNvPicPr preferRelativeResize="0"/>
          <p:nvPr/>
        </p:nvPicPr>
        <p:blipFill>
          <a:blip r:embed="rId3">
            <a:alphaModFix/>
          </a:blip>
          <a:stretch>
            <a:fillRect/>
          </a:stretch>
        </p:blipFill>
        <p:spPr>
          <a:xfrm>
            <a:off x="736238" y="1728299"/>
            <a:ext cx="7671523" cy="29857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