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6.xml" ContentType="application/vnd.openxmlformats-officedocument.presentationml.notesSlide+xml"/>
  <Override PartName="/ppt/tags/tag21.xml" ContentType="application/vnd.openxmlformats-officedocument.presentationml.tags+xml"/>
  <Override PartName="/ppt/notesSlides/notesSlide7.xml" ContentType="application/vnd.openxmlformats-officedocument.presentationml.notesSlide+xml"/>
  <Override PartName="/ppt/tags/tag22.xml" ContentType="application/vnd.openxmlformats-officedocument.presentationml.tags+xml"/>
  <Override PartName="/ppt/notesSlides/notesSlide8.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9.xml" ContentType="application/vnd.openxmlformats-officedocument.presentationml.notesSlide+xml"/>
  <Override PartName="/ppt/tags/tag31.xml" ContentType="application/vnd.openxmlformats-officedocument.presentationml.tags+xml"/>
  <Override PartName="/ppt/notesSlides/notesSlide10.xml" ContentType="application/vnd.openxmlformats-officedocument.presentationml.notesSlide+xml"/>
  <Override PartName="/ppt/tags/tag32.xml" ContentType="application/vnd.openxmlformats-officedocument.presentationml.tags+xml"/>
  <Override PartName="/ppt/notesSlides/notesSlide11.xml" ContentType="application/vnd.openxmlformats-officedocument.presentationml.notesSlide+xml"/>
  <Override PartName="/ppt/tags/tag33.xml" ContentType="application/vnd.openxmlformats-officedocument.presentationml.tags+xml"/>
  <Override PartName="/ppt/notesSlides/notesSlide12.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13.xml" ContentType="application/vnd.openxmlformats-officedocument.presentationml.notesSlide+xml"/>
  <Override PartName="/ppt/tags/tag39.xml" ContentType="application/vnd.openxmlformats-officedocument.presentationml.tags+xml"/>
  <Override PartName="/ppt/notesSlides/notesSlide14.xml" ContentType="application/vnd.openxmlformats-officedocument.presentationml.notesSlide+xml"/>
  <Override PartName="/ppt/tags/tag40.xml" ContentType="application/vnd.openxmlformats-officedocument.presentationml.tags+xml"/>
  <Override PartName="/ppt/notesSlides/notesSlide15.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6.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17.xml" ContentType="application/vnd.openxmlformats-officedocument.presentationml.notesSlide+xml"/>
  <Override PartName="/ppt/tags/tag48.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3"/>
  </p:notesMasterIdLst>
  <p:handoutMasterIdLst>
    <p:handoutMasterId r:id="rId24"/>
  </p:handoutMasterIdLst>
  <p:sldIdLst>
    <p:sldId id="256" r:id="rId2"/>
    <p:sldId id="257" r:id="rId3"/>
    <p:sldId id="347" r:id="rId4"/>
    <p:sldId id="333" r:id="rId5"/>
    <p:sldId id="334" r:id="rId6"/>
    <p:sldId id="345" r:id="rId7"/>
    <p:sldId id="321" r:id="rId8"/>
    <p:sldId id="322" r:id="rId9"/>
    <p:sldId id="335" r:id="rId10"/>
    <p:sldId id="337" r:id="rId11"/>
    <p:sldId id="340" r:id="rId12"/>
    <p:sldId id="339" r:id="rId13"/>
    <p:sldId id="338" r:id="rId14"/>
    <p:sldId id="327" r:id="rId15"/>
    <p:sldId id="328" r:id="rId16"/>
    <p:sldId id="346" r:id="rId17"/>
    <p:sldId id="342" r:id="rId18"/>
    <p:sldId id="343" r:id="rId19"/>
    <p:sldId id="331" r:id="rId20"/>
    <p:sldId id="332" r:id="rId21"/>
    <p:sldId id="34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6C11"/>
    <a:srgbClr val="F9FF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516" autoAdjust="0"/>
  </p:normalViewPr>
  <p:slideViewPr>
    <p:cSldViewPr snapToGrid="0">
      <p:cViewPr varScale="1">
        <p:scale>
          <a:sx n="91" d="100"/>
          <a:sy n="91" d="100"/>
        </p:scale>
        <p:origin x="1003" y="58"/>
      </p:cViewPr>
      <p:guideLst>
        <p:guide pos="3840"/>
        <p:guide orient="horz" pos="216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9/14/2025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9/14/2025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Hi everyone, I’m happy to be here to present on behalf of the authors, the work titled “</a:t>
            </a:r>
            <a:r>
              <a:rPr lang="en-US" sz="1200" b="0" i="1" u="none" strike="noStrike" dirty="0">
                <a:solidFill>
                  <a:schemeClr val="accent1">
                    <a:lumMod val="75000"/>
                  </a:schemeClr>
                </a:solidFill>
                <a:effectLst/>
              </a:rPr>
              <a:t>TempoBiGen</a:t>
            </a:r>
            <a:r>
              <a:rPr lang="en-US" sz="1200" b="0" i="0" u="none" strike="noStrike" dirty="0">
                <a:solidFill>
                  <a:schemeClr val="accent1">
                    <a:lumMod val="75000"/>
                  </a:schemeClr>
                </a:solidFill>
                <a:effectLst/>
              </a:rPr>
              <a:t>: A Curated Generative Model for Healthcare Mobility Logs with Visit Duration”,</a:t>
            </a:r>
            <a:r>
              <a:rPr lang="en-US" dirty="0"/>
              <a:t>  this is a joint work by Hieu Vu, Professor Segre, and Professor Adhikari from the University of Iowa.</a:t>
            </a:r>
          </a:p>
        </p:txBody>
      </p:sp>
      <p:sp>
        <p:nvSpPr>
          <p:cNvPr id="4" name="Slide Number Placeholder 3"/>
          <p:cNvSpPr>
            <a:spLocks noGrp="1"/>
          </p:cNvSpPr>
          <p:nvPr>
            <p:ph type="sldNum" sz="quarter" idx="5"/>
          </p:nvPr>
        </p:nvSpPr>
        <p:spPr/>
        <p:txBody>
          <a:bodyPr/>
          <a:lstStyle/>
          <a:p>
            <a:fld id="{82869989-EB00-4EE7-BCB5-25BDC5BB29F8}" type="slidenum">
              <a:rPr lang="en-US" smtClean="0"/>
              <a:t>1</a:t>
            </a:fld>
            <a:endParaRPr lang="en-US"/>
          </a:p>
        </p:txBody>
      </p:sp>
    </p:spTree>
    <p:extLst>
      <p:ext uri="{BB962C8B-B14F-4D97-AF65-F5344CB8AC3E}">
        <p14:creationId xmlns:p14="http://schemas.microsoft.com/office/powerpoint/2010/main" val="3251041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Regarding our generative model, building on top of a recurrent generative model, which has been shown to be efficient and scalable in the previous work,</a:t>
            </a:r>
          </a:p>
          <a:p>
            <a:r>
              <a:rPr lang="en-US" dirty="0"/>
              <a:t>[CLICK] We made two following improvements: First, we make our model conditioned on the input unit type. This not only mitigates the data sparsity problem, but also lets the model leverage data across different units, while still preserving their unique patterns. Thus, it contributes to satisfying the </a:t>
            </a:r>
            <a:r>
              <a:rPr lang="en-US" b="0" dirty="0"/>
              <a:t>representative requirement.</a:t>
            </a:r>
            <a:endParaRPr lang="en-US" dirty="0"/>
          </a:p>
          <a:p>
            <a:r>
              <a:rPr lang="en-US" dirty="0"/>
              <a:t>[CLICK] Second, we use separate prediction heads for different partitions, This guarantees validity requirement, and by reducing the prediction space for each head, we expect to simplify the learning process.</a:t>
            </a:r>
            <a:endParaRPr lang="en-US" sz="1200" dirty="0"/>
          </a:p>
        </p:txBody>
      </p:sp>
      <p:sp>
        <p:nvSpPr>
          <p:cNvPr id="4" name="Slide Number Placeholder 3"/>
          <p:cNvSpPr>
            <a:spLocks noGrp="1"/>
          </p:cNvSpPr>
          <p:nvPr>
            <p:ph type="sldNum" sz="quarter" idx="5"/>
          </p:nvPr>
        </p:nvSpPr>
        <p:spPr/>
        <p:txBody>
          <a:bodyPr/>
          <a:lstStyle/>
          <a:p>
            <a:fld id="{82869989-EB00-4EE7-BCB5-25BDC5BB29F8}" type="slidenum">
              <a:rPr lang="en-US" smtClean="0"/>
              <a:t>10</a:t>
            </a:fld>
            <a:endParaRPr lang="en-US"/>
          </a:p>
        </p:txBody>
      </p:sp>
    </p:spTree>
    <p:extLst>
      <p:ext uri="{BB962C8B-B14F-4D97-AF65-F5344CB8AC3E}">
        <p14:creationId xmlns:p14="http://schemas.microsoft.com/office/powerpoint/2010/main" val="1940513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0626D-90EC-DA70-54D5-E3629A5EF5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8B7062-C53A-AAA0-1F07-B698BEE9F1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E61566-D44D-5C69-29FA-F9752872CD8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In sampling step, for scalability, we still follow the independent sampling scheme.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[CLICK] However, simply taking the union of the generated events can result in a large and noisy set of timestamps. As you can see in the illustration, even though the generated timestamps are around the training observations, there can be lots of unique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[CLICK] To solve this, we first do coarse-grained merging via collecting top frequent HCW-room pairs for each day.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[CLICK] This will filter out rare or noisy interactions, so it can </a:t>
            </a:r>
            <a:r>
              <a:rPr lang="en-US" sz="1200" dirty="0"/>
              <a:t>preserve</a:t>
            </a:r>
            <a:r>
              <a:rPr lang="en-US" sz="1200" b="0" dirty="0"/>
              <a:t> the sparsity and statistics of daily graphs.</a:t>
            </a:r>
          </a:p>
        </p:txBody>
      </p:sp>
      <p:sp>
        <p:nvSpPr>
          <p:cNvPr id="4" name="Slide Number Placeholder 3">
            <a:extLst>
              <a:ext uri="{FF2B5EF4-FFF2-40B4-BE49-F238E27FC236}">
                <a16:creationId xmlns:a16="http://schemas.microsoft.com/office/drawing/2014/main" id="{A26C1E13-F2FC-A00E-BFE7-0C40B29C8285}"/>
              </a:ext>
            </a:extLst>
          </p:cNvPr>
          <p:cNvSpPr>
            <a:spLocks noGrp="1"/>
          </p:cNvSpPr>
          <p:nvPr>
            <p:ph type="sldNum" sz="quarter" idx="5"/>
          </p:nvPr>
        </p:nvSpPr>
        <p:spPr/>
        <p:txBody>
          <a:bodyPr/>
          <a:lstStyle/>
          <a:p>
            <a:fld id="{82869989-EB00-4EE7-BCB5-25BDC5BB29F8}" type="slidenum">
              <a:rPr lang="en-US" smtClean="0"/>
              <a:t>11</a:t>
            </a:fld>
            <a:endParaRPr lang="en-US"/>
          </a:p>
        </p:txBody>
      </p:sp>
    </p:spTree>
    <p:extLst>
      <p:ext uri="{BB962C8B-B14F-4D97-AF65-F5344CB8AC3E}">
        <p14:creationId xmlns:p14="http://schemas.microsoft.com/office/powerpoint/2010/main" val="840561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2A75A-B78F-A2C5-36F2-E67786D096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5E2664-F15C-82AC-B2C4-CA7CCA06516D}"/>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37E8D9BE-CF3A-22C6-D6C3-52E5E0A8A8E6}"/>
                  </a:ext>
                </a:extLst>
              </p:cNvPr>
              <p:cNvSpPr>
                <a:spLocks noGrp="1"/>
              </p:cNvSpPr>
              <p:nvPr>
                <p:ph type="body" idx="1"/>
              </p:nvPr>
            </p:nvSpPr>
            <p:spPr/>
            <p:txBody>
              <a:bodyPr/>
              <a:lstStyle/>
              <a:p>
                <a:pPr marL="0" indent="0">
                  <a:buFontTx/>
                  <a:buNone/>
                </a:pPr>
                <a:r>
                  <a:rPr lang="en-US" dirty="0"/>
                  <a:t>Having the set of active </a:t>
                </a:r>
                <a:r>
                  <a:rPr lang="en-US" baseline="0" dirty="0"/>
                  <a:t>pairs</a:t>
                </a:r>
                <a:r>
                  <a:rPr lang="en-US" dirty="0"/>
                  <a:t>, we then try to recover the granularity of each event</a:t>
                </a:r>
                <a:r>
                  <a:rPr lang="en-US" baseline="0" dirty="0"/>
                  <a:t> </a:t>
                </a:r>
                <a:r>
                  <a:rPr lang="en-US" dirty="0"/>
                  <a:t>through the fine-grained merging process.</a:t>
                </a:r>
              </a:p>
              <a:p>
                <a:pPr marL="0" indent="0">
                  <a:buFontTx/>
                  <a:buNone/>
                </a:pPr>
                <a:r>
                  <a:rPr lang="en-US" dirty="0"/>
                  <a:t>[CLICK] Specifically, we proposed </a:t>
                </a:r>
                <a:r>
                  <a:rPr lang="en-US" baseline="0" dirty="0"/>
                  <a:t>two different schemes to merge visits that are too close in time </a:t>
                </a:r>
                <a:r>
                  <a:rPr lang="en-US" dirty="0"/>
                  <a:t>for each HCW</a:t>
                </a:r>
                <a:r>
                  <a:rPr lang="en-US" baseline="0" dirty="0"/>
                  <a:t>. The snapshot-based scheme divides each day into </a:t>
                </a:r>
                <a14:m>
                  <m:oMath xmlns:m="http://schemas.openxmlformats.org/officeDocument/2006/math">
                    <m:r>
                      <a:rPr lang="en-US" b="0" i="1" baseline="0" smtClean="0">
                        <a:latin typeface="Cambria Math" panose="02040503050406030204" pitchFamily="18" charset="0"/>
                      </a:rPr>
                      <m:t>𝛿</m:t>
                    </m:r>
                  </m:oMath>
                </a14:m>
                <a:r>
                  <a:rPr lang="en-US" dirty="0"/>
                  <a:t>-second</a:t>
                </a:r>
                <a:r>
                  <a:rPr lang="en-US" baseline="0" dirty="0"/>
                  <a:t> grid cells, then those occur within same cell are merged.</a:t>
                </a:r>
              </a:p>
              <a:p>
                <a:pPr marL="0" indent="0">
                  <a:buFontTx/>
                  <a:buNone/>
                </a:pPr>
                <a:r>
                  <a:rPr lang="en-US" baseline="0" dirty="0"/>
                  <a:t>The adaptive scheme, alternatively, progressively merges events that occur within </a:t>
                </a:r>
                <a14:m>
                  <m:oMath xmlns:m="http://schemas.openxmlformats.org/officeDocument/2006/math">
                    <m:r>
                      <a:rPr lang="en-US" b="0" i="1" baseline="0" smtClean="0">
                        <a:latin typeface="Cambria Math" panose="02040503050406030204" pitchFamily="18" charset="0"/>
                      </a:rPr>
                      <m:t>𝛿</m:t>
                    </m:r>
                  </m:oMath>
                </a14:m>
                <a:r>
                  <a:rPr lang="en-US" dirty="0"/>
                  <a:t>-second</a:t>
                </a:r>
                <a:r>
                  <a:rPr lang="en-US" baseline="0" dirty="0"/>
                  <a:t> from the currently recorded one. </a:t>
                </a:r>
              </a:p>
              <a:p>
                <a:pPr marL="0" indent="0">
                  <a:buFontTx/>
                  <a:buNone/>
                </a:pPr>
                <a:r>
                  <a:rPr lang="en-US" baseline="0" dirty="0"/>
                  <a:t>….</a:t>
                </a:r>
              </a:p>
              <a:p>
                <a:pPr marL="0" indent="0">
                  <a:buFontTx/>
                  <a:buNone/>
                </a:pPr>
                <a:r>
                  <a:rPr lang="en-US" baseline="0" dirty="0"/>
                  <a:t>And that’s all for stage 1. </a:t>
                </a:r>
              </a:p>
            </p:txBody>
          </p:sp>
        </mc:Choice>
        <mc:Fallback xmlns="">
          <p:sp>
            <p:nvSpPr>
              <p:cNvPr id="3" name="Notes Placeholder 2">
                <a:extLst>
                  <a:ext uri="{FF2B5EF4-FFF2-40B4-BE49-F238E27FC236}">
                    <a16:creationId xmlns:a16="http://schemas.microsoft.com/office/drawing/2014/main" id="{37E8D9BE-CF3A-22C6-D6C3-52E5E0A8A8E6}"/>
                  </a:ext>
                </a:extLst>
              </p:cNvPr>
              <p:cNvSpPr>
                <a:spLocks noGrp="1"/>
              </p:cNvSpPr>
              <p:nvPr>
                <p:ph type="body" idx="1"/>
              </p:nvPr>
            </p:nvSpPr>
            <p:spPr/>
            <p:txBody>
              <a:bodyPr/>
              <a:lstStyle/>
              <a:p>
                <a:pPr marL="0" indent="0">
                  <a:buFontTx/>
                  <a:buNone/>
                </a:pPr>
                <a:r>
                  <a:rPr lang="en-US" dirty="0"/>
                  <a:t>Having the set of active </a:t>
                </a:r>
                <a:r>
                  <a:rPr lang="en-US" baseline="0" dirty="0"/>
                  <a:t>pairs </a:t>
                </a:r>
                <a:r>
                  <a:rPr lang="en-US" dirty="0"/>
                  <a:t>for each day, we try to recover the granularity of the events for those</a:t>
                </a:r>
                <a:r>
                  <a:rPr lang="en-US" baseline="0" dirty="0"/>
                  <a:t> pairs </a:t>
                </a:r>
                <a:r>
                  <a:rPr lang="en-US" dirty="0"/>
                  <a:t>through the fine-grained merging process. </a:t>
                </a:r>
              </a:p>
              <a:p>
                <a:pPr marL="0" indent="0">
                  <a:buFontTx/>
                  <a:buNone/>
                </a:pPr>
                <a:r>
                  <a:rPr lang="en-US" dirty="0"/>
                  <a:t>[CLICK] Specifically, for each HCW, we merge visits via </a:t>
                </a:r>
                <a:r>
                  <a:rPr lang="en-US" baseline="0" dirty="0"/>
                  <a:t>two different schemes: snapshot-based and adaptive merging. </a:t>
                </a:r>
              </a:p>
              <a:p>
                <a:pPr marL="0" indent="0">
                  <a:buFontTx/>
                  <a:buNone/>
                </a:pPr>
                <a:r>
                  <a:rPr lang="en-US" baseline="0" dirty="0"/>
                  <a:t>As you can see the difference in the illustrations, the snapshot-based scheme divides the day into </a:t>
                </a:r>
                <a:r>
                  <a:rPr lang="en-US" b="0" i="0" baseline="0">
                    <a:latin typeface="Cambria Math" panose="02040503050406030204" pitchFamily="18" charset="0"/>
                  </a:rPr>
                  <a:t>𝛿</a:t>
                </a:r>
                <a:r>
                  <a:rPr lang="en-US" dirty="0"/>
                  <a:t>-second</a:t>
                </a:r>
                <a:r>
                  <a:rPr lang="en-US" baseline="0" dirty="0"/>
                  <a:t> grid cells, and merge the events happen within the cell. </a:t>
                </a:r>
              </a:p>
              <a:p>
                <a:pPr marL="0" indent="0">
                  <a:buFontTx/>
                  <a:buNone/>
                </a:pPr>
                <a:r>
                  <a:rPr lang="en-US" baseline="0" dirty="0"/>
                  <a:t>While the adaptive scheme progressively merge the events that happen within </a:t>
                </a:r>
                <a:r>
                  <a:rPr lang="en-US" b="0" i="0" baseline="0">
                    <a:latin typeface="Cambria Math" panose="02040503050406030204" pitchFamily="18" charset="0"/>
                  </a:rPr>
                  <a:t>𝛿</a:t>
                </a:r>
                <a:r>
                  <a:rPr lang="en-US" dirty="0"/>
                  <a:t>-second</a:t>
                </a:r>
                <a:r>
                  <a:rPr lang="en-US" baseline="0" dirty="0"/>
                  <a:t> from current recorded event. </a:t>
                </a:r>
              </a:p>
              <a:p>
                <a:pPr marL="0" indent="0">
                  <a:buFontTx/>
                  <a:buNone/>
                </a:pPr>
                <a:endParaRPr lang="en-US" baseline="0" dirty="0"/>
              </a:p>
              <a:p>
                <a:pPr marL="0" indent="0">
                  <a:buFontTx/>
                  <a:buNone/>
                </a:pPr>
                <a:r>
                  <a:rPr lang="en-US" baseline="0" dirty="0"/>
                  <a:t>After that, one final refinement step is needed to maintain the original daily event counts, and to enforce the </a:t>
                </a:r>
                <a:r>
                  <a:rPr lang="en-US" b="0" i="0" baseline="0">
                    <a:latin typeface="Cambria Math" panose="02040503050406030204" pitchFamily="18" charset="0"/>
                  </a:rPr>
                  <a:t>𝛿</a:t>
                </a:r>
                <a:r>
                  <a:rPr lang="en-US" dirty="0"/>
                  <a:t>-second</a:t>
                </a:r>
                <a:r>
                  <a:rPr lang="en-US" baseline="0" dirty="0"/>
                  <a:t> separation between visits of each HCW. </a:t>
                </a:r>
                <a:endParaRPr lang="en-US" dirty="0"/>
              </a:p>
            </p:txBody>
          </p:sp>
        </mc:Fallback>
      </mc:AlternateContent>
      <p:sp>
        <p:nvSpPr>
          <p:cNvPr id="4" name="Slide Number Placeholder 3">
            <a:extLst>
              <a:ext uri="{FF2B5EF4-FFF2-40B4-BE49-F238E27FC236}">
                <a16:creationId xmlns:a16="http://schemas.microsoft.com/office/drawing/2014/main" id="{030CB6FC-58A9-4A0A-C802-F26A7A08D2CA}"/>
              </a:ext>
            </a:extLst>
          </p:cNvPr>
          <p:cNvSpPr>
            <a:spLocks noGrp="1"/>
          </p:cNvSpPr>
          <p:nvPr>
            <p:ph type="sldNum" sz="quarter" idx="5"/>
          </p:nvPr>
        </p:nvSpPr>
        <p:spPr/>
        <p:txBody>
          <a:bodyPr/>
          <a:lstStyle/>
          <a:p>
            <a:fld id="{82869989-EB00-4EE7-BCB5-25BDC5BB29F8}" type="slidenum">
              <a:rPr lang="en-US" smtClean="0"/>
              <a:t>12</a:t>
            </a:fld>
            <a:endParaRPr lang="en-US"/>
          </a:p>
        </p:txBody>
      </p:sp>
    </p:spTree>
    <p:extLst>
      <p:ext uri="{BB962C8B-B14F-4D97-AF65-F5344CB8AC3E}">
        <p14:creationId xmlns:p14="http://schemas.microsoft.com/office/powerpoint/2010/main" val="4286000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Coming to stage 2, duration sampling. </a:t>
            </a:r>
            <a:endParaRPr lang="en-US" sz="1800" b="0" i="0" u="none" strike="noStrike" baseline="0" dirty="0">
              <a:latin typeface="SFRM1000"/>
            </a:endParaRPr>
          </a:p>
          <a:p>
            <a:pPr algn="l"/>
            <a:r>
              <a:rPr lang="en-US" sz="1800" b="0" i="0" u="none" strike="noStrike" baseline="0" dirty="0">
                <a:latin typeface="SFRM1000"/>
              </a:rPr>
              <a:t>[CLICK] Noticing that single HCW may have limited visits, we first cluster them based on their embeddings, and gather their visits durations.</a:t>
            </a:r>
          </a:p>
          <a:p>
            <a:pPr algn="l"/>
            <a:r>
              <a:rPr lang="en-US" dirty="0">
                <a:solidFill>
                  <a:srgbClr val="FF0000"/>
                </a:solidFill>
              </a:rPr>
              <a:t>[CLICK] As the </a:t>
            </a:r>
            <a:r>
              <a:rPr lang="en-US" sz="1800" b="0" i="0" u="none" strike="noStrike" baseline="0" dirty="0">
                <a:solidFill>
                  <a:srgbClr val="FF0000"/>
                </a:solidFill>
                <a:latin typeface="SFRM1000"/>
              </a:rPr>
              <a:t>duration data for each cluster is strongly right-skewed with multiple peaks, </a:t>
            </a:r>
            <a:r>
              <a:rPr lang="en-US" sz="1800" b="0" i="0" u="none" strike="noStrike" baseline="0" dirty="0">
                <a:latin typeface="SFRM1000"/>
              </a:rPr>
              <a:t>we chose to model them with a Mixture of Log-Normal distribution. </a:t>
            </a:r>
          </a:p>
          <a:p>
            <a:pPr algn="l"/>
            <a:r>
              <a:rPr lang="en-US" sz="1800" b="0" i="0" u="none" strike="noStrike" baseline="0" dirty="0">
                <a:latin typeface="SFRM1000"/>
              </a:rPr>
              <a:t>Furthermore, for automatically inferring the number of components, we use the Dirichlet Process Prior. Note that, this is equivalent to a Mixture of Normal distribution in the log-space. </a:t>
            </a:r>
          </a:p>
          <a:p>
            <a:pPr algn="l"/>
            <a:r>
              <a:rPr lang="en-US" dirty="0"/>
              <a:t>[CLICK] Then for the sampling step, a valid duration must be, first, smaller than the time gap between two consecutive visits, and second, must not be too small for realistic setting.</a:t>
            </a:r>
          </a:p>
          <a:p>
            <a:pPr algn="l"/>
            <a:r>
              <a:rPr lang="en-US" dirty="0"/>
              <a:t>[CLICK] Then we extract those lower and upper bounds for each visit,</a:t>
            </a:r>
          </a:p>
          <a:p>
            <a:pPr algn="l"/>
            <a:r>
              <a:rPr lang="en-US" dirty="0"/>
              <a:t>[CLICK] from which, we can conditionally sample new valid and realistic visit durations.</a:t>
            </a:r>
          </a:p>
        </p:txBody>
      </p:sp>
      <p:sp>
        <p:nvSpPr>
          <p:cNvPr id="4" name="Slide Number Placeholder 3"/>
          <p:cNvSpPr>
            <a:spLocks noGrp="1"/>
          </p:cNvSpPr>
          <p:nvPr>
            <p:ph type="sldNum" sz="quarter" idx="5"/>
          </p:nvPr>
        </p:nvSpPr>
        <p:spPr/>
        <p:txBody>
          <a:bodyPr/>
          <a:lstStyle/>
          <a:p>
            <a:fld id="{82869989-EB00-4EE7-BCB5-25BDC5BB29F8}" type="slidenum">
              <a:rPr lang="en-US" smtClean="0"/>
              <a:t>13</a:t>
            </a:fld>
            <a:endParaRPr lang="en-US"/>
          </a:p>
        </p:txBody>
      </p:sp>
    </p:spTree>
    <p:extLst>
      <p:ext uri="{BB962C8B-B14F-4D97-AF65-F5344CB8AC3E}">
        <p14:creationId xmlns:p14="http://schemas.microsoft.com/office/powerpoint/2010/main" val="21748283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 will then present our dataset and experiments. </a:t>
            </a:r>
          </a:p>
          <a:p>
            <a:r>
              <a:rPr lang="en-US" dirty="0"/>
              <a:t>[CLICK] We first extract a subset of a large in-house dataset,</a:t>
            </a:r>
            <a:r>
              <a:rPr lang="en-US" sz="1200" dirty="0"/>
              <a:t> to get more than 100,000 visits, with around 2000 HCWs, more than 260 rooms, and across 10 unit-types. </a:t>
            </a:r>
          </a:p>
          <a:p>
            <a:r>
              <a:rPr lang="en-US" dirty="0"/>
              <a:t>[CLICK] To demonstrate the benefit of our proposed framework, we try to answer several questions, and we will present two of them here.</a:t>
            </a:r>
          </a:p>
        </p:txBody>
      </p:sp>
      <p:sp>
        <p:nvSpPr>
          <p:cNvPr id="4" name="Slide Number Placeholder 3"/>
          <p:cNvSpPr>
            <a:spLocks noGrp="1"/>
          </p:cNvSpPr>
          <p:nvPr>
            <p:ph type="sldNum" sz="quarter" idx="5"/>
          </p:nvPr>
        </p:nvSpPr>
        <p:spPr/>
        <p:txBody>
          <a:bodyPr/>
          <a:lstStyle/>
          <a:p>
            <a:fld id="{82869989-EB00-4EE7-BCB5-25BDC5BB29F8}" type="slidenum">
              <a:rPr lang="en-US" smtClean="0"/>
              <a:t>14</a:t>
            </a:fld>
            <a:endParaRPr lang="en-US"/>
          </a:p>
        </p:txBody>
      </p:sp>
    </p:spTree>
    <p:extLst>
      <p:ext uri="{BB962C8B-B14F-4D97-AF65-F5344CB8AC3E}">
        <p14:creationId xmlns:p14="http://schemas.microsoft.com/office/powerpoint/2010/main" val="725624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question, “</a:t>
            </a:r>
            <a:r>
              <a:rPr lang="en-US" sz="1200" dirty="0"/>
              <a:t>Does the generated data maintain the statistical properties of the daily snapshots?” </a:t>
            </a:r>
          </a:p>
          <a:p>
            <a:r>
              <a:rPr lang="en-US" dirty="0"/>
              <a:t>[CLICK] We construct daily-snapshot graphs for both original and generated data, and compute some common graph properties, such as: mean degree, wedge count, and largest connected component size. </a:t>
            </a:r>
          </a:p>
          <a:p>
            <a:r>
              <a:rPr lang="en-US" dirty="0"/>
              <a:t>We then report their mean absolute error </a:t>
            </a:r>
            <a:r>
              <a:rPr lang="en-US" dirty="0" err="1"/>
              <a:t>w.r.t.</a:t>
            </a:r>
            <a:r>
              <a:rPr lang="en-US" dirty="0"/>
              <a:t> those of the original data.</a:t>
            </a:r>
          </a:p>
        </p:txBody>
      </p:sp>
      <p:sp>
        <p:nvSpPr>
          <p:cNvPr id="4" name="Slide Number Placeholder 3"/>
          <p:cNvSpPr>
            <a:spLocks noGrp="1"/>
          </p:cNvSpPr>
          <p:nvPr>
            <p:ph type="sldNum" sz="quarter" idx="5"/>
          </p:nvPr>
        </p:nvSpPr>
        <p:spPr/>
        <p:txBody>
          <a:bodyPr/>
          <a:lstStyle/>
          <a:p>
            <a:fld id="{82869989-EB00-4EE7-BCB5-25BDC5BB29F8}" type="slidenum">
              <a:rPr lang="en-US" smtClean="0"/>
              <a:t>15</a:t>
            </a:fld>
            <a:endParaRPr lang="en-US"/>
          </a:p>
        </p:txBody>
      </p:sp>
    </p:spTree>
    <p:extLst>
      <p:ext uri="{BB962C8B-B14F-4D97-AF65-F5344CB8AC3E}">
        <p14:creationId xmlns:p14="http://schemas.microsoft.com/office/powerpoint/2010/main" val="2829963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 this summary, we want to emphasize two main insights: </a:t>
            </a:r>
          </a:p>
          <a:p>
            <a:r>
              <a:rPr lang="en-US" dirty="0"/>
              <a:t>[CLICK] First, incorporating bipartiteness constraint improves the performance, as you can see, most of the metrics are improved, </a:t>
            </a:r>
          </a:p>
          <a:p>
            <a:r>
              <a:rPr lang="en-US" dirty="0"/>
              <a:t>[CLICK] with the largest improvement is up to 26% for “mean betweenness centrality”. </a:t>
            </a:r>
          </a:p>
          <a:p>
            <a:r>
              <a:rPr lang="en-US" dirty="0"/>
              <a:t>[CLICK] Second, while coarse-grained-only method can provide better daily graph properties, it lacks detail information. On the other hand, fine-grained-only method can give high-resolution data, but it comes with noisy information. So, our method strikes a balance, which provide high-resolution data with good enough graph properties.</a:t>
            </a:r>
          </a:p>
        </p:txBody>
      </p:sp>
      <p:sp>
        <p:nvSpPr>
          <p:cNvPr id="4" name="Slide Number Placeholder 3"/>
          <p:cNvSpPr>
            <a:spLocks noGrp="1"/>
          </p:cNvSpPr>
          <p:nvPr>
            <p:ph type="sldNum" sz="quarter" idx="5"/>
          </p:nvPr>
        </p:nvSpPr>
        <p:spPr/>
        <p:txBody>
          <a:bodyPr/>
          <a:lstStyle/>
          <a:p>
            <a:fld id="{82869989-EB00-4EE7-BCB5-25BDC5BB29F8}" type="slidenum">
              <a:rPr lang="en-US" smtClean="0"/>
              <a:t>16</a:t>
            </a:fld>
            <a:endParaRPr lang="en-US"/>
          </a:p>
        </p:txBody>
      </p:sp>
    </p:spTree>
    <p:extLst>
      <p:ext uri="{BB962C8B-B14F-4D97-AF65-F5344CB8AC3E}">
        <p14:creationId xmlns:p14="http://schemas.microsoft.com/office/powerpoint/2010/main" val="39263385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question: “is the disease dynamic the same in the generated graph compared to the original network?” </a:t>
            </a:r>
          </a:p>
          <a:p>
            <a:r>
              <a:rPr lang="en-US" dirty="0"/>
              <a:t>We try to simulate a disease model on both temporal graphs and report their attack rates.</a:t>
            </a:r>
          </a:p>
          <a:p>
            <a:r>
              <a:rPr lang="en-US" dirty="0"/>
              <a:t>[CLICK] To construct weighted temporal graphs, we project them on the set of HCWs.  Visits are grouped into 12-hour snapshot, which aligns with typical hospital shift. HCWs that visit the same room are connected, and the edge weights are visit durations, with emphasizing the overlapping time, giving higher infected probability.</a:t>
            </a:r>
          </a:p>
          <a:p>
            <a:r>
              <a:rPr lang="en-US" dirty="0"/>
              <a:t>[CLICK] For the disease model, we use SIR compartmental model. We run 50 simulations for each unit type and report the average attack rates.</a:t>
            </a:r>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17</a:t>
            </a:fld>
            <a:endParaRPr lang="en-US"/>
          </a:p>
        </p:txBody>
      </p:sp>
    </p:spTree>
    <p:extLst>
      <p:ext uri="{BB962C8B-B14F-4D97-AF65-F5344CB8AC3E}">
        <p14:creationId xmlns:p14="http://schemas.microsoft.com/office/powerpoint/2010/main" val="198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results highlights the difference between considering and ignoring duration information. </a:t>
            </a:r>
          </a:p>
          <a:p>
            <a:r>
              <a:rPr lang="en-US" dirty="0"/>
              <a:t>[CLICK] As we can see, given the same disease model, ignoring the duration consistently leads to higher attack rates. </a:t>
            </a:r>
          </a:p>
          <a:p>
            <a:r>
              <a:rPr lang="en-US" dirty="0"/>
              <a:t>[CLICK] Also, we observe that the attack rates are quite different for each unit type, but highly correlated between synthetic and real data, which shows that, </a:t>
            </a:r>
            <a:r>
              <a:rPr lang="en-US" b="0" dirty="0"/>
              <a:t>our generative model can effectively capture the unique characteristics of the data for each unit type.</a:t>
            </a:r>
            <a:endParaRPr lang="en-US" dirty="0"/>
          </a:p>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18</a:t>
            </a:fld>
            <a:endParaRPr lang="en-US"/>
          </a:p>
        </p:txBody>
      </p:sp>
    </p:spTree>
    <p:extLst>
      <p:ext uri="{BB962C8B-B14F-4D97-AF65-F5344CB8AC3E}">
        <p14:creationId xmlns:p14="http://schemas.microsoft.com/office/powerpoint/2010/main" val="1544199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our contributions are in three folds. </a:t>
            </a:r>
          </a:p>
          <a:p>
            <a:r>
              <a:rPr lang="en-US" dirty="0"/>
              <a:t>First, we extended temporal graph generation model to conditional bipartite setting. </a:t>
            </a:r>
          </a:p>
          <a:p>
            <a:r>
              <a:rPr lang="en-US" dirty="0"/>
              <a:t>Second, we developed coarse-grained and fine-grained merging procedure for high resolution events generation. </a:t>
            </a:r>
          </a:p>
          <a:p>
            <a:r>
              <a:rPr lang="en-US" dirty="0"/>
              <a:t>Third, we incorporated a post processing module to generate realistic visit duration. </a:t>
            </a:r>
          </a:p>
          <a:p>
            <a:r>
              <a:rPr lang="en-US" dirty="0"/>
              <a:t>The synthetic data can preserve daily snapshot-graph properties, produce realistic disease spread dynamics. and also capture unit specific shift patterns. </a:t>
            </a:r>
          </a:p>
          <a:p>
            <a:r>
              <a:rPr lang="en-US" dirty="0"/>
              <a:t>Our work can enable privacy-preserving and high-fidelity synthetic mobility data. As the result, it supports the disease modeling and intervention planning in healthcare facilities.</a:t>
            </a:r>
          </a:p>
        </p:txBody>
      </p:sp>
      <p:sp>
        <p:nvSpPr>
          <p:cNvPr id="4" name="Slide Number Placeholder 3"/>
          <p:cNvSpPr>
            <a:spLocks noGrp="1"/>
          </p:cNvSpPr>
          <p:nvPr>
            <p:ph type="sldNum" sz="quarter" idx="5"/>
          </p:nvPr>
        </p:nvSpPr>
        <p:spPr/>
        <p:txBody>
          <a:bodyPr/>
          <a:lstStyle/>
          <a:p>
            <a:fld id="{82869989-EB00-4EE7-BCB5-25BDC5BB29F8}" type="slidenum">
              <a:rPr lang="en-US" smtClean="0"/>
              <a:t>19</a:t>
            </a:fld>
            <a:endParaRPr lang="en-US"/>
          </a:p>
        </p:txBody>
      </p:sp>
    </p:spTree>
    <p:extLst>
      <p:ext uri="{BB962C8B-B14F-4D97-AF65-F5344CB8AC3E}">
        <p14:creationId xmlns:p14="http://schemas.microsoft.com/office/powerpoint/2010/main" val="3346466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US" b="0" i="0" dirty="0">
                <a:solidFill>
                  <a:srgbClr val="333333"/>
                </a:solidFill>
                <a:effectLst/>
                <a:latin typeface="Guardian TextSans Web"/>
              </a:rPr>
              <a:t>Let me start with the definition of healthcare associated infections. </a:t>
            </a:r>
          </a:p>
          <a:p>
            <a:pPr marL="0" lvl="0" indent="0">
              <a:buFontTx/>
              <a:buNone/>
            </a:pPr>
            <a:r>
              <a:rPr lang="en-US" b="0" i="0" dirty="0">
                <a:solidFill>
                  <a:srgbClr val="333333"/>
                </a:solidFill>
                <a:effectLst/>
                <a:latin typeface="Guardian TextSans Web"/>
              </a:rPr>
              <a:t>According to CDC, healthcare associated infections or HAIs are infections that patients get while or soon after receiving health care.</a:t>
            </a:r>
          </a:p>
          <a:p>
            <a:pPr marL="0" lvl="0" indent="0">
              <a:buFontTx/>
              <a:buNone/>
            </a:pPr>
            <a:r>
              <a:rPr lang="en-US" b="0" i="0" dirty="0">
                <a:solidFill>
                  <a:srgbClr val="333333"/>
                </a:solidFill>
                <a:effectLst/>
                <a:latin typeface="Guardian TextSans Web"/>
              </a:rPr>
              <a:t>[CLICK] To see the great impacts and economic burden of HAIs, here are some numbers: </a:t>
            </a:r>
          </a:p>
          <a:p>
            <a:pPr marL="0" lvl="0" indent="0">
              <a:buFontTx/>
              <a:buNone/>
            </a:pPr>
            <a:r>
              <a:rPr lang="en-US" b="0" i="0" dirty="0">
                <a:solidFill>
                  <a:srgbClr val="333333"/>
                </a:solidFill>
                <a:effectLst/>
                <a:latin typeface="Guardian TextSans Web"/>
              </a:rPr>
              <a:t>[CLICK] According to a HAI survey in 2015, there are approximately 687,000 HAI cases in the US acute care hospitals, and 72,000 patients with HAI died during their hospitalization. </a:t>
            </a:r>
          </a:p>
          <a:p>
            <a:pPr marL="0" lvl="0" indent="0">
              <a:buFontTx/>
              <a:buNone/>
            </a:pPr>
            <a:r>
              <a:rPr lang="en-US" b="0" i="0" dirty="0">
                <a:solidFill>
                  <a:srgbClr val="333333"/>
                </a:solidFill>
                <a:effectLst/>
                <a:latin typeface="Guardian TextSans Web"/>
              </a:rPr>
              <a:t>[CLICK] Another analysis in 2013 estimated that the annual costs for five major infections were approximately $9.8 billion, and that is $4.6 billion only for antimicrobial resistance treatment.</a:t>
            </a:r>
          </a:p>
          <a:p>
            <a:pPr marL="0" lvl="0" indent="0">
              <a:buFontTx/>
              <a:buNone/>
            </a:pPr>
            <a:r>
              <a:rPr lang="en-US" b="0" i="0" dirty="0">
                <a:solidFill>
                  <a:srgbClr val="333333"/>
                </a:solidFill>
                <a:effectLst/>
                <a:latin typeface="Guardian TextSans Web"/>
              </a:rPr>
              <a:t>[CLICK] Thus, preventing HAIs is an important problem</a:t>
            </a:r>
          </a:p>
          <a:p>
            <a:pPr marL="0" lvl="0" indent="0">
              <a:buFontTx/>
              <a:buNone/>
            </a:pPr>
            <a:endParaRPr lang="en-US" b="0" i="0" dirty="0">
              <a:solidFill>
                <a:srgbClr val="333333"/>
              </a:solidFill>
              <a:effectLst/>
              <a:latin typeface="Guardian TextSans Web"/>
            </a:endParaRPr>
          </a:p>
        </p:txBody>
      </p:sp>
      <p:sp>
        <p:nvSpPr>
          <p:cNvPr id="4" name="Slide Number Placeholder 3"/>
          <p:cNvSpPr>
            <a:spLocks noGrp="1"/>
          </p:cNvSpPr>
          <p:nvPr>
            <p:ph type="sldNum" sz="quarter" idx="5"/>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397011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access the code at this link, and if you have any questions, please send it to the author’s email. </a:t>
            </a:r>
          </a:p>
          <a:p>
            <a:r>
              <a:rPr lang="en-US" dirty="0"/>
              <a:t>Thank you for listening!</a:t>
            </a:r>
          </a:p>
        </p:txBody>
      </p:sp>
      <p:sp>
        <p:nvSpPr>
          <p:cNvPr id="4" name="Slide Number Placeholder 3"/>
          <p:cNvSpPr>
            <a:spLocks noGrp="1"/>
          </p:cNvSpPr>
          <p:nvPr>
            <p:ph type="sldNum" sz="quarter" idx="5"/>
          </p:nvPr>
        </p:nvSpPr>
        <p:spPr/>
        <p:txBody>
          <a:bodyPr/>
          <a:lstStyle/>
          <a:p>
            <a:fld id="{82869989-EB00-4EE7-BCB5-25BDC5BB29F8}" type="slidenum">
              <a:rPr lang="en-US" smtClean="0"/>
              <a:t>20</a:t>
            </a:fld>
            <a:endParaRPr lang="en-US"/>
          </a:p>
        </p:txBody>
      </p:sp>
    </p:spTree>
    <p:extLst>
      <p:ext uri="{BB962C8B-B14F-4D97-AF65-F5344CB8AC3E}">
        <p14:creationId xmlns:p14="http://schemas.microsoft.com/office/powerpoint/2010/main" val="5550058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references. </a:t>
            </a:r>
          </a:p>
        </p:txBody>
      </p:sp>
      <p:sp>
        <p:nvSpPr>
          <p:cNvPr id="4" name="Slide Number Placeholder 3"/>
          <p:cNvSpPr>
            <a:spLocks noGrp="1"/>
          </p:cNvSpPr>
          <p:nvPr>
            <p:ph type="sldNum" sz="quarter" idx="5"/>
          </p:nvPr>
        </p:nvSpPr>
        <p:spPr/>
        <p:txBody>
          <a:bodyPr/>
          <a:lstStyle/>
          <a:p>
            <a:fld id="{82869989-EB00-4EE7-BCB5-25BDC5BB29F8}" type="slidenum">
              <a:rPr lang="en-US" smtClean="0"/>
              <a:t>21</a:t>
            </a:fld>
            <a:endParaRPr lang="en-US"/>
          </a:p>
        </p:txBody>
      </p:sp>
    </p:spTree>
    <p:extLst>
      <p:ext uri="{BB962C8B-B14F-4D97-AF65-F5344CB8AC3E}">
        <p14:creationId xmlns:p14="http://schemas.microsoft.com/office/powerpoint/2010/main" val="1383776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18A691-FC59-9DA4-952F-113702BE7D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E7C746-69A3-9D21-7D2E-0715D99DAB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EDC1C8-7C7F-095A-D608-71A53AEC36F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how do these infections spread? Diseases can spread through the air, through droplets, and through contact.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Among that, a g</a:t>
            </a:r>
            <a:r>
              <a:rPr lang="en-US" sz="1200" dirty="0"/>
              <a:t>reat amount of pathogen load spread via interactions with HCWs and hospital rooms.</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Thus, healthcare workers mobility logs are valuable source for understanding of the care patterns, and disease progression.</a:t>
            </a:r>
          </a:p>
        </p:txBody>
      </p:sp>
      <p:sp>
        <p:nvSpPr>
          <p:cNvPr id="4" name="Slide Number Placeholder 3">
            <a:extLst>
              <a:ext uri="{FF2B5EF4-FFF2-40B4-BE49-F238E27FC236}">
                <a16:creationId xmlns:a16="http://schemas.microsoft.com/office/drawing/2014/main" id="{DFF16826-ED05-2264-8BB3-344739273C33}"/>
              </a:ext>
            </a:extLst>
          </p:cNvPr>
          <p:cNvSpPr>
            <a:spLocks noGrp="1"/>
          </p:cNvSpPr>
          <p:nvPr>
            <p:ph type="sldNum" sz="quarter" idx="5"/>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2716464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69F7F6-E3FE-0B4A-7FBF-8209FF2096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E7BEBF-384B-541B-6CDF-8F2D9E5376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35B089-FDEE-50FA-AD7C-98787A04D99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However,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[CLICK] </a:t>
            </a:r>
            <a:r>
              <a:rPr lang="en-US" b="0" dirty="0"/>
              <a:t>Collecting fine-grained, high-resolution mobility data is hard because of </a:t>
            </a:r>
            <a:r>
              <a:rPr lang="en-US" sz="1200" b="0" i="0" kern="1200" dirty="0">
                <a:solidFill>
                  <a:schemeClr val="tx1"/>
                </a:solidFill>
                <a:effectLst/>
                <a:latin typeface="+mn-lt"/>
                <a:ea typeface="+mn-ea"/>
                <a:cs typeface="+mn-cs"/>
              </a:rPr>
              <a:t>c</a:t>
            </a:r>
            <a:r>
              <a:rPr lang="en-US" sz="1200" b="0" dirty="0"/>
              <a:t>ostly devices, complicated deployment process, or inconsistency due to quickly changing environment</a:t>
            </a:r>
            <a:r>
              <a:rPr lang="en-US" sz="1200" b="0" i="0" kern="1200" dirty="0">
                <a:solidFill>
                  <a:schemeClr val="tx1"/>
                </a:solidFill>
                <a:effectLst/>
                <a:latin typeface="+mn-lt"/>
                <a:ea typeface="+mn-ea"/>
                <a:cs typeface="+mn-cs"/>
              </a:rPr>
              <a:t>.  Thus, p</a:t>
            </a:r>
            <a:r>
              <a:rPr lang="en-US" sz="1200" b="0" dirty="0"/>
              <a:t>ublished data are usually available for short period and small cohort.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t>[CLICK] </a:t>
            </a:r>
            <a:r>
              <a:rPr lang="en-US" sz="1200" b="0" i="0" kern="1200" dirty="0">
                <a:solidFill>
                  <a:schemeClr val="tx1"/>
                </a:solidFill>
                <a:effectLst/>
                <a:latin typeface="+mn-lt"/>
                <a:ea typeface="+mn-ea"/>
                <a:cs typeface="+mn-cs"/>
              </a:rPr>
              <a:t>Furthermore, privacy concern is also one of the reason why the available data is limited, they need to be anonymized properly before being released, and specific policies and procedures need to be done to gain access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[CLICK] </a:t>
            </a:r>
            <a:r>
              <a:rPr lang="en-US" b="0" dirty="0"/>
              <a:t>That motivates our work: building a generative model, that can generate realistic synthetic data, to fill this gap.</a:t>
            </a:r>
          </a:p>
        </p:txBody>
      </p:sp>
      <p:sp>
        <p:nvSpPr>
          <p:cNvPr id="4" name="Slide Number Placeholder 3">
            <a:extLst>
              <a:ext uri="{FF2B5EF4-FFF2-40B4-BE49-F238E27FC236}">
                <a16:creationId xmlns:a16="http://schemas.microsoft.com/office/drawing/2014/main" id="{897AD8FA-4695-4974-D3F9-5E3FE6135A79}"/>
              </a:ext>
            </a:extLst>
          </p:cNvPr>
          <p:cNvSpPr>
            <a:spLocks noGrp="1"/>
          </p:cNvSpPr>
          <p:nvPr>
            <p:ph type="sldNum" sz="quarter" idx="5"/>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2098891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formalize the problem, we first represent the mobility logs as undirected temporal bipartite graph. </a:t>
            </a:r>
          </a:p>
          <a:p>
            <a:r>
              <a:rPr lang="en-US" dirty="0"/>
              <a:t>[CLICK] We have two node partitions: healthcare workers H and set of rooms R. Visits are collected from a set of unit types C. </a:t>
            </a:r>
          </a:p>
          <a:p>
            <a:r>
              <a:rPr lang="en-US" dirty="0"/>
              <a:t>[CLICK] A visit is a temporal edge including the source, and destination node, which are required to be in different partitions. We also have the visit starting time and the duration.</a:t>
            </a:r>
          </a:p>
        </p:txBody>
      </p:sp>
      <p:sp>
        <p:nvSpPr>
          <p:cNvPr id="4" name="Slide Number Placeholder 3"/>
          <p:cNvSpPr>
            <a:spLocks noGrp="1"/>
          </p:cNvSpPr>
          <p:nvPr>
            <p:ph type="sldNum" sz="quarter" idx="5"/>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3147622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C5014F-90D4-275A-33C9-D8337C2CEE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D9390F-0001-97DD-B2D8-40B21B48C7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CE9E99-F164-DC31-4CCD-50DEA5A1B859}"/>
              </a:ext>
            </a:extLst>
          </p:cNvPr>
          <p:cNvSpPr>
            <a:spLocks noGrp="1"/>
          </p:cNvSpPr>
          <p:nvPr>
            <p:ph type="body" idx="1"/>
          </p:nvPr>
        </p:nvSpPr>
        <p:spPr/>
        <p:txBody>
          <a:bodyPr/>
          <a:lstStyle/>
          <a:p>
            <a:r>
              <a:rPr lang="en-US" dirty="0"/>
              <a:t>Our problem can be stated as follows: </a:t>
            </a:r>
          </a:p>
          <a:p>
            <a:r>
              <a:rPr lang="en-US" dirty="0"/>
              <a:t>Given a temporal graph G, we want to learn a generative model </a:t>
            </a:r>
            <a:r>
              <a:rPr lang="en-US" dirty="0" err="1"/>
              <a:t>P_theta</a:t>
            </a:r>
            <a:r>
              <a:rPr lang="en-US" dirty="0"/>
              <a:t> that maximizes the likelihood of G, </a:t>
            </a:r>
          </a:p>
          <a:p>
            <a:r>
              <a:rPr lang="en-US" dirty="0"/>
              <a:t>from which, we can generate a new synthetic temporal graph G-prime, that has similar structural and temporal properties as G. </a:t>
            </a:r>
          </a:p>
          <a:p>
            <a:r>
              <a:rPr lang="en-US" dirty="0"/>
              <a:t>Thus, we expect that simulating diseases on G-prime leads to the similar dynamics compared to G.</a:t>
            </a:r>
          </a:p>
        </p:txBody>
      </p:sp>
      <p:sp>
        <p:nvSpPr>
          <p:cNvPr id="4" name="Slide Number Placeholder 3">
            <a:extLst>
              <a:ext uri="{FF2B5EF4-FFF2-40B4-BE49-F238E27FC236}">
                <a16:creationId xmlns:a16="http://schemas.microsoft.com/office/drawing/2014/main" id="{21E70DB2-9E67-0295-0250-30FA03FB947B}"/>
              </a:ext>
            </a:extLst>
          </p:cNvPr>
          <p:cNvSpPr>
            <a:spLocks noGrp="1"/>
          </p:cNvSpPr>
          <p:nvPr>
            <p:ph type="sldNum" sz="quarter" idx="5"/>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3034624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solving the temporal graph generation task, existing works usually assume coarse-grained data, which does not satisfy our requirement.</a:t>
            </a:r>
          </a:p>
          <a:p>
            <a:r>
              <a:rPr lang="en-US" dirty="0"/>
              <a:t>[CLICK] They also overlook the bipartite structure of the given data. As the result, naively applying existing models can generate invalid interactions. </a:t>
            </a:r>
          </a:p>
          <a:p>
            <a:r>
              <a:rPr lang="en-US" dirty="0"/>
              <a:t>[CLICK] Furthermore, they are not designed to generate event duration or usually assume duration to be the time gap between two consecutive visits. </a:t>
            </a:r>
          </a:p>
          <a:p>
            <a:r>
              <a:rPr lang="en-US" dirty="0"/>
              <a:t>[CLICK] Thus, we expect our model to satisfy three following requirements. </a:t>
            </a:r>
          </a:p>
          <a:p>
            <a:r>
              <a:rPr lang="en-US" dirty="0"/>
              <a:t>[CLICK] Validity - we want our model only generate valid interactions, or no within partition edges.</a:t>
            </a:r>
          </a:p>
          <a:p>
            <a:r>
              <a:rPr lang="en-US" dirty="0"/>
              <a:t>[CLICK] Representative - we want our model be able to capture the structural and temporal characteristic of the original data.</a:t>
            </a:r>
          </a:p>
          <a:p>
            <a:r>
              <a:rPr lang="en-US" dirty="0"/>
              <a:t>[CLICK] And Novelty - our model can generate a good number of temporal edges that are never observed before. </a:t>
            </a:r>
          </a:p>
        </p:txBody>
      </p:sp>
      <p:sp>
        <p:nvSpPr>
          <p:cNvPr id="4" name="Slide Number Placeholder 3"/>
          <p:cNvSpPr>
            <a:spLocks noGrp="1"/>
          </p:cNvSpPr>
          <p:nvPr>
            <p:ph type="sldNum" sz="quarter" idx="5"/>
          </p:nvPr>
        </p:nvSpPr>
        <p:spPr/>
        <p:txBody>
          <a:bodyPr/>
          <a:lstStyle/>
          <a:p>
            <a:fld id="{82869989-EB00-4EE7-BCB5-25BDC5BB29F8}" type="slidenum">
              <a:rPr lang="en-US" smtClean="0"/>
              <a:t>7</a:t>
            </a:fld>
            <a:endParaRPr lang="en-US"/>
          </a:p>
        </p:txBody>
      </p:sp>
    </p:spTree>
    <p:extLst>
      <p:ext uri="{BB962C8B-B14F-4D97-AF65-F5344CB8AC3E}">
        <p14:creationId xmlns:p14="http://schemas.microsoft.com/office/powerpoint/2010/main" val="3936336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in mind, we develop </a:t>
            </a:r>
            <a:r>
              <a:rPr lang="en-US" dirty="0" err="1"/>
              <a:t>TempoBiGen</a:t>
            </a:r>
            <a:r>
              <a:rPr lang="en-US" dirty="0"/>
              <a:t> – a two-stage framework. The overall architecture is shown in this figure. </a:t>
            </a:r>
          </a:p>
          <a:p>
            <a:r>
              <a:rPr lang="en-US" dirty="0"/>
              <a:t>[CLICK] In stage one, we train a generative model to sample new set of visits.</a:t>
            </a:r>
          </a:p>
          <a:p>
            <a:r>
              <a:rPr lang="en-US" dirty="0"/>
              <a:t>[CLICK] In stage two, we estimate the duration distributions to sample realistic duration for each generated visit from stage one.</a:t>
            </a:r>
          </a:p>
        </p:txBody>
      </p:sp>
      <p:sp>
        <p:nvSpPr>
          <p:cNvPr id="4" name="Slide Number Placeholder 3"/>
          <p:cNvSpPr>
            <a:spLocks noGrp="1"/>
          </p:cNvSpPr>
          <p:nvPr>
            <p:ph type="sldNum" sz="quarter" idx="5"/>
          </p:nvPr>
        </p:nvSpPr>
        <p:spPr/>
        <p:txBody>
          <a:bodyPr/>
          <a:lstStyle/>
          <a:p>
            <a:fld id="{82869989-EB00-4EE7-BCB5-25BDC5BB29F8}" type="slidenum">
              <a:rPr lang="en-US" smtClean="0"/>
              <a:t>8</a:t>
            </a:fld>
            <a:endParaRPr lang="en-US"/>
          </a:p>
        </p:txBody>
      </p:sp>
    </p:spTree>
    <p:extLst>
      <p:ext uri="{BB962C8B-B14F-4D97-AF65-F5344CB8AC3E}">
        <p14:creationId xmlns:p14="http://schemas.microsoft.com/office/powerpoint/2010/main" val="1362703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Let us go over the details of stage 1. We first get G-tilde by ignoring the duration information. </a:t>
                </a:r>
              </a:p>
              <a:p>
                <a:r>
                  <a:rPr lang="en-US" dirty="0"/>
                  <a:t>[CLICK] From that, we extract a collection of temporal random walks, each of them has</a:t>
                </a:r>
                <a:r>
                  <a:rPr lang="en-US" baseline="0" dirty="0"/>
                  <a:t> </a:t>
                </a:r>
                <a14:m>
                  <m:oMath xmlns:m="http://schemas.openxmlformats.org/officeDocument/2006/math">
                    <m:r>
                      <a:rPr lang="en-US" i="1" dirty="0" smtClean="0">
                        <a:latin typeface="Cambria Math" panose="02040503050406030204" pitchFamily="18" charset="0"/>
                      </a:rPr>
                      <m:t>ℓ </m:t>
                    </m:r>
                  </m:oMath>
                </a14:m>
                <a:r>
                  <a:rPr lang="en-US" dirty="0"/>
                  <a:t>events with</a:t>
                </a:r>
                <a:r>
                  <a:rPr lang="en-US" baseline="0" dirty="0"/>
                  <a:t> their </a:t>
                </a:r>
                <a:r>
                  <a:rPr lang="en-US" dirty="0"/>
                  <a:t>source, destination, and</a:t>
                </a:r>
                <a:r>
                  <a:rPr lang="en-US" baseline="0" dirty="0"/>
                  <a:t> starting time.</a:t>
                </a:r>
                <a:endParaRPr lang="en-US" dirty="0"/>
              </a:p>
              <a:p>
                <a:r>
                  <a:rPr lang="en-US" dirty="0"/>
                  <a:t>[CLICK] From this, we train a generative model, which I will present later. Note that, here, we made a simplified assumption, where the likelihood of the temporal graph can be represented as the product of individual random walk probabilities. </a:t>
                </a:r>
              </a:p>
              <a:p>
                <a:r>
                  <a:rPr lang="en-US" dirty="0"/>
                  <a:t>[CLICK] In the sampling process, we first draw a set of random walks from the model, </a:t>
                </a:r>
              </a:p>
              <a:p>
                <a:r>
                  <a:rPr lang="en-US" dirty="0"/>
                  <a:t>[CLICK] from which, we construct a set of visits through our proposed merging procedure.</a:t>
                </a:r>
              </a:p>
            </p:txBody>
          </p:sp>
        </mc:Choice>
        <mc:Fallback xmlns="">
          <p:sp>
            <p:nvSpPr>
              <p:cNvPr id="3" name="Notes Placeholder 2"/>
              <p:cNvSpPr>
                <a:spLocks noGrp="1"/>
              </p:cNvSpPr>
              <p:nvPr>
                <p:ph type="body" idx="1"/>
              </p:nvPr>
            </p:nvSpPr>
            <p:spPr/>
            <p:txBody>
              <a:bodyPr/>
              <a:lstStyle/>
              <a:p>
                <a:r>
                  <a:rPr lang="en-US" dirty="0"/>
                  <a:t>Let us go over the details of stage 1. </a:t>
                </a:r>
              </a:p>
              <a:p>
                <a:r>
                  <a:rPr lang="en-US" dirty="0"/>
                  <a:t>From the original data G, we first ignore the duration information for now, which results in G tilde. </a:t>
                </a:r>
              </a:p>
              <a:p>
                <a:r>
                  <a:rPr lang="en-US" dirty="0"/>
                  <a:t>[CLICK] From that, we extract a collection of length </a:t>
                </a:r>
                <a:r>
                  <a:rPr lang="en-US" i="0" dirty="0">
                    <a:latin typeface="Cambria Math" panose="02040503050406030204" pitchFamily="18" charset="0"/>
                  </a:rPr>
                  <a:t>ℓ </a:t>
                </a:r>
                <a:r>
                  <a:rPr lang="en-US" dirty="0"/>
                  <a:t>conditional temporal random walks, each of them has</a:t>
                </a:r>
                <a:r>
                  <a:rPr lang="en-US" baseline="0" dirty="0"/>
                  <a:t> </a:t>
                </a:r>
                <a:r>
                  <a:rPr lang="en-US" i="0" dirty="0">
                    <a:latin typeface="Cambria Math" panose="02040503050406030204" pitchFamily="18" charset="0"/>
                  </a:rPr>
                  <a:t>ℓ </a:t>
                </a:r>
                <a:r>
                  <a:rPr lang="en-US" dirty="0"/>
                  <a:t>events including source, destination, and</a:t>
                </a:r>
                <a:r>
                  <a:rPr lang="en-US" baseline="0" dirty="0"/>
                  <a:t> starting timestamp. </a:t>
                </a:r>
                <a:endParaRPr lang="en-US" dirty="0"/>
              </a:p>
              <a:p>
                <a:r>
                  <a:rPr lang="en-US" dirty="0"/>
                  <a:t>[CLICK] Using this collection, we train a generative model, which I will present later. Note that, here, we made a simplified assumption where the probability of </a:t>
                </a:r>
              </a:p>
              <a:p>
                <a:r>
                  <a:rPr lang="en-US" dirty="0"/>
                  <a:t>the temporal graph can be represented as the product of random walk probabilities.</a:t>
                </a:r>
              </a:p>
              <a:p>
                <a:r>
                  <a:rPr lang="en-US" dirty="0"/>
                  <a:t>[CLICK] In the sampling process, we then use the trained model to sample a set of conditional temporal random walks. </a:t>
                </a:r>
              </a:p>
              <a:p>
                <a:r>
                  <a:rPr lang="en-US" dirty="0"/>
                  <a:t>From that, we construct a set of synthesized visits through our proposed coarse-grained &amp; fine-grained merging procedure.</a:t>
                </a:r>
              </a:p>
            </p:txBody>
          </p:sp>
        </mc:Fallback>
      </mc:AlternateContent>
      <p:sp>
        <p:nvSpPr>
          <p:cNvPr id="4" name="Slide Number Placeholder 3"/>
          <p:cNvSpPr>
            <a:spLocks noGrp="1"/>
          </p:cNvSpPr>
          <p:nvPr>
            <p:ph type="sldNum" sz="quarter" idx="5"/>
          </p:nvPr>
        </p:nvSpPr>
        <p:spPr/>
        <p:txBody>
          <a:bodyPr/>
          <a:lstStyle/>
          <a:p>
            <a:fld id="{82869989-EB00-4EE7-BCB5-25BDC5BB29F8}" type="slidenum">
              <a:rPr lang="en-US" smtClean="0"/>
              <a:t>9</a:t>
            </a:fld>
            <a:endParaRPr lang="en-US"/>
          </a:p>
        </p:txBody>
      </p:sp>
    </p:spTree>
    <p:extLst>
      <p:ext uri="{BB962C8B-B14F-4D97-AF65-F5344CB8AC3E}">
        <p14:creationId xmlns:p14="http://schemas.microsoft.com/office/powerpoint/2010/main" val="4169864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96653" y="237565"/>
            <a:ext cx="9604310" cy="1638987"/>
          </a:xfrm>
        </p:spPr>
        <p:txBody>
          <a:bodyPr anchor="ctr">
            <a:normAutofit/>
          </a:bodyPr>
          <a:lstStyle>
            <a:lvl1pPr algn="ctr">
              <a:lnSpc>
                <a:spcPct val="76000"/>
              </a:lnSpc>
              <a:defRPr sz="3200" cap="none" baseline="0">
                <a:solidFill>
                  <a:schemeClr val="tx1"/>
                </a:solidFill>
              </a:defRPr>
            </a:lvl1pPr>
          </a:lstStyle>
          <a:p>
            <a:r>
              <a:rPr lang="en-GB"/>
              <a:t>Click to edit Master title style</a:t>
            </a:r>
            <a:endParaRPr lang="en-US"/>
          </a:p>
        </p:txBody>
      </p:sp>
      <p:sp>
        <p:nvSpPr>
          <p:cNvPr id="3" name="Subtitle 2"/>
          <p:cNvSpPr>
            <a:spLocks noGrp="1"/>
          </p:cNvSpPr>
          <p:nvPr>
            <p:ph type="subTitle" idx="1"/>
          </p:nvPr>
        </p:nvSpPr>
        <p:spPr>
          <a:xfrm>
            <a:off x="1293845" y="2852036"/>
            <a:ext cx="9604310" cy="3037728"/>
          </a:xfrm>
        </p:spPr>
        <p:txBody>
          <a:bodyPr anchor="t">
            <a:normAutofit/>
          </a:bodyPr>
          <a:lstStyle>
            <a:lvl1pPr marL="0" indent="0" algn="ctr">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pic>
        <p:nvPicPr>
          <p:cNvPr id="7" name="Picture 6">
            <a:extLst>
              <a:ext uri="{FF2B5EF4-FFF2-40B4-BE49-F238E27FC236}">
                <a16:creationId xmlns:a16="http://schemas.microsoft.com/office/drawing/2014/main" id="{9859884D-EB45-3EF2-257A-ECFDFD47288A}"/>
              </a:ext>
            </a:extLst>
          </p:cNvPr>
          <p:cNvPicPr>
            <a:picLocks noChangeAspect="1"/>
          </p:cNvPicPr>
          <p:nvPr userDrawn="1"/>
        </p:nvPicPr>
        <p:blipFill>
          <a:blip r:embed="rId2"/>
          <a:srcRect/>
          <a:stretch/>
        </p:blipFill>
        <p:spPr>
          <a:xfrm>
            <a:off x="5319761" y="5906182"/>
            <a:ext cx="1358093" cy="967642"/>
          </a:xfrm>
          <a:prstGeom prst="rect">
            <a:avLst/>
          </a:prstGeom>
        </p:spPr>
      </p:pic>
      <p:pic>
        <p:nvPicPr>
          <p:cNvPr id="10" name="Picture 9">
            <a:extLst>
              <a:ext uri="{FF2B5EF4-FFF2-40B4-BE49-F238E27FC236}">
                <a16:creationId xmlns:a16="http://schemas.microsoft.com/office/drawing/2014/main" id="{20E8CB32-C5DA-6D02-04B6-AA225C89DF77}"/>
              </a:ext>
            </a:extLst>
          </p:cNvPr>
          <p:cNvPicPr>
            <a:picLocks noChangeAspect="1"/>
          </p:cNvPicPr>
          <p:nvPr userDrawn="1"/>
        </p:nvPicPr>
        <p:blipFill>
          <a:blip r:embed="rId3"/>
          <a:srcRect/>
          <a:stretch/>
        </p:blipFill>
        <p:spPr>
          <a:xfrm>
            <a:off x="9949931" y="5340939"/>
            <a:ext cx="2725128" cy="1532885"/>
          </a:xfrm>
          <a:prstGeom prst="rect">
            <a:avLst/>
          </a:prstGeom>
        </p:spPr>
      </p:pic>
      <p:pic>
        <p:nvPicPr>
          <p:cNvPr id="4" name="Picture 3" descr="A close-up of a logo&#10;&#10;Description automatically generated">
            <a:extLst>
              <a:ext uri="{FF2B5EF4-FFF2-40B4-BE49-F238E27FC236}">
                <a16:creationId xmlns:a16="http://schemas.microsoft.com/office/drawing/2014/main" id="{4F5D864E-0E04-655A-F448-DAC683391F57}"/>
              </a:ext>
            </a:extLst>
          </p:cNvPr>
          <p:cNvPicPr>
            <a:picLocks noChangeAspect="1"/>
          </p:cNvPicPr>
          <p:nvPr userDrawn="1"/>
        </p:nvPicPr>
        <p:blipFill>
          <a:blip r:embed="rId4"/>
          <a:stretch>
            <a:fillRect/>
          </a:stretch>
        </p:blipFill>
        <p:spPr>
          <a:xfrm>
            <a:off x="0" y="5889764"/>
            <a:ext cx="3531752" cy="968235"/>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D1462C5C-249F-4021-8401-CE7DAF734C04}" type="datetime1">
              <a:rPr lang="en-US" smtClean="0"/>
              <a:t>9/14/2025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FBA639CB-1265-4E89-B049-177A0CD592DC}" type="datetime1">
              <a:rPr lang="en-US" smtClean="0"/>
              <a:t>9/14/2025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lvl1pPr>
              <a:defRPr/>
            </a:lvl1pPr>
          </a:lstStyle>
          <a:p>
            <a:fld id="{37750FA1-FC55-7C40-9676-C8111AE3CFF9}" type="slidenum">
              <a:rPr lang="en-US" smtClean="0"/>
              <a:pPr/>
              <a:t>‹#›</a:t>
            </a:fld>
            <a:r>
              <a:rPr lang="en-US"/>
              <a:t>/14</a:t>
            </a:r>
          </a:p>
        </p:txBody>
      </p:sp>
      <p:pic>
        <p:nvPicPr>
          <p:cNvPr id="7" name="Picture 6">
            <a:extLst>
              <a:ext uri="{FF2B5EF4-FFF2-40B4-BE49-F238E27FC236}">
                <a16:creationId xmlns:a16="http://schemas.microsoft.com/office/drawing/2014/main" id="{C0C2AE29-B4E8-CBD8-8885-8FAD4A34A331}"/>
              </a:ext>
            </a:extLst>
          </p:cNvPr>
          <p:cNvPicPr>
            <a:picLocks noChangeAspect="1"/>
          </p:cNvPicPr>
          <p:nvPr userDrawn="1"/>
        </p:nvPicPr>
        <p:blipFill>
          <a:blip r:embed="rId2"/>
          <a:srcRect/>
          <a:stretch/>
        </p:blipFill>
        <p:spPr>
          <a:xfrm>
            <a:off x="10896600" y="5299484"/>
            <a:ext cx="1469653" cy="826679"/>
          </a:xfrm>
          <a:prstGeom prst="rect">
            <a:avLst/>
          </a:prstGeom>
        </p:spPr>
      </p:pic>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GB"/>
              <a:t>Click to edit Master title style</a:t>
            </a:r>
            <a:endParaRPr lang="en-US"/>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GB"/>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F58D648B-F1BA-4655-AB47-9A287133CFDF}" type="datetime1">
              <a:rPr lang="en-US" smtClean="0"/>
              <a:t>9/14/2025</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37ABF65E-3A68-4914-9917-FBB1499E0ECB}" type="datetime1">
              <a:rPr lang="en-US" smtClean="0"/>
              <a:t>9/14/2025</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4" name="Footer Placeholder 3"/>
          <p:cNvSpPr>
            <a:spLocks noGrp="1"/>
          </p:cNvSpPr>
          <p:nvPr>
            <p:ph type="ftr" sz="quarter" idx="11"/>
          </p:nvPr>
        </p:nvSpPr>
        <p:spPr/>
        <p:txBody>
          <a:bodyPr/>
          <a:lstStyle/>
          <a:p>
            <a:r>
              <a:rPr lang="en-US"/>
              <a:t>Add a footer</a:t>
            </a:r>
          </a:p>
        </p:txBody>
      </p:sp>
      <p:sp>
        <p:nvSpPr>
          <p:cNvPr id="3" name="Date Placeholder 2"/>
          <p:cNvSpPr>
            <a:spLocks noGrp="1"/>
          </p:cNvSpPr>
          <p:nvPr>
            <p:ph type="dt" sz="half" idx="10"/>
          </p:nvPr>
        </p:nvSpPr>
        <p:spPr/>
        <p:txBody>
          <a:bodyPr/>
          <a:lstStyle/>
          <a:p>
            <a:fld id="{BEF660DC-7E45-4337-B599-C4DC9388F205}" type="datetime1">
              <a:rPr lang="en-US" smtClean="0"/>
              <a:t>9/14/2025</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a:t>Add a footer</a:t>
            </a:r>
          </a:p>
        </p:txBody>
      </p:sp>
      <p:sp>
        <p:nvSpPr>
          <p:cNvPr id="212" name="Date Placeholder 211"/>
          <p:cNvSpPr>
            <a:spLocks noGrp="1"/>
          </p:cNvSpPr>
          <p:nvPr>
            <p:ph type="dt" sz="half" idx="10"/>
          </p:nvPr>
        </p:nvSpPr>
        <p:spPr/>
        <p:txBody>
          <a:bodyPr/>
          <a:lstStyle/>
          <a:p>
            <a:fld id="{F675E547-F7C1-4E6F-8461-66F7A2863813}" type="datetime1">
              <a:rPr lang="en-US" smtClean="0"/>
              <a:t>9/14/2025</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GB"/>
              <a:t>Click to edit Master title style</a:t>
            </a:r>
            <a:endParaRPr lang="en-US"/>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EFDF0E5E-39F7-4297-A863-60B5963BE412}" type="datetime1">
              <a:rPr lang="en-US" smtClean="0"/>
              <a:t>9/14/2025</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GB"/>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2" y="-685800"/>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t">
            <a:normAutofit/>
          </a:bodyPr>
          <a:lstStyle/>
          <a:p>
            <a:r>
              <a:rPr lang="en-GB"/>
              <a:t>Click to edit Master title style</a:t>
            </a:r>
            <a:endParaRPr lang="en-US"/>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533B8E44-9671-4B32-BC1C-D7AE3BAB73C8}" type="datetime1">
              <a:rPr lang="en-US" smtClean="0"/>
              <a:t>9/14/2025</a:t>
            </a:fld>
            <a:endParaRPr lang="en-US"/>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31.xml"/><Relationship Id="rId4" Type="http://schemas.openxmlformats.org/officeDocument/2006/relationships/image" Target="../media/image50.png"/></Relationships>
</file>

<file path=ppt/slides/_rels/slide11.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notesSlide" Target="../notesSlides/notesSlide11.xml"/><Relationship Id="rId7" Type="http://schemas.openxmlformats.org/officeDocument/2006/relationships/image" Target="../media/image62.png"/><Relationship Id="rId2" Type="http://schemas.openxmlformats.org/officeDocument/2006/relationships/slideLayout" Target="../slideLayouts/slideLayout2.xml"/><Relationship Id="rId1" Type="http://schemas.openxmlformats.org/officeDocument/2006/relationships/tags" Target="../tags/tag32.xml"/><Relationship Id="rId6" Type="http://schemas.openxmlformats.org/officeDocument/2006/relationships/image" Target="../media/image610.png"/><Relationship Id="rId10" Type="http://schemas.openxmlformats.org/officeDocument/2006/relationships/image" Target="../media/image65.png"/><Relationship Id="rId9" Type="http://schemas.openxmlformats.org/officeDocument/2006/relationships/image" Target="../media/image64.png"/></Relationships>
</file>

<file path=ppt/slides/_rels/slide12.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2.png"/><Relationship Id="rId3" Type="http://schemas.openxmlformats.org/officeDocument/2006/relationships/notesSlide" Target="../notesSlides/notesSlide12.xml"/><Relationship Id="rId7" Type="http://schemas.openxmlformats.org/officeDocument/2006/relationships/image" Target="../media/image67.png"/><Relationship Id="rId12" Type="http://schemas.openxmlformats.org/officeDocument/2006/relationships/image" Target="../media/image65.png"/><Relationship Id="rId2" Type="http://schemas.openxmlformats.org/officeDocument/2006/relationships/slideLayout" Target="../slideLayouts/slideLayout2.xml"/><Relationship Id="rId1" Type="http://schemas.openxmlformats.org/officeDocument/2006/relationships/tags" Target="../tags/tag33.xml"/><Relationship Id="rId6" Type="http://schemas.openxmlformats.org/officeDocument/2006/relationships/image" Target="../media/image61.png"/><Relationship Id="rId11" Type="http://schemas.openxmlformats.org/officeDocument/2006/relationships/image" Target="../media/image71.png"/><Relationship Id="rId10" Type="http://schemas.openxmlformats.org/officeDocument/2006/relationships/image" Target="../media/image70.png"/><Relationship Id="rId9" Type="http://schemas.openxmlformats.org/officeDocument/2006/relationships/image" Target="../media/image69.png"/><Relationship Id="rId14" Type="http://schemas.openxmlformats.org/officeDocument/2006/relationships/image" Target="../media/image73.png"/></Relationships>
</file>

<file path=ppt/slides/_rels/slide13.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tags" Target="../tags/tag36.xml"/><Relationship Id="rId7" Type="http://schemas.openxmlformats.org/officeDocument/2006/relationships/notesSlide" Target="../notesSlides/notesSlide13.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slideLayout" Target="../slideLayouts/slideLayout2.xml"/><Relationship Id="rId11" Type="http://schemas.openxmlformats.org/officeDocument/2006/relationships/image" Target="../media/image60.png"/><Relationship Id="rId5" Type="http://schemas.openxmlformats.org/officeDocument/2006/relationships/tags" Target="../tags/tag38.xml"/><Relationship Id="rId10" Type="http://schemas.openxmlformats.org/officeDocument/2006/relationships/image" Target="../media/image59.png"/><Relationship Id="rId4" Type="http://schemas.openxmlformats.org/officeDocument/2006/relationships/tags" Target="../tags/tag37.xml"/><Relationship Id="rId9" Type="http://schemas.openxmlformats.org/officeDocument/2006/relationships/image" Target="../media/image5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6.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tags" Target="../tags/tag43.xml"/><Relationship Id="rId7" Type="http://schemas.openxmlformats.org/officeDocument/2006/relationships/notesSlide" Target="../notesSlides/notesSlide16.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slideLayout" Target="../slideLayouts/slideLayout2.xml"/><Relationship Id="rId5" Type="http://schemas.openxmlformats.org/officeDocument/2006/relationships/tags" Target="../tags/tag45.xml"/><Relationship Id="rId4" Type="http://schemas.openxmlformats.org/officeDocument/2006/relationships/tags" Target="../tags/tag44.xml"/><Relationship Id="rId9" Type="http://schemas.openxmlformats.org/officeDocument/2006/relationships/image" Target="../media/image74.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image" Target="../media/image7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cdc.gov/healthcare-associated-infections/php/data/index.html" TargetMode="External"/><Relationship Id="rId3" Type="http://schemas.openxmlformats.org/officeDocument/2006/relationships/notesSlide" Target="../notesSlides/notesSlide2.xml"/><Relationship Id="rId7" Type="http://schemas.openxmlformats.org/officeDocument/2006/relationships/image" Target="../media/image6.sv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hyperlink" Target="https://jamanetwork.com/journals/jamainternalmedicine/fullarticle/1733452" TargetMode="External"/><Relationship Id="rId4" Type="http://schemas.openxmlformats.org/officeDocument/2006/relationships/hyperlink" Target="https://www.cdc.gov/healthcare-associated-infections/about/index.html" TargetMode="External"/><Relationship Id="rId9" Type="http://schemas.openxmlformats.org/officeDocument/2006/relationships/hyperlink" Target="https://academic.oup.com/cid/article/72/Supplement_1/S17/6123350" TargetMode="External"/></Relationships>
</file>

<file path=ppt/slides/_rels/slide20.xml.rels><?xml version="1.0" encoding="UTF-8" standalone="yes"?>
<Relationships xmlns="http://schemas.openxmlformats.org/package/2006/relationships"><Relationship Id="rId8" Type="http://schemas.openxmlformats.org/officeDocument/2006/relationships/hyperlink" Target="https://github.com/hieuvt29/TempoBiGen" TargetMode="External"/><Relationship Id="rId3" Type="http://schemas.openxmlformats.org/officeDocument/2006/relationships/image" Target="../media/image78.jpeg"/><Relationship Id="rId7" Type="http://schemas.openxmlformats.org/officeDocument/2006/relationships/hyperlink" Target="mailto:akash-choudhuri@uiowa.edu"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80.jpeg"/><Relationship Id="rId10" Type="http://schemas.openxmlformats.org/officeDocument/2006/relationships/image" Target="../media/image82.jpeg"/><Relationship Id="rId4" Type="http://schemas.openxmlformats.org/officeDocument/2006/relationships/image" Target="../media/image79.png"/><Relationship Id="rId9" Type="http://schemas.openxmlformats.org/officeDocument/2006/relationships/image" Target="../media/image81.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image" Target="../media/image8.png"/><Relationship Id="rId26" Type="http://schemas.openxmlformats.org/officeDocument/2006/relationships/image" Target="../media/image13.png"/><Relationship Id="rId3" Type="http://schemas.openxmlformats.org/officeDocument/2006/relationships/tags" Target="../tags/tag6.xml"/><Relationship Id="rId21" Type="http://schemas.openxmlformats.org/officeDocument/2006/relationships/image" Target="../media/image15.png"/><Relationship Id="rId7" Type="http://schemas.openxmlformats.org/officeDocument/2006/relationships/tags" Target="../tags/tag10.xml"/><Relationship Id="rId12" Type="http://schemas.openxmlformats.org/officeDocument/2006/relationships/image" Target="../media/image7.png"/><Relationship Id="rId17" Type="http://schemas.openxmlformats.org/officeDocument/2006/relationships/image" Target="../media/image12.svg"/><Relationship Id="rId25" Type="http://schemas.openxmlformats.org/officeDocument/2006/relationships/image" Target="../media/image19.png"/><Relationship Id="rId2" Type="http://schemas.openxmlformats.org/officeDocument/2006/relationships/tags" Target="../tags/tag5.xml"/><Relationship Id="rId16" Type="http://schemas.openxmlformats.org/officeDocument/2006/relationships/image" Target="../media/image11.png"/><Relationship Id="rId20" Type="http://schemas.openxmlformats.org/officeDocument/2006/relationships/image" Target="../media/image14.png"/><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notesSlide" Target="../notesSlides/notesSlide5.xml"/><Relationship Id="rId24" Type="http://schemas.openxmlformats.org/officeDocument/2006/relationships/image" Target="../media/image18.png"/><Relationship Id="rId5" Type="http://schemas.openxmlformats.org/officeDocument/2006/relationships/tags" Target="../tags/tag8.xml"/><Relationship Id="rId15" Type="http://schemas.openxmlformats.org/officeDocument/2006/relationships/image" Target="../media/image10.svg"/><Relationship Id="rId23" Type="http://schemas.openxmlformats.org/officeDocument/2006/relationships/image" Target="../media/image17.png"/><Relationship Id="rId28" Type="http://schemas.openxmlformats.org/officeDocument/2006/relationships/image" Target="../media/image20.png"/><Relationship Id="rId10" Type="http://schemas.openxmlformats.org/officeDocument/2006/relationships/slideLayout" Target="../slideLayouts/slideLayout2.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image" Target="../media/image9.png"/><Relationship Id="rId22" Type="http://schemas.openxmlformats.org/officeDocument/2006/relationships/image" Target="../media/image16.png"/><Relationship Id="rId27" Type="http://schemas.openxmlformats.org/officeDocument/2006/relationships/image" Target="../media/image14.svg"/></Relationships>
</file>

<file path=ppt/slides/_rels/slide6.xml.rels><?xml version="1.0" encoding="UTF-8" standalone="yes"?>
<Relationships xmlns="http://schemas.openxmlformats.org/package/2006/relationships"><Relationship Id="rId13" Type="http://schemas.openxmlformats.org/officeDocument/2006/relationships/image" Target="../media/image23.png"/><Relationship Id="rId18" Type="http://schemas.openxmlformats.org/officeDocument/2006/relationships/image" Target="../media/image28.svg"/><Relationship Id="rId26" Type="http://schemas.openxmlformats.org/officeDocument/2006/relationships/image" Target="../media/image36.png"/><Relationship Id="rId39" Type="http://schemas.openxmlformats.org/officeDocument/2006/relationships/image" Target="../media/image47.png"/><Relationship Id="rId21" Type="http://schemas.openxmlformats.org/officeDocument/2006/relationships/image" Target="../media/image31.png"/><Relationship Id="rId34" Type="http://schemas.openxmlformats.org/officeDocument/2006/relationships/image" Target="../media/image41.png"/><Relationship Id="rId42" Type="http://schemas.openxmlformats.org/officeDocument/2006/relationships/image" Target="../media/image49.png"/><Relationship Id="rId7" Type="http://schemas.openxmlformats.org/officeDocument/2006/relationships/tags" Target="../tags/tag19.xml"/><Relationship Id="rId2" Type="http://schemas.openxmlformats.org/officeDocument/2006/relationships/tags" Target="../tags/tag14.xml"/><Relationship Id="rId16" Type="http://schemas.openxmlformats.org/officeDocument/2006/relationships/image" Target="../media/image26.svg"/><Relationship Id="rId29" Type="http://schemas.openxmlformats.org/officeDocument/2006/relationships/image" Target="../media/image37.png"/><Relationship Id="rId41" Type="http://schemas.openxmlformats.org/officeDocument/2006/relationships/image" Target="../media/image17.png"/><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image" Target="../media/image21.png"/><Relationship Id="rId24" Type="http://schemas.openxmlformats.org/officeDocument/2006/relationships/image" Target="../media/image34.png"/><Relationship Id="rId32" Type="http://schemas.openxmlformats.org/officeDocument/2006/relationships/image" Target="../media/image39.png"/><Relationship Id="rId37" Type="http://schemas.openxmlformats.org/officeDocument/2006/relationships/image" Target="../media/image44.svg"/><Relationship Id="rId40" Type="http://schemas.openxmlformats.org/officeDocument/2006/relationships/image" Target="../media/image48.png"/><Relationship Id="rId45" Type="http://schemas.openxmlformats.org/officeDocument/2006/relationships/image" Target="../media/image46.svg"/><Relationship Id="rId5" Type="http://schemas.openxmlformats.org/officeDocument/2006/relationships/tags" Target="../tags/tag17.xml"/><Relationship Id="rId15" Type="http://schemas.openxmlformats.org/officeDocument/2006/relationships/image" Target="../media/image25.png"/><Relationship Id="rId23" Type="http://schemas.openxmlformats.org/officeDocument/2006/relationships/image" Target="../media/image33.png"/><Relationship Id="rId28" Type="http://schemas.openxmlformats.org/officeDocument/2006/relationships/image" Target="../media/image30.svg"/><Relationship Id="rId36" Type="http://schemas.openxmlformats.org/officeDocument/2006/relationships/image" Target="../media/image43.png"/><Relationship Id="rId10" Type="http://schemas.openxmlformats.org/officeDocument/2006/relationships/notesSlide" Target="../notesSlides/notesSlide6.xml"/><Relationship Id="rId31" Type="http://schemas.openxmlformats.org/officeDocument/2006/relationships/image" Target="../media/image7.png"/><Relationship Id="rId44" Type="http://schemas.openxmlformats.org/officeDocument/2006/relationships/image" Target="../media/image45.png"/><Relationship Id="rId4" Type="http://schemas.openxmlformats.org/officeDocument/2006/relationships/tags" Target="../tags/tag16.xml"/><Relationship Id="rId9" Type="http://schemas.openxmlformats.org/officeDocument/2006/relationships/slideLayout" Target="../slideLayouts/slideLayout2.xml"/><Relationship Id="rId14" Type="http://schemas.openxmlformats.org/officeDocument/2006/relationships/image" Target="../media/image24.svg"/><Relationship Id="rId22" Type="http://schemas.openxmlformats.org/officeDocument/2006/relationships/image" Target="../media/image32.png"/><Relationship Id="rId27" Type="http://schemas.openxmlformats.org/officeDocument/2006/relationships/image" Target="../media/image29.png"/><Relationship Id="rId30" Type="http://schemas.openxmlformats.org/officeDocument/2006/relationships/image" Target="../media/image38.svg"/><Relationship Id="rId35" Type="http://schemas.openxmlformats.org/officeDocument/2006/relationships/image" Target="../media/image42.svg"/><Relationship Id="rId43" Type="http://schemas.openxmlformats.org/officeDocument/2006/relationships/image" Target="../media/image19.png"/><Relationship Id="rId8" Type="http://schemas.openxmlformats.org/officeDocument/2006/relationships/tags" Target="../tags/tag20.xml"/><Relationship Id="rId3" Type="http://schemas.openxmlformats.org/officeDocument/2006/relationships/tags" Target="../tags/tag15.xml"/><Relationship Id="rId12" Type="http://schemas.openxmlformats.org/officeDocument/2006/relationships/image" Target="../media/image22.svg"/><Relationship Id="rId17" Type="http://schemas.openxmlformats.org/officeDocument/2006/relationships/image" Target="../media/image27.png"/><Relationship Id="rId25" Type="http://schemas.openxmlformats.org/officeDocument/2006/relationships/image" Target="../media/image35.png"/><Relationship Id="rId33" Type="http://schemas.openxmlformats.org/officeDocument/2006/relationships/image" Target="../media/image40.png"/><Relationship Id="rId38"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50.png"/></Relationships>
</file>

<file path=ppt/slides/_rels/slide9.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image" Target="../media/image53.png"/><Relationship Id="rId18" Type="http://schemas.openxmlformats.org/officeDocument/2006/relationships/image" Target="../media/image56.png"/><Relationship Id="rId3" Type="http://schemas.openxmlformats.org/officeDocument/2006/relationships/tags" Target="../tags/tag25.xml"/><Relationship Id="rId7" Type="http://schemas.openxmlformats.org/officeDocument/2006/relationships/tags" Target="../tags/tag29.xml"/><Relationship Id="rId17" Type="http://schemas.openxmlformats.org/officeDocument/2006/relationships/image" Target="../media/image55.png"/><Relationship Id="rId2" Type="http://schemas.openxmlformats.org/officeDocument/2006/relationships/tags" Target="../tags/tag24.xml"/><Relationship Id="rId16" Type="http://schemas.openxmlformats.org/officeDocument/2006/relationships/image" Target="../media/image54.png"/><Relationship Id="rId20" Type="http://schemas.openxmlformats.org/officeDocument/2006/relationships/image" Target="../media/image58.png"/><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15" Type="http://schemas.openxmlformats.org/officeDocument/2006/relationships/image" Target="../media/image52.png"/><Relationship Id="rId10" Type="http://schemas.openxmlformats.org/officeDocument/2006/relationships/notesSlide" Target="../notesSlides/notesSlide9.xml"/><Relationship Id="rId19" Type="http://schemas.openxmlformats.org/officeDocument/2006/relationships/image" Target="../media/image57.png"/><Relationship Id="rId4" Type="http://schemas.openxmlformats.org/officeDocument/2006/relationships/tags" Target="../tags/tag26.xml"/><Relationship Id="rId9" Type="http://schemas.openxmlformats.org/officeDocument/2006/relationships/slideLayout" Target="../slideLayouts/slideLayout2.xml"/><Relationship Id="rId14" Type="http://schemas.openxmlformats.org/officeDocument/2006/relationships/image" Target="../media/image5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D524E-50FC-CD64-5940-BEDEF937DE56}"/>
              </a:ext>
            </a:extLst>
          </p:cNvPr>
          <p:cNvSpPr>
            <a:spLocks noGrp="1"/>
          </p:cNvSpPr>
          <p:nvPr>
            <p:ph type="ctrTitle"/>
          </p:nvPr>
        </p:nvSpPr>
        <p:spPr>
          <a:xfrm>
            <a:off x="1293845" y="1592984"/>
            <a:ext cx="9604310" cy="1638987"/>
          </a:xfrm>
        </p:spPr>
        <p:txBody>
          <a:bodyPr>
            <a:normAutofit/>
          </a:bodyPr>
          <a:lstStyle/>
          <a:p>
            <a:r>
              <a:rPr lang="en-US" sz="3600" b="0" i="1" u="none" strike="noStrike" dirty="0">
                <a:solidFill>
                  <a:schemeClr val="accent1">
                    <a:lumMod val="75000"/>
                  </a:schemeClr>
                </a:solidFill>
                <a:effectLst/>
              </a:rPr>
              <a:t>TempoBiGen</a:t>
            </a:r>
            <a:r>
              <a:rPr lang="en-US" sz="3600" b="0" i="0" u="none" strike="noStrike" dirty="0">
                <a:solidFill>
                  <a:schemeClr val="accent1">
                    <a:lumMod val="75000"/>
                  </a:schemeClr>
                </a:solidFill>
                <a:effectLst/>
              </a:rPr>
              <a:t>: A Curated Generative Model for Healthcare Mobility Logs with Visit Duration</a:t>
            </a:r>
            <a:endParaRPr lang="en-US" sz="3600" dirty="0">
              <a:solidFill>
                <a:schemeClr val="accent1">
                  <a:lumMod val="75000"/>
                </a:schemeClr>
              </a:solidFill>
            </a:endParaRPr>
          </a:p>
        </p:txBody>
      </p:sp>
      <p:sp>
        <p:nvSpPr>
          <p:cNvPr id="3" name="Subtitle 2">
            <a:extLst>
              <a:ext uri="{FF2B5EF4-FFF2-40B4-BE49-F238E27FC236}">
                <a16:creationId xmlns:a16="http://schemas.microsoft.com/office/drawing/2014/main" id="{13474905-9B51-6C6C-BD2D-2F3F97A68234}"/>
              </a:ext>
            </a:extLst>
          </p:cNvPr>
          <p:cNvSpPr>
            <a:spLocks noGrp="1"/>
          </p:cNvSpPr>
          <p:nvPr>
            <p:ph type="subTitle" idx="1"/>
          </p:nvPr>
        </p:nvSpPr>
        <p:spPr>
          <a:xfrm>
            <a:off x="1293845" y="3156438"/>
            <a:ext cx="9604310" cy="2733325"/>
          </a:xfrm>
        </p:spPr>
        <p:txBody>
          <a:bodyPr>
            <a:normAutofit/>
          </a:bodyPr>
          <a:lstStyle/>
          <a:p>
            <a:endParaRPr lang="en-US" sz="2800" b="1" dirty="0"/>
          </a:p>
          <a:p>
            <a:r>
              <a:rPr lang="en-US" sz="2800" dirty="0">
                <a:solidFill>
                  <a:schemeClr val="tx1"/>
                </a:solidFill>
              </a:rPr>
              <a:t>Hieu Vu, Alberto M. Segre, Bijaya Adhikari</a:t>
            </a:r>
          </a:p>
          <a:p>
            <a:endParaRPr lang="en-US" sz="2800" dirty="0">
              <a:solidFill>
                <a:schemeClr val="tx2"/>
              </a:solidFill>
            </a:endParaRPr>
          </a:p>
          <a:p>
            <a:r>
              <a:rPr lang="en-US" sz="2800" dirty="0"/>
              <a:t>University of Iowa</a:t>
            </a:r>
          </a:p>
          <a:p>
            <a:endParaRPr lang="en-US" sz="2800" dirty="0">
              <a:solidFill>
                <a:schemeClr val="tx2"/>
              </a:solidFill>
            </a:endParaRPr>
          </a:p>
        </p:txBody>
      </p:sp>
      <p:cxnSp>
        <p:nvCxnSpPr>
          <p:cNvPr id="58" name="Straight Connector 57"/>
          <p:cNvCxnSpPr>
            <a:cxnSpLocks/>
          </p:cNvCxnSpPr>
          <p:nvPr/>
        </p:nvCxnSpPr>
        <p:spPr>
          <a:xfrm>
            <a:off x="1698567" y="3015049"/>
            <a:ext cx="8794866"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1522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9950CE-C547-3C52-5B10-45F9F2298C5B}"/>
            </a:ext>
          </a:extLst>
        </p:cNvPr>
        <p:cNvGrpSpPr/>
        <p:nvPr/>
      </p:nvGrpSpPr>
      <p:grpSpPr>
        <a:xfrm>
          <a:off x="0" y="0"/>
          <a:ext cx="0" cy="0"/>
          <a:chOff x="0" y="0"/>
          <a:chExt cx="0" cy="0"/>
        </a:xfrm>
      </p:grpSpPr>
      <p:pic>
        <p:nvPicPr>
          <p:cNvPr id="6" name="Picture 5" descr="A diagram of a diagram&#10;&#10;AI-generated content may be incorrect.">
            <a:extLst>
              <a:ext uri="{FF2B5EF4-FFF2-40B4-BE49-F238E27FC236}">
                <a16:creationId xmlns:a16="http://schemas.microsoft.com/office/drawing/2014/main" id="{8EF2C4A6-5C41-F036-2CDA-6287284ED3AA}"/>
              </a:ext>
            </a:extLst>
          </p:cNvPr>
          <p:cNvPicPr>
            <a:picLocks noChangeAspect="1"/>
          </p:cNvPicPr>
          <p:nvPr/>
        </p:nvPicPr>
        <p:blipFill>
          <a:blip r:embed="rId4"/>
          <a:srcRect l="1" t="56492" r="36118"/>
          <a:stretch>
            <a:fillRect/>
          </a:stretch>
        </p:blipFill>
        <p:spPr>
          <a:xfrm>
            <a:off x="6490133" y="1147203"/>
            <a:ext cx="5094060" cy="2520915"/>
          </a:xfrm>
          <a:prstGeom prst="rect">
            <a:avLst/>
          </a:prstGeom>
        </p:spPr>
      </p:pic>
      <p:sp>
        <p:nvSpPr>
          <p:cNvPr id="2" name="Title 1">
            <a:extLst>
              <a:ext uri="{FF2B5EF4-FFF2-40B4-BE49-F238E27FC236}">
                <a16:creationId xmlns:a16="http://schemas.microsoft.com/office/drawing/2014/main" id="{7B4863AE-ABF3-0DFE-F731-BA2BBCA46FDA}"/>
              </a:ext>
            </a:extLst>
          </p:cNvPr>
          <p:cNvSpPr>
            <a:spLocks noGrp="1"/>
          </p:cNvSpPr>
          <p:nvPr>
            <p:ph type="title"/>
          </p:nvPr>
        </p:nvSpPr>
        <p:spPr>
          <a:xfrm>
            <a:off x="180975" y="248925"/>
            <a:ext cx="11473996" cy="1142385"/>
          </a:xfrm>
        </p:spPr>
        <p:txBody>
          <a:bodyPr/>
          <a:lstStyle/>
          <a:p>
            <a:r>
              <a:rPr lang="en-US"/>
              <a:t>Stage 1: Conditional bipartite recurrent generative model</a:t>
            </a:r>
          </a:p>
        </p:txBody>
      </p:sp>
      <p:sp>
        <p:nvSpPr>
          <p:cNvPr id="4" name="Slide Number Placeholder 3">
            <a:extLst>
              <a:ext uri="{FF2B5EF4-FFF2-40B4-BE49-F238E27FC236}">
                <a16:creationId xmlns:a16="http://schemas.microsoft.com/office/drawing/2014/main" id="{173FADCC-DDC2-7572-0D3D-CB02012D9CBC}"/>
              </a:ext>
            </a:extLst>
          </p:cNvPr>
          <p:cNvSpPr>
            <a:spLocks noGrp="1"/>
          </p:cNvSpPr>
          <p:nvPr>
            <p:ph type="sldNum" sz="quarter" idx="12"/>
          </p:nvPr>
        </p:nvSpPr>
        <p:spPr/>
        <p:txBody>
          <a:bodyPr/>
          <a:lstStyle/>
          <a:p>
            <a:r>
              <a:rPr lang="en-US"/>
              <a:t>4/13</a:t>
            </a:r>
          </a:p>
        </p:txBody>
      </p:sp>
      <p:sp>
        <p:nvSpPr>
          <p:cNvPr id="5" name="Content Placeholder 4">
            <a:extLst>
              <a:ext uri="{FF2B5EF4-FFF2-40B4-BE49-F238E27FC236}">
                <a16:creationId xmlns:a16="http://schemas.microsoft.com/office/drawing/2014/main" id="{FD719912-72EC-F376-3DEE-FD2D3FD74F6C}"/>
              </a:ext>
            </a:extLst>
          </p:cNvPr>
          <p:cNvSpPr>
            <a:spLocks noGrp="1"/>
          </p:cNvSpPr>
          <p:nvPr>
            <p:ph idx="1"/>
          </p:nvPr>
        </p:nvSpPr>
        <p:spPr>
          <a:xfrm>
            <a:off x="537029" y="1675557"/>
            <a:ext cx="5953103" cy="1142385"/>
          </a:xfrm>
        </p:spPr>
        <p:txBody>
          <a:bodyPr>
            <a:noAutofit/>
          </a:bodyPr>
          <a:lstStyle/>
          <a:p>
            <a:pPr marL="339725" indent="-339725">
              <a:buFont typeface="Wingdings" panose="05000000000000000000" pitchFamily="2" charset="2"/>
              <a:buChar char="q"/>
            </a:pPr>
            <a:r>
              <a:rPr lang="en-US"/>
              <a:t>Base model: we utilize a Recurrent Generative Model for scalable sequential events modeling with temporal point process for continuous time </a:t>
            </a:r>
            <a:r>
              <a:rPr lang="en-US" baseline="30000"/>
              <a:t>[TIGGER]</a:t>
            </a:r>
            <a:endParaRPr lang="en-US"/>
          </a:p>
          <a:p>
            <a:pPr marL="339725" indent="-339725">
              <a:buFont typeface="Wingdings" panose="05000000000000000000" pitchFamily="2" charset="2"/>
              <a:buChar char="q"/>
            </a:pPr>
            <a:r>
              <a:rPr lang="en-US"/>
              <a:t>We made the following two improvements:</a:t>
            </a:r>
          </a:p>
        </p:txBody>
      </p:sp>
      <p:sp>
        <p:nvSpPr>
          <p:cNvPr id="3" name="TextBox 2">
            <a:extLst>
              <a:ext uri="{FF2B5EF4-FFF2-40B4-BE49-F238E27FC236}">
                <a16:creationId xmlns:a16="http://schemas.microsoft.com/office/drawing/2014/main" id="{1340B0FE-A112-AECC-5F37-BBE9FAD9AD9B}"/>
              </a:ext>
            </a:extLst>
          </p:cNvPr>
          <p:cNvSpPr txBox="1"/>
          <p:nvPr/>
        </p:nvSpPr>
        <p:spPr>
          <a:xfrm>
            <a:off x="180975" y="960423"/>
            <a:ext cx="2656568" cy="477054"/>
          </a:xfrm>
          <a:prstGeom prst="rect">
            <a:avLst/>
          </a:prstGeom>
          <a:noFill/>
        </p:spPr>
        <p:txBody>
          <a:bodyPr wrap="square" rtlCol="0">
            <a:spAutoFit/>
          </a:bodyPr>
          <a:lstStyle/>
          <a:p>
            <a:r>
              <a:rPr lang="en-US" sz="2400">
                <a:solidFill>
                  <a:schemeClr val="accent1"/>
                </a:solidFill>
              </a:rPr>
              <a:t>Model details</a:t>
            </a:r>
          </a:p>
        </p:txBody>
      </p:sp>
      <p:sp>
        <p:nvSpPr>
          <p:cNvPr id="8" name="TextBox 7">
            <a:extLst>
              <a:ext uri="{FF2B5EF4-FFF2-40B4-BE49-F238E27FC236}">
                <a16:creationId xmlns:a16="http://schemas.microsoft.com/office/drawing/2014/main" id="{EECA586D-7243-DEFE-597B-B404868F93FC}"/>
              </a:ext>
            </a:extLst>
          </p:cNvPr>
          <p:cNvSpPr txBox="1"/>
          <p:nvPr/>
        </p:nvSpPr>
        <p:spPr>
          <a:xfrm>
            <a:off x="658381" y="3879394"/>
            <a:ext cx="4299101" cy="1661993"/>
          </a:xfrm>
          <a:prstGeom prst="rect">
            <a:avLst/>
          </a:prstGeom>
          <a:noFill/>
        </p:spPr>
        <p:txBody>
          <a:bodyPr wrap="square">
            <a:spAutoFit/>
          </a:bodyPr>
          <a:lstStyle/>
          <a:p>
            <a:r>
              <a:rPr lang="en-US" sz="2200" dirty="0"/>
              <a:t>1) Class conditional generation</a:t>
            </a:r>
          </a:p>
          <a:p>
            <a:pPr marL="571500" lvl="1" indent="-285750">
              <a:buClr>
                <a:srgbClr val="00B050"/>
              </a:buClr>
              <a:buFont typeface="Wingdings" panose="05000000000000000000" pitchFamily="2" charset="2"/>
              <a:buChar char="ü"/>
            </a:pPr>
            <a:r>
              <a:rPr lang="en-US" sz="2000" dirty="0"/>
              <a:t>Empower model with diverse patterns</a:t>
            </a:r>
          </a:p>
          <a:p>
            <a:pPr marL="571500" lvl="1" indent="-285750">
              <a:buClr>
                <a:srgbClr val="00B050"/>
              </a:buClr>
              <a:buFont typeface="Wingdings" panose="05000000000000000000" pitchFamily="2" charset="2"/>
              <a:buChar char="ü"/>
            </a:pPr>
            <a:r>
              <a:rPr lang="en-US" sz="2000" dirty="0"/>
              <a:t>Representative requirement</a:t>
            </a:r>
          </a:p>
          <a:p>
            <a:pPr marL="571500" lvl="1" indent="-285750">
              <a:buClr>
                <a:srgbClr val="00B050"/>
              </a:buClr>
              <a:buFont typeface="Wingdings" panose="05000000000000000000" pitchFamily="2" charset="2"/>
              <a:buChar char="ü"/>
            </a:pPr>
            <a:r>
              <a:rPr lang="en-US" sz="2000" dirty="0"/>
              <a:t>Mitigate data limitation problem</a:t>
            </a:r>
          </a:p>
        </p:txBody>
      </p:sp>
      <p:sp>
        <p:nvSpPr>
          <p:cNvPr id="11" name="TextBox 10">
            <a:extLst>
              <a:ext uri="{FF2B5EF4-FFF2-40B4-BE49-F238E27FC236}">
                <a16:creationId xmlns:a16="http://schemas.microsoft.com/office/drawing/2014/main" id="{D2D29D17-E902-6B43-A8AA-268BF61942E2}"/>
              </a:ext>
            </a:extLst>
          </p:cNvPr>
          <p:cNvSpPr txBox="1"/>
          <p:nvPr/>
        </p:nvSpPr>
        <p:spPr>
          <a:xfrm>
            <a:off x="4885764" y="3879394"/>
            <a:ext cx="6769207" cy="1661993"/>
          </a:xfrm>
          <a:prstGeom prst="rect">
            <a:avLst/>
          </a:prstGeom>
          <a:noFill/>
        </p:spPr>
        <p:txBody>
          <a:bodyPr wrap="square">
            <a:spAutoFit/>
          </a:bodyPr>
          <a:lstStyle/>
          <a:p>
            <a:r>
              <a:rPr lang="en-US" sz="2200" dirty="0"/>
              <a:t>2) Separate prediction heads for different node types</a:t>
            </a:r>
          </a:p>
          <a:p>
            <a:pPr marL="571500" lvl="1" indent="-285750">
              <a:buClr>
                <a:srgbClr val="00B050"/>
              </a:buClr>
              <a:buFont typeface="Wingdings" panose="05000000000000000000" pitchFamily="2" charset="2"/>
              <a:buChar char="ü"/>
            </a:pPr>
            <a:r>
              <a:rPr lang="en-US" sz="2000" dirty="0"/>
              <a:t>Ensure the bipartiteness of the generated random walks (validity requirement)</a:t>
            </a:r>
          </a:p>
          <a:p>
            <a:pPr marL="571500" lvl="1" indent="-285750">
              <a:buClr>
                <a:srgbClr val="00B050"/>
              </a:buClr>
              <a:buFont typeface="Wingdings" panose="05000000000000000000" pitchFamily="2" charset="2"/>
              <a:buChar char="ü"/>
            </a:pPr>
            <a:r>
              <a:rPr lang="en-US" sz="2000" dirty="0"/>
              <a:t>Reduces the prediction space of dedicated module, simplify the learning process</a:t>
            </a:r>
          </a:p>
        </p:txBody>
      </p:sp>
      <p:cxnSp>
        <p:nvCxnSpPr>
          <p:cNvPr id="15" name="Straight Connector 14">
            <a:extLst>
              <a:ext uri="{FF2B5EF4-FFF2-40B4-BE49-F238E27FC236}">
                <a16:creationId xmlns:a16="http://schemas.microsoft.com/office/drawing/2014/main" id="{0884155A-F1F7-2AB7-E053-A69408712D0C}"/>
              </a:ext>
            </a:extLst>
          </p:cNvPr>
          <p:cNvCxnSpPr/>
          <p:nvPr/>
        </p:nvCxnSpPr>
        <p:spPr>
          <a:xfrm>
            <a:off x="4885764" y="3797964"/>
            <a:ext cx="0" cy="188503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37B9BA37-6DBE-B6CC-DFCC-DB573CE62F14}"/>
              </a:ext>
            </a:extLst>
          </p:cNvPr>
          <p:cNvSpPr/>
          <p:nvPr/>
        </p:nvSpPr>
        <p:spPr>
          <a:xfrm>
            <a:off x="7100047" y="2886635"/>
            <a:ext cx="2321253" cy="627530"/>
          </a:xfrm>
          <a:prstGeom prst="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8FF1EB0-C039-49B3-1FFA-3DE1C49DDA30}"/>
              </a:ext>
            </a:extLst>
          </p:cNvPr>
          <p:cNvGrpSpPr/>
          <p:nvPr/>
        </p:nvGrpSpPr>
        <p:grpSpPr>
          <a:xfrm>
            <a:off x="7100046" y="1224642"/>
            <a:ext cx="3460380" cy="1982613"/>
            <a:chOff x="7100046" y="1224642"/>
            <a:chExt cx="3460380" cy="1982613"/>
          </a:xfrm>
        </p:grpSpPr>
        <p:sp>
          <p:nvSpPr>
            <p:cNvPr id="10" name="Rectangle 9">
              <a:extLst>
                <a:ext uri="{FF2B5EF4-FFF2-40B4-BE49-F238E27FC236}">
                  <a16:creationId xmlns:a16="http://schemas.microsoft.com/office/drawing/2014/main" id="{5525B8EC-DBF2-15E8-C389-A08DCAB3F916}"/>
                </a:ext>
              </a:extLst>
            </p:cNvPr>
            <p:cNvSpPr/>
            <p:nvPr/>
          </p:nvSpPr>
          <p:spPr>
            <a:xfrm>
              <a:off x="9610166" y="1224642"/>
              <a:ext cx="950260" cy="1982613"/>
            </a:xfrm>
            <a:prstGeom prst="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BA28E461-516B-5C5B-F12D-2709B9699270}"/>
                </a:ext>
              </a:extLst>
            </p:cNvPr>
            <p:cNvGrpSpPr/>
            <p:nvPr/>
          </p:nvGrpSpPr>
          <p:grpSpPr>
            <a:xfrm>
              <a:off x="7100046" y="1224642"/>
              <a:ext cx="3460379" cy="682263"/>
              <a:chOff x="7100046" y="1224642"/>
              <a:chExt cx="3460379" cy="682263"/>
            </a:xfrm>
          </p:grpSpPr>
          <p:sp>
            <p:nvSpPr>
              <p:cNvPr id="9" name="Rectangle 8">
                <a:extLst>
                  <a:ext uri="{FF2B5EF4-FFF2-40B4-BE49-F238E27FC236}">
                    <a16:creationId xmlns:a16="http://schemas.microsoft.com/office/drawing/2014/main" id="{B6FFC843-5F90-31B3-A3E7-D5ECD4071549}"/>
                  </a:ext>
                </a:extLst>
              </p:cNvPr>
              <p:cNvSpPr/>
              <p:nvPr/>
            </p:nvSpPr>
            <p:spPr>
              <a:xfrm>
                <a:off x="7100046" y="1224642"/>
                <a:ext cx="3460379" cy="627531"/>
              </a:xfrm>
              <a:prstGeom prst="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FC5E388-4EA2-996F-F1DC-763AB1FB536B}"/>
                  </a:ext>
                </a:extLst>
              </p:cNvPr>
              <p:cNvSpPr/>
              <p:nvPr/>
            </p:nvSpPr>
            <p:spPr>
              <a:xfrm>
                <a:off x="9578340" y="1234439"/>
                <a:ext cx="45719" cy="601981"/>
              </a:xfrm>
              <a:prstGeom prst="rect">
                <a:avLst/>
              </a:prstGeom>
              <a:solidFill>
                <a:schemeClr val="bg1"/>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F93A69-FF25-6E16-CFCC-6BE9D6715EAB}"/>
                  </a:ext>
                </a:extLst>
              </p:cNvPr>
              <p:cNvSpPr/>
              <p:nvPr/>
            </p:nvSpPr>
            <p:spPr>
              <a:xfrm rot="5400000">
                <a:off x="10051008" y="1398424"/>
                <a:ext cx="70025" cy="923925"/>
              </a:xfrm>
              <a:prstGeom prst="rect">
                <a:avLst/>
              </a:prstGeom>
              <a:solidFill>
                <a:schemeClr val="bg1"/>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31AC786-8EFA-D570-D53E-A68DBB32E13E}"/>
                  </a:ext>
                </a:extLst>
              </p:cNvPr>
              <p:cNvCxnSpPr/>
              <p:nvPr/>
            </p:nvCxnSpPr>
            <p:spPr>
              <a:xfrm>
                <a:off x="9568256" y="1397685"/>
                <a:ext cx="62865"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BC878D63-B912-1D4E-ED37-C9F5A8BB891C}"/>
                  </a:ext>
                </a:extLst>
              </p:cNvPr>
              <p:cNvCxnSpPr/>
              <p:nvPr/>
            </p:nvCxnSpPr>
            <p:spPr>
              <a:xfrm>
                <a:off x="9561193" y="1580565"/>
                <a:ext cx="62865"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57DD575B-B8D0-0E73-7B62-3D70E6AC07D4}"/>
                  </a:ext>
                </a:extLst>
              </p:cNvPr>
              <p:cNvCxnSpPr/>
              <p:nvPr/>
            </p:nvCxnSpPr>
            <p:spPr>
              <a:xfrm>
                <a:off x="9563098" y="1671747"/>
                <a:ext cx="62865" cy="0"/>
              </a:xfrm>
              <a:prstGeom prst="line">
                <a:avLst/>
              </a:prstGeom>
              <a:ln w="12700"/>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AC62E5CB-606D-21EB-71BC-764CE5660BA9}"/>
                  </a:ext>
                </a:extLst>
              </p:cNvPr>
              <p:cNvCxnSpPr>
                <a:cxnSpLocks/>
              </p:cNvCxnSpPr>
              <p:nvPr/>
            </p:nvCxnSpPr>
            <p:spPr>
              <a:xfrm>
                <a:off x="9860341" y="1823469"/>
                <a:ext cx="0" cy="83436"/>
              </a:xfrm>
              <a:prstGeom prst="line">
                <a:avLst/>
              </a:prstGeom>
              <a:ln w="12700"/>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1F9FDD0C-4B5D-2230-8B30-F5D8864FAAF4}"/>
                  </a:ext>
                </a:extLst>
              </p:cNvPr>
              <p:cNvCxnSpPr>
                <a:cxnSpLocks/>
              </p:cNvCxnSpPr>
              <p:nvPr/>
            </p:nvCxnSpPr>
            <p:spPr>
              <a:xfrm>
                <a:off x="10060620" y="1811963"/>
                <a:ext cx="0" cy="83436"/>
              </a:xfrm>
              <a:prstGeom prst="line">
                <a:avLst/>
              </a:prstGeom>
              <a:ln w="12700"/>
            </p:spPr>
            <p:style>
              <a:lnRef idx="2">
                <a:schemeClr val="dk1"/>
              </a:lnRef>
              <a:fillRef idx="0">
                <a:schemeClr val="dk1"/>
              </a:fillRef>
              <a:effectRef idx="1">
                <a:schemeClr val="dk1"/>
              </a:effectRef>
              <a:fontRef idx="minor">
                <a:schemeClr val="tx1"/>
              </a:fontRef>
            </p:style>
          </p:cxnSp>
        </p:grpSp>
      </p:grpSp>
    </p:spTree>
    <p:custDataLst>
      <p:tags r:id="rId1"/>
    </p:custDataLst>
    <p:extLst>
      <p:ext uri="{BB962C8B-B14F-4D97-AF65-F5344CB8AC3E}">
        <p14:creationId xmlns:p14="http://schemas.microsoft.com/office/powerpoint/2010/main" val="1481866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p:bldP spid="11" grpId="0"/>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5F13E0-852C-ACBD-1753-6B4540D267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2E488E-1AC7-67C7-16DF-4C86BFF8D5DE}"/>
              </a:ext>
            </a:extLst>
          </p:cNvPr>
          <p:cNvSpPr>
            <a:spLocks noGrp="1"/>
          </p:cNvSpPr>
          <p:nvPr>
            <p:ph type="title"/>
          </p:nvPr>
        </p:nvSpPr>
        <p:spPr>
          <a:xfrm>
            <a:off x="180975" y="248925"/>
            <a:ext cx="11473996" cy="1142385"/>
          </a:xfrm>
        </p:spPr>
        <p:txBody>
          <a:bodyPr/>
          <a:lstStyle/>
          <a:p>
            <a:r>
              <a:rPr lang="en-US"/>
              <a:t>Stage 1: Visit sampling</a:t>
            </a:r>
          </a:p>
        </p:txBody>
      </p:sp>
      <p:sp>
        <p:nvSpPr>
          <p:cNvPr id="4" name="Slide Number Placeholder 3">
            <a:extLst>
              <a:ext uri="{FF2B5EF4-FFF2-40B4-BE49-F238E27FC236}">
                <a16:creationId xmlns:a16="http://schemas.microsoft.com/office/drawing/2014/main" id="{7D5E5873-77C4-437B-59C8-9A24C611334B}"/>
              </a:ext>
            </a:extLst>
          </p:cNvPr>
          <p:cNvSpPr>
            <a:spLocks noGrp="1"/>
          </p:cNvSpPr>
          <p:nvPr>
            <p:ph type="sldNum" sz="quarter" idx="12"/>
          </p:nvPr>
        </p:nvSpPr>
        <p:spPr/>
        <p:txBody>
          <a:bodyPr/>
          <a:lstStyle/>
          <a:p>
            <a:r>
              <a:rPr lang="en-US"/>
              <a:t>4/13</a:t>
            </a:r>
          </a:p>
        </p:txBody>
      </p:sp>
      <p:sp>
        <p:nvSpPr>
          <p:cNvPr id="3" name="TextBox 2">
            <a:extLst>
              <a:ext uri="{FF2B5EF4-FFF2-40B4-BE49-F238E27FC236}">
                <a16:creationId xmlns:a16="http://schemas.microsoft.com/office/drawing/2014/main" id="{BBD7FC46-B585-0AAA-7BC1-DC8C2E546653}"/>
              </a:ext>
            </a:extLst>
          </p:cNvPr>
          <p:cNvSpPr txBox="1"/>
          <p:nvPr/>
        </p:nvSpPr>
        <p:spPr>
          <a:xfrm>
            <a:off x="180975" y="960423"/>
            <a:ext cx="2656568" cy="477054"/>
          </a:xfrm>
          <a:prstGeom prst="rect">
            <a:avLst/>
          </a:prstGeom>
          <a:noFill/>
        </p:spPr>
        <p:txBody>
          <a:bodyPr wrap="square" rtlCol="0">
            <a:spAutoFit/>
          </a:bodyPr>
          <a:lstStyle/>
          <a:p>
            <a:r>
              <a:rPr lang="en-US" sz="2400">
                <a:solidFill>
                  <a:schemeClr val="accent1"/>
                </a:solidFill>
              </a:rPr>
              <a:t>Model details</a:t>
            </a:r>
          </a:p>
        </p:txBody>
      </p:sp>
      <p:sp>
        <p:nvSpPr>
          <p:cNvPr id="23" name="TextBox 22">
            <a:extLst>
              <a:ext uri="{FF2B5EF4-FFF2-40B4-BE49-F238E27FC236}">
                <a16:creationId xmlns:a16="http://schemas.microsoft.com/office/drawing/2014/main" id="{36E22A93-8597-15DF-26C2-5D3C5F07949D}"/>
              </a:ext>
            </a:extLst>
          </p:cNvPr>
          <p:cNvSpPr txBox="1"/>
          <p:nvPr/>
        </p:nvSpPr>
        <p:spPr>
          <a:xfrm>
            <a:off x="575396" y="1893641"/>
            <a:ext cx="8181761" cy="3853363"/>
          </a:xfrm>
          <a:prstGeom prst="rect">
            <a:avLst/>
          </a:prstGeom>
          <a:noFill/>
        </p:spPr>
        <p:txBody>
          <a:bodyPr wrap="square">
            <a:spAutoFit/>
          </a:bodyPr>
          <a:lstStyle/>
          <a:p>
            <a:pPr marL="339725" indent="-339725">
              <a:lnSpc>
                <a:spcPct val="90000"/>
              </a:lnSpc>
              <a:spcBef>
                <a:spcPts val="1800"/>
              </a:spcBef>
              <a:buClr>
                <a:schemeClr val="accent1">
                  <a:lumMod val="75000"/>
                </a:schemeClr>
              </a:buClr>
              <a:buSzPct val="100000"/>
              <a:buFont typeface="Wingdings" panose="05000000000000000000" pitchFamily="2" charset="2"/>
              <a:buChar char="q"/>
            </a:pPr>
            <a:r>
              <a:rPr lang="en-US" sz="2400" dirty="0"/>
              <a:t>Independent random walk sampling for scalability </a:t>
            </a:r>
            <a:br>
              <a:rPr lang="en-US" sz="2400" dirty="0"/>
            </a:br>
            <a:r>
              <a:rPr lang="en-US" sz="2400" dirty="0">
                <a:sym typeface="Wingdings" panose="05000000000000000000" pitchFamily="2" charset="2"/>
              </a:rPr>
              <a:t> Redundant sets of CTRWs</a:t>
            </a:r>
            <a:endParaRPr lang="en-US" sz="2000" dirty="0"/>
          </a:p>
          <a:p>
            <a:pPr marL="339725" indent="-339725">
              <a:lnSpc>
                <a:spcPct val="90000"/>
              </a:lnSpc>
              <a:spcBef>
                <a:spcPts val="1800"/>
              </a:spcBef>
              <a:buClr>
                <a:schemeClr val="accent1">
                  <a:lumMod val="75000"/>
                </a:schemeClr>
              </a:buClr>
              <a:buSzPct val="100000"/>
              <a:buFont typeface="Wingdings" panose="05000000000000000000" pitchFamily="2" charset="2"/>
              <a:buChar char="q"/>
            </a:pPr>
            <a:r>
              <a:rPr lang="en-US" sz="2400" dirty="0"/>
              <a:t>Simply taking the union of the generated events:</a:t>
            </a:r>
          </a:p>
          <a:p>
            <a:pPr marL="800100" lvl="1" indent="-342900">
              <a:buClr>
                <a:srgbClr val="FF0000"/>
              </a:buClr>
              <a:buSzPct val="120000"/>
              <a:buFont typeface="Segoe UI Symbol" panose="020B0502040204020203" pitchFamily="34" charset="0"/>
              <a:buChar char="✘"/>
            </a:pPr>
            <a:r>
              <a:rPr lang="en-US" sz="2200" dirty="0"/>
              <a:t>Large &amp; noisy set of unique timestamps (</a:t>
            </a:r>
            <a:r>
              <a:rPr lang="en-US" sz="2200" b="1" dirty="0"/>
              <a:t>continuous-time model</a:t>
            </a:r>
            <a:r>
              <a:rPr lang="en-US" sz="2200" dirty="0"/>
              <a:t>)</a:t>
            </a:r>
          </a:p>
          <a:p>
            <a:pPr marL="339725" indent="-339725">
              <a:lnSpc>
                <a:spcPct val="90000"/>
              </a:lnSpc>
              <a:spcBef>
                <a:spcPts val="1800"/>
              </a:spcBef>
              <a:buClr>
                <a:schemeClr val="accent1">
                  <a:lumMod val="75000"/>
                </a:schemeClr>
              </a:buClr>
              <a:buSzPct val="100000"/>
              <a:buFont typeface="Wingdings" panose="05000000000000000000" pitchFamily="2" charset="2"/>
              <a:buChar char="q"/>
            </a:pPr>
            <a:r>
              <a:rPr lang="en-US" sz="2400" dirty="0"/>
              <a:t>Solution: Coarse-grained merging</a:t>
            </a:r>
          </a:p>
          <a:p>
            <a:pPr marL="800100" lvl="1" indent="-342900">
              <a:buFont typeface="Wingdings" panose="05000000000000000000" pitchFamily="2" charset="2"/>
              <a:buChar char="Ø"/>
            </a:pPr>
            <a:r>
              <a:rPr lang="en-US" sz="2200" dirty="0"/>
              <a:t>Collect daily top frequent HCW-room pairs</a:t>
            </a:r>
          </a:p>
          <a:p>
            <a:pPr marL="742950" lvl="1" indent="-285750">
              <a:buClr>
                <a:srgbClr val="00B050"/>
              </a:buClr>
              <a:buFont typeface="Wingdings" panose="05000000000000000000" pitchFamily="2" charset="2"/>
              <a:buChar char="ü"/>
            </a:pPr>
            <a:r>
              <a:rPr lang="en-US" sz="2200" dirty="0"/>
              <a:t>Filter rare/noisy events</a:t>
            </a:r>
          </a:p>
          <a:p>
            <a:pPr marL="742950" lvl="1" indent="-285750">
              <a:buClr>
                <a:srgbClr val="00B050"/>
              </a:buClr>
              <a:buFont typeface="Wingdings" panose="05000000000000000000" pitchFamily="2" charset="2"/>
              <a:buChar char="ü"/>
            </a:pPr>
            <a:r>
              <a:rPr lang="en-US" sz="2200" dirty="0"/>
              <a:t>Preserve </a:t>
            </a:r>
            <a:r>
              <a:rPr lang="en-US" sz="2200" b="1" dirty="0"/>
              <a:t>sparsity</a:t>
            </a:r>
            <a:r>
              <a:rPr lang="en-US" sz="2200" dirty="0"/>
              <a:t> &amp; </a:t>
            </a:r>
            <a:r>
              <a:rPr lang="en-US" sz="2200" b="1" dirty="0"/>
              <a:t>statistics of daily graphs</a:t>
            </a:r>
          </a:p>
          <a:p>
            <a:pPr lvl="1">
              <a:buClr>
                <a:srgbClr val="FF0000"/>
              </a:buClr>
            </a:pPr>
            <a:endParaRPr lang="en-US" dirty="0"/>
          </a:p>
        </p:txBody>
      </p:sp>
      <p:grpSp>
        <p:nvGrpSpPr>
          <p:cNvPr id="10" name="Group 9">
            <a:extLst>
              <a:ext uri="{FF2B5EF4-FFF2-40B4-BE49-F238E27FC236}">
                <a16:creationId xmlns:a16="http://schemas.microsoft.com/office/drawing/2014/main" id="{CB877B29-362F-4C19-4F63-000CCEF5DFAE}"/>
              </a:ext>
            </a:extLst>
          </p:cNvPr>
          <p:cNvGrpSpPr/>
          <p:nvPr/>
        </p:nvGrpSpPr>
        <p:grpSpPr>
          <a:xfrm>
            <a:off x="8780591" y="674721"/>
            <a:ext cx="2508309" cy="5367251"/>
            <a:chOff x="8780591" y="674721"/>
            <a:chExt cx="2508309" cy="5367251"/>
          </a:xfrm>
        </p:grpSpPr>
        <p:grpSp>
          <p:nvGrpSpPr>
            <p:cNvPr id="52" name="Group 51">
              <a:extLst>
                <a:ext uri="{FF2B5EF4-FFF2-40B4-BE49-F238E27FC236}">
                  <a16:creationId xmlns:a16="http://schemas.microsoft.com/office/drawing/2014/main" id="{B72A627D-B70A-6DA3-6456-8368B05DD8E1}"/>
                </a:ext>
              </a:extLst>
            </p:cNvPr>
            <p:cNvGrpSpPr/>
            <p:nvPr/>
          </p:nvGrpSpPr>
          <p:grpSpPr>
            <a:xfrm>
              <a:off x="8780591" y="674721"/>
              <a:ext cx="2508309" cy="5367251"/>
              <a:chOff x="8933849" y="629897"/>
              <a:chExt cx="2508309" cy="5367251"/>
            </a:xfrm>
          </p:grpSpPr>
          <p:grpSp>
            <p:nvGrpSpPr>
              <p:cNvPr id="48" name="Group 47">
                <a:extLst>
                  <a:ext uri="{FF2B5EF4-FFF2-40B4-BE49-F238E27FC236}">
                    <a16:creationId xmlns:a16="http://schemas.microsoft.com/office/drawing/2014/main" id="{C9E3C264-0F80-E924-97D9-A398E70D63D1}"/>
                  </a:ext>
                </a:extLst>
              </p:cNvPr>
              <p:cNvGrpSpPr/>
              <p:nvPr/>
            </p:nvGrpSpPr>
            <p:grpSpPr>
              <a:xfrm>
                <a:off x="8933849" y="629897"/>
                <a:ext cx="2508309" cy="5367251"/>
                <a:chOff x="8933850" y="629897"/>
                <a:chExt cx="2670224" cy="5367251"/>
              </a:xfrm>
            </p:grpSpPr>
            <p:grpSp>
              <p:nvGrpSpPr>
                <p:cNvPr id="44" name="Group 43">
                  <a:extLst>
                    <a:ext uri="{FF2B5EF4-FFF2-40B4-BE49-F238E27FC236}">
                      <a16:creationId xmlns:a16="http://schemas.microsoft.com/office/drawing/2014/main" id="{E7C31D54-9996-AD64-D013-5838442ED53E}"/>
                    </a:ext>
                  </a:extLst>
                </p:cNvPr>
                <p:cNvGrpSpPr/>
                <p:nvPr/>
              </p:nvGrpSpPr>
              <p:grpSpPr>
                <a:xfrm rot="16200000">
                  <a:off x="7585336" y="1978411"/>
                  <a:ext cx="5367251" cy="2670224"/>
                  <a:chOff x="6287720" y="907891"/>
                  <a:chExt cx="5367251" cy="2668597"/>
                </a:xfrm>
              </p:grpSpPr>
              <p:sp>
                <p:nvSpPr>
                  <p:cNvPr id="43" name="Rectangle 42">
                    <a:extLst>
                      <a:ext uri="{FF2B5EF4-FFF2-40B4-BE49-F238E27FC236}">
                        <a16:creationId xmlns:a16="http://schemas.microsoft.com/office/drawing/2014/main" id="{0E0526AC-C613-E724-D021-5DBD8869DE1E}"/>
                      </a:ext>
                    </a:extLst>
                  </p:cNvPr>
                  <p:cNvSpPr/>
                  <p:nvPr/>
                </p:nvSpPr>
                <p:spPr>
                  <a:xfrm>
                    <a:off x="6287721" y="907891"/>
                    <a:ext cx="5367250" cy="2541957"/>
                  </a:xfrm>
                  <a:prstGeom prst="rect">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D684FC5E-AB9A-06E3-AE90-A9C81B6E381E}"/>
                          </a:ext>
                        </a:extLst>
                      </p:cNvPr>
                      <p:cNvSpPr txBox="1"/>
                      <p:nvPr/>
                    </p:nvSpPr>
                    <p:spPr>
                      <a:xfrm rot="5400000">
                        <a:off x="8038725" y="2398574"/>
                        <a:ext cx="1986496" cy="369332"/>
                      </a:xfrm>
                      <a:prstGeom prst="rect">
                        <a:avLst/>
                      </a:prstGeom>
                      <a:noFill/>
                      <a:ln w="19050">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a:p>
                    </p:txBody>
                  </p:sp>
                </mc:Choice>
                <mc:Fallback xmlns="">
                  <p:sp>
                    <p:nvSpPr>
                      <p:cNvPr id="39" name="TextBox 38">
                        <a:extLst>
                          <a:ext uri="{FF2B5EF4-FFF2-40B4-BE49-F238E27FC236}">
                            <a16:creationId xmlns:a16="http://schemas.microsoft.com/office/drawing/2014/main" id="{D684FC5E-AB9A-06E3-AE90-A9C81B6E381E}"/>
                          </a:ext>
                        </a:extLst>
                      </p:cNvPr>
                      <p:cNvSpPr txBox="1">
                        <a:spLocks noRot="1" noChangeAspect="1" noMove="1" noResize="1" noEditPoints="1" noAdjustHandles="1" noChangeArrowheads="1" noChangeShapeType="1" noTextEdit="1"/>
                      </p:cNvSpPr>
                      <p:nvPr/>
                    </p:nvSpPr>
                    <p:spPr>
                      <a:xfrm rot="5400000">
                        <a:off x="8038725" y="2398574"/>
                        <a:ext cx="1986496" cy="369332"/>
                      </a:xfrm>
                      <a:prstGeom prst="rect">
                        <a:avLst/>
                      </a:prstGeom>
                      <a:blipFill>
                        <a:blip r:embed="rId6"/>
                        <a:stretch>
                          <a:fillRect b="-18333"/>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44B7D670-F254-050D-58D7-7B106528DA7A}"/>
                          </a:ext>
                        </a:extLst>
                      </p:cNvPr>
                      <p:cNvSpPr txBox="1"/>
                      <p:nvPr/>
                    </p:nvSpPr>
                    <p:spPr>
                      <a:xfrm rot="5400000">
                        <a:off x="9853785" y="2309134"/>
                        <a:ext cx="1912091" cy="369332"/>
                      </a:xfrm>
                      <a:prstGeom prst="rect">
                        <a:avLst/>
                      </a:prstGeom>
                      <a:noFill/>
                      <a:ln w="19050">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m:oMathPara>
                        </a14:m>
                        <a:endParaRPr lang="en-US"/>
                      </a:p>
                    </p:txBody>
                  </p:sp>
                </mc:Choice>
                <mc:Fallback xmlns="">
                  <p:sp>
                    <p:nvSpPr>
                      <p:cNvPr id="40" name="TextBox 39">
                        <a:extLst>
                          <a:ext uri="{FF2B5EF4-FFF2-40B4-BE49-F238E27FC236}">
                            <a16:creationId xmlns:a16="http://schemas.microsoft.com/office/drawing/2014/main" id="{44B7D670-F254-050D-58D7-7B106528DA7A}"/>
                          </a:ext>
                        </a:extLst>
                      </p:cNvPr>
                      <p:cNvSpPr txBox="1">
                        <a:spLocks noRot="1" noChangeAspect="1" noMove="1" noResize="1" noEditPoints="1" noAdjustHandles="1" noChangeArrowheads="1" noChangeShapeType="1" noTextEdit="1"/>
                      </p:cNvSpPr>
                      <p:nvPr/>
                    </p:nvSpPr>
                    <p:spPr>
                      <a:xfrm rot="5400000">
                        <a:off x="9853785" y="2309134"/>
                        <a:ext cx="1912091" cy="369332"/>
                      </a:xfrm>
                      <a:prstGeom prst="rect">
                        <a:avLst/>
                      </a:prstGeom>
                      <a:blipFill>
                        <a:blip r:embed="rId7"/>
                        <a:stretch>
                          <a:fillRect l="-1020" r="-1361" b="-16393"/>
                        </a:stretch>
                      </a:blipFill>
                      <a:ln w="19050">
                        <a:noFill/>
                      </a:ln>
                    </p:spPr>
                    <p:txBody>
                      <a:bodyPr/>
                      <a:lstStyle/>
                      <a:p>
                        <a:r>
                          <a:rPr lang="en-US">
                            <a:noFill/>
                          </a:rPr>
                          <a:t> </a:t>
                        </a:r>
                      </a:p>
                    </p:txBody>
                  </p:sp>
                </mc:Fallback>
              </mc:AlternateContent>
              <p:grpSp>
                <p:nvGrpSpPr>
                  <p:cNvPr id="42" name="Group 41">
                    <a:extLst>
                      <a:ext uri="{FF2B5EF4-FFF2-40B4-BE49-F238E27FC236}">
                        <a16:creationId xmlns:a16="http://schemas.microsoft.com/office/drawing/2014/main" id="{B53A2855-6B84-4788-B17D-CB7D41007ACD}"/>
                      </a:ext>
                    </a:extLst>
                  </p:cNvPr>
                  <p:cNvGrpSpPr/>
                  <p:nvPr/>
                </p:nvGrpSpPr>
                <p:grpSpPr>
                  <a:xfrm>
                    <a:off x="6287720" y="943805"/>
                    <a:ext cx="5344092" cy="2620678"/>
                    <a:chOff x="6287720" y="943805"/>
                    <a:chExt cx="5344092" cy="2620678"/>
                  </a:xfrm>
                </p:grpSpPr>
                <p:cxnSp>
                  <p:nvCxnSpPr>
                    <p:cNvPr id="17" name="Straight Connector 16">
                      <a:extLst>
                        <a:ext uri="{FF2B5EF4-FFF2-40B4-BE49-F238E27FC236}">
                          <a16:creationId xmlns:a16="http://schemas.microsoft.com/office/drawing/2014/main" id="{E255E58B-9C23-C837-273E-FD66D55590BB}"/>
                        </a:ext>
                      </a:extLst>
                    </p:cNvPr>
                    <p:cNvCxnSpPr/>
                    <p:nvPr/>
                  </p:nvCxnSpPr>
                  <p:spPr>
                    <a:xfrm>
                      <a:off x="6451095" y="1293261"/>
                      <a:ext cx="5132439" cy="0"/>
                    </a:xfrm>
                    <a:prstGeom prst="line">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DB7C8CF-870D-F3B4-6904-EBBBE964BB3C}"/>
                        </a:ext>
                      </a:extLst>
                    </p:cNvPr>
                    <p:cNvCxnSpPr>
                      <a:cxnSpLocks/>
                    </p:cNvCxnSpPr>
                    <p:nvPr/>
                  </p:nvCxnSpPr>
                  <p:spPr>
                    <a:xfrm>
                      <a:off x="7303122" y="1112149"/>
                      <a:ext cx="0" cy="3657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5226825-B9AF-3BF0-2B20-6519567F49C3}"/>
                        </a:ext>
                      </a:extLst>
                    </p:cNvPr>
                    <p:cNvCxnSpPr>
                      <a:cxnSpLocks/>
                    </p:cNvCxnSpPr>
                    <p:nvPr/>
                  </p:nvCxnSpPr>
                  <p:spPr>
                    <a:xfrm>
                      <a:off x="9031909" y="1110381"/>
                      <a:ext cx="0" cy="36576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C9F18DD-B3CC-0088-AF61-260ECCB3DC98}"/>
                        </a:ext>
                      </a:extLst>
                    </p:cNvPr>
                    <p:cNvCxnSpPr>
                      <a:cxnSpLocks/>
                    </p:cNvCxnSpPr>
                    <p:nvPr/>
                  </p:nvCxnSpPr>
                  <p:spPr>
                    <a:xfrm>
                      <a:off x="10817846" y="1110381"/>
                      <a:ext cx="0" cy="36576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DD2ADCD-882E-6DE7-B2FD-B55DB371C0A1}"/>
                        </a:ext>
                      </a:extLst>
                    </p:cNvPr>
                    <p:cNvCxnSpPr>
                      <a:cxnSpLocks/>
                    </p:cNvCxnSpPr>
                    <p:nvPr/>
                  </p:nvCxnSpPr>
                  <p:spPr>
                    <a:xfrm>
                      <a:off x="7193584" y="1110381"/>
                      <a:ext cx="0" cy="3657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D87494B-A1EA-A25E-A0C3-73477E34F4D4}"/>
                        </a:ext>
                      </a:extLst>
                    </p:cNvPr>
                    <p:cNvCxnSpPr>
                      <a:cxnSpLocks/>
                    </p:cNvCxnSpPr>
                    <p:nvPr/>
                  </p:nvCxnSpPr>
                  <p:spPr>
                    <a:xfrm>
                      <a:off x="7353921" y="1108868"/>
                      <a:ext cx="0" cy="36576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B06BC0D-1282-F205-5E5C-379D61E11945}"/>
                        </a:ext>
                      </a:extLst>
                    </p:cNvPr>
                    <p:cNvCxnSpPr>
                      <a:cxnSpLocks/>
                    </p:cNvCxnSpPr>
                    <p:nvPr/>
                  </p:nvCxnSpPr>
                  <p:spPr>
                    <a:xfrm>
                      <a:off x="7398371" y="1110381"/>
                      <a:ext cx="0" cy="3657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19B085B-90D4-701A-F684-DA67872A7076}"/>
                        </a:ext>
                      </a:extLst>
                    </p:cNvPr>
                    <p:cNvCxnSpPr>
                      <a:cxnSpLocks/>
                    </p:cNvCxnSpPr>
                    <p:nvPr/>
                  </p:nvCxnSpPr>
                  <p:spPr>
                    <a:xfrm>
                      <a:off x="7488859" y="1110381"/>
                      <a:ext cx="0" cy="3657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C9444FD-F459-6A69-4772-FF2F7729FBA2}"/>
                        </a:ext>
                      </a:extLst>
                    </p:cNvPr>
                    <p:cNvCxnSpPr>
                      <a:cxnSpLocks/>
                    </p:cNvCxnSpPr>
                    <p:nvPr/>
                  </p:nvCxnSpPr>
                  <p:spPr>
                    <a:xfrm>
                      <a:off x="8665197" y="1110995"/>
                      <a:ext cx="0" cy="3657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E37841D-665A-BECE-5052-A6F2B54F38A8}"/>
                        </a:ext>
                      </a:extLst>
                    </p:cNvPr>
                    <p:cNvCxnSpPr>
                      <a:cxnSpLocks/>
                    </p:cNvCxnSpPr>
                    <p:nvPr/>
                  </p:nvCxnSpPr>
                  <p:spPr>
                    <a:xfrm>
                      <a:off x="8789022" y="1110381"/>
                      <a:ext cx="0" cy="3657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56EC0A8-E0B0-4119-B642-D7A0A0592B8F}"/>
                        </a:ext>
                      </a:extLst>
                    </p:cNvPr>
                    <p:cNvCxnSpPr>
                      <a:cxnSpLocks/>
                    </p:cNvCxnSpPr>
                    <p:nvPr/>
                  </p:nvCxnSpPr>
                  <p:spPr>
                    <a:xfrm>
                      <a:off x="8893797" y="1110381"/>
                      <a:ext cx="0" cy="3657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2B1F303-F1B3-4163-D3AB-3DF243FF1EE5}"/>
                        </a:ext>
                      </a:extLst>
                    </p:cNvPr>
                    <p:cNvCxnSpPr>
                      <a:cxnSpLocks/>
                    </p:cNvCxnSpPr>
                    <p:nvPr/>
                  </p:nvCxnSpPr>
                  <p:spPr>
                    <a:xfrm>
                      <a:off x="9103347" y="1110381"/>
                      <a:ext cx="0" cy="3657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D02944A-CB08-F410-1487-8AA3A43FF30D}"/>
                        </a:ext>
                      </a:extLst>
                    </p:cNvPr>
                    <p:cNvCxnSpPr>
                      <a:cxnSpLocks/>
                    </p:cNvCxnSpPr>
                    <p:nvPr/>
                  </p:nvCxnSpPr>
                  <p:spPr>
                    <a:xfrm>
                      <a:off x="9279559" y="1110381"/>
                      <a:ext cx="0" cy="3657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949F22C-A257-9BC8-EC74-A0B86E1463E0}"/>
                        </a:ext>
                      </a:extLst>
                    </p:cNvPr>
                    <p:cNvCxnSpPr>
                      <a:cxnSpLocks/>
                    </p:cNvCxnSpPr>
                    <p:nvPr/>
                  </p:nvCxnSpPr>
                  <p:spPr>
                    <a:xfrm>
                      <a:off x="10517809" y="1110381"/>
                      <a:ext cx="0" cy="3657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CB7BF7F-57AD-2726-3CAE-C8240D0A83F8}"/>
                        </a:ext>
                      </a:extLst>
                    </p:cNvPr>
                    <p:cNvCxnSpPr>
                      <a:cxnSpLocks/>
                    </p:cNvCxnSpPr>
                    <p:nvPr/>
                  </p:nvCxnSpPr>
                  <p:spPr>
                    <a:xfrm>
                      <a:off x="11036921" y="1110381"/>
                      <a:ext cx="0" cy="36576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60377850-9648-B1E4-D068-5986075F3613}"/>
                            </a:ext>
                          </a:extLst>
                        </p:cNvPr>
                        <p:cNvSpPr txBox="1"/>
                        <p:nvPr/>
                      </p:nvSpPr>
                      <p:spPr>
                        <a:xfrm rot="5400000">
                          <a:off x="5981354" y="1963654"/>
                          <a:ext cx="98206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𝑟</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a:p>
                      </p:txBody>
                    </p:sp>
                  </mc:Choice>
                  <mc:Fallback xmlns="">
                    <p:sp>
                      <p:nvSpPr>
                        <p:cNvPr id="37" name="TextBox 36">
                          <a:extLst>
                            <a:ext uri="{FF2B5EF4-FFF2-40B4-BE49-F238E27FC236}">
                              <a16:creationId xmlns:a16="http://schemas.microsoft.com/office/drawing/2014/main" id="{60377850-9648-B1E4-D068-5986075F3613}"/>
                            </a:ext>
                          </a:extLst>
                        </p:cNvPr>
                        <p:cNvSpPr txBox="1">
                          <a:spLocks noRot="1" noChangeAspect="1" noMove="1" noResize="1" noEditPoints="1" noAdjustHandles="1" noChangeArrowheads="1" noChangeShapeType="1" noTextEdit="1"/>
                        </p:cNvSpPr>
                        <p:nvPr/>
                      </p:nvSpPr>
                      <p:spPr>
                        <a:xfrm rot="5400000">
                          <a:off x="5981354" y="1963654"/>
                          <a:ext cx="982064" cy="369332"/>
                        </a:xfrm>
                        <a:prstGeom prst="rect">
                          <a:avLst/>
                        </a:prstGeom>
                        <a:blipFill>
                          <a:blip r:embed="rId8"/>
                          <a:stretch>
                            <a:fillRect l="-1325" r="-1987"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D94535BB-ABAE-6174-4276-3A7210AF9403}"/>
                            </a:ext>
                          </a:extLst>
                        </p:cNvPr>
                        <p:cNvSpPr txBox="1"/>
                        <p:nvPr/>
                      </p:nvSpPr>
                      <p:spPr>
                        <a:xfrm rot="5400000">
                          <a:off x="6336212" y="2397893"/>
                          <a:ext cx="1963848" cy="369332"/>
                        </a:xfrm>
                        <a:prstGeom prst="rect">
                          <a:avLst/>
                        </a:prstGeom>
                        <a:noFill/>
                        <a:ln w="19050">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a:p>
                      </p:txBody>
                    </p:sp>
                  </mc:Choice>
                  <mc:Fallback xmlns="">
                    <p:sp>
                      <p:nvSpPr>
                        <p:cNvPr id="38" name="TextBox 37">
                          <a:extLst>
                            <a:ext uri="{FF2B5EF4-FFF2-40B4-BE49-F238E27FC236}">
                              <a16:creationId xmlns:a16="http://schemas.microsoft.com/office/drawing/2014/main" id="{D94535BB-ABAE-6174-4276-3A7210AF9403}"/>
                            </a:ext>
                          </a:extLst>
                        </p:cNvPr>
                        <p:cNvSpPr txBox="1">
                          <a:spLocks noRot="1" noChangeAspect="1" noMove="1" noResize="1" noEditPoints="1" noAdjustHandles="1" noChangeArrowheads="1" noChangeShapeType="1" noTextEdit="1"/>
                        </p:cNvSpPr>
                        <p:nvPr/>
                      </p:nvSpPr>
                      <p:spPr>
                        <a:xfrm rot="5400000">
                          <a:off x="6336212" y="2397893"/>
                          <a:ext cx="1963848" cy="369332"/>
                        </a:xfrm>
                        <a:prstGeom prst="rect">
                          <a:avLst/>
                        </a:prstGeom>
                        <a:blipFill>
                          <a:blip r:embed="rId9"/>
                          <a:stretch>
                            <a:fillRect b="-18333"/>
                          </a:stretch>
                        </a:blipFill>
                        <a:ln w="1905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D985423-756B-96D3-1AD2-CE7DD3DE2BF1}"/>
                            </a:ext>
                          </a:extLst>
                        </p:cNvPr>
                        <p:cNvSpPr txBox="1"/>
                        <p:nvPr/>
                      </p:nvSpPr>
                      <p:spPr>
                        <a:xfrm rot="5400000">
                          <a:off x="11274289" y="954180"/>
                          <a:ext cx="367897" cy="347148"/>
                        </a:xfrm>
                        <a:prstGeom prst="rect">
                          <a:avLst/>
                        </a:prstGeom>
                        <a:noFill/>
                        <a:ln w="19050">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a:p>
                      </p:txBody>
                    </p:sp>
                  </mc:Choice>
                  <mc:Fallback xmlns="">
                    <p:sp>
                      <p:nvSpPr>
                        <p:cNvPr id="41" name="TextBox 40">
                          <a:extLst>
                            <a:ext uri="{FF2B5EF4-FFF2-40B4-BE49-F238E27FC236}">
                              <a16:creationId xmlns:a16="http://schemas.microsoft.com/office/drawing/2014/main" id="{5D985423-756B-96D3-1AD2-CE7DD3DE2BF1}"/>
                            </a:ext>
                          </a:extLst>
                        </p:cNvPr>
                        <p:cNvSpPr txBox="1">
                          <a:spLocks noRot="1" noChangeAspect="1" noMove="1" noResize="1" noEditPoints="1" noAdjustHandles="1" noChangeArrowheads="1" noChangeShapeType="1" noTextEdit="1"/>
                        </p:cNvSpPr>
                        <p:nvPr/>
                      </p:nvSpPr>
                      <p:spPr>
                        <a:xfrm rot="5400000">
                          <a:off x="11274289" y="954180"/>
                          <a:ext cx="367897" cy="347148"/>
                        </a:xfrm>
                        <a:prstGeom prst="rect">
                          <a:avLst/>
                        </a:prstGeom>
                        <a:blipFill>
                          <a:blip r:embed="rId10"/>
                          <a:stretch>
                            <a:fillRect/>
                          </a:stretch>
                        </a:blipFill>
                        <a:ln w="19050">
                          <a:noFill/>
                        </a:ln>
                      </p:spPr>
                      <p:txBody>
                        <a:bodyPr/>
                        <a:lstStyle/>
                        <a:p>
                          <a:r>
                            <a:rPr lang="en-US">
                              <a:noFill/>
                            </a:rPr>
                            <a:t> </a:t>
                          </a:r>
                        </a:p>
                      </p:txBody>
                    </p:sp>
                  </mc:Fallback>
                </mc:AlternateContent>
              </p:grpSp>
            </p:grpSp>
            <p:sp>
              <p:nvSpPr>
                <p:cNvPr id="45" name="Right Brace 44">
                  <a:extLst>
                    <a:ext uri="{FF2B5EF4-FFF2-40B4-BE49-F238E27FC236}">
                      <a16:creationId xmlns:a16="http://schemas.microsoft.com/office/drawing/2014/main" id="{0F6AF7CF-5CD1-561B-7201-579A0A2520AC}"/>
                    </a:ext>
                  </a:extLst>
                </p:cNvPr>
                <p:cNvSpPr/>
                <p:nvPr/>
              </p:nvSpPr>
              <p:spPr>
                <a:xfrm>
                  <a:off x="9525880" y="4782058"/>
                  <a:ext cx="156276" cy="309218"/>
                </a:xfrm>
                <a:prstGeom prst="rightBrace">
                  <a:avLst>
                    <a:gd name="adj1" fmla="val 8815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Right Brace 45">
                  <a:extLst>
                    <a:ext uri="{FF2B5EF4-FFF2-40B4-BE49-F238E27FC236}">
                      <a16:creationId xmlns:a16="http://schemas.microsoft.com/office/drawing/2014/main" id="{A3557921-70E1-5FF3-8524-EE16C5E2EDA6}"/>
                    </a:ext>
                  </a:extLst>
                </p:cNvPr>
                <p:cNvSpPr/>
                <p:nvPr/>
              </p:nvSpPr>
              <p:spPr>
                <a:xfrm>
                  <a:off x="9525878" y="2877890"/>
                  <a:ext cx="197820" cy="783815"/>
                </a:xfrm>
                <a:prstGeom prst="rightBrace">
                  <a:avLst>
                    <a:gd name="adj1" fmla="val 63594"/>
                    <a:gd name="adj2" fmla="val 50000"/>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Right Brace 46">
                  <a:extLst>
                    <a:ext uri="{FF2B5EF4-FFF2-40B4-BE49-F238E27FC236}">
                      <a16:creationId xmlns:a16="http://schemas.microsoft.com/office/drawing/2014/main" id="{053B274D-3D8F-5462-D603-0195B8003195}"/>
                    </a:ext>
                  </a:extLst>
                </p:cNvPr>
                <p:cNvSpPr/>
                <p:nvPr/>
              </p:nvSpPr>
              <p:spPr>
                <a:xfrm>
                  <a:off x="9484875" y="1117571"/>
                  <a:ext cx="176150" cy="731512"/>
                </a:xfrm>
                <a:prstGeom prst="rightBrace">
                  <a:avLst>
                    <a:gd name="adj1" fmla="val 45174"/>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49" name="Straight Connector 48">
                <a:extLst>
                  <a:ext uri="{FF2B5EF4-FFF2-40B4-BE49-F238E27FC236}">
                    <a16:creationId xmlns:a16="http://schemas.microsoft.com/office/drawing/2014/main" id="{52E151A2-6697-28C7-430E-5DFC7FF78DE2}"/>
                  </a:ext>
                </a:extLst>
              </p:cNvPr>
              <p:cNvCxnSpPr>
                <a:cxnSpLocks/>
              </p:cNvCxnSpPr>
              <p:nvPr/>
            </p:nvCxnSpPr>
            <p:spPr>
              <a:xfrm rot="16200000">
                <a:off x="9294648" y="1528093"/>
                <a:ext cx="0" cy="3437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272D4148-8C6B-32EB-BEDF-5C4083917E07}"/>
                  </a:ext>
                </a:extLst>
              </p:cNvPr>
              <p:cNvCxnSpPr>
                <a:cxnSpLocks/>
              </p:cNvCxnSpPr>
              <p:nvPr/>
            </p:nvCxnSpPr>
            <p:spPr>
              <a:xfrm rot="16200000">
                <a:off x="9294648" y="1664955"/>
                <a:ext cx="0" cy="3437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94979D6-5FA6-AE53-7075-54BF24992A1D}"/>
                  </a:ext>
                </a:extLst>
              </p:cNvPr>
              <p:cNvCxnSpPr>
                <a:cxnSpLocks/>
              </p:cNvCxnSpPr>
              <p:nvPr/>
            </p:nvCxnSpPr>
            <p:spPr>
              <a:xfrm rot="16200000">
                <a:off x="9294648" y="1488743"/>
                <a:ext cx="0" cy="343791"/>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FE401D87-BFD5-5249-C100-4A4A96843A13}"/>
                </a:ext>
              </a:extLst>
            </p:cNvPr>
            <p:cNvGrpSpPr/>
            <p:nvPr/>
          </p:nvGrpSpPr>
          <p:grpSpPr>
            <a:xfrm>
              <a:off x="9594241" y="4047445"/>
              <a:ext cx="1575623" cy="566548"/>
              <a:chOff x="9313286" y="3820322"/>
              <a:chExt cx="1900587" cy="566548"/>
            </a:xfrm>
          </p:grpSpPr>
          <p:cxnSp>
            <p:nvCxnSpPr>
              <p:cNvPr id="5" name="Straight Connector 4">
                <a:extLst>
                  <a:ext uri="{FF2B5EF4-FFF2-40B4-BE49-F238E27FC236}">
                    <a16:creationId xmlns:a16="http://schemas.microsoft.com/office/drawing/2014/main" id="{FB948FAD-85DD-CBF0-9AE4-34F99F830890}"/>
                  </a:ext>
                </a:extLst>
              </p:cNvPr>
              <p:cNvCxnSpPr>
                <a:cxnSpLocks/>
              </p:cNvCxnSpPr>
              <p:nvPr/>
            </p:nvCxnSpPr>
            <p:spPr>
              <a:xfrm rot="16200000">
                <a:off x="9544518" y="3930561"/>
                <a:ext cx="0" cy="343791"/>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040DD9-121C-5CBF-32A7-728CF52CA142}"/>
                  </a:ext>
                </a:extLst>
              </p:cNvPr>
              <p:cNvSpPr txBox="1"/>
              <p:nvPr/>
            </p:nvSpPr>
            <p:spPr>
              <a:xfrm>
                <a:off x="9734831" y="3851990"/>
                <a:ext cx="1479042" cy="523220"/>
              </a:xfrm>
              <a:prstGeom prst="rect">
                <a:avLst/>
              </a:prstGeom>
              <a:noFill/>
            </p:spPr>
            <p:txBody>
              <a:bodyPr wrap="square" rtlCol="0">
                <a:spAutoFit/>
              </a:bodyPr>
              <a:lstStyle/>
              <a:p>
                <a:r>
                  <a:rPr lang="en-US" sz="1400" dirty="0">
                    <a:solidFill>
                      <a:schemeClr val="tx2"/>
                    </a:solidFill>
                  </a:rPr>
                  <a:t>Training observations</a:t>
                </a:r>
              </a:p>
            </p:txBody>
          </p:sp>
          <p:sp>
            <p:nvSpPr>
              <p:cNvPr id="8" name="Rectangle 7">
                <a:extLst>
                  <a:ext uri="{FF2B5EF4-FFF2-40B4-BE49-F238E27FC236}">
                    <a16:creationId xmlns:a16="http://schemas.microsoft.com/office/drawing/2014/main" id="{9E88242A-7CB0-94AF-2EE4-4B1ADECC2F0F}"/>
                  </a:ext>
                </a:extLst>
              </p:cNvPr>
              <p:cNvSpPr/>
              <p:nvPr/>
            </p:nvSpPr>
            <p:spPr>
              <a:xfrm>
                <a:off x="9313286" y="3820322"/>
                <a:ext cx="1768571" cy="56654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grpSp>
      </p:grpSp>
    </p:spTree>
    <p:custDataLst>
      <p:tags r:id="rId1"/>
    </p:custDataLst>
    <p:extLst>
      <p:ext uri="{BB962C8B-B14F-4D97-AF65-F5344CB8AC3E}">
        <p14:creationId xmlns:p14="http://schemas.microsoft.com/office/powerpoint/2010/main" val="392467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CA0EE-937D-EDEF-5CA3-B993E99B875F}"/>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9CDF292-83F1-F89C-E1A5-CA6C1E62EEDC}"/>
                  </a:ext>
                </a:extLst>
              </p:cNvPr>
              <p:cNvSpPr txBox="1"/>
              <p:nvPr/>
            </p:nvSpPr>
            <p:spPr>
              <a:xfrm>
                <a:off x="624842" y="2030301"/>
                <a:ext cx="6866944" cy="3090077"/>
              </a:xfrm>
              <a:prstGeom prst="rect">
                <a:avLst/>
              </a:prstGeom>
              <a:noFill/>
            </p:spPr>
            <p:txBody>
              <a:bodyPr wrap="square">
                <a:spAutoFit/>
              </a:bodyPr>
              <a:lstStyle/>
              <a:p>
                <a:pPr marL="339725" indent="-339725">
                  <a:lnSpc>
                    <a:spcPct val="90000"/>
                  </a:lnSpc>
                  <a:spcBef>
                    <a:spcPts val="1800"/>
                  </a:spcBef>
                  <a:buClr>
                    <a:schemeClr val="accent1">
                      <a:lumMod val="75000"/>
                    </a:schemeClr>
                  </a:buClr>
                  <a:buSzPct val="100000"/>
                  <a:buFont typeface="Wingdings" panose="05000000000000000000" pitchFamily="2" charset="2"/>
                  <a:buChar char="q"/>
                </a:pPr>
                <a:r>
                  <a:rPr lang="en-US" sz="2400" dirty="0"/>
                  <a:t>Fine-grained merging: </a:t>
                </a:r>
              </a:p>
              <a:p>
                <a:pPr marL="571500" lvl="1" indent="-282575">
                  <a:lnSpc>
                    <a:spcPct val="90000"/>
                  </a:lnSpc>
                  <a:spcBef>
                    <a:spcPts val="1200"/>
                  </a:spcBef>
                  <a:buClr>
                    <a:srgbClr val="00B050"/>
                  </a:buClr>
                  <a:buSzPct val="100000"/>
                  <a:buFont typeface="Wingdings" panose="05000000000000000000" pitchFamily="2" charset="2"/>
                  <a:buChar char="ü"/>
                </a:pPr>
                <a:r>
                  <a:rPr lang="en-US" sz="2200" dirty="0">
                    <a:solidFill>
                      <a:srgbClr val="2D2E2D"/>
                    </a:solidFill>
                  </a:rPr>
                  <a:t>Recover the granularity of the generated events</a:t>
                </a:r>
                <a:endParaRPr lang="en-US" sz="2400" dirty="0"/>
              </a:p>
              <a:p>
                <a:pPr marL="574675" lvl="1" indent="-300038">
                  <a:lnSpc>
                    <a:spcPct val="90000"/>
                  </a:lnSpc>
                  <a:spcBef>
                    <a:spcPts val="1200"/>
                  </a:spcBef>
                  <a:buClr>
                    <a:schemeClr val="accent1">
                      <a:lumMod val="75000"/>
                    </a:schemeClr>
                  </a:buClr>
                  <a:buSzPct val="100000"/>
                  <a:buFont typeface="Wingdings" panose="05000000000000000000" pitchFamily="2" charset="2"/>
                  <a:buChar char="Ø"/>
                </a:pPr>
                <a:r>
                  <a:rPr lang="en-US" sz="2200" dirty="0"/>
                  <a:t>For each HCW, merge </a:t>
                </a:r>
                <a:r>
                  <a:rPr lang="en-US" sz="2400" dirty="0"/>
                  <a:t>close-in-time </a:t>
                </a:r>
                <a:r>
                  <a:rPr lang="en-US" sz="2200" dirty="0"/>
                  <a:t>visits via two strategies (with averaging timestamp):</a:t>
                </a:r>
              </a:p>
              <a:p>
                <a:pPr marL="1031875" lvl="2" indent="-300038">
                  <a:lnSpc>
                    <a:spcPct val="90000"/>
                  </a:lnSpc>
                  <a:spcBef>
                    <a:spcPts val="1200"/>
                  </a:spcBef>
                  <a:buClr>
                    <a:schemeClr val="accent1">
                      <a:lumMod val="75000"/>
                    </a:schemeClr>
                  </a:buClr>
                  <a:buSzPct val="100000"/>
                  <a:buFont typeface="Wingdings" panose="05000000000000000000" pitchFamily="2" charset="2"/>
                  <a:buChar char="Ø"/>
                </a:pPr>
                <a:r>
                  <a:rPr lang="en-US" sz="2000" b="1" dirty="0"/>
                  <a:t>Snapshot-based</a:t>
                </a:r>
                <a:r>
                  <a:rPr lang="en-US" sz="2000" dirty="0"/>
                  <a:t>: partition time into </a:t>
                </a:r>
                <a14:m>
                  <m:oMath xmlns:m="http://schemas.openxmlformats.org/officeDocument/2006/math">
                    <m:r>
                      <a:rPr lang="en-US" sz="2000" dirty="0">
                        <a:latin typeface="Cambria Math" panose="02040503050406030204" pitchFamily="18" charset="0"/>
                      </a:rPr>
                      <m:t>𝛿</m:t>
                    </m:r>
                  </m:oMath>
                </a14:m>
                <a:r>
                  <a:rPr lang="en-US" sz="2000" dirty="0"/>
                  <a:t>-grids, merge edges in same grid cell</a:t>
                </a:r>
              </a:p>
              <a:p>
                <a:pPr marL="1031875" lvl="2" indent="-300038">
                  <a:lnSpc>
                    <a:spcPct val="90000"/>
                  </a:lnSpc>
                  <a:spcBef>
                    <a:spcPts val="1200"/>
                  </a:spcBef>
                  <a:buClr>
                    <a:schemeClr val="accent1">
                      <a:lumMod val="75000"/>
                    </a:schemeClr>
                  </a:buClr>
                  <a:buSzPct val="100000"/>
                  <a:buFont typeface="Wingdings" panose="05000000000000000000" pitchFamily="2" charset="2"/>
                  <a:buChar char="Ø"/>
                </a:pPr>
                <a:r>
                  <a:rPr lang="en-US" sz="2000" b="1" dirty="0"/>
                  <a:t>Adaptive</a:t>
                </a:r>
                <a:r>
                  <a:rPr lang="en-US" sz="2000" dirty="0"/>
                  <a:t>: sequentially fuse visits within </a:t>
                </a:r>
                <a14:m>
                  <m:oMath xmlns:m="http://schemas.openxmlformats.org/officeDocument/2006/math">
                    <m:r>
                      <a:rPr lang="en-US" sz="2000" dirty="0">
                        <a:latin typeface="Cambria Math" panose="02040503050406030204" pitchFamily="18" charset="0"/>
                      </a:rPr>
                      <m:t>𝛿</m:t>
                    </m:r>
                  </m:oMath>
                </a14:m>
                <a:r>
                  <a:rPr lang="en-US" sz="2000" dirty="0"/>
                  <a:t> chronologically</a:t>
                </a:r>
              </a:p>
            </p:txBody>
          </p:sp>
        </mc:Choice>
        <mc:Fallback xmlns="">
          <p:sp>
            <p:nvSpPr>
              <p:cNvPr id="19" name="TextBox 18">
                <a:extLst>
                  <a:ext uri="{FF2B5EF4-FFF2-40B4-BE49-F238E27FC236}">
                    <a16:creationId xmlns:a16="http://schemas.microsoft.com/office/drawing/2014/main" id="{69CDF292-83F1-F89C-E1A5-CA6C1E62EEDC}"/>
                  </a:ext>
                </a:extLst>
              </p:cNvPr>
              <p:cNvSpPr txBox="1">
                <a:spLocks noRot="1" noChangeAspect="1" noMove="1" noResize="1" noEditPoints="1" noAdjustHandles="1" noChangeArrowheads="1" noChangeShapeType="1" noTextEdit="1"/>
              </p:cNvSpPr>
              <p:nvPr/>
            </p:nvSpPr>
            <p:spPr>
              <a:xfrm>
                <a:off x="624842" y="2030301"/>
                <a:ext cx="6866944" cy="3090077"/>
              </a:xfrm>
              <a:prstGeom prst="rect">
                <a:avLst/>
              </a:prstGeom>
              <a:blipFill>
                <a:blip r:embed="rId6"/>
                <a:stretch>
                  <a:fillRect l="-1243" t="-2564" b="-2761"/>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CE80AB6E-9D3E-DD77-C822-A2283BF569DC}"/>
              </a:ext>
            </a:extLst>
          </p:cNvPr>
          <p:cNvSpPr>
            <a:spLocks noGrp="1"/>
          </p:cNvSpPr>
          <p:nvPr>
            <p:ph type="title"/>
          </p:nvPr>
        </p:nvSpPr>
        <p:spPr>
          <a:xfrm>
            <a:off x="180975" y="248925"/>
            <a:ext cx="6800850" cy="1142385"/>
          </a:xfrm>
        </p:spPr>
        <p:txBody>
          <a:bodyPr/>
          <a:lstStyle/>
          <a:p>
            <a:r>
              <a:rPr lang="en-US"/>
              <a:t>Stage 1: Visit sampling</a:t>
            </a:r>
          </a:p>
        </p:txBody>
      </p:sp>
      <p:sp>
        <p:nvSpPr>
          <p:cNvPr id="4" name="Slide Number Placeholder 3">
            <a:extLst>
              <a:ext uri="{FF2B5EF4-FFF2-40B4-BE49-F238E27FC236}">
                <a16:creationId xmlns:a16="http://schemas.microsoft.com/office/drawing/2014/main" id="{6308FDCC-0075-EE39-A8D3-C6488D7B3BE5}"/>
              </a:ext>
            </a:extLst>
          </p:cNvPr>
          <p:cNvSpPr>
            <a:spLocks noGrp="1"/>
          </p:cNvSpPr>
          <p:nvPr>
            <p:ph type="sldNum" sz="quarter" idx="12"/>
          </p:nvPr>
        </p:nvSpPr>
        <p:spPr/>
        <p:txBody>
          <a:bodyPr/>
          <a:lstStyle/>
          <a:p>
            <a:r>
              <a:rPr lang="en-US"/>
              <a:t>4/13</a:t>
            </a:r>
          </a:p>
        </p:txBody>
      </p:sp>
      <p:sp>
        <p:nvSpPr>
          <p:cNvPr id="3" name="TextBox 2">
            <a:extLst>
              <a:ext uri="{FF2B5EF4-FFF2-40B4-BE49-F238E27FC236}">
                <a16:creationId xmlns:a16="http://schemas.microsoft.com/office/drawing/2014/main" id="{01BD9ACA-31C4-DE52-D35E-7D97DD708A98}"/>
              </a:ext>
            </a:extLst>
          </p:cNvPr>
          <p:cNvSpPr txBox="1"/>
          <p:nvPr/>
        </p:nvSpPr>
        <p:spPr>
          <a:xfrm>
            <a:off x="180975" y="960423"/>
            <a:ext cx="2656568" cy="477054"/>
          </a:xfrm>
          <a:prstGeom prst="rect">
            <a:avLst/>
          </a:prstGeom>
          <a:noFill/>
        </p:spPr>
        <p:txBody>
          <a:bodyPr wrap="square" rtlCol="0">
            <a:spAutoFit/>
          </a:bodyPr>
          <a:lstStyle/>
          <a:p>
            <a:r>
              <a:rPr lang="en-US" sz="2400" dirty="0">
                <a:solidFill>
                  <a:schemeClr val="accent1"/>
                </a:solidFill>
              </a:rPr>
              <a:t>Model details</a:t>
            </a:r>
          </a:p>
        </p:txBody>
      </p:sp>
      <p:grpSp>
        <p:nvGrpSpPr>
          <p:cNvPr id="124" name="Group 123">
            <a:extLst>
              <a:ext uri="{FF2B5EF4-FFF2-40B4-BE49-F238E27FC236}">
                <a16:creationId xmlns:a16="http://schemas.microsoft.com/office/drawing/2014/main" id="{97E827A9-977B-276A-3900-38BC4BB8E95E}"/>
              </a:ext>
            </a:extLst>
          </p:cNvPr>
          <p:cNvGrpSpPr/>
          <p:nvPr/>
        </p:nvGrpSpPr>
        <p:grpSpPr>
          <a:xfrm>
            <a:off x="9311170" y="552256"/>
            <a:ext cx="1536810" cy="5630051"/>
            <a:chOff x="9714440" y="551949"/>
            <a:chExt cx="1536810" cy="5630051"/>
          </a:xfrm>
        </p:grpSpPr>
        <p:grpSp>
          <p:nvGrpSpPr>
            <p:cNvPr id="69" name="Group 68">
              <a:extLst>
                <a:ext uri="{FF2B5EF4-FFF2-40B4-BE49-F238E27FC236}">
                  <a16:creationId xmlns:a16="http://schemas.microsoft.com/office/drawing/2014/main" id="{B4F9C492-BBB1-6507-E383-AE0AADAC14C3}"/>
                </a:ext>
              </a:extLst>
            </p:cNvPr>
            <p:cNvGrpSpPr/>
            <p:nvPr/>
          </p:nvGrpSpPr>
          <p:grpSpPr>
            <a:xfrm>
              <a:off x="9714440" y="551949"/>
              <a:ext cx="1486964" cy="5630051"/>
              <a:chOff x="8743065" y="519717"/>
              <a:chExt cx="1486964" cy="5630051"/>
            </a:xfrm>
          </p:grpSpPr>
          <p:grpSp>
            <p:nvGrpSpPr>
              <p:cNvPr id="70" name="Group 69">
                <a:extLst>
                  <a:ext uri="{FF2B5EF4-FFF2-40B4-BE49-F238E27FC236}">
                    <a16:creationId xmlns:a16="http://schemas.microsoft.com/office/drawing/2014/main" id="{219888E9-AA26-0EC3-2DA3-B239F7420340}"/>
                  </a:ext>
                </a:extLst>
              </p:cNvPr>
              <p:cNvGrpSpPr/>
              <p:nvPr/>
            </p:nvGrpSpPr>
            <p:grpSpPr>
              <a:xfrm rot="16200000">
                <a:off x="6671521" y="2591261"/>
                <a:ext cx="5630051" cy="1486964"/>
                <a:chOff x="6135113" y="704903"/>
                <a:chExt cx="5630051" cy="1581985"/>
              </a:xfrm>
            </p:grpSpPr>
            <p:sp>
              <p:nvSpPr>
                <p:cNvPr id="74" name="Rectangle 73">
                  <a:extLst>
                    <a:ext uri="{FF2B5EF4-FFF2-40B4-BE49-F238E27FC236}">
                      <a16:creationId xmlns:a16="http://schemas.microsoft.com/office/drawing/2014/main" id="{8DCDEECF-5A57-3ABA-0D35-D8D3E65C3A48}"/>
                    </a:ext>
                  </a:extLst>
                </p:cNvPr>
                <p:cNvSpPr/>
                <p:nvPr/>
              </p:nvSpPr>
              <p:spPr>
                <a:xfrm>
                  <a:off x="6173797" y="704903"/>
                  <a:ext cx="5513408" cy="1581985"/>
                </a:xfrm>
                <a:prstGeom prst="rect">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5107A447-A11E-2A46-2B85-C118266759EC}"/>
                    </a:ext>
                  </a:extLst>
                </p:cNvPr>
                <p:cNvGrpSpPr/>
                <p:nvPr/>
              </p:nvGrpSpPr>
              <p:grpSpPr>
                <a:xfrm>
                  <a:off x="6135113" y="801103"/>
                  <a:ext cx="5630051" cy="1347024"/>
                  <a:chOff x="6135113" y="801103"/>
                  <a:chExt cx="5630051" cy="1347024"/>
                </a:xfrm>
              </p:grpSpPr>
              <p:cxnSp>
                <p:nvCxnSpPr>
                  <p:cNvPr id="76" name="Straight Connector 75">
                    <a:extLst>
                      <a:ext uri="{FF2B5EF4-FFF2-40B4-BE49-F238E27FC236}">
                        <a16:creationId xmlns:a16="http://schemas.microsoft.com/office/drawing/2014/main" id="{D666D3DF-4C6B-2EAF-52C5-E5E6F6D54F64}"/>
                      </a:ext>
                    </a:extLst>
                  </p:cNvPr>
                  <p:cNvCxnSpPr/>
                  <p:nvPr/>
                </p:nvCxnSpPr>
                <p:spPr>
                  <a:xfrm>
                    <a:off x="6451095" y="1293261"/>
                    <a:ext cx="5132439" cy="0"/>
                  </a:xfrm>
                  <a:prstGeom prst="line">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02CA134-1DCD-79E0-CC07-302E7E1661DB}"/>
                      </a:ext>
                    </a:extLst>
                  </p:cNvPr>
                  <p:cNvCxnSpPr>
                    <a:cxnSpLocks/>
                  </p:cNvCxnSpPr>
                  <p:nvPr/>
                </p:nvCxnSpPr>
                <p:spPr>
                  <a:xfrm>
                    <a:off x="7303122" y="1112149"/>
                    <a:ext cx="0" cy="3657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196F772-3837-67E9-1B30-C005B0E5240C}"/>
                      </a:ext>
                    </a:extLst>
                  </p:cNvPr>
                  <p:cNvCxnSpPr>
                    <a:cxnSpLocks/>
                  </p:cNvCxnSpPr>
                  <p:nvPr/>
                </p:nvCxnSpPr>
                <p:spPr>
                  <a:xfrm>
                    <a:off x="9031909" y="1110381"/>
                    <a:ext cx="0" cy="36576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B03082E-641F-B596-503F-9CEE674B35BA}"/>
                      </a:ext>
                    </a:extLst>
                  </p:cNvPr>
                  <p:cNvCxnSpPr>
                    <a:cxnSpLocks/>
                  </p:cNvCxnSpPr>
                  <p:nvPr/>
                </p:nvCxnSpPr>
                <p:spPr>
                  <a:xfrm>
                    <a:off x="10817846" y="1110381"/>
                    <a:ext cx="0" cy="36576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9B51EF2-8D93-FDF3-0778-8FFB9EAA53BD}"/>
                      </a:ext>
                    </a:extLst>
                  </p:cNvPr>
                  <p:cNvCxnSpPr>
                    <a:cxnSpLocks/>
                  </p:cNvCxnSpPr>
                  <p:nvPr/>
                </p:nvCxnSpPr>
                <p:spPr>
                  <a:xfrm>
                    <a:off x="7193584" y="1110381"/>
                    <a:ext cx="0" cy="3657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BE1D7ED-C2A5-00AA-C4D4-1AD96395DB46}"/>
                      </a:ext>
                    </a:extLst>
                  </p:cNvPr>
                  <p:cNvCxnSpPr>
                    <a:cxnSpLocks/>
                  </p:cNvCxnSpPr>
                  <p:nvPr/>
                </p:nvCxnSpPr>
                <p:spPr>
                  <a:xfrm>
                    <a:off x="7353921" y="1108868"/>
                    <a:ext cx="0" cy="36576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C032B54-D18C-C26F-BBA1-4BD1C0F65702}"/>
                      </a:ext>
                    </a:extLst>
                  </p:cNvPr>
                  <p:cNvCxnSpPr>
                    <a:cxnSpLocks/>
                  </p:cNvCxnSpPr>
                  <p:nvPr/>
                </p:nvCxnSpPr>
                <p:spPr>
                  <a:xfrm>
                    <a:off x="7398371" y="1110381"/>
                    <a:ext cx="0" cy="3657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0AE4EDC-1ED2-4D0E-9996-EEA6F56AB386}"/>
                      </a:ext>
                    </a:extLst>
                  </p:cNvPr>
                  <p:cNvCxnSpPr>
                    <a:cxnSpLocks/>
                  </p:cNvCxnSpPr>
                  <p:nvPr/>
                </p:nvCxnSpPr>
                <p:spPr>
                  <a:xfrm>
                    <a:off x="7488859" y="1110381"/>
                    <a:ext cx="0" cy="3657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9E45647-8AFB-4C94-CB6E-37E2F874A396}"/>
                      </a:ext>
                    </a:extLst>
                  </p:cNvPr>
                  <p:cNvCxnSpPr>
                    <a:cxnSpLocks/>
                  </p:cNvCxnSpPr>
                  <p:nvPr/>
                </p:nvCxnSpPr>
                <p:spPr>
                  <a:xfrm>
                    <a:off x="8665197" y="1110995"/>
                    <a:ext cx="0" cy="3657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6CD3687-DECA-C54D-BC3D-BB1636E063F1}"/>
                      </a:ext>
                    </a:extLst>
                  </p:cNvPr>
                  <p:cNvCxnSpPr>
                    <a:cxnSpLocks/>
                  </p:cNvCxnSpPr>
                  <p:nvPr/>
                </p:nvCxnSpPr>
                <p:spPr>
                  <a:xfrm>
                    <a:off x="8789022" y="1110381"/>
                    <a:ext cx="0" cy="3657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DEA5164-38A0-A758-CC24-619366587E5C}"/>
                      </a:ext>
                    </a:extLst>
                  </p:cNvPr>
                  <p:cNvCxnSpPr>
                    <a:cxnSpLocks/>
                  </p:cNvCxnSpPr>
                  <p:nvPr/>
                </p:nvCxnSpPr>
                <p:spPr>
                  <a:xfrm>
                    <a:off x="8893797" y="1110381"/>
                    <a:ext cx="0" cy="3657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AD16EFC-E5CA-F3D7-B9AE-701339B3B681}"/>
                      </a:ext>
                    </a:extLst>
                  </p:cNvPr>
                  <p:cNvCxnSpPr>
                    <a:cxnSpLocks/>
                  </p:cNvCxnSpPr>
                  <p:nvPr/>
                </p:nvCxnSpPr>
                <p:spPr>
                  <a:xfrm>
                    <a:off x="9103347" y="1110381"/>
                    <a:ext cx="0" cy="3657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375A48F-C530-60BA-69CF-EC890BD48080}"/>
                      </a:ext>
                    </a:extLst>
                  </p:cNvPr>
                  <p:cNvCxnSpPr>
                    <a:cxnSpLocks/>
                  </p:cNvCxnSpPr>
                  <p:nvPr/>
                </p:nvCxnSpPr>
                <p:spPr>
                  <a:xfrm>
                    <a:off x="9366300" y="1110383"/>
                    <a:ext cx="0" cy="3657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BA153C9-6347-176C-991D-53A4A86835F7}"/>
                      </a:ext>
                    </a:extLst>
                  </p:cNvPr>
                  <p:cNvCxnSpPr>
                    <a:cxnSpLocks/>
                  </p:cNvCxnSpPr>
                  <p:nvPr/>
                </p:nvCxnSpPr>
                <p:spPr>
                  <a:xfrm>
                    <a:off x="10517809" y="1110381"/>
                    <a:ext cx="0" cy="3657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14E4F2D-0328-F766-B564-8D2E6B8BC46D}"/>
                      </a:ext>
                    </a:extLst>
                  </p:cNvPr>
                  <p:cNvCxnSpPr>
                    <a:cxnSpLocks/>
                  </p:cNvCxnSpPr>
                  <p:nvPr/>
                </p:nvCxnSpPr>
                <p:spPr>
                  <a:xfrm>
                    <a:off x="11036921" y="1110381"/>
                    <a:ext cx="0" cy="36576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D00E5DE3-351B-F560-DE06-FA964F347332}"/>
                          </a:ext>
                        </a:extLst>
                      </p:cNvPr>
                      <p:cNvSpPr txBox="1"/>
                      <p:nvPr/>
                    </p:nvSpPr>
                    <p:spPr>
                      <a:xfrm rot="5400000">
                        <a:off x="5646267" y="1289949"/>
                        <a:ext cx="1347024"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𝛿</m:t>
                            </m:r>
                          </m:oMath>
                        </a14:m>
                        <a:r>
                          <a:rPr lang="en-US"/>
                          <a:t>-adaptive</a:t>
                        </a:r>
                      </a:p>
                    </p:txBody>
                  </p:sp>
                </mc:Choice>
                <mc:Fallback xmlns="">
                  <p:sp>
                    <p:nvSpPr>
                      <p:cNvPr id="91" name="TextBox 90">
                        <a:extLst>
                          <a:ext uri="{FF2B5EF4-FFF2-40B4-BE49-F238E27FC236}">
                            <a16:creationId xmlns:a16="http://schemas.microsoft.com/office/drawing/2014/main" id="{D00E5DE3-351B-F560-DE06-FA964F347332}"/>
                          </a:ext>
                        </a:extLst>
                      </p:cNvPr>
                      <p:cNvSpPr txBox="1">
                        <a:spLocks noRot="1" noChangeAspect="1" noMove="1" noResize="1" noEditPoints="1" noAdjustHandles="1" noChangeArrowheads="1" noChangeShapeType="1" noTextEdit="1"/>
                      </p:cNvSpPr>
                      <p:nvPr/>
                    </p:nvSpPr>
                    <p:spPr>
                      <a:xfrm rot="5400000">
                        <a:off x="5646267" y="1289949"/>
                        <a:ext cx="1347024" cy="369332"/>
                      </a:xfrm>
                      <a:prstGeom prst="rect">
                        <a:avLst/>
                      </a:prstGeom>
                      <a:blipFill>
                        <a:blip r:embed="rId7"/>
                        <a:stretch>
                          <a:fillRect t="-10000" r="-432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66121125-EB37-D0A5-CC13-B64A0D2C002E}"/>
                          </a:ext>
                        </a:extLst>
                      </p:cNvPr>
                      <p:cNvSpPr txBox="1"/>
                      <p:nvPr/>
                    </p:nvSpPr>
                    <p:spPr>
                      <a:xfrm rot="5400000">
                        <a:off x="11407641" y="1455800"/>
                        <a:ext cx="367897" cy="347148"/>
                      </a:xfrm>
                      <a:prstGeom prst="rect">
                        <a:avLst/>
                      </a:prstGeom>
                      <a:noFill/>
                      <a:ln w="19050">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a:p>
                    </p:txBody>
                  </p:sp>
                </mc:Choice>
                <mc:Fallback xmlns="">
                  <p:sp>
                    <p:nvSpPr>
                      <p:cNvPr id="92" name="TextBox 91">
                        <a:extLst>
                          <a:ext uri="{FF2B5EF4-FFF2-40B4-BE49-F238E27FC236}">
                            <a16:creationId xmlns:a16="http://schemas.microsoft.com/office/drawing/2014/main" id="{66121125-EB37-D0A5-CC13-B64A0D2C002E}"/>
                          </a:ext>
                        </a:extLst>
                      </p:cNvPr>
                      <p:cNvSpPr txBox="1">
                        <a:spLocks noRot="1" noChangeAspect="1" noMove="1" noResize="1" noEditPoints="1" noAdjustHandles="1" noChangeArrowheads="1" noChangeShapeType="1" noTextEdit="1"/>
                      </p:cNvSpPr>
                      <p:nvPr/>
                    </p:nvSpPr>
                    <p:spPr>
                      <a:xfrm rot="5400000">
                        <a:off x="11407641" y="1455800"/>
                        <a:ext cx="367897" cy="347148"/>
                      </a:xfrm>
                      <a:prstGeom prst="rect">
                        <a:avLst/>
                      </a:prstGeom>
                      <a:blipFill>
                        <a:blip r:embed="rId8"/>
                        <a:stretch>
                          <a:fillRect/>
                        </a:stretch>
                      </a:blipFill>
                      <a:ln w="19050">
                        <a:noFill/>
                      </a:ln>
                    </p:spPr>
                    <p:txBody>
                      <a:bodyPr/>
                      <a:lstStyle/>
                      <a:p>
                        <a:r>
                          <a:rPr lang="en-US">
                            <a:noFill/>
                          </a:rPr>
                          <a:t> </a:t>
                        </a:r>
                      </a:p>
                    </p:txBody>
                  </p:sp>
                </mc:Fallback>
              </mc:AlternateContent>
              <p:cxnSp>
                <p:nvCxnSpPr>
                  <p:cNvPr id="93" name="Straight Connector 92">
                    <a:extLst>
                      <a:ext uri="{FF2B5EF4-FFF2-40B4-BE49-F238E27FC236}">
                        <a16:creationId xmlns:a16="http://schemas.microsoft.com/office/drawing/2014/main" id="{5CDBC718-EC65-0336-F12B-870F2DCF961C}"/>
                      </a:ext>
                    </a:extLst>
                  </p:cNvPr>
                  <p:cNvCxnSpPr>
                    <a:cxnSpLocks/>
                  </p:cNvCxnSpPr>
                  <p:nvPr/>
                </p:nvCxnSpPr>
                <p:spPr>
                  <a:xfrm>
                    <a:off x="6740592" y="1128822"/>
                    <a:ext cx="0" cy="365760"/>
                  </a:xfrm>
                  <a:prstGeom prst="line">
                    <a:avLst/>
                  </a:prstGeom>
                  <a:ln w="19050"/>
                </p:spPr>
                <p:style>
                  <a:lnRef idx="1">
                    <a:schemeClr val="accent1"/>
                  </a:lnRef>
                  <a:fillRef idx="0">
                    <a:schemeClr val="accent1"/>
                  </a:fillRef>
                  <a:effectRef idx="0">
                    <a:schemeClr val="accent1"/>
                  </a:effectRef>
                  <a:fontRef idx="minor">
                    <a:schemeClr val="tx1"/>
                  </a:fontRef>
                </p:style>
              </p:cxnSp>
            </p:grpSp>
          </p:grpSp>
          <p:cxnSp>
            <p:nvCxnSpPr>
              <p:cNvPr id="71" name="Straight Connector 70">
                <a:extLst>
                  <a:ext uri="{FF2B5EF4-FFF2-40B4-BE49-F238E27FC236}">
                    <a16:creationId xmlns:a16="http://schemas.microsoft.com/office/drawing/2014/main" id="{F95E51F4-EB6E-65BA-7F63-24D7884D460E}"/>
                  </a:ext>
                </a:extLst>
              </p:cNvPr>
              <p:cNvCxnSpPr>
                <a:cxnSpLocks/>
              </p:cNvCxnSpPr>
              <p:nvPr/>
            </p:nvCxnSpPr>
            <p:spPr>
              <a:xfrm rot="16200000">
                <a:off x="9294648" y="1528093"/>
                <a:ext cx="0" cy="3437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B82E2D33-B582-30FF-71B6-424B5430A92A}"/>
                  </a:ext>
                </a:extLst>
              </p:cNvPr>
              <p:cNvCxnSpPr>
                <a:cxnSpLocks/>
              </p:cNvCxnSpPr>
              <p:nvPr/>
            </p:nvCxnSpPr>
            <p:spPr>
              <a:xfrm rot="16200000">
                <a:off x="9294648" y="1664955"/>
                <a:ext cx="0" cy="3437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0D5FA86-3A38-6673-AB85-F36A9E9F41BE}"/>
                  </a:ext>
                </a:extLst>
              </p:cNvPr>
              <p:cNvCxnSpPr>
                <a:cxnSpLocks/>
              </p:cNvCxnSpPr>
              <p:nvPr/>
            </p:nvCxnSpPr>
            <p:spPr>
              <a:xfrm rot="16200000">
                <a:off x="9294648" y="1488743"/>
                <a:ext cx="0" cy="343791"/>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09" name="Group 108">
              <a:extLst>
                <a:ext uri="{FF2B5EF4-FFF2-40B4-BE49-F238E27FC236}">
                  <a16:creationId xmlns:a16="http://schemas.microsoft.com/office/drawing/2014/main" id="{F8A668B0-D927-3461-0C57-BAA958826087}"/>
                </a:ext>
              </a:extLst>
            </p:cNvPr>
            <p:cNvGrpSpPr/>
            <p:nvPr/>
          </p:nvGrpSpPr>
          <p:grpSpPr>
            <a:xfrm>
              <a:off x="10312669" y="5119328"/>
              <a:ext cx="905118" cy="457554"/>
              <a:chOff x="8550320" y="4886534"/>
              <a:chExt cx="287830" cy="760170"/>
            </a:xfrm>
          </p:grpSpPr>
          <p:cxnSp>
            <p:nvCxnSpPr>
              <p:cNvPr id="110" name="Straight Arrow Connector 109">
                <a:extLst>
                  <a:ext uri="{FF2B5EF4-FFF2-40B4-BE49-F238E27FC236}">
                    <a16:creationId xmlns:a16="http://schemas.microsoft.com/office/drawing/2014/main" id="{25A5A9EC-6D73-BE29-1B72-A335A0D207CD}"/>
                  </a:ext>
                </a:extLst>
              </p:cNvPr>
              <p:cNvCxnSpPr>
                <a:cxnSpLocks/>
              </p:cNvCxnSpPr>
              <p:nvPr/>
            </p:nvCxnSpPr>
            <p:spPr>
              <a:xfrm>
                <a:off x="8570212" y="4886534"/>
                <a:ext cx="0" cy="7601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7893E40F-03B3-ABC5-B714-8DF58FC3D872}"/>
                      </a:ext>
                    </a:extLst>
                  </p:cNvPr>
                  <p:cNvSpPr txBox="1"/>
                  <p:nvPr/>
                </p:nvSpPr>
                <p:spPr>
                  <a:xfrm>
                    <a:off x="8550320" y="4949221"/>
                    <a:ext cx="287830" cy="6136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𝑡</m:t>
                          </m:r>
                          <m:r>
                            <a:rPr lang="en-US" b="0" i="1" smtClean="0">
                              <a:latin typeface="Cambria Math" panose="02040503050406030204" pitchFamily="18" charset="0"/>
                            </a:rPr>
                            <m:t>&gt;</m:t>
                          </m:r>
                          <m:r>
                            <a:rPr lang="en-US" b="0" i="1" smtClean="0">
                              <a:latin typeface="Cambria Math" panose="02040503050406030204" pitchFamily="18" charset="0"/>
                            </a:rPr>
                            <m:t>𝛿</m:t>
                          </m:r>
                        </m:oMath>
                      </m:oMathPara>
                    </a14:m>
                    <a:endParaRPr lang="en-US"/>
                  </a:p>
                </p:txBody>
              </p:sp>
            </mc:Choice>
            <mc:Fallback xmlns="">
              <p:sp>
                <p:nvSpPr>
                  <p:cNvPr id="111" name="TextBox 110">
                    <a:extLst>
                      <a:ext uri="{FF2B5EF4-FFF2-40B4-BE49-F238E27FC236}">
                        <a16:creationId xmlns:a16="http://schemas.microsoft.com/office/drawing/2014/main" id="{7893E40F-03B3-ABC5-B714-8DF58FC3D872}"/>
                      </a:ext>
                    </a:extLst>
                  </p:cNvPr>
                  <p:cNvSpPr txBox="1">
                    <a:spLocks noRot="1" noChangeAspect="1" noMove="1" noResize="1" noEditPoints="1" noAdjustHandles="1" noChangeArrowheads="1" noChangeShapeType="1" noTextEdit="1"/>
                  </p:cNvSpPr>
                  <p:nvPr/>
                </p:nvSpPr>
                <p:spPr>
                  <a:xfrm>
                    <a:off x="8550320" y="4949221"/>
                    <a:ext cx="287830" cy="613600"/>
                  </a:xfrm>
                  <a:prstGeom prst="rect">
                    <a:avLst/>
                  </a:prstGeom>
                  <a:blipFill>
                    <a:blip r:embed="rId9"/>
                    <a:stretch>
                      <a:fillRect/>
                    </a:stretch>
                  </a:blipFill>
                </p:spPr>
                <p:txBody>
                  <a:bodyPr/>
                  <a:lstStyle/>
                  <a:p>
                    <a:r>
                      <a:rPr lang="en-US">
                        <a:noFill/>
                      </a:rPr>
                      <a:t> </a:t>
                    </a:r>
                  </a:p>
                </p:txBody>
              </p:sp>
            </mc:Fallback>
          </mc:AlternateContent>
        </p:grpSp>
        <p:sp>
          <p:nvSpPr>
            <p:cNvPr id="114" name="Left Brace 113">
              <a:extLst>
                <a:ext uri="{FF2B5EF4-FFF2-40B4-BE49-F238E27FC236}">
                  <a16:creationId xmlns:a16="http://schemas.microsoft.com/office/drawing/2014/main" id="{0F2E0529-D4AB-4176-4D0E-3DC9557695C0}"/>
                </a:ext>
              </a:extLst>
            </p:cNvPr>
            <p:cNvSpPr/>
            <p:nvPr/>
          </p:nvSpPr>
          <p:spPr>
            <a:xfrm>
              <a:off x="9952537" y="2929109"/>
              <a:ext cx="93163" cy="755911"/>
            </a:xfrm>
            <a:prstGeom prst="leftBrace">
              <a:avLst>
                <a:gd name="adj1" fmla="val 54341"/>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5" name="Left Brace 114">
              <a:extLst>
                <a:ext uri="{FF2B5EF4-FFF2-40B4-BE49-F238E27FC236}">
                  <a16:creationId xmlns:a16="http://schemas.microsoft.com/office/drawing/2014/main" id="{77F5F135-B0C5-8306-679D-A2100CAA7699}"/>
                </a:ext>
              </a:extLst>
            </p:cNvPr>
            <p:cNvSpPr/>
            <p:nvPr/>
          </p:nvSpPr>
          <p:spPr>
            <a:xfrm>
              <a:off x="9977569" y="4776551"/>
              <a:ext cx="115270" cy="369332"/>
            </a:xfrm>
            <a:prstGeom prst="leftBrace">
              <a:avLst>
                <a:gd name="adj1" fmla="val 39320"/>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6" name="Left Brace 115">
              <a:extLst>
                <a:ext uri="{FF2B5EF4-FFF2-40B4-BE49-F238E27FC236}">
                  <a16:creationId xmlns:a16="http://schemas.microsoft.com/office/drawing/2014/main" id="{BEB4242A-5B1F-F74B-9913-0519EA59ECEF}"/>
                </a:ext>
              </a:extLst>
            </p:cNvPr>
            <p:cNvSpPr/>
            <p:nvPr/>
          </p:nvSpPr>
          <p:spPr>
            <a:xfrm>
              <a:off x="9988622" y="1247958"/>
              <a:ext cx="115269" cy="646597"/>
            </a:xfrm>
            <a:prstGeom prst="leftBrace">
              <a:avLst>
                <a:gd name="adj1" fmla="val 39319"/>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17" name="Group 116">
              <a:extLst>
                <a:ext uri="{FF2B5EF4-FFF2-40B4-BE49-F238E27FC236}">
                  <a16:creationId xmlns:a16="http://schemas.microsoft.com/office/drawing/2014/main" id="{40FB4FC3-4441-C0D5-4167-ED10D9740054}"/>
                </a:ext>
              </a:extLst>
            </p:cNvPr>
            <p:cNvGrpSpPr/>
            <p:nvPr/>
          </p:nvGrpSpPr>
          <p:grpSpPr>
            <a:xfrm>
              <a:off x="10281193" y="2863298"/>
              <a:ext cx="970057" cy="369332"/>
              <a:chOff x="8547812" y="5074946"/>
              <a:chExt cx="308481" cy="613600"/>
            </a:xfrm>
          </p:grpSpPr>
          <p:cxnSp>
            <p:nvCxnSpPr>
              <p:cNvPr id="118" name="Straight Arrow Connector 117">
                <a:extLst>
                  <a:ext uri="{FF2B5EF4-FFF2-40B4-BE49-F238E27FC236}">
                    <a16:creationId xmlns:a16="http://schemas.microsoft.com/office/drawing/2014/main" id="{F357B085-4E69-1838-9009-E7CBF5E46C61}"/>
                  </a:ext>
                </a:extLst>
              </p:cNvPr>
              <p:cNvCxnSpPr>
                <a:cxnSpLocks/>
              </p:cNvCxnSpPr>
              <p:nvPr/>
            </p:nvCxnSpPr>
            <p:spPr>
              <a:xfrm>
                <a:off x="8570212" y="5197374"/>
                <a:ext cx="0" cy="4493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3736523F-F16E-011B-8DAB-78B0D3D4872E}"/>
                      </a:ext>
                    </a:extLst>
                  </p:cNvPr>
                  <p:cNvSpPr txBox="1"/>
                  <p:nvPr/>
                </p:nvSpPr>
                <p:spPr>
                  <a:xfrm>
                    <a:off x="8547812" y="5074946"/>
                    <a:ext cx="308481" cy="6136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𝑡</m:t>
                          </m:r>
                          <m:r>
                            <a:rPr lang="en-US" b="0" i="1" smtClean="0">
                              <a:latin typeface="Cambria Math" panose="02040503050406030204" pitchFamily="18" charset="0"/>
                            </a:rPr>
                            <m:t>&lt;</m:t>
                          </m:r>
                          <m:r>
                            <a:rPr lang="en-US" b="0" i="1" smtClean="0">
                              <a:latin typeface="Cambria Math" panose="02040503050406030204" pitchFamily="18" charset="0"/>
                            </a:rPr>
                            <m:t>𝛿</m:t>
                          </m:r>
                        </m:oMath>
                      </m:oMathPara>
                    </a14:m>
                    <a:endParaRPr lang="en-US"/>
                  </a:p>
                </p:txBody>
              </p:sp>
            </mc:Choice>
            <mc:Fallback xmlns="">
              <p:sp>
                <p:nvSpPr>
                  <p:cNvPr id="119" name="TextBox 118">
                    <a:extLst>
                      <a:ext uri="{FF2B5EF4-FFF2-40B4-BE49-F238E27FC236}">
                        <a16:creationId xmlns:a16="http://schemas.microsoft.com/office/drawing/2014/main" id="{3736523F-F16E-011B-8DAB-78B0D3D4872E}"/>
                      </a:ext>
                    </a:extLst>
                  </p:cNvPr>
                  <p:cNvSpPr txBox="1">
                    <a:spLocks noRot="1" noChangeAspect="1" noMove="1" noResize="1" noEditPoints="1" noAdjustHandles="1" noChangeArrowheads="1" noChangeShapeType="1" noTextEdit="1"/>
                  </p:cNvSpPr>
                  <p:nvPr/>
                </p:nvSpPr>
                <p:spPr>
                  <a:xfrm>
                    <a:off x="8547812" y="5074946"/>
                    <a:ext cx="308481" cy="613600"/>
                  </a:xfrm>
                  <a:prstGeom prst="rect">
                    <a:avLst/>
                  </a:prstGeom>
                  <a:blipFill>
                    <a:blip r:embed="rId10"/>
                    <a:stretch>
                      <a:fillRect/>
                    </a:stretch>
                  </a:blipFill>
                </p:spPr>
                <p:txBody>
                  <a:bodyPr/>
                  <a:lstStyle/>
                  <a:p>
                    <a:r>
                      <a:rPr lang="en-US">
                        <a:noFill/>
                      </a:rPr>
                      <a:t> </a:t>
                    </a:r>
                  </a:p>
                </p:txBody>
              </p:sp>
            </mc:Fallback>
          </mc:AlternateContent>
        </p:grpSp>
        <p:sp>
          <p:nvSpPr>
            <p:cNvPr id="121" name="Left Brace 120">
              <a:extLst>
                <a:ext uri="{FF2B5EF4-FFF2-40B4-BE49-F238E27FC236}">
                  <a16:creationId xmlns:a16="http://schemas.microsoft.com/office/drawing/2014/main" id="{2EF32D2D-1964-8740-9239-8754ACD23781}"/>
                </a:ext>
              </a:extLst>
            </p:cNvPr>
            <p:cNvSpPr/>
            <p:nvPr/>
          </p:nvSpPr>
          <p:spPr>
            <a:xfrm>
              <a:off x="9981249" y="5434446"/>
              <a:ext cx="115270" cy="248861"/>
            </a:xfrm>
            <a:prstGeom prst="leftBrace">
              <a:avLst>
                <a:gd name="adj1" fmla="val 20727"/>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62" name="Group 161">
            <a:extLst>
              <a:ext uri="{FF2B5EF4-FFF2-40B4-BE49-F238E27FC236}">
                <a16:creationId xmlns:a16="http://schemas.microsoft.com/office/drawing/2014/main" id="{CDAD26AA-3081-1964-388E-CB800D748AAD}"/>
              </a:ext>
            </a:extLst>
          </p:cNvPr>
          <p:cNvGrpSpPr/>
          <p:nvPr/>
        </p:nvGrpSpPr>
        <p:grpSpPr>
          <a:xfrm>
            <a:off x="7858923" y="519716"/>
            <a:ext cx="995761" cy="5639502"/>
            <a:chOff x="8280823" y="519716"/>
            <a:chExt cx="995761" cy="5639502"/>
          </a:xfrm>
        </p:grpSpPr>
        <p:grpSp>
          <p:nvGrpSpPr>
            <p:cNvPr id="158" name="Group 157">
              <a:extLst>
                <a:ext uri="{FF2B5EF4-FFF2-40B4-BE49-F238E27FC236}">
                  <a16:creationId xmlns:a16="http://schemas.microsoft.com/office/drawing/2014/main" id="{DCDE6439-7D1D-67A0-F893-25AEFFC67794}"/>
                </a:ext>
              </a:extLst>
            </p:cNvPr>
            <p:cNvGrpSpPr/>
            <p:nvPr/>
          </p:nvGrpSpPr>
          <p:grpSpPr>
            <a:xfrm>
              <a:off x="8280823" y="519716"/>
              <a:ext cx="995761" cy="5639502"/>
              <a:chOff x="8280823" y="519716"/>
              <a:chExt cx="995761" cy="5639502"/>
            </a:xfrm>
          </p:grpSpPr>
          <p:grpSp>
            <p:nvGrpSpPr>
              <p:cNvPr id="125" name="Group 124">
                <a:extLst>
                  <a:ext uri="{FF2B5EF4-FFF2-40B4-BE49-F238E27FC236}">
                    <a16:creationId xmlns:a16="http://schemas.microsoft.com/office/drawing/2014/main" id="{9641FEBF-293F-FB55-9572-8A91911B01CD}"/>
                  </a:ext>
                </a:extLst>
              </p:cNvPr>
              <p:cNvGrpSpPr/>
              <p:nvPr/>
            </p:nvGrpSpPr>
            <p:grpSpPr>
              <a:xfrm>
                <a:off x="8280823" y="519716"/>
                <a:ext cx="995761" cy="5639502"/>
                <a:chOff x="8280823" y="519716"/>
                <a:chExt cx="995761" cy="5639502"/>
              </a:xfrm>
            </p:grpSpPr>
            <p:grpSp>
              <p:nvGrpSpPr>
                <p:cNvPr id="5" name="Group 4">
                  <a:extLst>
                    <a:ext uri="{FF2B5EF4-FFF2-40B4-BE49-F238E27FC236}">
                      <a16:creationId xmlns:a16="http://schemas.microsoft.com/office/drawing/2014/main" id="{F74C7AA8-E66B-095B-8CC5-BBF79DF88F02}"/>
                    </a:ext>
                  </a:extLst>
                </p:cNvPr>
                <p:cNvGrpSpPr/>
                <p:nvPr/>
              </p:nvGrpSpPr>
              <p:grpSpPr>
                <a:xfrm>
                  <a:off x="8343315" y="519716"/>
                  <a:ext cx="884510" cy="5639502"/>
                  <a:chOff x="8933865" y="519716"/>
                  <a:chExt cx="884510" cy="5639502"/>
                </a:xfrm>
              </p:grpSpPr>
              <p:grpSp>
                <p:nvGrpSpPr>
                  <p:cNvPr id="10" name="Group 9">
                    <a:extLst>
                      <a:ext uri="{FF2B5EF4-FFF2-40B4-BE49-F238E27FC236}">
                        <a16:creationId xmlns:a16="http://schemas.microsoft.com/office/drawing/2014/main" id="{98F2C1FF-85F2-2855-AE15-B1EF094C209C}"/>
                      </a:ext>
                    </a:extLst>
                  </p:cNvPr>
                  <p:cNvGrpSpPr/>
                  <p:nvPr/>
                </p:nvGrpSpPr>
                <p:grpSpPr>
                  <a:xfrm rot="16200000">
                    <a:off x="6556369" y="2897212"/>
                    <a:ext cx="5639502" cy="884510"/>
                    <a:chOff x="6125662" y="907894"/>
                    <a:chExt cx="5639502" cy="941033"/>
                  </a:xfrm>
                </p:grpSpPr>
                <p:sp>
                  <p:nvSpPr>
                    <p:cNvPr id="14" name="Rectangle 13">
                      <a:extLst>
                        <a:ext uri="{FF2B5EF4-FFF2-40B4-BE49-F238E27FC236}">
                          <a16:creationId xmlns:a16="http://schemas.microsoft.com/office/drawing/2014/main" id="{D7FFC1B1-6A79-02D8-FD7B-06EE05BDE47F}"/>
                        </a:ext>
                      </a:extLst>
                    </p:cNvPr>
                    <p:cNvSpPr/>
                    <p:nvPr/>
                  </p:nvSpPr>
                  <p:spPr>
                    <a:xfrm>
                      <a:off x="6173797" y="907894"/>
                      <a:ext cx="5481174" cy="941033"/>
                    </a:xfrm>
                    <a:prstGeom prst="rect">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CBE7593E-AC13-A0DA-FB11-FDC40028946B}"/>
                        </a:ext>
                      </a:extLst>
                    </p:cNvPr>
                    <p:cNvGrpSpPr/>
                    <p:nvPr/>
                  </p:nvGrpSpPr>
                  <p:grpSpPr>
                    <a:xfrm>
                      <a:off x="6125662" y="925531"/>
                      <a:ext cx="5639502" cy="887791"/>
                      <a:chOff x="6125662" y="925531"/>
                      <a:chExt cx="5639502" cy="887791"/>
                    </a:xfrm>
                  </p:grpSpPr>
                  <p:cxnSp>
                    <p:nvCxnSpPr>
                      <p:cNvPr id="18" name="Straight Connector 17">
                        <a:extLst>
                          <a:ext uri="{FF2B5EF4-FFF2-40B4-BE49-F238E27FC236}">
                            <a16:creationId xmlns:a16="http://schemas.microsoft.com/office/drawing/2014/main" id="{50DA8B84-7433-B53F-8900-D93D9ACB9327}"/>
                          </a:ext>
                        </a:extLst>
                      </p:cNvPr>
                      <p:cNvCxnSpPr/>
                      <p:nvPr/>
                    </p:nvCxnSpPr>
                    <p:spPr>
                      <a:xfrm>
                        <a:off x="6451095" y="1293261"/>
                        <a:ext cx="5132439" cy="0"/>
                      </a:xfrm>
                      <a:prstGeom prst="line">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D6510AA-5E3F-08A4-31A9-A82EFF770DC8}"/>
                          </a:ext>
                        </a:extLst>
                      </p:cNvPr>
                      <p:cNvCxnSpPr>
                        <a:cxnSpLocks/>
                      </p:cNvCxnSpPr>
                      <p:nvPr/>
                    </p:nvCxnSpPr>
                    <p:spPr>
                      <a:xfrm>
                        <a:off x="7303122" y="1112149"/>
                        <a:ext cx="0" cy="3657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3352B75-01C5-6044-42F9-A0489153CDD8}"/>
                          </a:ext>
                        </a:extLst>
                      </p:cNvPr>
                      <p:cNvCxnSpPr>
                        <a:cxnSpLocks/>
                      </p:cNvCxnSpPr>
                      <p:nvPr/>
                    </p:nvCxnSpPr>
                    <p:spPr>
                      <a:xfrm>
                        <a:off x="9031909" y="1110381"/>
                        <a:ext cx="0" cy="36576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79CA6D2-7E61-4B79-B08D-33A1DD0E5113}"/>
                          </a:ext>
                        </a:extLst>
                      </p:cNvPr>
                      <p:cNvCxnSpPr>
                        <a:cxnSpLocks/>
                      </p:cNvCxnSpPr>
                      <p:nvPr/>
                    </p:nvCxnSpPr>
                    <p:spPr>
                      <a:xfrm>
                        <a:off x="10817846" y="1110381"/>
                        <a:ext cx="0" cy="36576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48EAB9B-1F1E-256B-05BD-E226071460EE}"/>
                          </a:ext>
                        </a:extLst>
                      </p:cNvPr>
                      <p:cNvCxnSpPr>
                        <a:cxnSpLocks/>
                      </p:cNvCxnSpPr>
                      <p:nvPr/>
                    </p:nvCxnSpPr>
                    <p:spPr>
                      <a:xfrm>
                        <a:off x="7193584" y="1110381"/>
                        <a:ext cx="0" cy="3657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922EA16-955B-E806-9AB4-28DC78A1D006}"/>
                          </a:ext>
                        </a:extLst>
                      </p:cNvPr>
                      <p:cNvCxnSpPr>
                        <a:cxnSpLocks/>
                      </p:cNvCxnSpPr>
                      <p:nvPr/>
                    </p:nvCxnSpPr>
                    <p:spPr>
                      <a:xfrm>
                        <a:off x="7353921" y="1108868"/>
                        <a:ext cx="0" cy="365760"/>
                      </a:xfrm>
                      <a:prstGeom prst="line">
                        <a:avLst/>
                      </a:prstGeom>
                      <a:ln w="254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EE3F94D-6880-10DD-CB6B-0F2A3CD1AA83}"/>
                          </a:ext>
                        </a:extLst>
                      </p:cNvPr>
                      <p:cNvCxnSpPr>
                        <a:cxnSpLocks/>
                      </p:cNvCxnSpPr>
                      <p:nvPr/>
                    </p:nvCxnSpPr>
                    <p:spPr>
                      <a:xfrm>
                        <a:off x="7398371" y="1110381"/>
                        <a:ext cx="0" cy="3657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7E73527-7615-724F-7067-7CFC55B8D0E0}"/>
                          </a:ext>
                        </a:extLst>
                      </p:cNvPr>
                      <p:cNvCxnSpPr>
                        <a:cxnSpLocks/>
                      </p:cNvCxnSpPr>
                      <p:nvPr/>
                    </p:nvCxnSpPr>
                    <p:spPr>
                      <a:xfrm>
                        <a:off x="7488859" y="1110381"/>
                        <a:ext cx="0" cy="3657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F959CCA-C8D8-D1D4-1337-0D06B729C1B9}"/>
                          </a:ext>
                        </a:extLst>
                      </p:cNvPr>
                      <p:cNvCxnSpPr>
                        <a:cxnSpLocks/>
                      </p:cNvCxnSpPr>
                      <p:nvPr/>
                    </p:nvCxnSpPr>
                    <p:spPr>
                      <a:xfrm>
                        <a:off x="8665197" y="1110995"/>
                        <a:ext cx="0" cy="3657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5FEEF04-BF87-D872-3EC4-2EE31B45DB8C}"/>
                          </a:ext>
                        </a:extLst>
                      </p:cNvPr>
                      <p:cNvCxnSpPr>
                        <a:cxnSpLocks/>
                      </p:cNvCxnSpPr>
                      <p:nvPr/>
                    </p:nvCxnSpPr>
                    <p:spPr>
                      <a:xfrm>
                        <a:off x="8789022" y="1110381"/>
                        <a:ext cx="0" cy="3657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AB1EFD6-0ADE-D70B-38D3-B932D047C431}"/>
                          </a:ext>
                        </a:extLst>
                      </p:cNvPr>
                      <p:cNvCxnSpPr>
                        <a:cxnSpLocks/>
                      </p:cNvCxnSpPr>
                      <p:nvPr/>
                    </p:nvCxnSpPr>
                    <p:spPr>
                      <a:xfrm>
                        <a:off x="8893797" y="1110381"/>
                        <a:ext cx="0" cy="3657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46A761E-C16C-2EFC-865E-D5C1190B9BE7}"/>
                          </a:ext>
                        </a:extLst>
                      </p:cNvPr>
                      <p:cNvCxnSpPr>
                        <a:cxnSpLocks/>
                      </p:cNvCxnSpPr>
                      <p:nvPr/>
                    </p:nvCxnSpPr>
                    <p:spPr>
                      <a:xfrm>
                        <a:off x="9103347" y="1110381"/>
                        <a:ext cx="0" cy="3657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9F09EF3-D2A8-4A6D-A73B-E95A762F54A5}"/>
                          </a:ext>
                        </a:extLst>
                      </p:cNvPr>
                      <p:cNvCxnSpPr>
                        <a:cxnSpLocks/>
                      </p:cNvCxnSpPr>
                      <p:nvPr/>
                    </p:nvCxnSpPr>
                    <p:spPr>
                      <a:xfrm>
                        <a:off x="9355769" y="1110383"/>
                        <a:ext cx="0" cy="3657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CF3748-C668-EA5E-3198-5BF8FFB8A88B}"/>
                          </a:ext>
                        </a:extLst>
                      </p:cNvPr>
                      <p:cNvCxnSpPr>
                        <a:cxnSpLocks/>
                      </p:cNvCxnSpPr>
                      <p:nvPr/>
                    </p:nvCxnSpPr>
                    <p:spPr>
                      <a:xfrm>
                        <a:off x="10517809" y="1110381"/>
                        <a:ext cx="0" cy="36576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C8FA3EB-6BB6-D498-26E8-BE72759AB397}"/>
                          </a:ext>
                        </a:extLst>
                      </p:cNvPr>
                      <p:cNvCxnSpPr>
                        <a:cxnSpLocks/>
                      </p:cNvCxnSpPr>
                      <p:nvPr/>
                    </p:nvCxnSpPr>
                    <p:spPr>
                      <a:xfrm>
                        <a:off x="11036921" y="1110381"/>
                        <a:ext cx="0" cy="36576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8BF763A-711E-9F13-557C-E6B6E55442EB}"/>
                              </a:ext>
                            </a:extLst>
                          </p:cNvPr>
                          <p:cNvSpPr txBox="1"/>
                          <p:nvPr/>
                        </p:nvSpPr>
                        <p:spPr>
                          <a:xfrm rot="5400000">
                            <a:off x="5896042" y="1155151"/>
                            <a:ext cx="828571"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𝛿</m:t>
                                </m:r>
                              </m:oMath>
                            </a14:m>
                            <a:r>
                              <a:rPr lang="en-US"/>
                              <a:t>-grid</a:t>
                            </a:r>
                          </a:p>
                        </p:txBody>
                      </p:sp>
                    </mc:Choice>
                    <mc:Fallback xmlns="">
                      <p:sp>
                        <p:nvSpPr>
                          <p:cNvPr id="40" name="TextBox 39">
                            <a:extLst>
                              <a:ext uri="{FF2B5EF4-FFF2-40B4-BE49-F238E27FC236}">
                                <a16:creationId xmlns:a16="http://schemas.microsoft.com/office/drawing/2014/main" id="{78BF763A-711E-9F13-557C-E6B6E55442EB}"/>
                              </a:ext>
                            </a:extLst>
                          </p:cNvPr>
                          <p:cNvSpPr txBox="1">
                            <a:spLocks noRot="1" noChangeAspect="1" noMove="1" noResize="1" noEditPoints="1" noAdjustHandles="1" noChangeArrowheads="1" noChangeShapeType="1" noTextEdit="1"/>
                          </p:cNvSpPr>
                          <p:nvPr/>
                        </p:nvSpPr>
                        <p:spPr>
                          <a:xfrm rot="5400000">
                            <a:off x="5896042" y="1155151"/>
                            <a:ext cx="828571" cy="369332"/>
                          </a:xfrm>
                          <a:prstGeom prst="rect">
                            <a:avLst/>
                          </a:prstGeom>
                          <a:blipFill>
                            <a:blip r:embed="rId11"/>
                            <a:stretch>
                              <a:fillRect t="-10000" r="-7813"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AF18148A-092C-20B1-8BD2-B31968C86D6A}"/>
                              </a:ext>
                            </a:extLst>
                          </p:cNvPr>
                          <p:cNvSpPr txBox="1"/>
                          <p:nvPr/>
                        </p:nvSpPr>
                        <p:spPr>
                          <a:xfrm rot="5400000">
                            <a:off x="11407641" y="1455800"/>
                            <a:ext cx="367897" cy="347148"/>
                          </a:xfrm>
                          <a:prstGeom prst="rect">
                            <a:avLst/>
                          </a:prstGeom>
                          <a:noFill/>
                          <a:ln w="19050">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a:p>
                        </p:txBody>
                      </p:sp>
                    </mc:Choice>
                    <mc:Fallback xmlns="">
                      <p:sp>
                        <p:nvSpPr>
                          <p:cNvPr id="42" name="TextBox 41">
                            <a:extLst>
                              <a:ext uri="{FF2B5EF4-FFF2-40B4-BE49-F238E27FC236}">
                                <a16:creationId xmlns:a16="http://schemas.microsoft.com/office/drawing/2014/main" id="{AF18148A-092C-20B1-8BD2-B31968C86D6A}"/>
                              </a:ext>
                            </a:extLst>
                          </p:cNvPr>
                          <p:cNvSpPr txBox="1">
                            <a:spLocks noRot="1" noChangeAspect="1" noMove="1" noResize="1" noEditPoints="1" noAdjustHandles="1" noChangeArrowheads="1" noChangeShapeType="1" noTextEdit="1"/>
                          </p:cNvSpPr>
                          <p:nvPr/>
                        </p:nvSpPr>
                        <p:spPr>
                          <a:xfrm rot="5400000">
                            <a:off x="11407641" y="1455800"/>
                            <a:ext cx="367897" cy="347148"/>
                          </a:xfrm>
                          <a:prstGeom prst="rect">
                            <a:avLst/>
                          </a:prstGeom>
                          <a:blipFill>
                            <a:blip r:embed="rId12"/>
                            <a:stretch>
                              <a:fillRect/>
                            </a:stretch>
                          </a:blipFill>
                          <a:ln w="19050">
                            <a:noFill/>
                          </a:ln>
                        </p:spPr>
                        <p:txBody>
                          <a:bodyPr/>
                          <a:lstStyle/>
                          <a:p>
                            <a:r>
                              <a:rPr lang="en-US">
                                <a:noFill/>
                              </a:rPr>
                              <a:t> </a:t>
                            </a:r>
                          </a:p>
                        </p:txBody>
                      </p:sp>
                    </mc:Fallback>
                  </mc:AlternateContent>
                  <p:cxnSp>
                    <p:nvCxnSpPr>
                      <p:cNvPr id="44" name="Straight Connector 43">
                        <a:extLst>
                          <a:ext uri="{FF2B5EF4-FFF2-40B4-BE49-F238E27FC236}">
                            <a16:creationId xmlns:a16="http://schemas.microsoft.com/office/drawing/2014/main" id="{F20ECC6E-91FA-17D3-0838-7CB572CFD1BB}"/>
                          </a:ext>
                        </a:extLst>
                      </p:cNvPr>
                      <p:cNvCxnSpPr>
                        <a:cxnSpLocks/>
                      </p:cNvCxnSpPr>
                      <p:nvPr/>
                    </p:nvCxnSpPr>
                    <p:spPr>
                      <a:xfrm>
                        <a:off x="6740592" y="1128822"/>
                        <a:ext cx="0" cy="365760"/>
                      </a:xfrm>
                      <a:prstGeom prst="line">
                        <a:avLst/>
                      </a:prstGeom>
                      <a:ln w="19050"/>
                    </p:spPr>
                    <p:style>
                      <a:lnRef idx="1">
                        <a:schemeClr val="accent1"/>
                      </a:lnRef>
                      <a:fillRef idx="0">
                        <a:schemeClr val="accent1"/>
                      </a:fillRef>
                      <a:effectRef idx="0">
                        <a:schemeClr val="accent1"/>
                      </a:effectRef>
                      <a:fontRef idx="minor">
                        <a:schemeClr val="tx1"/>
                      </a:fontRef>
                    </p:style>
                  </p:cxnSp>
                </p:grpSp>
              </p:grpSp>
              <p:cxnSp>
                <p:nvCxnSpPr>
                  <p:cNvPr id="7" name="Straight Connector 6">
                    <a:extLst>
                      <a:ext uri="{FF2B5EF4-FFF2-40B4-BE49-F238E27FC236}">
                        <a16:creationId xmlns:a16="http://schemas.microsoft.com/office/drawing/2014/main" id="{744DD34A-3DB1-28D8-7841-A1C58FAAAE12}"/>
                      </a:ext>
                    </a:extLst>
                  </p:cNvPr>
                  <p:cNvCxnSpPr>
                    <a:cxnSpLocks/>
                  </p:cNvCxnSpPr>
                  <p:nvPr/>
                </p:nvCxnSpPr>
                <p:spPr>
                  <a:xfrm rot="16200000">
                    <a:off x="9294648" y="1528093"/>
                    <a:ext cx="0" cy="3437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5B1CEBA-89D0-E767-C676-8295F8D69491}"/>
                      </a:ext>
                    </a:extLst>
                  </p:cNvPr>
                  <p:cNvCxnSpPr>
                    <a:cxnSpLocks/>
                  </p:cNvCxnSpPr>
                  <p:nvPr/>
                </p:nvCxnSpPr>
                <p:spPr>
                  <a:xfrm rot="16200000">
                    <a:off x="9294648" y="1664955"/>
                    <a:ext cx="0" cy="3437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021C333-8D25-D215-5717-196BEF627EDA}"/>
                      </a:ext>
                    </a:extLst>
                  </p:cNvPr>
                  <p:cNvCxnSpPr>
                    <a:cxnSpLocks/>
                  </p:cNvCxnSpPr>
                  <p:nvPr/>
                </p:nvCxnSpPr>
                <p:spPr>
                  <a:xfrm rot="16200000">
                    <a:off x="9294648" y="1488743"/>
                    <a:ext cx="0" cy="343791"/>
                  </a:xfrm>
                  <a:prstGeom prst="line">
                    <a:avLst/>
                  </a:prstGeom>
                  <a:ln w="19050"/>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AF1E9E79-2B00-F6D1-F67A-A153E72DEF0A}"/>
                        </a:ext>
                      </a:extLst>
                    </p:cNvPr>
                    <p:cNvSpPr txBox="1"/>
                    <p:nvPr/>
                  </p:nvSpPr>
                  <p:spPr>
                    <a:xfrm>
                      <a:off x="8832488" y="5334748"/>
                      <a:ext cx="44409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m:oMathPara>
                      </a14:m>
                      <a:endParaRPr lang="en-US"/>
                    </a:p>
                  </p:txBody>
                </p:sp>
              </mc:Choice>
              <mc:Fallback xmlns="">
                <p:sp>
                  <p:nvSpPr>
                    <p:cNvPr id="45" name="TextBox 44">
                      <a:extLst>
                        <a:ext uri="{FF2B5EF4-FFF2-40B4-BE49-F238E27FC236}">
                          <a16:creationId xmlns:a16="http://schemas.microsoft.com/office/drawing/2014/main" id="{AF1E9E79-2B00-F6D1-F67A-A153E72DEF0A}"/>
                        </a:ext>
                      </a:extLst>
                    </p:cNvPr>
                    <p:cNvSpPr txBox="1">
                      <a:spLocks noRot="1" noChangeAspect="1" noMove="1" noResize="1" noEditPoints="1" noAdjustHandles="1" noChangeArrowheads="1" noChangeShapeType="1" noTextEdit="1"/>
                    </p:cNvSpPr>
                    <p:nvPr/>
                  </p:nvSpPr>
                  <p:spPr>
                    <a:xfrm>
                      <a:off x="8832488" y="5334748"/>
                      <a:ext cx="444096" cy="369332"/>
                    </a:xfrm>
                    <a:prstGeom prst="rect">
                      <a:avLst/>
                    </a:prstGeom>
                    <a:blipFill>
                      <a:blip r:embed="rId13"/>
                      <a:stretch>
                        <a:fillRect/>
                      </a:stretch>
                    </a:blipFill>
                  </p:spPr>
                  <p:txBody>
                    <a:bodyPr/>
                    <a:lstStyle/>
                    <a:p>
                      <a:r>
                        <a:rPr lang="en-US">
                          <a:noFill/>
                        </a:rPr>
                        <a:t> </a:t>
                      </a:r>
                    </a:p>
                  </p:txBody>
                </p:sp>
              </mc:Fallback>
            </mc:AlternateContent>
            <p:cxnSp>
              <p:nvCxnSpPr>
                <p:cNvPr id="46" name="Straight Connector 45">
                  <a:extLst>
                    <a:ext uri="{FF2B5EF4-FFF2-40B4-BE49-F238E27FC236}">
                      <a16:creationId xmlns:a16="http://schemas.microsoft.com/office/drawing/2014/main" id="{8B176DCD-97C1-54C7-0793-447AD815A7A8}"/>
                    </a:ext>
                  </a:extLst>
                </p:cNvPr>
                <p:cNvCxnSpPr>
                  <a:cxnSpLocks/>
                </p:cNvCxnSpPr>
                <p:nvPr/>
              </p:nvCxnSpPr>
              <p:spPr>
                <a:xfrm>
                  <a:off x="8428691" y="5114835"/>
                  <a:ext cx="641211"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C4105FB-2CF9-EA49-2B00-0DD7E69E0501}"/>
                    </a:ext>
                  </a:extLst>
                </p:cNvPr>
                <p:cNvCxnSpPr>
                  <a:cxnSpLocks/>
                </p:cNvCxnSpPr>
                <p:nvPr/>
              </p:nvCxnSpPr>
              <p:spPr>
                <a:xfrm flipV="1">
                  <a:off x="8442616" y="4219479"/>
                  <a:ext cx="596846" cy="3605"/>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48BCB4B-C000-20B0-7EEE-9AC676E8EADF}"/>
                    </a:ext>
                  </a:extLst>
                </p:cNvPr>
                <p:cNvCxnSpPr>
                  <a:cxnSpLocks/>
                </p:cNvCxnSpPr>
                <p:nvPr/>
              </p:nvCxnSpPr>
              <p:spPr>
                <a:xfrm>
                  <a:off x="8428165" y="3799913"/>
                  <a:ext cx="593294"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7CD0856-B82D-E4FF-EF76-1D1045DCEE98}"/>
                    </a:ext>
                  </a:extLst>
                </p:cNvPr>
                <p:cNvCxnSpPr>
                  <a:cxnSpLocks/>
                </p:cNvCxnSpPr>
                <p:nvPr/>
              </p:nvCxnSpPr>
              <p:spPr>
                <a:xfrm>
                  <a:off x="8428165" y="3369738"/>
                  <a:ext cx="587667"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4242978-5A3E-A84E-09FE-2F9539C5568A}"/>
                    </a:ext>
                  </a:extLst>
                </p:cNvPr>
                <p:cNvCxnSpPr>
                  <a:cxnSpLocks/>
                </p:cNvCxnSpPr>
                <p:nvPr/>
              </p:nvCxnSpPr>
              <p:spPr>
                <a:xfrm>
                  <a:off x="8478638" y="2940050"/>
                  <a:ext cx="558493"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C747EE1-A816-6245-E7FE-234884D79AB1}"/>
                    </a:ext>
                  </a:extLst>
                </p:cNvPr>
                <p:cNvCxnSpPr>
                  <a:cxnSpLocks/>
                </p:cNvCxnSpPr>
                <p:nvPr/>
              </p:nvCxnSpPr>
              <p:spPr>
                <a:xfrm>
                  <a:off x="8443839" y="2052435"/>
                  <a:ext cx="593292"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0B5CAF1-DAED-2C15-363C-C2D273AA3D29}"/>
                    </a:ext>
                  </a:extLst>
                </p:cNvPr>
                <p:cNvCxnSpPr>
                  <a:cxnSpLocks/>
                </p:cNvCxnSpPr>
                <p:nvPr/>
              </p:nvCxnSpPr>
              <p:spPr>
                <a:xfrm>
                  <a:off x="8436303" y="1630452"/>
                  <a:ext cx="608363"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A394030-5CF4-AC5D-5259-807848C59DBE}"/>
                    </a:ext>
                  </a:extLst>
                </p:cNvPr>
                <p:cNvCxnSpPr>
                  <a:cxnSpLocks/>
                </p:cNvCxnSpPr>
                <p:nvPr/>
              </p:nvCxnSpPr>
              <p:spPr>
                <a:xfrm>
                  <a:off x="8432166" y="1175349"/>
                  <a:ext cx="616636" cy="3676"/>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4F6DFE5A-B016-F123-1B60-9A70B339F20C}"/>
                    </a:ext>
                  </a:extLst>
                </p:cNvPr>
                <p:cNvGrpSpPr/>
                <p:nvPr/>
              </p:nvGrpSpPr>
              <p:grpSpPr>
                <a:xfrm>
                  <a:off x="8286222" y="5119329"/>
                  <a:ext cx="339258" cy="445483"/>
                  <a:chOff x="8288947" y="5192842"/>
                  <a:chExt cx="281265" cy="369332"/>
                </a:xfrm>
              </p:grpSpPr>
              <p:cxnSp>
                <p:nvCxnSpPr>
                  <p:cNvPr id="56" name="Straight Arrow Connector 55">
                    <a:extLst>
                      <a:ext uri="{FF2B5EF4-FFF2-40B4-BE49-F238E27FC236}">
                        <a16:creationId xmlns:a16="http://schemas.microsoft.com/office/drawing/2014/main" id="{2F5BAF39-3BE2-BE7C-A8C9-8EB677B7857B}"/>
                      </a:ext>
                    </a:extLst>
                  </p:cNvPr>
                  <p:cNvCxnSpPr/>
                  <p:nvPr/>
                </p:nvCxnSpPr>
                <p:spPr>
                  <a:xfrm>
                    <a:off x="8570212" y="5197374"/>
                    <a:ext cx="0" cy="3469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047B0A63-80C5-A664-08D2-F50178E92615}"/>
                          </a:ext>
                        </a:extLst>
                      </p:cNvPr>
                      <p:cNvSpPr txBox="1"/>
                      <p:nvPr/>
                    </p:nvSpPr>
                    <p:spPr>
                      <a:xfrm>
                        <a:off x="8288947" y="5192842"/>
                        <a:ext cx="2682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oMath>
                          </m:oMathPara>
                        </a14:m>
                        <a:endParaRPr lang="en-US"/>
                      </a:p>
                    </p:txBody>
                  </p:sp>
                </mc:Choice>
                <mc:Fallback xmlns="">
                  <p:sp>
                    <p:nvSpPr>
                      <p:cNvPr id="57" name="TextBox 56">
                        <a:extLst>
                          <a:ext uri="{FF2B5EF4-FFF2-40B4-BE49-F238E27FC236}">
                            <a16:creationId xmlns:a16="http://schemas.microsoft.com/office/drawing/2014/main" id="{047B0A63-80C5-A664-08D2-F50178E92615}"/>
                          </a:ext>
                        </a:extLst>
                      </p:cNvPr>
                      <p:cNvSpPr txBox="1">
                        <a:spLocks noRot="1" noChangeAspect="1" noMove="1" noResize="1" noEditPoints="1" noAdjustHandles="1" noChangeArrowheads="1" noChangeShapeType="1" noTextEdit="1"/>
                      </p:cNvSpPr>
                      <p:nvPr/>
                    </p:nvSpPr>
                    <p:spPr>
                      <a:xfrm>
                        <a:off x="8288947" y="5192842"/>
                        <a:ext cx="268250" cy="369332"/>
                      </a:xfrm>
                      <a:prstGeom prst="rect">
                        <a:avLst/>
                      </a:prstGeom>
                      <a:blipFill>
                        <a:blip r:embed="rId14"/>
                        <a:stretch>
                          <a:fillRect/>
                        </a:stretch>
                      </a:blipFill>
                    </p:spPr>
                    <p:txBody>
                      <a:bodyPr/>
                      <a:lstStyle/>
                      <a:p>
                        <a:r>
                          <a:rPr lang="en-US">
                            <a:noFill/>
                          </a:rPr>
                          <a:t> </a:t>
                        </a:r>
                      </a:p>
                    </p:txBody>
                  </p:sp>
                </mc:Fallback>
              </mc:AlternateContent>
            </p:grpSp>
            <p:grpSp>
              <p:nvGrpSpPr>
                <p:cNvPr id="66" name="Group 65">
                  <a:extLst>
                    <a:ext uri="{FF2B5EF4-FFF2-40B4-BE49-F238E27FC236}">
                      <a16:creationId xmlns:a16="http://schemas.microsoft.com/office/drawing/2014/main" id="{95EB908B-F775-8978-BA1F-B1408C58E4F1}"/>
                    </a:ext>
                  </a:extLst>
                </p:cNvPr>
                <p:cNvGrpSpPr/>
                <p:nvPr/>
              </p:nvGrpSpPr>
              <p:grpSpPr>
                <a:xfrm>
                  <a:off x="8280823" y="2496067"/>
                  <a:ext cx="349818" cy="478151"/>
                  <a:chOff x="8282881" y="6587655"/>
                  <a:chExt cx="290022" cy="396416"/>
                </a:xfrm>
              </p:grpSpPr>
              <p:cxnSp>
                <p:nvCxnSpPr>
                  <p:cNvPr id="67" name="Straight Arrow Connector 66">
                    <a:extLst>
                      <a:ext uri="{FF2B5EF4-FFF2-40B4-BE49-F238E27FC236}">
                        <a16:creationId xmlns:a16="http://schemas.microsoft.com/office/drawing/2014/main" id="{883BE73F-7C69-647A-2049-3BAAF05BDAAA}"/>
                      </a:ext>
                    </a:extLst>
                  </p:cNvPr>
                  <p:cNvCxnSpPr>
                    <a:cxnSpLocks/>
                  </p:cNvCxnSpPr>
                  <p:nvPr/>
                </p:nvCxnSpPr>
                <p:spPr>
                  <a:xfrm>
                    <a:off x="8572903" y="6587655"/>
                    <a:ext cx="0" cy="35539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3655DDEF-C166-59FB-18E1-712DFEF81963}"/>
                          </a:ext>
                        </a:extLst>
                      </p:cNvPr>
                      <p:cNvSpPr txBox="1"/>
                      <p:nvPr/>
                    </p:nvSpPr>
                    <p:spPr>
                      <a:xfrm>
                        <a:off x="8282881" y="6614739"/>
                        <a:ext cx="26825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𝛿</m:t>
                              </m:r>
                            </m:oMath>
                          </m:oMathPara>
                        </a14:m>
                        <a:endParaRPr lang="en-US"/>
                      </a:p>
                    </p:txBody>
                  </p:sp>
                </mc:Choice>
                <mc:Fallback xmlns="">
                  <p:sp>
                    <p:nvSpPr>
                      <p:cNvPr id="68" name="TextBox 67">
                        <a:extLst>
                          <a:ext uri="{FF2B5EF4-FFF2-40B4-BE49-F238E27FC236}">
                            <a16:creationId xmlns:a16="http://schemas.microsoft.com/office/drawing/2014/main" id="{3655DDEF-C166-59FB-18E1-712DFEF81963}"/>
                          </a:ext>
                        </a:extLst>
                      </p:cNvPr>
                      <p:cNvSpPr txBox="1">
                        <a:spLocks noRot="1" noChangeAspect="1" noMove="1" noResize="1" noEditPoints="1" noAdjustHandles="1" noChangeArrowheads="1" noChangeShapeType="1" noTextEdit="1"/>
                      </p:cNvSpPr>
                      <p:nvPr/>
                    </p:nvSpPr>
                    <p:spPr>
                      <a:xfrm>
                        <a:off x="8282881" y="6614739"/>
                        <a:ext cx="268250" cy="369332"/>
                      </a:xfrm>
                      <a:prstGeom prst="rect">
                        <a:avLst/>
                      </a:prstGeom>
                      <a:blipFill>
                        <a:blip r:embed="rId14"/>
                        <a:stretch>
                          <a:fillRect/>
                        </a:stretch>
                      </a:blipFill>
                    </p:spPr>
                    <p:txBody>
                      <a:bodyPr/>
                      <a:lstStyle/>
                      <a:p>
                        <a:r>
                          <a:rPr lang="en-US">
                            <a:noFill/>
                          </a:rPr>
                          <a:t> </a:t>
                        </a:r>
                      </a:p>
                    </p:txBody>
                  </p:sp>
                </mc:Fallback>
              </mc:AlternateContent>
            </p:grpSp>
          </p:grpSp>
          <p:sp>
            <p:nvSpPr>
              <p:cNvPr id="133" name="Left Brace 132">
                <a:extLst>
                  <a:ext uri="{FF2B5EF4-FFF2-40B4-BE49-F238E27FC236}">
                    <a16:creationId xmlns:a16="http://schemas.microsoft.com/office/drawing/2014/main" id="{505ED2C5-8298-9C9C-C753-643ABD5088FC}"/>
                  </a:ext>
                </a:extLst>
              </p:cNvPr>
              <p:cNvSpPr/>
              <p:nvPr/>
            </p:nvSpPr>
            <p:spPr>
              <a:xfrm flipH="1">
                <a:off x="8879504" y="4658355"/>
                <a:ext cx="187008" cy="452278"/>
              </a:xfrm>
              <a:prstGeom prst="leftBrace">
                <a:avLst>
                  <a:gd name="adj1" fmla="val 38042"/>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4" name="Left Brace 133">
                <a:extLst>
                  <a:ext uri="{FF2B5EF4-FFF2-40B4-BE49-F238E27FC236}">
                    <a16:creationId xmlns:a16="http://schemas.microsoft.com/office/drawing/2014/main" id="{70D06F2B-329D-35D0-BA82-7B3E470B8CAA}"/>
                  </a:ext>
                </a:extLst>
              </p:cNvPr>
              <p:cNvSpPr/>
              <p:nvPr/>
            </p:nvSpPr>
            <p:spPr>
              <a:xfrm flipH="1">
                <a:off x="8875136" y="5114085"/>
                <a:ext cx="187008" cy="425104"/>
              </a:xfrm>
              <a:prstGeom prst="leftBrace">
                <a:avLst>
                  <a:gd name="adj1" fmla="val 38042"/>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5" name="Left Brace 134">
                <a:extLst>
                  <a:ext uri="{FF2B5EF4-FFF2-40B4-BE49-F238E27FC236}">
                    <a16:creationId xmlns:a16="http://schemas.microsoft.com/office/drawing/2014/main" id="{277AFF3A-718D-EE02-08E7-F0C1C4C7A797}"/>
                  </a:ext>
                </a:extLst>
              </p:cNvPr>
              <p:cNvSpPr/>
              <p:nvPr/>
            </p:nvSpPr>
            <p:spPr>
              <a:xfrm flipH="1">
                <a:off x="8875136" y="3371220"/>
                <a:ext cx="187008" cy="425104"/>
              </a:xfrm>
              <a:prstGeom prst="leftBrace">
                <a:avLst>
                  <a:gd name="adj1" fmla="val 38042"/>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7" name="Straight Connector 136">
                <a:extLst>
                  <a:ext uri="{FF2B5EF4-FFF2-40B4-BE49-F238E27FC236}">
                    <a16:creationId xmlns:a16="http://schemas.microsoft.com/office/drawing/2014/main" id="{872C1D7A-4115-5CD2-20B2-5604964200FC}"/>
                  </a:ext>
                </a:extLst>
              </p:cNvPr>
              <p:cNvCxnSpPr>
                <a:cxnSpLocks/>
              </p:cNvCxnSpPr>
              <p:nvPr/>
            </p:nvCxnSpPr>
            <p:spPr>
              <a:xfrm>
                <a:off x="8437280" y="4656422"/>
                <a:ext cx="641211"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55" name="Left Brace 154">
                <a:extLst>
                  <a:ext uri="{FF2B5EF4-FFF2-40B4-BE49-F238E27FC236}">
                    <a16:creationId xmlns:a16="http://schemas.microsoft.com/office/drawing/2014/main" id="{24249F8B-07C6-EC6C-2F2D-096CCFF6D8B4}"/>
                  </a:ext>
                </a:extLst>
              </p:cNvPr>
              <p:cNvSpPr/>
              <p:nvPr/>
            </p:nvSpPr>
            <p:spPr>
              <a:xfrm flipH="1">
                <a:off x="8875136" y="2942178"/>
                <a:ext cx="187008" cy="425104"/>
              </a:xfrm>
              <a:prstGeom prst="leftBrace">
                <a:avLst>
                  <a:gd name="adj1" fmla="val 38042"/>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56" name="Straight Connector 155">
                <a:extLst>
                  <a:ext uri="{FF2B5EF4-FFF2-40B4-BE49-F238E27FC236}">
                    <a16:creationId xmlns:a16="http://schemas.microsoft.com/office/drawing/2014/main" id="{EBF04DA5-4EA3-E8FA-D120-C169560F68DD}"/>
                  </a:ext>
                </a:extLst>
              </p:cNvPr>
              <p:cNvCxnSpPr>
                <a:cxnSpLocks/>
              </p:cNvCxnSpPr>
              <p:nvPr/>
            </p:nvCxnSpPr>
            <p:spPr>
              <a:xfrm>
                <a:off x="8470049" y="2484515"/>
                <a:ext cx="558493" cy="0"/>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57" name="Left Brace 156">
                <a:extLst>
                  <a:ext uri="{FF2B5EF4-FFF2-40B4-BE49-F238E27FC236}">
                    <a16:creationId xmlns:a16="http://schemas.microsoft.com/office/drawing/2014/main" id="{81CA0F76-958D-B2FF-86FE-01FD87BF0F86}"/>
                  </a:ext>
                </a:extLst>
              </p:cNvPr>
              <p:cNvSpPr/>
              <p:nvPr/>
            </p:nvSpPr>
            <p:spPr>
              <a:xfrm flipH="1">
                <a:off x="8876240" y="2487159"/>
                <a:ext cx="192893" cy="445057"/>
              </a:xfrm>
              <a:prstGeom prst="leftBrace">
                <a:avLst>
                  <a:gd name="adj1" fmla="val 38042"/>
                  <a:gd name="adj2" fmla="val 51135"/>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9" name="Left Brace 158">
              <a:extLst>
                <a:ext uri="{FF2B5EF4-FFF2-40B4-BE49-F238E27FC236}">
                  <a16:creationId xmlns:a16="http://schemas.microsoft.com/office/drawing/2014/main" id="{9E95D9D9-A41F-41B3-52E1-46C5FC065DD0}"/>
                </a:ext>
              </a:extLst>
            </p:cNvPr>
            <p:cNvSpPr/>
            <p:nvPr/>
          </p:nvSpPr>
          <p:spPr>
            <a:xfrm flipH="1">
              <a:off x="8875136" y="1628720"/>
              <a:ext cx="187008" cy="425104"/>
            </a:xfrm>
            <a:prstGeom prst="leftBrace">
              <a:avLst>
                <a:gd name="adj1" fmla="val 38042"/>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0" name="Left Brace 159">
              <a:extLst>
                <a:ext uri="{FF2B5EF4-FFF2-40B4-BE49-F238E27FC236}">
                  <a16:creationId xmlns:a16="http://schemas.microsoft.com/office/drawing/2014/main" id="{84F18860-7D0C-A2E1-DD28-283A7D34FB9F}"/>
                </a:ext>
              </a:extLst>
            </p:cNvPr>
            <p:cNvSpPr/>
            <p:nvPr/>
          </p:nvSpPr>
          <p:spPr>
            <a:xfrm flipH="1">
              <a:off x="8882130" y="1194249"/>
              <a:ext cx="187008" cy="425104"/>
            </a:xfrm>
            <a:prstGeom prst="leftBrace">
              <a:avLst>
                <a:gd name="adj1" fmla="val 38042"/>
                <a:gd name="adj2" fmla="val 50000"/>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989702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F7603-3778-9AB5-24A4-3454698ADA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381B8D-75B9-A3A9-BA53-0D9CD7A37EE7}"/>
              </a:ext>
            </a:extLst>
          </p:cNvPr>
          <p:cNvSpPr>
            <a:spLocks noGrp="1"/>
          </p:cNvSpPr>
          <p:nvPr>
            <p:ph type="title"/>
          </p:nvPr>
        </p:nvSpPr>
        <p:spPr>
          <a:xfrm>
            <a:off x="180975" y="248925"/>
            <a:ext cx="11473996" cy="1142385"/>
          </a:xfrm>
        </p:spPr>
        <p:txBody>
          <a:bodyPr/>
          <a:lstStyle/>
          <a:p>
            <a:r>
              <a:rPr lang="en-US"/>
              <a:t>Stage 2: Duration sampling</a:t>
            </a:r>
          </a:p>
        </p:txBody>
      </p:sp>
      <p:sp>
        <p:nvSpPr>
          <p:cNvPr id="4" name="Slide Number Placeholder 3">
            <a:extLst>
              <a:ext uri="{FF2B5EF4-FFF2-40B4-BE49-F238E27FC236}">
                <a16:creationId xmlns:a16="http://schemas.microsoft.com/office/drawing/2014/main" id="{162D6A15-EC81-221A-8F3D-5B15852417A8}"/>
              </a:ext>
            </a:extLst>
          </p:cNvPr>
          <p:cNvSpPr>
            <a:spLocks noGrp="1"/>
          </p:cNvSpPr>
          <p:nvPr>
            <p:ph type="sldNum" sz="quarter" idx="12"/>
          </p:nvPr>
        </p:nvSpPr>
        <p:spPr/>
        <p:txBody>
          <a:bodyPr/>
          <a:lstStyle/>
          <a:p>
            <a:r>
              <a:rPr lang="en-US"/>
              <a:t>4/13</a:t>
            </a:r>
          </a:p>
        </p:txBody>
      </p:sp>
      <p:sp>
        <p:nvSpPr>
          <p:cNvPr id="7" name="Content Placeholder 4">
            <a:extLst>
              <a:ext uri="{FF2B5EF4-FFF2-40B4-BE49-F238E27FC236}">
                <a16:creationId xmlns:a16="http://schemas.microsoft.com/office/drawing/2014/main" id="{A23CB528-2BDA-E071-D036-A450055023AC}"/>
              </a:ext>
            </a:extLst>
          </p:cNvPr>
          <p:cNvSpPr>
            <a:spLocks noGrp="1"/>
          </p:cNvSpPr>
          <p:nvPr>
            <p:ph idx="1"/>
          </p:nvPr>
        </p:nvSpPr>
        <p:spPr>
          <a:xfrm>
            <a:off x="398463" y="1391310"/>
            <a:ext cx="9471025" cy="3558515"/>
          </a:xfrm>
        </p:spPr>
        <p:txBody>
          <a:bodyPr>
            <a:noAutofit/>
          </a:bodyPr>
          <a:lstStyle/>
          <a:p>
            <a:pPr marL="339725" indent="-339725">
              <a:buFont typeface="Wingdings" panose="05000000000000000000" pitchFamily="2" charset="2"/>
              <a:buChar char="q"/>
            </a:pPr>
            <a:r>
              <a:rPr lang="en-US" sz="2400" b="1"/>
              <a:t>Estimating distribution:</a:t>
            </a:r>
          </a:p>
          <a:p>
            <a:endParaRPr lang="en-US"/>
          </a:p>
          <a:p>
            <a:endParaRPr lang="en-US"/>
          </a:p>
          <a:p>
            <a:pPr marL="0" indent="0">
              <a:buNone/>
            </a:pPr>
            <a:endParaRPr lang="en-US"/>
          </a:p>
          <a:p>
            <a:pPr marL="339725" indent="-339725">
              <a:buFont typeface="Wingdings" panose="05000000000000000000" pitchFamily="2" charset="2"/>
              <a:buChar char="q"/>
            </a:pPr>
            <a:r>
              <a:rPr lang="en-US" sz="2400" b="1"/>
              <a:t>Sampling process: </a:t>
            </a:r>
          </a:p>
        </p:txBody>
      </p:sp>
      <p:sp>
        <p:nvSpPr>
          <p:cNvPr id="8" name="Rectangle: Rounded Corners 7">
            <a:extLst>
              <a:ext uri="{FF2B5EF4-FFF2-40B4-BE49-F238E27FC236}">
                <a16:creationId xmlns:a16="http://schemas.microsoft.com/office/drawing/2014/main" id="{1BD87782-1CAF-31D3-4303-54DBD6402E01}"/>
              </a:ext>
            </a:extLst>
          </p:cNvPr>
          <p:cNvSpPr/>
          <p:nvPr/>
        </p:nvSpPr>
        <p:spPr>
          <a:xfrm>
            <a:off x="747485" y="1989174"/>
            <a:ext cx="1815222"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Temporal bipartite graph</a:t>
            </a:r>
          </a:p>
        </p:txBody>
      </p:sp>
      <p:pic>
        <p:nvPicPr>
          <p:cNvPr id="9" name="Picture 8" descr="\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10;$\mathcal G \rightarrow \tilde{\mathcal G}$&#10;&#10;\end{document}" title="IguanaTex Picture Display">
            <a:extLst>
              <a:ext uri="{FF2B5EF4-FFF2-40B4-BE49-F238E27FC236}">
                <a16:creationId xmlns:a16="http://schemas.microsoft.com/office/drawing/2014/main" id="{9F4B4253-237F-D0DC-7F7C-23BE55D23DF8}"/>
              </a:ext>
            </a:extLst>
          </p:cNvPr>
          <p:cNvPicPr>
            <a:picLocks noChangeAspect="1"/>
          </p:cNvPicPr>
          <p:nvPr>
            <p:custDataLst>
              <p:tags r:id="rId2"/>
            </p:custDataLst>
          </p:nvPr>
        </p:nvPicPr>
        <p:blipFill>
          <a:blip r:embed="rId8"/>
          <a:srcRect r="77222"/>
          <a:stretch>
            <a:fillRect/>
          </a:stretch>
        </p:blipFill>
        <p:spPr>
          <a:xfrm>
            <a:off x="1554411" y="2903574"/>
            <a:ext cx="201369" cy="335327"/>
          </a:xfrm>
          <a:prstGeom prst="rect">
            <a:avLst/>
          </a:prstGeom>
        </p:spPr>
      </p:pic>
      <p:sp>
        <p:nvSpPr>
          <p:cNvPr id="10" name="Rectangle: Rounded Corners 9">
            <a:extLst>
              <a:ext uri="{FF2B5EF4-FFF2-40B4-BE49-F238E27FC236}">
                <a16:creationId xmlns:a16="http://schemas.microsoft.com/office/drawing/2014/main" id="{138C166B-5519-12EB-1A33-775956C8CC43}"/>
              </a:ext>
            </a:extLst>
          </p:cNvPr>
          <p:cNvSpPr/>
          <p:nvPr/>
        </p:nvSpPr>
        <p:spPr>
          <a:xfrm>
            <a:off x="4534238" y="1989174"/>
            <a:ext cx="1815222"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HCW clusters’ visit durations</a:t>
            </a:r>
          </a:p>
        </p:txBody>
      </p:sp>
      <p:cxnSp>
        <p:nvCxnSpPr>
          <p:cNvPr id="12" name="Straight Arrow Connector 11">
            <a:extLst>
              <a:ext uri="{FF2B5EF4-FFF2-40B4-BE49-F238E27FC236}">
                <a16:creationId xmlns:a16="http://schemas.microsoft.com/office/drawing/2014/main" id="{62299D57-857A-38B3-871B-20DDA89E55B0}"/>
              </a:ext>
            </a:extLst>
          </p:cNvPr>
          <p:cNvCxnSpPr>
            <a:stCxn id="8" idx="3"/>
            <a:endCxn id="10" idx="1"/>
          </p:cNvCxnSpPr>
          <p:nvPr/>
        </p:nvCxnSpPr>
        <p:spPr>
          <a:xfrm>
            <a:off x="2562707" y="2446374"/>
            <a:ext cx="19715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E6A6F9B3-676C-5779-9D6A-D5FE0CE73AF8}"/>
              </a:ext>
            </a:extLst>
          </p:cNvPr>
          <p:cNvSpPr/>
          <p:nvPr/>
        </p:nvSpPr>
        <p:spPr>
          <a:xfrm>
            <a:off x="7784539" y="2004466"/>
            <a:ext cx="2616604"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Dirichlet Process Mixture of </a:t>
            </a:r>
            <a:r>
              <a:rPr lang="en-US" dirty="0" err="1"/>
              <a:t>LogNormal</a:t>
            </a:r>
            <a:endParaRPr lang="en-US" dirty="0"/>
          </a:p>
        </p:txBody>
      </p:sp>
      <p:cxnSp>
        <p:nvCxnSpPr>
          <p:cNvPr id="15" name="Straight Arrow Connector 14">
            <a:extLst>
              <a:ext uri="{FF2B5EF4-FFF2-40B4-BE49-F238E27FC236}">
                <a16:creationId xmlns:a16="http://schemas.microsoft.com/office/drawing/2014/main" id="{1B70413E-CD22-FC20-CDBE-58DA0DDBCF8C}"/>
              </a:ext>
            </a:extLst>
          </p:cNvPr>
          <p:cNvCxnSpPr>
            <a:stCxn id="10" idx="3"/>
            <a:endCxn id="13" idx="1"/>
          </p:cNvCxnSpPr>
          <p:nvPr/>
        </p:nvCxnSpPr>
        <p:spPr>
          <a:xfrm>
            <a:off x="6349460" y="2446374"/>
            <a:ext cx="1435079" cy="152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C6823A-2D53-BE64-7328-23E72752171A}"/>
              </a:ext>
            </a:extLst>
          </p:cNvPr>
          <p:cNvSpPr txBox="1"/>
          <p:nvPr/>
        </p:nvSpPr>
        <p:spPr>
          <a:xfrm>
            <a:off x="3012749" y="2138501"/>
            <a:ext cx="1476325" cy="646331"/>
          </a:xfrm>
          <a:prstGeom prst="rect">
            <a:avLst/>
          </a:prstGeom>
          <a:noFill/>
        </p:spPr>
        <p:txBody>
          <a:bodyPr wrap="square" rtlCol="0">
            <a:spAutoFit/>
          </a:bodyPr>
          <a:lstStyle/>
          <a:p>
            <a:r>
              <a:rPr lang="en-US" dirty="0"/>
              <a:t>Grouping &amp; Gathering</a:t>
            </a:r>
          </a:p>
        </p:txBody>
      </p:sp>
      <p:sp>
        <p:nvSpPr>
          <p:cNvPr id="17" name="TextBox 16">
            <a:extLst>
              <a:ext uri="{FF2B5EF4-FFF2-40B4-BE49-F238E27FC236}">
                <a16:creationId xmlns:a16="http://schemas.microsoft.com/office/drawing/2014/main" id="{4423C1F3-BDDC-6146-75E2-98E7EF7AA5EF}"/>
              </a:ext>
            </a:extLst>
          </p:cNvPr>
          <p:cNvSpPr txBox="1"/>
          <p:nvPr/>
        </p:nvSpPr>
        <p:spPr>
          <a:xfrm>
            <a:off x="6525825" y="2092334"/>
            <a:ext cx="1082348" cy="369332"/>
          </a:xfrm>
          <a:prstGeom prst="rect">
            <a:avLst/>
          </a:prstGeom>
          <a:noFill/>
        </p:spPr>
        <p:txBody>
          <a:bodyPr wrap="none" rtlCol="0">
            <a:spAutoFit/>
          </a:bodyPr>
          <a:lstStyle/>
          <a:p>
            <a:r>
              <a:rPr lang="en-US"/>
              <a:t>Estimate</a:t>
            </a:r>
          </a:p>
        </p:txBody>
      </p:sp>
      <p:sp>
        <p:nvSpPr>
          <p:cNvPr id="28" name="Rectangle: Rounded Corners 27">
            <a:extLst>
              <a:ext uri="{FF2B5EF4-FFF2-40B4-BE49-F238E27FC236}">
                <a16:creationId xmlns:a16="http://schemas.microsoft.com/office/drawing/2014/main" id="{DFC923D2-570A-678C-AB6F-03CFD9E9BC7D}"/>
              </a:ext>
            </a:extLst>
          </p:cNvPr>
          <p:cNvSpPr/>
          <p:nvPr/>
        </p:nvSpPr>
        <p:spPr>
          <a:xfrm>
            <a:off x="747485" y="4500923"/>
            <a:ext cx="2086743"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Synthesized HCW-Room visits</a:t>
            </a:r>
          </a:p>
        </p:txBody>
      </p:sp>
      <p:pic>
        <p:nvPicPr>
          <p:cNvPr id="29" name="Picture 28" descr="\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10;$\tilde{\mathcal G}^\prime$&#10;&#10;\end{document}" title="IguanaTex Picture Display">
            <a:extLst>
              <a:ext uri="{FF2B5EF4-FFF2-40B4-BE49-F238E27FC236}">
                <a16:creationId xmlns:a16="http://schemas.microsoft.com/office/drawing/2014/main" id="{DCA56D94-6F0A-40C7-3A66-F6B2EFF0F45D}"/>
              </a:ext>
            </a:extLst>
          </p:cNvPr>
          <p:cNvPicPr>
            <a:picLocks noChangeAspect="1"/>
          </p:cNvPicPr>
          <p:nvPr>
            <p:custDataLst>
              <p:tags r:id="rId3"/>
            </p:custDataLst>
          </p:nvPr>
        </p:nvPicPr>
        <p:blipFill>
          <a:blip r:embed="rId9"/>
          <a:stretch>
            <a:fillRect/>
          </a:stretch>
        </p:blipFill>
        <p:spPr>
          <a:xfrm>
            <a:off x="1657489" y="5545800"/>
            <a:ext cx="266737" cy="335327"/>
          </a:xfrm>
          <a:prstGeom prst="rect">
            <a:avLst/>
          </a:prstGeom>
        </p:spPr>
      </p:pic>
      <p:sp>
        <p:nvSpPr>
          <p:cNvPr id="30" name="Rectangle: Rounded Corners 29">
            <a:extLst>
              <a:ext uri="{FF2B5EF4-FFF2-40B4-BE49-F238E27FC236}">
                <a16:creationId xmlns:a16="http://schemas.microsoft.com/office/drawing/2014/main" id="{2988EB1F-018C-AD63-5523-B9F100DC9E9B}"/>
              </a:ext>
            </a:extLst>
          </p:cNvPr>
          <p:cNvSpPr/>
          <p:nvPr/>
        </p:nvSpPr>
        <p:spPr>
          <a:xfrm>
            <a:off x="3748827" y="3877089"/>
            <a:ext cx="1932490"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Lower/Upper bounds for each sample</a:t>
            </a:r>
          </a:p>
        </p:txBody>
      </p:sp>
      <p:sp>
        <p:nvSpPr>
          <p:cNvPr id="31" name="Rectangle: Rounded Corners 30">
            <a:extLst>
              <a:ext uri="{FF2B5EF4-FFF2-40B4-BE49-F238E27FC236}">
                <a16:creationId xmlns:a16="http://schemas.microsoft.com/office/drawing/2014/main" id="{B0FE7330-94DF-77D2-AFB0-9ACB7F3E9AD8}"/>
              </a:ext>
            </a:extLst>
          </p:cNvPr>
          <p:cNvSpPr/>
          <p:nvPr/>
        </p:nvSpPr>
        <p:spPr>
          <a:xfrm>
            <a:off x="7784539" y="4385603"/>
            <a:ext cx="1767428"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Synthesized visit durations</a:t>
            </a:r>
          </a:p>
        </p:txBody>
      </p:sp>
      <p:sp>
        <p:nvSpPr>
          <p:cNvPr id="32" name="Rectangle: Rounded Corners 31">
            <a:extLst>
              <a:ext uri="{FF2B5EF4-FFF2-40B4-BE49-F238E27FC236}">
                <a16:creationId xmlns:a16="http://schemas.microsoft.com/office/drawing/2014/main" id="{3BF2C2A3-C0C8-C76D-4A25-150F4C25A87C}"/>
              </a:ext>
            </a:extLst>
          </p:cNvPr>
          <p:cNvSpPr/>
          <p:nvPr/>
        </p:nvSpPr>
        <p:spPr>
          <a:xfrm>
            <a:off x="3748827" y="4897330"/>
            <a:ext cx="1971532"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Dirichlet Process Mixture of </a:t>
            </a:r>
            <a:r>
              <a:rPr lang="en-US" dirty="0" err="1"/>
              <a:t>LogNormal</a:t>
            </a:r>
            <a:endParaRPr lang="en-US" dirty="0"/>
          </a:p>
        </p:txBody>
      </p:sp>
      <p:cxnSp>
        <p:nvCxnSpPr>
          <p:cNvPr id="35" name="Straight Arrow Connector 34">
            <a:extLst>
              <a:ext uri="{FF2B5EF4-FFF2-40B4-BE49-F238E27FC236}">
                <a16:creationId xmlns:a16="http://schemas.microsoft.com/office/drawing/2014/main" id="{E3EBD254-AA8E-2B77-DF6A-8D75686CBA6C}"/>
              </a:ext>
            </a:extLst>
          </p:cNvPr>
          <p:cNvCxnSpPr>
            <a:cxnSpLocks/>
            <a:stCxn id="28" idx="3"/>
            <a:endCxn id="30" idx="1"/>
          </p:cNvCxnSpPr>
          <p:nvPr/>
        </p:nvCxnSpPr>
        <p:spPr>
          <a:xfrm flipV="1">
            <a:off x="2834228" y="4334289"/>
            <a:ext cx="914599" cy="623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61C9A1A0-8271-B2EC-DE2B-48FCFBFECC7A}"/>
              </a:ext>
            </a:extLst>
          </p:cNvPr>
          <p:cNvSpPr txBox="1"/>
          <p:nvPr/>
        </p:nvSpPr>
        <p:spPr>
          <a:xfrm rot="19516273">
            <a:off x="2782185" y="4319613"/>
            <a:ext cx="902811" cy="369332"/>
          </a:xfrm>
          <a:prstGeom prst="rect">
            <a:avLst/>
          </a:prstGeom>
          <a:noFill/>
        </p:spPr>
        <p:txBody>
          <a:bodyPr wrap="none" rtlCol="0">
            <a:spAutoFit/>
          </a:bodyPr>
          <a:lstStyle/>
          <a:p>
            <a:r>
              <a:rPr lang="en-US" dirty="0"/>
              <a:t>Extract</a:t>
            </a:r>
          </a:p>
        </p:txBody>
      </p:sp>
      <p:sp>
        <p:nvSpPr>
          <p:cNvPr id="46" name="Right Brace 45">
            <a:extLst>
              <a:ext uri="{FF2B5EF4-FFF2-40B4-BE49-F238E27FC236}">
                <a16:creationId xmlns:a16="http://schemas.microsoft.com/office/drawing/2014/main" id="{34FE80DE-EF4A-60D5-C560-03F38461B859}"/>
              </a:ext>
            </a:extLst>
          </p:cNvPr>
          <p:cNvSpPr/>
          <p:nvPr/>
        </p:nvSpPr>
        <p:spPr>
          <a:xfrm>
            <a:off x="5924000" y="4165600"/>
            <a:ext cx="363810" cy="1379533"/>
          </a:xfrm>
          <a:custGeom>
            <a:avLst/>
            <a:gdLst>
              <a:gd name="connsiteX0" fmla="*/ 0 w 363810"/>
              <a:gd name="connsiteY0" fmla="*/ 0 h 1379533"/>
              <a:gd name="connsiteX1" fmla="*/ 181905 w 363810"/>
              <a:gd name="connsiteY1" fmla="*/ 30316 h 1379533"/>
              <a:gd name="connsiteX2" fmla="*/ 181905 w 363810"/>
              <a:gd name="connsiteY2" fmla="*/ 332300 h 1379533"/>
              <a:gd name="connsiteX3" fmla="*/ 181905 w 363810"/>
              <a:gd name="connsiteY3" fmla="*/ 659450 h 1379533"/>
              <a:gd name="connsiteX4" fmla="*/ 363810 w 363810"/>
              <a:gd name="connsiteY4" fmla="*/ 689766 h 1379533"/>
              <a:gd name="connsiteX5" fmla="*/ 181905 w 363810"/>
              <a:gd name="connsiteY5" fmla="*/ 720082 h 1379533"/>
              <a:gd name="connsiteX6" fmla="*/ 181905 w 363810"/>
              <a:gd name="connsiteY6" fmla="*/ 1015775 h 1379533"/>
              <a:gd name="connsiteX7" fmla="*/ 181905 w 363810"/>
              <a:gd name="connsiteY7" fmla="*/ 1349217 h 1379533"/>
              <a:gd name="connsiteX8" fmla="*/ 0 w 363810"/>
              <a:gd name="connsiteY8" fmla="*/ 1379533 h 1379533"/>
              <a:gd name="connsiteX9" fmla="*/ 0 w 363810"/>
              <a:gd name="connsiteY9" fmla="*/ 892098 h 1379533"/>
              <a:gd name="connsiteX10" fmla="*/ 0 w 363810"/>
              <a:gd name="connsiteY10" fmla="*/ 404663 h 1379533"/>
              <a:gd name="connsiteX11" fmla="*/ 0 w 363810"/>
              <a:gd name="connsiteY11" fmla="*/ 0 h 1379533"/>
              <a:gd name="connsiteX0" fmla="*/ 0 w 363810"/>
              <a:gd name="connsiteY0" fmla="*/ 0 h 1379533"/>
              <a:gd name="connsiteX1" fmla="*/ 181905 w 363810"/>
              <a:gd name="connsiteY1" fmla="*/ 30316 h 1379533"/>
              <a:gd name="connsiteX2" fmla="*/ 181905 w 363810"/>
              <a:gd name="connsiteY2" fmla="*/ 326009 h 1379533"/>
              <a:gd name="connsiteX3" fmla="*/ 181905 w 363810"/>
              <a:gd name="connsiteY3" fmla="*/ 659450 h 1379533"/>
              <a:gd name="connsiteX4" fmla="*/ 363810 w 363810"/>
              <a:gd name="connsiteY4" fmla="*/ 689766 h 1379533"/>
              <a:gd name="connsiteX5" fmla="*/ 181905 w 363810"/>
              <a:gd name="connsiteY5" fmla="*/ 720082 h 1379533"/>
              <a:gd name="connsiteX6" fmla="*/ 181905 w 363810"/>
              <a:gd name="connsiteY6" fmla="*/ 1015775 h 1379533"/>
              <a:gd name="connsiteX7" fmla="*/ 181905 w 363810"/>
              <a:gd name="connsiteY7" fmla="*/ 1349217 h 1379533"/>
              <a:gd name="connsiteX8" fmla="*/ 0 w 363810"/>
              <a:gd name="connsiteY8" fmla="*/ 1379533 h 1379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3810" h="1379533" stroke="0" extrusionOk="0">
                <a:moveTo>
                  <a:pt x="0" y="0"/>
                </a:moveTo>
                <a:cubicBezTo>
                  <a:pt x="101695" y="-2857"/>
                  <a:pt x="183291" y="13155"/>
                  <a:pt x="181905" y="30316"/>
                </a:cubicBezTo>
                <a:cubicBezTo>
                  <a:pt x="191826" y="132152"/>
                  <a:pt x="162166" y="244180"/>
                  <a:pt x="181905" y="332300"/>
                </a:cubicBezTo>
                <a:cubicBezTo>
                  <a:pt x="201644" y="420420"/>
                  <a:pt x="176682" y="516257"/>
                  <a:pt x="181905" y="659450"/>
                </a:cubicBezTo>
                <a:cubicBezTo>
                  <a:pt x="165406" y="678851"/>
                  <a:pt x="263204" y="693375"/>
                  <a:pt x="363810" y="689766"/>
                </a:cubicBezTo>
                <a:cubicBezTo>
                  <a:pt x="262844" y="690186"/>
                  <a:pt x="182140" y="699161"/>
                  <a:pt x="181905" y="720082"/>
                </a:cubicBezTo>
                <a:cubicBezTo>
                  <a:pt x="184621" y="861248"/>
                  <a:pt x="151482" y="911861"/>
                  <a:pt x="181905" y="1015775"/>
                </a:cubicBezTo>
                <a:cubicBezTo>
                  <a:pt x="212328" y="1119689"/>
                  <a:pt x="165549" y="1228693"/>
                  <a:pt x="181905" y="1349217"/>
                </a:cubicBezTo>
                <a:cubicBezTo>
                  <a:pt x="197257" y="1365228"/>
                  <a:pt x="117108" y="1370261"/>
                  <a:pt x="0" y="1379533"/>
                </a:cubicBezTo>
                <a:cubicBezTo>
                  <a:pt x="-44256" y="1247219"/>
                  <a:pt x="20634" y="1055590"/>
                  <a:pt x="0" y="892098"/>
                </a:cubicBezTo>
                <a:cubicBezTo>
                  <a:pt x="-20634" y="728606"/>
                  <a:pt x="50249" y="568079"/>
                  <a:pt x="0" y="404663"/>
                </a:cubicBezTo>
                <a:cubicBezTo>
                  <a:pt x="-50249" y="241248"/>
                  <a:pt x="24832" y="115768"/>
                  <a:pt x="0" y="0"/>
                </a:cubicBezTo>
                <a:close/>
              </a:path>
              <a:path w="363810" h="1379533" fill="none" extrusionOk="0">
                <a:moveTo>
                  <a:pt x="0" y="0"/>
                </a:moveTo>
                <a:cubicBezTo>
                  <a:pt x="97844" y="-2531"/>
                  <a:pt x="179683" y="13345"/>
                  <a:pt x="181905" y="30316"/>
                </a:cubicBezTo>
                <a:cubicBezTo>
                  <a:pt x="202536" y="96076"/>
                  <a:pt x="171884" y="232642"/>
                  <a:pt x="181905" y="326009"/>
                </a:cubicBezTo>
                <a:cubicBezTo>
                  <a:pt x="191926" y="419376"/>
                  <a:pt x="168259" y="563041"/>
                  <a:pt x="181905" y="659450"/>
                </a:cubicBezTo>
                <a:cubicBezTo>
                  <a:pt x="163394" y="676772"/>
                  <a:pt x="277497" y="699699"/>
                  <a:pt x="363810" y="689766"/>
                </a:cubicBezTo>
                <a:cubicBezTo>
                  <a:pt x="262251" y="689063"/>
                  <a:pt x="182884" y="702642"/>
                  <a:pt x="181905" y="720082"/>
                </a:cubicBezTo>
                <a:cubicBezTo>
                  <a:pt x="182345" y="804683"/>
                  <a:pt x="170642" y="915663"/>
                  <a:pt x="181905" y="1015775"/>
                </a:cubicBezTo>
                <a:cubicBezTo>
                  <a:pt x="193168" y="1115887"/>
                  <a:pt x="147850" y="1193189"/>
                  <a:pt x="181905" y="1349217"/>
                </a:cubicBezTo>
                <a:cubicBezTo>
                  <a:pt x="185611" y="1373494"/>
                  <a:pt x="103820" y="1401517"/>
                  <a:pt x="0" y="1379533"/>
                </a:cubicBezTo>
              </a:path>
              <a:path w="363810" h="1379533" fill="none" stroke="0" extrusionOk="0">
                <a:moveTo>
                  <a:pt x="0" y="0"/>
                </a:moveTo>
                <a:cubicBezTo>
                  <a:pt x="100434" y="2441"/>
                  <a:pt x="182161" y="15219"/>
                  <a:pt x="181905" y="30316"/>
                </a:cubicBezTo>
                <a:cubicBezTo>
                  <a:pt x="187682" y="156135"/>
                  <a:pt x="157853" y="259811"/>
                  <a:pt x="181905" y="344883"/>
                </a:cubicBezTo>
                <a:cubicBezTo>
                  <a:pt x="205957" y="429955"/>
                  <a:pt x="149938" y="584642"/>
                  <a:pt x="181905" y="659450"/>
                </a:cubicBezTo>
                <a:cubicBezTo>
                  <a:pt x="189908" y="675468"/>
                  <a:pt x="249338" y="688904"/>
                  <a:pt x="363810" y="689766"/>
                </a:cubicBezTo>
                <a:cubicBezTo>
                  <a:pt x="265024" y="693024"/>
                  <a:pt x="181905" y="705767"/>
                  <a:pt x="181905" y="720082"/>
                </a:cubicBezTo>
                <a:cubicBezTo>
                  <a:pt x="216904" y="841522"/>
                  <a:pt x="169492" y="935820"/>
                  <a:pt x="181905" y="1034650"/>
                </a:cubicBezTo>
                <a:cubicBezTo>
                  <a:pt x="194318" y="1133480"/>
                  <a:pt x="159243" y="1251872"/>
                  <a:pt x="181905" y="1349217"/>
                </a:cubicBezTo>
                <a:cubicBezTo>
                  <a:pt x="190105" y="1358549"/>
                  <a:pt x="87860" y="1369485"/>
                  <a:pt x="0" y="1379533"/>
                </a:cubicBezTo>
              </a:path>
            </a:pathLst>
          </a:custGeom>
          <a:ln w="6350">
            <a:extLst>
              <a:ext uri="{C807C97D-BFC1-408E-A445-0C87EB9F89A2}">
                <ask:lineSketchStyleProps xmlns:ask="http://schemas.microsoft.com/office/drawing/2018/sketchyshapes" sd="4282530841">
                  <a:prstGeom prst="rightBrace">
                    <a:avLst/>
                  </a:prstGeom>
                  <ask:type>
                    <ask:lineSketchScribble/>
                  </ask:type>
                </ask:lineSketchStyleProps>
              </a:ext>
            </a:extLs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5D79FF0A-5F56-8FFC-8E40-38C452AAE5B3}"/>
              </a:ext>
            </a:extLst>
          </p:cNvPr>
          <p:cNvCxnSpPr>
            <a:stCxn id="46" idx="1"/>
            <a:endCxn id="31" idx="1"/>
          </p:cNvCxnSpPr>
          <p:nvPr/>
        </p:nvCxnSpPr>
        <p:spPr>
          <a:xfrm flipV="1">
            <a:off x="6287810" y="4842803"/>
            <a:ext cx="1496729" cy="12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4F27E82F-407D-ABAD-2F7C-27FC339D8FE6}"/>
              </a:ext>
            </a:extLst>
          </p:cNvPr>
          <p:cNvSpPr txBox="1"/>
          <p:nvPr/>
        </p:nvSpPr>
        <p:spPr>
          <a:xfrm>
            <a:off x="6303567" y="4519637"/>
            <a:ext cx="1435079" cy="646331"/>
          </a:xfrm>
          <a:prstGeom prst="rect">
            <a:avLst/>
          </a:prstGeom>
          <a:noFill/>
        </p:spPr>
        <p:txBody>
          <a:bodyPr wrap="square" rtlCol="0">
            <a:spAutoFit/>
          </a:bodyPr>
          <a:lstStyle/>
          <a:p>
            <a:r>
              <a:rPr lang="en-US" dirty="0"/>
              <a:t>Conditional sampling</a:t>
            </a:r>
          </a:p>
        </p:txBody>
      </p:sp>
      <p:sp>
        <p:nvSpPr>
          <p:cNvPr id="6" name="TextBox 5">
            <a:extLst>
              <a:ext uri="{FF2B5EF4-FFF2-40B4-BE49-F238E27FC236}">
                <a16:creationId xmlns:a16="http://schemas.microsoft.com/office/drawing/2014/main" id="{2F67B3CD-5548-E272-14AE-E77C111D2831}"/>
              </a:ext>
            </a:extLst>
          </p:cNvPr>
          <p:cNvSpPr txBox="1"/>
          <p:nvPr/>
        </p:nvSpPr>
        <p:spPr>
          <a:xfrm>
            <a:off x="4121558" y="2890491"/>
            <a:ext cx="2885993" cy="369332"/>
          </a:xfrm>
          <a:prstGeom prst="rect">
            <a:avLst/>
          </a:prstGeom>
          <a:noFill/>
        </p:spPr>
        <p:txBody>
          <a:bodyPr wrap="square">
            <a:spAutoFit/>
          </a:bodyPr>
          <a:lstStyle/>
          <a:p>
            <a:r>
              <a:rPr lang="en-US" dirty="0"/>
              <a:t>multi-modal, right-skewed</a:t>
            </a:r>
          </a:p>
        </p:txBody>
      </p:sp>
      <p:sp>
        <p:nvSpPr>
          <p:cNvPr id="11" name="TextBox 10">
            <a:extLst>
              <a:ext uri="{FF2B5EF4-FFF2-40B4-BE49-F238E27FC236}">
                <a16:creationId xmlns:a16="http://schemas.microsoft.com/office/drawing/2014/main" id="{28A2A57C-0CDC-39A0-AC11-E41AAA64FBD5}"/>
              </a:ext>
            </a:extLst>
          </p:cNvPr>
          <p:cNvSpPr txBox="1"/>
          <p:nvPr/>
        </p:nvSpPr>
        <p:spPr>
          <a:xfrm>
            <a:off x="7435507" y="2920541"/>
            <a:ext cx="4091698" cy="646331"/>
          </a:xfrm>
          <a:prstGeom prst="rect">
            <a:avLst/>
          </a:prstGeom>
          <a:noFill/>
        </p:spPr>
        <p:txBody>
          <a:bodyPr wrap="none" rtlCol="0">
            <a:spAutoFit/>
          </a:bodyPr>
          <a:lstStyle/>
          <a:p>
            <a:r>
              <a:rPr lang="en-US" b="1" dirty="0"/>
              <a:t>DP Mixture of Normal in log-space</a:t>
            </a:r>
          </a:p>
          <a:p>
            <a:r>
              <a:rPr lang="en-US" dirty="0"/>
              <a:t>(Variational Bayesian (VB) Estimation)</a:t>
            </a:r>
          </a:p>
        </p:txBody>
      </p:sp>
      <p:pic>
        <p:nvPicPr>
          <p:cNvPr id="21" name="Picture 20" descr="\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10;$f_Y(y) = \sum_{k=1}^K \pi_k \cdot \mathcal{N}\left(y \mid \mu_k, \sigma_k^2\right)$&#10;&#10;\end{document}" title="IguanaTex Picture Display">
            <a:extLst>
              <a:ext uri="{FF2B5EF4-FFF2-40B4-BE49-F238E27FC236}">
                <a16:creationId xmlns:a16="http://schemas.microsoft.com/office/drawing/2014/main" id="{45B37449-FF0F-150E-010D-851E79EEE0A5}"/>
              </a:ext>
            </a:extLst>
          </p:cNvPr>
          <p:cNvPicPr>
            <a:picLocks noChangeAspect="1"/>
          </p:cNvPicPr>
          <p:nvPr>
            <p:custDataLst>
              <p:tags r:id="rId4"/>
            </p:custDataLst>
          </p:nvPr>
        </p:nvPicPr>
        <p:blipFill>
          <a:blip r:embed="rId10"/>
          <a:stretch>
            <a:fillRect/>
          </a:stretch>
        </p:blipFill>
        <p:spPr>
          <a:xfrm>
            <a:off x="7504206" y="3554178"/>
            <a:ext cx="3941767" cy="375566"/>
          </a:xfrm>
          <a:prstGeom prst="rect">
            <a:avLst/>
          </a:prstGeom>
        </p:spPr>
      </p:pic>
      <p:pic>
        <p:nvPicPr>
          <p:cNvPr id="27" name="Picture 26" descr="\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10;$f_{Y|y\in [c, d]}(y) = \frac{f_Y(y)}{P(c \leq Y \leq d)} \text{ for } y \in [c,d]$&#10;&#10;\end{document}" title="IguanaTex Picture Display">
            <a:extLst>
              <a:ext uri="{FF2B5EF4-FFF2-40B4-BE49-F238E27FC236}">
                <a16:creationId xmlns:a16="http://schemas.microsoft.com/office/drawing/2014/main" id="{36B64BA0-413D-9455-9B8B-AA339F31F1CA}"/>
              </a:ext>
            </a:extLst>
          </p:cNvPr>
          <p:cNvPicPr>
            <a:picLocks noChangeAspect="1"/>
          </p:cNvPicPr>
          <p:nvPr>
            <p:custDataLst>
              <p:tags r:id="rId5"/>
            </p:custDataLst>
          </p:nvPr>
        </p:nvPicPr>
        <p:blipFill>
          <a:blip r:embed="rId11"/>
          <a:stretch>
            <a:fillRect/>
          </a:stretch>
        </p:blipFill>
        <p:spPr>
          <a:xfrm>
            <a:off x="6433300" y="5405684"/>
            <a:ext cx="4469906" cy="430895"/>
          </a:xfrm>
          <a:prstGeom prst="rect">
            <a:avLst/>
          </a:prstGeom>
        </p:spPr>
      </p:pic>
    </p:spTree>
    <p:custDataLst>
      <p:tags r:id="rId1"/>
    </p:custDataLst>
    <p:extLst>
      <p:ext uri="{BB962C8B-B14F-4D97-AF65-F5344CB8AC3E}">
        <p14:creationId xmlns:p14="http://schemas.microsoft.com/office/powerpoint/2010/main" val="900904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6" grpId="0"/>
      <p:bldP spid="17" grpId="0"/>
      <p:bldP spid="28" grpId="0" animBg="1"/>
      <p:bldP spid="30" grpId="0" animBg="1"/>
      <p:bldP spid="31" grpId="0" animBg="1"/>
      <p:bldP spid="32" grpId="0" animBg="1"/>
      <p:bldP spid="36" grpId="0"/>
      <p:bldP spid="46" grpId="0" animBg="1"/>
      <p:bldP spid="49" grpId="0"/>
      <p:bldP spid="6"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7B67-613A-9C62-B2CD-1CBC5C1DE1B5}"/>
              </a:ext>
            </a:extLst>
          </p:cNvPr>
          <p:cNvSpPr>
            <a:spLocks noGrp="1"/>
          </p:cNvSpPr>
          <p:nvPr>
            <p:ph type="title"/>
          </p:nvPr>
        </p:nvSpPr>
        <p:spPr>
          <a:xfrm>
            <a:off x="180975" y="248925"/>
            <a:ext cx="9601200" cy="1142385"/>
          </a:xfrm>
        </p:spPr>
        <p:txBody>
          <a:bodyPr/>
          <a:lstStyle/>
          <a:p>
            <a:r>
              <a:rPr lang="en-US"/>
              <a:t>Experiments</a:t>
            </a:r>
          </a:p>
        </p:txBody>
      </p:sp>
      <p:sp>
        <p:nvSpPr>
          <p:cNvPr id="4" name="Slide Number Placeholder 3">
            <a:extLst>
              <a:ext uri="{FF2B5EF4-FFF2-40B4-BE49-F238E27FC236}">
                <a16:creationId xmlns:a16="http://schemas.microsoft.com/office/drawing/2014/main" id="{2EF931F1-4AFC-240A-804E-B9623478D26B}"/>
              </a:ext>
            </a:extLst>
          </p:cNvPr>
          <p:cNvSpPr>
            <a:spLocks noGrp="1"/>
          </p:cNvSpPr>
          <p:nvPr>
            <p:ph type="sldNum" sz="quarter" idx="12"/>
          </p:nvPr>
        </p:nvSpPr>
        <p:spPr/>
        <p:txBody>
          <a:bodyPr/>
          <a:lstStyle/>
          <a:p>
            <a:r>
              <a:rPr lang="en-US"/>
              <a:t>8/13</a:t>
            </a:r>
          </a:p>
        </p:txBody>
      </p:sp>
      <p:sp>
        <p:nvSpPr>
          <p:cNvPr id="5" name="Content Placeholder 4">
            <a:extLst>
              <a:ext uri="{FF2B5EF4-FFF2-40B4-BE49-F238E27FC236}">
                <a16:creationId xmlns:a16="http://schemas.microsoft.com/office/drawing/2014/main" id="{D67426C8-0847-2099-6762-50800D009F40}"/>
              </a:ext>
            </a:extLst>
          </p:cNvPr>
          <p:cNvSpPr>
            <a:spLocks noGrp="1"/>
          </p:cNvSpPr>
          <p:nvPr>
            <p:ph idx="1"/>
          </p:nvPr>
        </p:nvSpPr>
        <p:spPr>
          <a:xfrm>
            <a:off x="611617" y="1397694"/>
            <a:ext cx="5876503" cy="4782155"/>
          </a:xfrm>
        </p:spPr>
        <p:txBody>
          <a:bodyPr>
            <a:noAutofit/>
          </a:bodyPr>
          <a:lstStyle/>
          <a:p>
            <a:pPr marL="339725" indent="-339725">
              <a:buFont typeface="Wingdings" panose="05000000000000000000" pitchFamily="2" charset="2"/>
              <a:buChar char="q"/>
            </a:pPr>
            <a:r>
              <a:rPr lang="en-US" sz="2400" dirty="0"/>
              <a:t>Proprietary datasets: </a:t>
            </a:r>
          </a:p>
          <a:p>
            <a:pPr marL="574675" lvl="1" indent="-300038">
              <a:buFont typeface="Wingdings" panose="05000000000000000000" pitchFamily="2" charset="2"/>
              <a:buChar char="Ø"/>
            </a:pPr>
            <a:r>
              <a:rPr lang="en-US" sz="2200" dirty="0"/>
              <a:t>more than 44 million HCP-room visits</a:t>
            </a:r>
          </a:p>
          <a:p>
            <a:pPr marL="574675" lvl="1" indent="-300038">
              <a:buFont typeface="Wingdings" panose="05000000000000000000" pitchFamily="2" charset="2"/>
              <a:buChar char="Ø"/>
            </a:pPr>
            <a:r>
              <a:rPr lang="en-US" sz="2200" dirty="0"/>
              <a:t>25 different healthcare facilities in the US</a:t>
            </a:r>
          </a:p>
          <a:p>
            <a:pPr marL="574675" lvl="1" indent="-300038">
              <a:buFont typeface="Wingdings" panose="05000000000000000000" pitchFamily="2" charset="2"/>
              <a:buChar char="Ø"/>
            </a:pPr>
            <a:r>
              <a:rPr lang="en-US" sz="2200" dirty="0"/>
              <a:t>ranging in size from small rural facilities to large-scale tertiary-care facilities </a:t>
            </a:r>
          </a:p>
          <a:p>
            <a:pPr marL="339725" indent="-339725">
              <a:buFont typeface="Wingdings" panose="05000000000000000000" pitchFamily="2" charset="2"/>
              <a:buChar char="q"/>
            </a:pPr>
            <a:r>
              <a:rPr lang="en-US" sz="2400" dirty="0"/>
              <a:t>We use a subsampled two weeks of data for the experiments: </a:t>
            </a:r>
          </a:p>
          <a:p>
            <a:pPr marL="574675" lvl="1" indent="-300038">
              <a:buFont typeface="Wingdings" panose="05000000000000000000" pitchFamily="2" charset="2"/>
              <a:buChar char="Ø"/>
            </a:pPr>
            <a:r>
              <a:rPr lang="en-US" sz="2200" dirty="0"/>
              <a:t>1939 HCWs (33 job types)</a:t>
            </a:r>
          </a:p>
          <a:p>
            <a:pPr marL="574675" lvl="1" indent="-300038">
              <a:buFont typeface="Wingdings" panose="05000000000000000000" pitchFamily="2" charset="2"/>
              <a:buChar char="Ø"/>
            </a:pPr>
            <a:r>
              <a:rPr lang="en-US" sz="2200" dirty="0"/>
              <a:t>263 rooms</a:t>
            </a:r>
          </a:p>
          <a:p>
            <a:pPr marL="574675" lvl="1" indent="-300038">
              <a:buFont typeface="Wingdings" panose="05000000000000000000" pitchFamily="2" charset="2"/>
              <a:buChar char="Ø"/>
            </a:pPr>
            <a:r>
              <a:rPr lang="en-US" sz="2200" dirty="0"/>
              <a:t>10 unit-types</a:t>
            </a:r>
          </a:p>
          <a:p>
            <a:pPr marL="574675" lvl="1" indent="-300038">
              <a:buFont typeface="Wingdings" panose="05000000000000000000" pitchFamily="2" charset="2"/>
              <a:buChar char="Ø"/>
            </a:pPr>
            <a:r>
              <a:rPr lang="en-US" sz="2200" dirty="0"/>
              <a:t>118, 209 visits in total</a:t>
            </a:r>
          </a:p>
          <a:p>
            <a:endParaRPr lang="en-US" sz="1800" dirty="0"/>
          </a:p>
        </p:txBody>
      </p:sp>
      <p:sp>
        <p:nvSpPr>
          <p:cNvPr id="6" name="TextBox 5">
            <a:extLst>
              <a:ext uri="{FF2B5EF4-FFF2-40B4-BE49-F238E27FC236}">
                <a16:creationId xmlns:a16="http://schemas.microsoft.com/office/drawing/2014/main" id="{8048663D-5E71-CF7D-010D-4602B9868FF2}"/>
              </a:ext>
            </a:extLst>
          </p:cNvPr>
          <p:cNvSpPr txBox="1"/>
          <p:nvPr/>
        </p:nvSpPr>
        <p:spPr>
          <a:xfrm>
            <a:off x="180975" y="936029"/>
            <a:ext cx="4029075" cy="461665"/>
          </a:xfrm>
          <a:prstGeom prst="rect">
            <a:avLst/>
          </a:prstGeom>
          <a:noFill/>
        </p:spPr>
        <p:txBody>
          <a:bodyPr wrap="square" rtlCol="0">
            <a:spAutoFit/>
          </a:bodyPr>
          <a:lstStyle/>
          <a:p>
            <a:r>
              <a:rPr lang="en-US" sz="2400">
                <a:solidFill>
                  <a:schemeClr val="accent1"/>
                </a:solidFill>
              </a:rPr>
              <a:t>Dataset &amp; Tasks</a:t>
            </a:r>
          </a:p>
        </p:txBody>
      </p:sp>
      <p:sp>
        <p:nvSpPr>
          <p:cNvPr id="8" name="TextBox 7">
            <a:extLst>
              <a:ext uri="{FF2B5EF4-FFF2-40B4-BE49-F238E27FC236}">
                <a16:creationId xmlns:a16="http://schemas.microsoft.com/office/drawing/2014/main" id="{A1B391B0-4625-163F-4386-D4B072181758}"/>
              </a:ext>
            </a:extLst>
          </p:cNvPr>
          <p:cNvSpPr txBox="1"/>
          <p:nvPr/>
        </p:nvSpPr>
        <p:spPr>
          <a:xfrm>
            <a:off x="6308500" y="1403057"/>
            <a:ext cx="5271883" cy="4625882"/>
          </a:xfrm>
          <a:prstGeom prst="rect">
            <a:avLst/>
          </a:prstGeom>
          <a:noFill/>
        </p:spPr>
        <p:txBody>
          <a:bodyPr wrap="square">
            <a:spAutoFit/>
          </a:bodyPr>
          <a:lstStyle/>
          <a:p>
            <a:pPr marL="339725" indent="-339725">
              <a:lnSpc>
                <a:spcPct val="90000"/>
              </a:lnSpc>
              <a:spcBef>
                <a:spcPts val="1800"/>
              </a:spcBef>
              <a:buClr>
                <a:schemeClr val="accent1">
                  <a:lumMod val="75000"/>
                </a:schemeClr>
              </a:buClr>
              <a:buSzPct val="100000"/>
              <a:buFont typeface="Wingdings" panose="05000000000000000000" pitchFamily="2" charset="2"/>
              <a:buChar char="q"/>
            </a:pPr>
            <a:r>
              <a:rPr lang="en-US" sz="2400" dirty="0"/>
              <a:t>Answering following questions:</a:t>
            </a:r>
          </a:p>
          <a:p>
            <a:pPr marL="731837" lvl="1" indent="-457200">
              <a:lnSpc>
                <a:spcPct val="90000"/>
              </a:lnSpc>
              <a:spcBef>
                <a:spcPts val="1200"/>
              </a:spcBef>
              <a:buClr>
                <a:schemeClr val="accent1">
                  <a:lumMod val="75000"/>
                </a:schemeClr>
              </a:buClr>
              <a:buSzPct val="100000"/>
              <a:buFont typeface="+mj-lt"/>
              <a:buAutoNum type="arabicPeriod"/>
            </a:pPr>
            <a:r>
              <a:rPr lang="en-US" sz="2400" dirty="0"/>
              <a:t>Does the generated data maintain the statistical properties of the daily snapshots?</a:t>
            </a:r>
          </a:p>
          <a:p>
            <a:pPr marL="731837" lvl="1" indent="-457200">
              <a:lnSpc>
                <a:spcPct val="90000"/>
              </a:lnSpc>
              <a:spcBef>
                <a:spcPts val="1200"/>
              </a:spcBef>
              <a:buClr>
                <a:schemeClr val="accent1">
                  <a:lumMod val="75000"/>
                </a:schemeClr>
              </a:buClr>
              <a:buSzPct val="100000"/>
              <a:buFont typeface="+mj-lt"/>
              <a:buAutoNum type="arabicPeriod"/>
            </a:pPr>
            <a:r>
              <a:rPr lang="en-US" sz="2200" dirty="0"/>
              <a:t>Is the disease </a:t>
            </a:r>
            <a:r>
              <a:rPr lang="en-US" sz="2400" dirty="0"/>
              <a:t>dynamic</a:t>
            </a:r>
            <a:r>
              <a:rPr lang="en-US" sz="2200" dirty="0"/>
              <a:t> the same in the generated graph compared to the original network? </a:t>
            </a:r>
          </a:p>
          <a:p>
            <a:pPr marL="731837" lvl="1" indent="-457200">
              <a:lnSpc>
                <a:spcPct val="90000"/>
              </a:lnSpc>
              <a:spcBef>
                <a:spcPts val="1200"/>
              </a:spcBef>
              <a:buClr>
                <a:schemeClr val="accent1">
                  <a:lumMod val="75000"/>
                </a:schemeClr>
              </a:buClr>
              <a:buSzPct val="100000"/>
              <a:buFont typeface="+mj-lt"/>
              <a:buAutoNum type="arabicPeriod"/>
            </a:pPr>
            <a:r>
              <a:rPr lang="en-US" sz="2200" dirty="0"/>
              <a:t>Does our model generate realistic mobility logs that capture HCW shift patterns? (Please refer to our paper for more details)</a:t>
            </a:r>
          </a:p>
          <a:p>
            <a:endParaRPr lang="en-US" dirty="0"/>
          </a:p>
        </p:txBody>
      </p:sp>
    </p:spTree>
    <p:custDataLst>
      <p:tags r:id="rId1"/>
    </p:custDataLst>
    <p:extLst>
      <p:ext uri="{BB962C8B-B14F-4D97-AF65-F5344CB8AC3E}">
        <p14:creationId xmlns:p14="http://schemas.microsoft.com/office/powerpoint/2010/main" val="2605233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7B67-613A-9C62-B2CD-1CBC5C1DE1B5}"/>
              </a:ext>
            </a:extLst>
          </p:cNvPr>
          <p:cNvSpPr>
            <a:spLocks noGrp="1"/>
          </p:cNvSpPr>
          <p:nvPr>
            <p:ph type="title"/>
          </p:nvPr>
        </p:nvSpPr>
        <p:spPr>
          <a:xfrm>
            <a:off x="180975" y="248925"/>
            <a:ext cx="9601200" cy="1142385"/>
          </a:xfrm>
        </p:spPr>
        <p:txBody>
          <a:bodyPr/>
          <a:lstStyle/>
          <a:p>
            <a:r>
              <a:rPr lang="en-US" dirty="0"/>
              <a:t>Results</a:t>
            </a:r>
          </a:p>
        </p:txBody>
      </p:sp>
      <p:sp>
        <p:nvSpPr>
          <p:cNvPr id="4" name="Slide Number Placeholder 3">
            <a:extLst>
              <a:ext uri="{FF2B5EF4-FFF2-40B4-BE49-F238E27FC236}">
                <a16:creationId xmlns:a16="http://schemas.microsoft.com/office/drawing/2014/main" id="{2EF931F1-4AFC-240A-804E-B9623478D26B}"/>
              </a:ext>
            </a:extLst>
          </p:cNvPr>
          <p:cNvSpPr>
            <a:spLocks noGrp="1"/>
          </p:cNvSpPr>
          <p:nvPr>
            <p:ph type="sldNum" sz="quarter" idx="12"/>
          </p:nvPr>
        </p:nvSpPr>
        <p:spPr/>
        <p:txBody>
          <a:bodyPr/>
          <a:lstStyle/>
          <a:p>
            <a:r>
              <a:rPr lang="en-US"/>
              <a:t>9/13</a:t>
            </a:r>
          </a:p>
        </p:txBody>
      </p:sp>
      <p:sp>
        <p:nvSpPr>
          <p:cNvPr id="6" name="TextBox 5">
            <a:extLst>
              <a:ext uri="{FF2B5EF4-FFF2-40B4-BE49-F238E27FC236}">
                <a16:creationId xmlns:a16="http://schemas.microsoft.com/office/drawing/2014/main" id="{06B5483D-3EE7-587E-7B47-8EF5EB7633F2}"/>
              </a:ext>
            </a:extLst>
          </p:cNvPr>
          <p:cNvSpPr txBox="1"/>
          <p:nvPr/>
        </p:nvSpPr>
        <p:spPr>
          <a:xfrm>
            <a:off x="180975" y="929645"/>
            <a:ext cx="4029075" cy="461665"/>
          </a:xfrm>
          <a:prstGeom prst="rect">
            <a:avLst/>
          </a:prstGeom>
          <a:noFill/>
        </p:spPr>
        <p:txBody>
          <a:bodyPr wrap="square" rtlCol="0">
            <a:spAutoFit/>
          </a:bodyPr>
          <a:lstStyle/>
          <a:p>
            <a:r>
              <a:rPr lang="en-US" sz="2400" dirty="0">
                <a:solidFill>
                  <a:schemeClr val="accent1"/>
                </a:solidFill>
              </a:rPr>
              <a:t>Snapshot graph properties</a:t>
            </a:r>
          </a:p>
        </p:txBody>
      </p:sp>
      <p:sp>
        <p:nvSpPr>
          <p:cNvPr id="5" name="Content Placeholder 4">
            <a:extLst>
              <a:ext uri="{FF2B5EF4-FFF2-40B4-BE49-F238E27FC236}">
                <a16:creationId xmlns:a16="http://schemas.microsoft.com/office/drawing/2014/main" id="{D67426C8-0847-2099-6762-50800D009F40}"/>
              </a:ext>
            </a:extLst>
          </p:cNvPr>
          <p:cNvSpPr>
            <a:spLocks noGrp="1"/>
          </p:cNvSpPr>
          <p:nvPr>
            <p:ph idx="1"/>
          </p:nvPr>
        </p:nvSpPr>
        <p:spPr>
          <a:xfrm>
            <a:off x="646268" y="1828800"/>
            <a:ext cx="10899464" cy="3935611"/>
          </a:xfrm>
        </p:spPr>
        <p:txBody>
          <a:bodyPr>
            <a:noAutofit/>
          </a:bodyPr>
          <a:lstStyle/>
          <a:p>
            <a:pPr>
              <a:buFont typeface="Segoe UI Symbol" panose="020B0502040204020203" pitchFamily="34" charset="0"/>
              <a:buChar char="?"/>
            </a:pPr>
            <a:r>
              <a:rPr lang="en-US" sz="2400" dirty="0"/>
              <a:t>Does the generated data maintain the statistical properties of the daily snapshots?</a:t>
            </a:r>
            <a:endParaRPr lang="en-US" dirty="0"/>
          </a:p>
          <a:p>
            <a:pPr marL="339725" indent="-339725">
              <a:buFont typeface="Wingdings" panose="05000000000000000000" pitchFamily="2" charset="2"/>
              <a:buChar char="q"/>
            </a:pPr>
            <a:r>
              <a:rPr lang="en-US" sz="2400" dirty="0"/>
              <a:t>Construct daily snapshots</a:t>
            </a:r>
          </a:p>
          <a:p>
            <a:pPr marL="339725" indent="-339725">
              <a:buFont typeface="Wingdings" panose="05000000000000000000" pitchFamily="2" charset="2"/>
              <a:buChar char="q"/>
            </a:pPr>
            <a:r>
              <a:rPr lang="en-US" sz="2400" dirty="0"/>
              <a:t>Compute common graph properties</a:t>
            </a:r>
          </a:p>
          <a:p>
            <a:pPr marL="339725" indent="-339725">
              <a:buFont typeface="Wingdings" panose="05000000000000000000" pitchFamily="2" charset="2"/>
              <a:buChar char="q"/>
            </a:pPr>
            <a:r>
              <a:rPr lang="en-US" dirty="0"/>
              <a:t>Performance is the mean absolute error (MAE) between sampled and true daily-snapshot graphs</a:t>
            </a:r>
          </a:p>
        </p:txBody>
      </p:sp>
    </p:spTree>
    <p:custDataLst>
      <p:tags r:id="rId1"/>
    </p:custDataLst>
    <p:extLst>
      <p:ext uri="{BB962C8B-B14F-4D97-AF65-F5344CB8AC3E}">
        <p14:creationId xmlns:p14="http://schemas.microsoft.com/office/powerpoint/2010/main" val="1301839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180AC5-0000-672C-2CAE-2DBD088A41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E34827-268C-6B60-BBDF-FDCAE9161082}"/>
              </a:ext>
            </a:extLst>
          </p:cNvPr>
          <p:cNvSpPr>
            <a:spLocks noGrp="1"/>
          </p:cNvSpPr>
          <p:nvPr>
            <p:ph type="title"/>
          </p:nvPr>
        </p:nvSpPr>
        <p:spPr>
          <a:xfrm>
            <a:off x="180975" y="248925"/>
            <a:ext cx="9601200" cy="1142385"/>
          </a:xfrm>
        </p:spPr>
        <p:txBody>
          <a:bodyPr/>
          <a:lstStyle/>
          <a:p>
            <a:r>
              <a:rPr lang="en-US" dirty="0"/>
              <a:t>Results</a:t>
            </a:r>
          </a:p>
        </p:txBody>
      </p:sp>
      <p:sp>
        <p:nvSpPr>
          <p:cNvPr id="4" name="Slide Number Placeholder 3">
            <a:extLst>
              <a:ext uri="{FF2B5EF4-FFF2-40B4-BE49-F238E27FC236}">
                <a16:creationId xmlns:a16="http://schemas.microsoft.com/office/drawing/2014/main" id="{E9AE783B-248A-5258-6A6D-4940D3838884}"/>
              </a:ext>
            </a:extLst>
          </p:cNvPr>
          <p:cNvSpPr>
            <a:spLocks noGrp="1"/>
          </p:cNvSpPr>
          <p:nvPr>
            <p:ph type="sldNum" sz="quarter" idx="12"/>
          </p:nvPr>
        </p:nvSpPr>
        <p:spPr/>
        <p:txBody>
          <a:bodyPr/>
          <a:lstStyle/>
          <a:p>
            <a:r>
              <a:rPr lang="en-US"/>
              <a:t>9/13</a:t>
            </a:r>
          </a:p>
        </p:txBody>
      </p:sp>
      <p:sp>
        <p:nvSpPr>
          <p:cNvPr id="5" name="Content Placeholder 4">
            <a:extLst>
              <a:ext uri="{FF2B5EF4-FFF2-40B4-BE49-F238E27FC236}">
                <a16:creationId xmlns:a16="http://schemas.microsoft.com/office/drawing/2014/main" id="{7B68CE81-E58D-1ADB-D824-A4F7D4DE02C5}"/>
              </a:ext>
            </a:extLst>
          </p:cNvPr>
          <p:cNvSpPr>
            <a:spLocks noGrp="1"/>
          </p:cNvSpPr>
          <p:nvPr>
            <p:ph idx="1"/>
          </p:nvPr>
        </p:nvSpPr>
        <p:spPr>
          <a:xfrm>
            <a:off x="609601" y="1543257"/>
            <a:ext cx="3921148" cy="4373101"/>
          </a:xfrm>
        </p:spPr>
        <p:txBody>
          <a:bodyPr>
            <a:normAutofit/>
          </a:bodyPr>
          <a:lstStyle/>
          <a:p>
            <a:pPr marL="339725" indent="-339725">
              <a:buFont typeface="Wingdings" panose="05000000000000000000" pitchFamily="2" charset="2"/>
              <a:buChar char="q"/>
            </a:pPr>
            <a:r>
              <a:rPr lang="en-US" sz="2000" dirty="0"/>
              <a:t>Incorporating bipartiteness constraint improves the performance</a:t>
            </a:r>
          </a:p>
          <a:p>
            <a:pPr marL="0" indent="0">
              <a:buNone/>
            </a:pPr>
            <a:endParaRPr lang="en-US" sz="2000" dirty="0"/>
          </a:p>
        </p:txBody>
      </p:sp>
      <p:grpSp>
        <p:nvGrpSpPr>
          <p:cNvPr id="8" name="Group 7">
            <a:extLst>
              <a:ext uri="{FF2B5EF4-FFF2-40B4-BE49-F238E27FC236}">
                <a16:creationId xmlns:a16="http://schemas.microsoft.com/office/drawing/2014/main" id="{6798AE76-38D9-EB91-29D8-B9989ED68B0C}"/>
              </a:ext>
            </a:extLst>
          </p:cNvPr>
          <p:cNvGrpSpPr/>
          <p:nvPr/>
        </p:nvGrpSpPr>
        <p:grpSpPr>
          <a:xfrm>
            <a:off x="4157493" y="1345122"/>
            <a:ext cx="7803044" cy="2231644"/>
            <a:chOff x="1574317" y="2350121"/>
            <a:chExt cx="9043365" cy="2586371"/>
          </a:xfrm>
        </p:grpSpPr>
        <p:grpSp>
          <p:nvGrpSpPr>
            <p:cNvPr id="28" name="Group 27">
              <a:extLst>
                <a:ext uri="{FF2B5EF4-FFF2-40B4-BE49-F238E27FC236}">
                  <a16:creationId xmlns:a16="http://schemas.microsoft.com/office/drawing/2014/main" id="{086E8AD9-A844-8DBC-1EEB-A1A1A40D3E06}"/>
                </a:ext>
              </a:extLst>
            </p:cNvPr>
            <p:cNvGrpSpPr/>
            <p:nvPr/>
          </p:nvGrpSpPr>
          <p:grpSpPr>
            <a:xfrm>
              <a:off x="1574317" y="2350121"/>
              <a:ext cx="9043365" cy="1818756"/>
              <a:chOff x="609601" y="2198855"/>
              <a:chExt cx="9043365" cy="1818756"/>
            </a:xfrm>
          </p:grpSpPr>
          <p:pic>
            <p:nvPicPr>
              <p:cNvPr id="19" name="Picture 18" descr="IguanaTex Picture Display&#10;&#10;\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10;\small \begin{table}[!ht]&#10;    \centering&#10;    \caption{Performance based on mean absolute error (MAE), with standard deviation in parentheses, between sampled and true daily-snapshot graphs.}&#10;    \begin{tabular}{|c|c|c|c|c|c|c|c|c|c|c|}&#10;    \hline&#10;        \multirow{1}{*}{Method} &amp; \% Edge &amp; Mean &amp; Wedge &amp; PLE &amp; Edge &amp; LCC &amp; NC &amp; Mean &amp; Mean &amp; Has  \\&#10;        &amp; Overlap &amp; Degree &amp; Count &amp; &amp; Entropy &amp; &amp; &amp; BC &amp; CC &amp; Duration? \\ \hline&#10;        Actual\_Median &amp; N/A &amp; 5.6269 &amp; 2502.15 &amp; 1.7960 &amp; 0.9274 &amp; 86.35 &amp; 1.2 &amp; 0.0246 &amp; 0.3411 &amp; No \\ \hline&#10;&#10;        TIGGER\_CG &amp; 76.1927 &amp; 0.3878 &amp; 75.50 &amp; 0.0740 &amp; \textbf{0.0068} &amp; 6.75 &amp; \textbf{0.1} &amp; 0.0019 &amp; 0.0162 &amp; No \\ &#10;                   &amp; (0.1889) &amp; (0.0023) &amp; (2.2287) &amp; (0.0037) &amp; (0.0001) &amp; (0.13) &amp; (0.0) &amp; (0.0001) &amp; (0.0007) &amp; \\ \hline&#10;        &#10;        BiTIGGER\_CG &amp; 75.7778 &amp; \textbf{0.3690} &amp; \textbf{63.30} &amp; 0.0755 &amp; 0.0069 &amp; \textbf{6.60} &amp; \textbf{0.1} &amp; \textbf{0.0014} &amp; \textbf{0.0157} &amp; No \\ &#10;                     &amp; (0.2401) &amp; (0.0020) &amp; (1.25) &amp; (0.0032) &amp; (0.0004) &amp; (0.09) &amp; (0.0) &amp; (0.0001) &amp; (0.0001) &amp; \\ \hline&#10;        &#10;        BiTIGGER\_FG &amp; \textbf{23.4438} &amp; 2.5149 &amp; 2024.02 &amp; 0.4916 &amp; 0.0292 &amp; 44.10 &amp; 1.0 &amp; 0.0300 &amp; 0.1201 &amp; Yes \\ &#10;                     &amp; (0.2904) &amp; (0.0184) &amp; (6.64) &amp; (0.0303) &amp; (0.0004) &amp; (0.23) &amp; (0.1) &amp; (0.0018) &amp; (0.0024) &amp; \\ \hline&#10;&#10;        BiTIGGER\_FG\_unif &amp; \textbf{23.4438} &amp; 2.5149 &amp; 2024.02 &amp; 0.4916 &amp; 0.0292 &amp; 44.10 &amp; 1.0 &amp; 0.0300 &amp; 0.1201 &amp; Yes \\&#10;                        &amp; (0.2904) &amp; (0.0184) &amp; (6.64) &amp; (0.0303) &amp; (0.0004) &amp; (0.23) &amp; (0.1) &amp; (0.0018) &amp; (0.0024) &amp; \\ \hline&#10;                        &#10;        TBG\_adapt &amp; 64.2953 &amp; 0.6650 &amp; 692.40 &amp; 0.0761 &amp; 0.0087 &amp; 9.60 &amp; \textbf{0.1} &amp; 0.0034 &amp; 0.0189 &amp; Yes \\&#10;                   &amp; (0.3571) &amp; (0.0096) &amp; (13.31) &amp; (0.0019) &amp; (0.0001) &amp; (0.09) &amp; (0.0) &amp; (0.0003) &amp; (0.0002) &amp; \\ \hline&#10;&#10;        TBG\_snap &amp; 68.2677 &amp; 0.4688 &amp; 464.70 &amp; 0.0707 &amp; 0.0080 &amp; 7.65 &amp; \textbf{0.1} &amp; 0.0026 &amp; 0.0159 &amp; Yes \\&#10;                    &amp; (0.0652) &amp; (0.0092) &amp; (4.66) &amp; (0.0003) &amp; (0.0004) &amp; (0.09) &amp; (0.0) &amp; (0.0001) &amp; (0.0004) &amp; \\ \hline&#10;&#10;        TBG\_unif\_adapt &amp; 64.4092 &amp; 0.6859 &amp; 667.25 &amp; 0.0831 &amp; 0.0091 &amp; 9.00 &amp; \textbf{0.1} &amp; 0.0035 &amp; 0.0191 &amp; Yes \\&#10;                        &amp; (0.2257) &amp; (0.0043) &amp; (11.96) &amp; (0.0025) &amp; (0.0003) &amp; (0.22) &amp; (0.0) &amp; (0.0001) &amp; (0.0005) &amp; \\ \hline&#10;                        &#10;        TBG\_unif\_snap &amp; 68.3447 &amp; 0.4610 &amp; 484.45 &amp; \textbf{0.0657} &amp; 0.0079 &amp; 7.90 &amp; \textbf{0.1} &amp; 0.0026 &amp; 0.0158 &amp; Yes \\&#10;                        &amp; (0.0995) &amp; (0.0072) &amp; (5.21) &amp; (0.0029) &amp; (0.0003) &amp; (0.29) &amp; (0.0) &amp; (0.0001) &amp; (0.0001) &amp; \\ \hline&#10;    \end{tabular}&#10;    &#10;\end{table}&#10;\end{document}">
                <a:extLst>
                  <a:ext uri="{FF2B5EF4-FFF2-40B4-BE49-F238E27FC236}">
                    <a16:creationId xmlns:a16="http://schemas.microsoft.com/office/drawing/2014/main" id="{C4303433-B054-6EB5-17F1-EE1120889DB8}"/>
                  </a:ext>
                </a:extLst>
              </p:cNvPr>
              <p:cNvPicPr>
                <a:picLocks noChangeAspect="1"/>
              </p:cNvPicPr>
              <p:nvPr>
                <p:custDataLst>
                  <p:tags r:id="rId4"/>
                </p:custDataLst>
              </p:nvPr>
            </p:nvPicPr>
            <p:blipFill>
              <a:blip r:embed="rId8"/>
              <a:srcRect t="9317" r="2066" b="46736"/>
              <a:stretch/>
            </p:blipFill>
            <p:spPr>
              <a:xfrm>
                <a:off x="609601" y="2198855"/>
                <a:ext cx="8151884" cy="1818756"/>
              </a:xfrm>
              <a:prstGeom prst="rect">
                <a:avLst/>
              </a:prstGeom>
            </p:spPr>
          </p:pic>
          <p:pic>
            <p:nvPicPr>
              <p:cNvPr id="27" name="Picture 26" descr="IguanaTex Picture Display&#10;&#10;\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10;\small \begin{table}[!ht]&#10;    \centering&#10;    \caption{Performance based on mean absolute error (MAE), with standard deviation in parentheses, between sampled and true daily-snapshot graphs.}&#10;    \begin{tabular}{|c|c|c|c|c|c|c|c|c|c|c|}&#10;    \hline&#10;        \multirow{1}{*}{Method} &amp; Has  \\&#10;        &amp; Duration? \\ \hline&#10;        Actual\_Median          &amp; No \\ \hline&#10;&#10;        TIGGER\_CG     &amp; No \\ &#10;        &amp; \\ \hline&#10;        &#10;        BiTIGGER\_CG    &amp; No \\ &#10;        &amp; \\ \hline&#10;        &#10;        BiTIGGER\_FG    &amp; Yes \\ &#10;        &amp; \\ \hline&#10;&#10;        BiTIGGER\_FG\_unif   &amp; Yes \\&#10;        &amp; \\ \hline&#10;                        &#10;        TBG\_adapt     &amp; Yes \\&#10;        &amp; \\ \hline&#10;&#10;        TBG\_snap     &amp; Yes \\&#10;        &amp; \\ \hline&#10;&#10;        TBG\_unif\_adapt   &amp; Yes \\&#10;        &amp; \\ \hline&#10;                        &#10;        TBG\_unif\_snap   &amp; Yes \\&#10;        &amp; \\ \hline&#10;    \end{tabular}&#10;    &#10;\end{table}&#10;\end{document}">
                <a:extLst>
                  <a:ext uri="{FF2B5EF4-FFF2-40B4-BE49-F238E27FC236}">
                    <a16:creationId xmlns:a16="http://schemas.microsoft.com/office/drawing/2014/main" id="{F7987789-1857-90C9-95CC-11ADBB14DA7F}"/>
                  </a:ext>
                </a:extLst>
              </p:cNvPr>
              <p:cNvPicPr>
                <a:picLocks noChangeAspect="1"/>
              </p:cNvPicPr>
              <p:nvPr>
                <p:custDataLst>
                  <p:tags r:id="rId5"/>
                </p:custDataLst>
              </p:nvPr>
            </p:nvPicPr>
            <p:blipFill>
              <a:blip r:embed="rId9"/>
              <a:srcRect l="55196" t="10047" r="31340" b="46674"/>
              <a:stretch/>
            </p:blipFill>
            <p:spPr>
              <a:xfrm>
                <a:off x="8734083" y="2230116"/>
                <a:ext cx="918883" cy="1787495"/>
              </a:xfrm>
              <a:prstGeom prst="rect">
                <a:avLst/>
              </a:prstGeom>
            </p:spPr>
          </p:pic>
        </p:grpSp>
        <p:pic>
          <p:nvPicPr>
            <p:cNvPr id="3" name="Picture 2" descr="IguanaTex Picture Display&#10;&#10;\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10;\small \begin{table}[!ht]&#10;    \centering&#10;    \caption{Performance based on mean absolute error (MAE), with standard deviation in parentheses, between sampled and true daily-snapshot graphs.}&#10;    \begin{tabular}{|c|c|c|c|c|c|c|c|c|c|c|}&#10;    \hline&#10;        \multirow{1}{*}{Method} &amp; \% Edge &amp; Mean &amp; Wedge &amp; PLE &amp; Edge &amp; LCC &amp; NC &amp; Mean &amp; Mean &amp; Has  \\&#10;        &amp; Overlap &amp; Degree &amp; Count &amp; &amp; Entropy &amp; &amp; &amp; BC &amp; CC &amp; Duration? \\ \hline&#10;        Actual\_Median &amp; N/A &amp; 5.6269 &amp; 2502.15 &amp; 1.7960 &amp; 0.9274 &amp; 86.35 &amp; 1.2 &amp; 0.0246 &amp; 0.3411 &amp; No \\ \hline&#10;&#10;        TIGGER\_CG &amp; 76.1927 &amp; 0.3878 &amp; 75.50 &amp; 0.0740 &amp; \textbf{0.0068} &amp; 6.75 &amp; \textbf{0.1} &amp; 0.0019 &amp; 0.0162 &amp; No \\ &#10;                   &amp; (0.1889) &amp; (0.0023) &amp; (2.2287) &amp; (0.0037) &amp; (0.0001) &amp; (0.13) &amp; (0.0) &amp; (0.0001) &amp; (0.0007) &amp; \\ \hline&#10;        &#10;        BiTIGGER\_CG &amp; 75.7778 &amp; \textbf{0.3690} &amp; \textbf{63.30} &amp; 0.0755 &amp; 0.0069 &amp; \textbf{6.60} &amp; \textbf{0.1} &amp; \textbf{0.0014} &amp; \textbf{0.0157} &amp; No \\ &#10;                     &amp; (0.2401) &amp; (0.0020) &amp; (1.25) &amp; (0.0032) &amp; (0.0004) &amp; (0.09) &amp; (0.0) &amp; (0.0001) &amp; (0.0001) &amp; \\ \hline&#10;        &#10;        BiTIGGER\_FG &amp; \textbf{23.4438} &amp; 2.5149 &amp; 2024.02 &amp; 0.4916 &amp; 0.0292 &amp; 44.10 &amp; 1.0 &amp; 0.0300 &amp; 0.1201 &amp; Yes \\ &#10;                     &amp; (0.2904) &amp; (0.0184) &amp; (6.64) &amp; (0.0303) &amp; (0.0004) &amp; (0.23) &amp; (0.1) &amp; (0.0018) &amp; (0.0024) &amp; \\ \hline&#10;&#10;        BiTIGGER\_FG\_unif &amp; \textbf{23.4438} &amp; 2.5149 &amp; 2024.02 &amp; 0.4916 &amp; 0.0292 &amp; 44.10 &amp; 1.0 &amp; 0.0300 &amp; 0.1201 &amp; Yes \\&#10;                        &amp; (0.2904) &amp; (0.0184) &amp; (6.64) &amp; (0.0303) &amp; (0.0004) &amp; (0.23) &amp; (0.1) &amp; (0.0018) &amp; (0.0024) &amp; \\ \hline&#10;                        &#10;        TBG\_adapt &amp; 64.2953 &amp; 0.6650 &amp; 692.40 &amp; 0.0761 &amp; 0.0087 &amp; 9.60 &amp; \textbf{0.1} &amp; 0.0034 &amp; 0.0189 &amp; Yes \\&#10;                   &amp; (0.3571) &amp; (0.0096) &amp; (13.31) &amp; (0.0019) &amp; (0.0001) &amp; (0.09) &amp; (0.0) &amp; (0.0003) &amp; (0.0002) &amp; \\ \hline&#10;&#10;        TBG\_snap &amp; 68.2677 &amp; 0.4688 &amp; 464.70 &amp; 0.0707 &amp; 0.0080 &amp; 7.65 &amp; \textbf{0.1} &amp; 0.0026 &amp; 0.0159 &amp; Yes \\&#10;                    &amp; (0.0652) &amp; (0.0092) &amp; (4.66) &amp; (0.0003) &amp; (0.0004) &amp; (0.09) &amp; (0.0) &amp; (0.0001) &amp; (0.0004) &amp; \\ \hline&#10;&#10;        TBG\_unif\_adapt &amp; 64.4092 &amp; 0.6859 &amp; 667.25 &amp; 0.0831 &amp; 0.0091 &amp; 9.00 &amp; \textbf{0.1} &amp; 0.0035 &amp; 0.0191 &amp; Yes \\&#10;                        &amp; (0.2257) &amp; (0.0043) &amp; (11.96) &amp; (0.0025) &amp; (0.0003) &amp; (0.22) &amp; (0.0) &amp; (0.0001) &amp; (0.0005) &amp; \\ \hline&#10;                        &#10;        TBG\_unif\_snap &amp; 68.3447 &amp; 0.4610 &amp; 484.45 &amp; \textbf{0.0657} &amp; 0.0079 &amp; 7.90 &amp; \textbf{0.1} &amp; 0.0026 &amp; 0.0158 &amp; Yes \\&#10;                        &amp; (0.0995) &amp; (0.0072) &amp; (5.21) &amp; (0.0029) &amp; (0.0003) &amp; (0.29) &amp; (0.0) &amp; (0.0001) &amp; (0.0001) &amp; \\ \hline&#10;    \end{tabular}&#10;    &#10;\end{table}&#10;\end{document}">
              <a:extLst>
                <a:ext uri="{FF2B5EF4-FFF2-40B4-BE49-F238E27FC236}">
                  <a16:creationId xmlns:a16="http://schemas.microsoft.com/office/drawing/2014/main" id="{3DB2F47C-35B7-C385-E79E-726F6FE4A38F}"/>
                </a:ext>
              </a:extLst>
            </p:cNvPr>
            <p:cNvPicPr>
              <a:picLocks noChangeAspect="1"/>
            </p:cNvPicPr>
            <p:nvPr>
              <p:custDataLst>
                <p:tags r:id="rId2"/>
              </p:custDataLst>
            </p:nvPr>
          </p:nvPicPr>
          <p:blipFill>
            <a:blip r:embed="rId8"/>
            <a:srcRect t="62513" r="2066" b="18593"/>
            <a:stretch>
              <a:fillRect/>
            </a:stretch>
          </p:blipFill>
          <p:spPr>
            <a:xfrm>
              <a:off x="1574317" y="4154566"/>
              <a:ext cx="8151884" cy="781926"/>
            </a:xfrm>
            <a:prstGeom prst="rect">
              <a:avLst/>
            </a:prstGeom>
          </p:spPr>
        </p:pic>
        <p:pic>
          <p:nvPicPr>
            <p:cNvPr id="7" name="Picture 6" descr="IguanaTex Picture Display&#10;&#10;\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10;\small \begin{table}[!ht]&#10;    \centering&#10;    \caption{Performance based on mean absolute error (MAE), with standard deviation in parentheses, between sampled and true daily-snapshot graphs.}&#10;    \begin{tabular}{|c|c|c|c|c|c|c|c|c|c|c|}&#10;    \hline&#10;        \multirow{1}{*}{Method} &amp; Has  \\&#10;        &amp; Duration? \\ \hline&#10;        Actual\_Median          &amp; No \\ \hline&#10;&#10;        TIGGER\_CG     &amp; No \\ &#10;        &amp; \\ \hline&#10;        &#10;        BiTIGGER\_CG    &amp; No \\ &#10;        &amp; \\ \hline&#10;        &#10;        BiTIGGER\_FG    &amp; Yes \\ &#10;        &amp; \\ \hline&#10;&#10;        BiTIGGER\_FG\_unif   &amp; Yes \\&#10;        &amp; \\ \hline&#10;                        &#10;        TBG\_adapt     &amp; Yes \\&#10;        &amp; \\ \hline&#10;&#10;        TBG\_snap     &amp; Yes \\&#10;        &amp; \\ \hline&#10;&#10;        TBG\_unif\_adapt   &amp; Yes \\&#10;        &amp; \\ \hline&#10;                        &#10;        TBG\_unif\_snap   &amp; Yes \\&#10;        &amp; \\ \hline&#10;    \end{tabular}&#10;    &#10;\end{table}&#10;\end{document}">
              <a:extLst>
                <a:ext uri="{FF2B5EF4-FFF2-40B4-BE49-F238E27FC236}">
                  <a16:creationId xmlns:a16="http://schemas.microsoft.com/office/drawing/2014/main" id="{F9C4DCBC-CF6C-5305-7F77-AC10F73EC4E1}"/>
                </a:ext>
              </a:extLst>
            </p:cNvPr>
            <p:cNvPicPr>
              <a:picLocks noChangeAspect="1"/>
            </p:cNvPicPr>
            <p:nvPr>
              <p:custDataLst>
                <p:tags r:id="rId3"/>
              </p:custDataLst>
            </p:nvPr>
          </p:nvPicPr>
          <p:blipFill>
            <a:blip r:embed="rId9"/>
            <a:srcRect l="55196" t="81070" r="31340" b="-2"/>
            <a:stretch/>
          </p:blipFill>
          <p:spPr>
            <a:xfrm>
              <a:off x="9698798" y="4154566"/>
              <a:ext cx="918883" cy="781926"/>
            </a:xfrm>
            <a:prstGeom prst="rect">
              <a:avLst/>
            </a:prstGeom>
          </p:spPr>
        </p:pic>
      </p:grpSp>
      <p:sp>
        <p:nvSpPr>
          <p:cNvPr id="9" name="TextBox 8">
            <a:extLst>
              <a:ext uri="{FF2B5EF4-FFF2-40B4-BE49-F238E27FC236}">
                <a16:creationId xmlns:a16="http://schemas.microsoft.com/office/drawing/2014/main" id="{28FD05E0-116D-9A11-69E2-9FBA95E1ABF5}"/>
              </a:ext>
            </a:extLst>
          </p:cNvPr>
          <p:cNvSpPr txBox="1"/>
          <p:nvPr/>
        </p:nvSpPr>
        <p:spPr>
          <a:xfrm>
            <a:off x="180975" y="929645"/>
            <a:ext cx="4029075" cy="461665"/>
          </a:xfrm>
          <a:prstGeom prst="rect">
            <a:avLst/>
          </a:prstGeom>
          <a:noFill/>
        </p:spPr>
        <p:txBody>
          <a:bodyPr wrap="square" rtlCol="0">
            <a:spAutoFit/>
          </a:bodyPr>
          <a:lstStyle/>
          <a:p>
            <a:r>
              <a:rPr lang="en-US" sz="2400" dirty="0">
                <a:solidFill>
                  <a:schemeClr val="accent1"/>
                </a:solidFill>
              </a:rPr>
              <a:t>Snapshot graph properties</a:t>
            </a:r>
          </a:p>
        </p:txBody>
      </p:sp>
      <p:sp>
        <p:nvSpPr>
          <p:cNvPr id="10" name="Rectangle 9">
            <a:extLst>
              <a:ext uri="{FF2B5EF4-FFF2-40B4-BE49-F238E27FC236}">
                <a16:creationId xmlns:a16="http://schemas.microsoft.com/office/drawing/2014/main" id="{3E1B0918-A415-AC23-9BB7-8B49C7458881}"/>
              </a:ext>
            </a:extLst>
          </p:cNvPr>
          <p:cNvSpPr/>
          <p:nvPr/>
        </p:nvSpPr>
        <p:spPr>
          <a:xfrm>
            <a:off x="4157492" y="1887383"/>
            <a:ext cx="7803043" cy="674683"/>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4">
            <a:extLst>
              <a:ext uri="{FF2B5EF4-FFF2-40B4-BE49-F238E27FC236}">
                <a16:creationId xmlns:a16="http://schemas.microsoft.com/office/drawing/2014/main" id="{CEF620DE-1896-DA01-6741-947862651349}"/>
              </a:ext>
            </a:extLst>
          </p:cNvPr>
          <p:cNvSpPr txBox="1">
            <a:spLocks/>
          </p:cNvSpPr>
          <p:nvPr/>
        </p:nvSpPr>
        <p:spPr>
          <a:xfrm>
            <a:off x="676559" y="3729807"/>
            <a:ext cx="4072404" cy="43731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Font typeface="Arial" pitchFamily="34" charset="0"/>
              <a:buNone/>
            </a:pPr>
            <a:endParaRPr lang="en-US" dirty="0"/>
          </a:p>
        </p:txBody>
      </p:sp>
      <p:grpSp>
        <p:nvGrpSpPr>
          <p:cNvPr id="35" name="Group 34">
            <a:extLst>
              <a:ext uri="{FF2B5EF4-FFF2-40B4-BE49-F238E27FC236}">
                <a16:creationId xmlns:a16="http://schemas.microsoft.com/office/drawing/2014/main" id="{84D52665-39A8-0618-6A7D-C46719BCE532}"/>
              </a:ext>
            </a:extLst>
          </p:cNvPr>
          <p:cNvGrpSpPr/>
          <p:nvPr/>
        </p:nvGrpSpPr>
        <p:grpSpPr>
          <a:xfrm>
            <a:off x="740801" y="2717417"/>
            <a:ext cx="8018188" cy="3397077"/>
            <a:chOff x="740801" y="2717417"/>
            <a:chExt cx="8018188" cy="3397077"/>
          </a:xfrm>
        </p:grpSpPr>
        <p:sp>
          <p:nvSpPr>
            <p:cNvPr id="18" name="TextBox 17">
              <a:extLst>
                <a:ext uri="{FF2B5EF4-FFF2-40B4-BE49-F238E27FC236}">
                  <a16:creationId xmlns:a16="http://schemas.microsoft.com/office/drawing/2014/main" id="{F4C9F225-F2D4-AC89-FFC6-2D1DC55D5A48}"/>
                </a:ext>
              </a:extLst>
            </p:cNvPr>
            <p:cNvSpPr txBox="1"/>
            <p:nvPr/>
          </p:nvSpPr>
          <p:spPr>
            <a:xfrm>
              <a:off x="5420936" y="5664869"/>
              <a:ext cx="3338053" cy="369332"/>
            </a:xfrm>
            <a:prstGeom prst="rect">
              <a:avLst/>
            </a:prstGeom>
            <a:noFill/>
          </p:spPr>
          <p:txBody>
            <a:bodyPr wrap="square" rtlCol="0">
              <a:spAutoFit/>
            </a:bodyPr>
            <a:lstStyle/>
            <a:p>
              <a:r>
                <a:rPr lang="en-US" dirty="0"/>
                <a:t>High daily-snapshot properties</a:t>
              </a:r>
            </a:p>
          </p:txBody>
        </p:sp>
        <p:grpSp>
          <p:nvGrpSpPr>
            <p:cNvPr id="34" name="Group 33">
              <a:extLst>
                <a:ext uri="{FF2B5EF4-FFF2-40B4-BE49-F238E27FC236}">
                  <a16:creationId xmlns:a16="http://schemas.microsoft.com/office/drawing/2014/main" id="{E523AE4C-B821-944D-E611-9794806947FD}"/>
                </a:ext>
              </a:extLst>
            </p:cNvPr>
            <p:cNvGrpSpPr/>
            <p:nvPr/>
          </p:nvGrpSpPr>
          <p:grpSpPr>
            <a:xfrm>
              <a:off x="740801" y="2717417"/>
              <a:ext cx="7523175" cy="3397077"/>
              <a:chOff x="740801" y="2717417"/>
              <a:chExt cx="7523175" cy="3397077"/>
            </a:xfrm>
          </p:grpSpPr>
          <p:cxnSp>
            <p:nvCxnSpPr>
              <p:cNvPr id="15" name="Straight Connector 14">
                <a:extLst>
                  <a:ext uri="{FF2B5EF4-FFF2-40B4-BE49-F238E27FC236}">
                    <a16:creationId xmlns:a16="http://schemas.microsoft.com/office/drawing/2014/main" id="{D428C04A-6D94-5CA6-2CDF-530C4D4AD593}"/>
                  </a:ext>
                </a:extLst>
              </p:cNvPr>
              <p:cNvCxnSpPr>
                <a:cxnSpLocks/>
              </p:cNvCxnSpPr>
              <p:nvPr/>
            </p:nvCxnSpPr>
            <p:spPr>
              <a:xfrm>
                <a:off x="1013087" y="5630636"/>
                <a:ext cx="7120260" cy="0"/>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85D4572-1C6F-7465-C5D8-75CB92FBB10B}"/>
                  </a:ext>
                </a:extLst>
              </p:cNvPr>
              <p:cNvSpPr txBox="1"/>
              <p:nvPr/>
            </p:nvSpPr>
            <p:spPr>
              <a:xfrm>
                <a:off x="1000675" y="2717417"/>
                <a:ext cx="2380534" cy="369332"/>
              </a:xfrm>
              <a:prstGeom prst="rect">
                <a:avLst/>
              </a:prstGeom>
              <a:noFill/>
            </p:spPr>
            <p:txBody>
              <a:bodyPr wrap="square">
                <a:spAutoFit/>
              </a:bodyPr>
              <a:lstStyle/>
              <a:p>
                <a:r>
                  <a:rPr lang="en-US" dirty="0"/>
                  <a:t>High resolution data</a:t>
                </a:r>
              </a:p>
            </p:txBody>
          </p:sp>
          <p:cxnSp>
            <p:nvCxnSpPr>
              <p:cNvPr id="22" name="Straight Connector 21">
                <a:extLst>
                  <a:ext uri="{FF2B5EF4-FFF2-40B4-BE49-F238E27FC236}">
                    <a16:creationId xmlns:a16="http://schemas.microsoft.com/office/drawing/2014/main" id="{F57C7895-27C7-42B8-A810-BF578D254432}"/>
                  </a:ext>
                </a:extLst>
              </p:cNvPr>
              <p:cNvCxnSpPr>
                <a:cxnSpLocks/>
              </p:cNvCxnSpPr>
              <p:nvPr/>
            </p:nvCxnSpPr>
            <p:spPr>
              <a:xfrm flipV="1">
                <a:off x="1165487" y="3066334"/>
                <a:ext cx="0" cy="2716702"/>
              </a:xfrm>
              <a:prstGeom prst="line">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79D77F09-4E8A-BD01-A8D6-092E1EF455DE}"/>
                  </a:ext>
                </a:extLst>
              </p:cNvPr>
              <p:cNvSpPr/>
              <p:nvPr/>
            </p:nvSpPr>
            <p:spPr>
              <a:xfrm>
                <a:off x="6165399" y="4748616"/>
                <a:ext cx="2098577" cy="72897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Coarse-grained only</a:t>
                </a:r>
              </a:p>
            </p:txBody>
          </p:sp>
          <p:sp>
            <p:nvSpPr>
              <p:cNvPr id="26" name="Oval 25">
                <a:extLst>
                  <a:ext uri="{FF2B5EF4-FFF2-40B4-BE49-F238E27FC236}">
                    <a16:creationId xmlns:a16="http://schemas.microsoft.com/office/drawing/2014/main" id="{87DC10E9-A5BB-58A3-0A69-A48DCE43705B}"/>
                  </a:ext>
                </a:extLst>
              </p:cNvPr>
              <p:cNvSpPr/>
              <p:nvPr/>
            </p:nvSpPr>
            <p:spPr>
              <a:xfrm>
                <a:off x="1317889" y="3115918"/>
                <a:ext cx="2067890" cy="72897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Fine-grained only</a:t>
                </a:r>
              </a:p>
            </p:txBody>
          </p:sp>
          <p:sp>
            <p:nvSpPr>
              <p:cNvPr id="31" name="Oval 30">
                <a:extLst>
                  <a:ext uri="{FF2B5EF4-FFF2-40B4-BE49-F238E27FC236}">
                    <a16:creationId xmlns:a16="http://schemas.microsoft.com/office/drawing/2014/main" id="{FF35EA28-33B2-8FF0-D0C3-0EF9311CE6AB}"/>
                  </a:ext>
                </a:extLst>
              </p:cNvPr>
              <p:cNvSpPr/>
              <p:nvPr/>
            </p:nvSpPr>
            <p:spPr>
              <a:xfrm>
                <a:off x="3618714" y="3921191"/>
                <a:ext cx="2126581" cy="72897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Combination (our method)</a:t>
                </a:r>
              </a:p>
            </p:txBody>
          </p:sp>
          <p:sp>
            <p:nvSpPr>
              <p:cNvPr id="33" name="TextBox 32">
                <a:extLst>
                  <a:ext uri="{FF2B5EF4-FFF2-40B4-BE49-F238E27FC236}">
                    <a16:creationId xmlns:a16="http://schemas.microsoft.com/office/drawing/2014/main" id="{A23B4937-F6C4-F67C-8939-4B4A4D941540}"/>
                  </a:ext>
                </a:extLst>
              </p:cNvPr>
              <p:cNvSpPr txBox="1"/>
              <p:nvPr/>
            </p:nvSpPr>
            <p:spPr>
              <a:xfrm>
                <a:off x="740801" y="5745162"/>
                <a:ext cx="6184230" cy="369332"/>
              </a:xfrm>
              <a:prstGeom prst="rect">
                <a:avLst/>
              </a:prstGeom>
              <a:noFill/>
            </p:spPr>
            <p:txBody>
              <a:bodyPr wrap="square">
                <a:spAutoFit/>
              </a:bodyPr>
              <a:lstStyle/>
              <a:p>
                <a:r>
                  <a:rPr lang="en-US" dirty="0"/>
                  <a:t>Low</a:t>
                </a:r>
              </a:p>
            </p:txBody>
          </p:sp>
        </p:grpSp>
      </p:grpSp>
      <p:sp>
        <p:nvSpPr>
          <p:cNvPr id="37" name="Rectangle 36">
            <a:extLst>
              <a:ext uri="{FF2B5EF4-FFF2-40B4-BE49-F238E27FC236}">
                <a16:creationId xmlns:a16="http://schemas.microsoft.com/office/drawing/2014/main" id="{C5FBBF2A-3143-A1F0-D914-846F8C62A597}"/>
              </a:ext>
            </a:extLst>
          </p:cNvPr>
          <p:cNvSpPr/>
          <p:nvPr/>
        </p:nvSpPr>
        <p:spPr>
          <a:xfrm>
            <a:off x="4157490" y="2227400"/>
            <a:ext cx="7803043" cy="1349365"/>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47D7DE-BF14-4688-490D-17857DDD7BF2}"/>
              </a:ext>
            </a:extLst>
          </p:cNvPr>
          <p:cNvSpPr/>
          <p:nvPr/>
        </p:nvSpPr>
        <p:spPr>
          <a:xfrm>
            <a:off x="9865360" y="1249680"/>
            <a:ext cx="660400" cy="480553"/>
          </a:xfrm>
          <a:prstGeom prst="ellipse">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994402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0" grpId="0" animBg="1"/>
      <p:bldP spid="10" grpId="1" animBg="1"/>
      <p:bldP spid="37"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197497-B8A0-1969-19DF-757BF5AEE9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67C053-EDB9-E3E8-6A19-356FD8E66210}"/>
              </a:ext>
            </a:extLst>
          </p:cNvPr>
          <p:cNvSpPr>
            <a:spLocks noGrp="1"/>
          </p:cNvSpPr>
          <p:nvPr>
            <p:ph type="title"/>
          </p:nvPr>
        </p:nvSpPr>
        <p:spPr>
          <a:xfrm>
            <a:off x="180975" y="248925"/>
            <a:ext cx="9601200" cy="1142385"/>
          </a:xfrm>
        </p:spPr>
        <p:txBody>
          <a:bodyPr/>
          <a:lstStyle/>
          <a:p>
            <a:r>
              <a:rPr lang="en-US" dirty="0"/>
              <a:t>Results</a:t>
            </a:r>
          </a:p>
        </p:txBody>
      </p:sp>
      <p:sp>
        <p:nvSpPr>
          <p:cNvPr id="4" name="Slide Number Placeholder 3">
            <a:extLst>
              <a:ext uri="{FF2B5EF4-FFF2-40B4-BE49-F238E27FC236}">
                <a16:creationId xmlns:a16="http://schemas.microsoft.com/office/drawing/2014/main" id="{D7479C91-C22E-3070-8A9D-17ACC5A958D5}"/>
              </a:ext>
            </a:extLst>
          </p:cNvPr>
          <p:cNvSpPr>
            <a:spLocks noGrp="1"/>
          </p:cNvSpPr>
          <p:nvPr>
            <p:ph type="sldNum" sz="quarter" idx="12"/>
          </p:nvPr>
        </p:nvSpPr>
        <p:spPr/>
        <p:txBody>
          <a:bodyPr/>
          <a:lstStyle/>
          <a:p>
            <a:r>
              <a:rPr lang="en-US"/>
              <a:t>9/13</a:t>
            </a:r>
          </a:p>
        </p:txBody>
      </p:sp>
      <p:sp>
        <p:nvSpPr>
          <p:cNvPr id="6" name="TextBox 5">
            <a:extLst>
              <a:ext uri="{FF2B5EF4-FFF2-40B4-BE49-F238E27FC236}">
                <a16:creationId xmlns:a16="http://schemas.microsoft.com/office/drawing/2014/main" id="{F8373FDD-7EA1-BE68-1E88-020C2D160A8F}"/>
              </a:ext>
            </a:extLst>
          </p:cNvPr>
          <p:cNvSpPr txBox="1"/>
          <p:nvPr/>
        </p:nvSpPr>
        <p:spPr>
          <a:xfrm>
            <a:off x="180975" y="1021978"/>
            <a:ext cx="4029075" cy="369332"/>
          </a:xfrm>
          <a:prstGeom prst="rect">
            <a:avLst/>
          </a:prstGeom>
          <a:noFill/>
        </p:spPr>
        <p:txBody>
          <a:bodyPr wrap="square" rtlCol="0">
            <a:spAutoFit/>
          </a:bodyPr>
          <a:lstStyle/>
          <a:p>
            <a:r>
              <a:rPr lang="en-US">
                <a:solidFill>
                  <a:schemeClr val="accent1"/>
                </a:solidFill>
              </a:rPr>
              <a:t>Disease Simulation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98AC8BD5-9CC8-61BF-CA6B-19F367EA621E}"/>
                  </a:ext>
                </a:extLst>
              </p:cNvPr>
              <p:cNvSpPr>
                <a:spLocks noGrp="1"/>
              </p:cNvSpPr>
              <p:nvPr>
                <p:ph idx="1"/>
              </p:nvPr>
            </p:nvSpPr>
            <p:spPr>
              <a:xfrm>
                <a:off x="611395" y="1391310"/>
                <a:ext cx="10972798" cy="4373101"/>
              </a:xfrm>
            </p:spPr>
            <p:txBody>
              <a:bodyPr>
                <a:noAutofit/>
              </a:bodyPr>
              <a:lstStyle/>
              <a:p>
                <a:pPr>
                  <a:buFont typeface="Arial" panose="020B0604020202020204" pitchFamily="34" charset="0"/>
                  <a:buChar char="?"/>
                </a:pPr>
                <a:r>
                  <a:rPr lang="en-US" dirty="0"/>
                  <a:t>Is the disease dynamic the same in the generated graph compared to the original network?</a:t>
                </a:r>
              </a:p>
              <a:p>
                <a:pPr marL="339725" indent="-339725">
                  <a:buFont typeface="Wingdings" panose="05000000000000000000" pitchFamily="2" charset="2"/>
                  <a:buChar char="q"/>
                </a:pPr>
                <a:r>
                  <a:rPr lang="en-US" dirty="0"/>
                  <a:t>Construct weighted temporal graphs of HCWs-only based on visits and </a:t>
                </a:r>
                <a:r>
                  <a:rPr lang="en-US" b="1" dirty="0"/>
                  <a:t>durations</a:t>
                </a:r>
                <a:r>
                  <a:rPr lang="en-US" dirty="0"/>
                  <a:t>:</a:t>
                </a:r>
              </a:p>
              <a:p>
                <a:pPr lvl="1"/>
                <a:r>
                  <a:rPr lang="en-US" b="1" dirty="0"/>
                  <a:t>12-hour snapshot graphs</a:t>
                </a:r>
                <a:r>
                  <a:rPr lang="en-US" dirty="0"/>
                  <a:t>, aligning with typical hospital shifts </a:t>
                </a:r>
              </a:p>
              <a:p>
                <a:pPr lvl="1"/>
                <a:r>
                  <a:rPr lang="en-US" dirty="0"/>
                  <a:t>Edges between HCWs: visit the same room </a:t>
                </a:r>
              </a:p>
              <a:p>
                <a:pPr lvl="1"/>
                <a:r>
                  <a:rPr lang="en-US" dirty="0"/>
                  <a:t>Edge weights:</a:t>
                </a:r>
              </a:p>
              <a:p>
                <a:pPr marL="339725" indent="-339725">
                  <a:buFont typeface="Wingdings" panose="05000000000000000000" pitchFamily="2" charset="2"/>
                  <a:buChar char="q"/>
                </a:pPr>
                <a:r>
                  <a:rPr lang="en-US" dirty="0"/>
                  <a:t>SIR compartmental model with an edge-weight-adjusted transmission rate [5]:</a:t>
                </a:r>
              </a:p>
              <a:p>
                <a:pPr lvl="1"/>
                <a:r>
                  <a:rPr lang="en-US" dirty="0"/>
                  <a:t>Base transmission rate </a:t>
                </a:r>
                <a14:m>
                  <m:oMath xmlns:m="http://schemas.openxmlformats.org/officeDocument/2006/math">
                    <m:r>
                      <a:rPr lang="en-US" i="1" dirty="0" smtClean="0">
                        <a:latin typeface="Cambria Math" panose="02040503050406030204" pitchFamily="18" charset="0"/>
                      </a:rPr>
                      <m:t>𝛽</m:t>
                    </m:r>
                    <m:r>
                      <a:rPr lang="en-US" i="1" dirty="0" smtClean="0">
                        <a:latin typeface="Cambria Math" panose="02040503050406030204" pitchFamily="18" charset="0"/>
                      </a:rPr>
                      <m:t> = 0.35</m:t>
                    </m:r>
                  </m:oMath>
                </a14:m>
                <a:r>
                  <a:rPr lang="en-US" dirty="0"/>
                  <a:t>, </a:t>
                </a:r>
              </a:p>
              <a:p>
                <a:pPr lvl="1"/>
                <a:r>
                  <a:rPr lang="en-US" dirty="0"/>
                  <a:t>Recovery rate </a:t>
                </a:r>
                <a14:m>
                  <m:oMath xmlns:m="http://schemas.openxmlformats.org/officeDocument/2006/math">
                    <m:r>
                      <a:rPr lang="en-US" i="1" dirty="0" smtClean="0">
                        <a:latin typeface="Cambria Math" panose="02040503050406030204" pitchFamily="18" charset="0"/>
                      </a:rPr>
                      <m:t>𝛾</m:t>
                    </m:r>
                    <m:r>
                      <a:rPr lang="en-US" i="1" dirty="0" smtClean="0">
                        <a:latin typeface="Cambria Math" panose="02040503050406030204" pitchFamily="18" charset="0"/>
                      </a:rPr>
                      <m:t> = 0.2</m:t>
                    </m:r>
                  </m:oMath>
                </a14:m>
                <a:r>
                  <a:rPr lang="en-US" dirty="0"/>
                  <a:t>, </a:t>
                </a:r>
              </a:p>
              <a:p>
                <a:pPr lvl="1"/>
                <a:r>
                  <a:rPr lang="en-US" dirty="0"/>
                  <a:t>Number of initially infected HCWs in the first snapshot of </a:t>
                </a:r>
                <a14:m>
                  <m:oMath xmlns:m="http://schemas.openxmlformats.org/officeDocument/2006/math">
                    <m:r>
                      <a:rPr lang="en-US" i="1" dirty="0" smtClean="0">
                        <a:latin typeface="Cambria Math" panose="02040503050406030204" pitchFamily="18" charset="0"/>
                      </a:rPr>
                      <m:t>10</m:t>
                    </m:r>
                  </m:oMath>
                </a14:m>
                <a:r>
                  <a:rPr lang="en-US" dirty="0"/>
                  <a:t>.</a:t>
                </a:r>
              </a:p>
              <a:p>
                <a:pPr lvl="1"/>
                <a:r>
                  <a:rPr lang="en-US" dirty="0"/>
                  <a:t>Run </a:t>
                </a:r>
                <a14:m>
                  <m:oMath xmlns:m="http://schemas.openxmlformats.org/officeDocument/2006/math">
                    <m:r>
                      <a:rPr lang="en-US" i="1" dirty="0" smtClean="0">
                        <a:latin typeface="Cambria Math" panose="02040503050406030204" pitchFamily="18" charset="0"/>
                      </a:rPr>
                      <m:t>50 </m:t>
                    </m:r>
                  </m:oMath>
                </a14:m>
                <a:r>
                  <a:rPr lang="en-US" dirty="0"/>
                  <a:t>simulations foreach unit type, </a:t>
                </a:r>
                <a:r>
                  <a:rPr lang="en-US" b="1" dirty="0"/>
                  <a:t>report the average attack rate</a:t>
                </a:r>
              </a:p>
            </p:txBody>
          </p:sp>
        </mc:Choice>
        <mc:Fallback xmlns="">
          <p:sp>
            <p:nvSpPr>
              <p:cNvPr id="5" name="Content Placeholder 4">
                <a:extLst>
                  <a:ext uri="{FF2B5EF4-FFF2-40B4-BE49-F238E27FC236}">
                    <a16:creationId xmlns:a16="http://schemas.microsoft.com/office/drawing/2014/main" id="{98AC8BD5-9CC8-61BF-CA6B-19F367EA621E}"/>
                  </a:ext>
                </a:extLst>
              </p:cNvPr>
              <p:cNvSpPr>
                <a:spLocks noGrp="1" noRot="1" noChangeAspect="1" noMove="1" noResize="1" noEditPoints="1" noAdjustHandles="1" noChangeArrowheads="1" noChangeShapeType="1" noTextEdit="1"/>
              </p:cNvSpPr>
              <p:nvPr>
                <p:ph idx="1"/>
              </p:nvPr>
            </p:nvSpPr>
            <p:spPr>
              <a:xfrm>
                <a:off x="611395" y="1391310"/>
                <a:ext cx="10972798" cy="4373101"/>
              </a:xfrm>
              <a:blipFill>
                <a:blip r:embed="rId5"/>
                <a:stretch>
                  <a:fillRect l="-611" t="-1671" b="-11003"/>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71D8331C-2E8F-A395-7442-3D51BC7EBD59}"/>
              </a:ext>
            </a:extLst>
          </p:cNvPr>
          <p:cNvGrpSpPr/>
          <p:nvPr/>
        </p:nvGrpSpPr>
        <p:grpSpPr>
          <a:xfrm>
            <a:off x="2935684" y="3491971"/>
            <a:ext cx="6087028" cy="446888"/>
            <a:chOff x="2949434" y="3959484"/>
            <a:chExt cx="6087028" cy="446888"/>
          </a:xfrm>
        </p:grpSpPr>
        <p:pic>
          <p:nvPicPr>
            <p:cNvPr id="9" name="Picture 8" descr="\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10;$w(h_1, h_2) = d_1 + d_2 + 10 \times d_{12}$&#10;&#10;\end{document}" title="IguanaTex Picture Display">
              <a:extLst>
                <a:ext uri="{FF2B5EF4-FFF2-40B4-BE49-F238E27FC236}">
                  <a16:creationId xmlns:a16="http://schemas.microsoft.com/office/drawing/2014/main" id="{638D5E3B-804A-D28B-A352-89AE75E20E74}"/>
                </a:ext>
              </a:extLst>
            </p:cNvPr>
            <p:cNvPicPr>
              <a:picLocks noChangeAspect="1"/>
            </p:cNvPicPr>
            <p:nvPr>
              <p:custDataLst>
                <p:tags r:id="rId2"/>
              </p:custDataLst>
            </p:nvPr>
          </p:nvPicPr>
          <p:blipFill>
            <a:blip r:embed="rId6"/>
            <a:stretch>
              <a:fillRect/>
            </a:stretch>
          </p:blipFill>
          <p:spPr>
            <a:xfrm>
              <a:off x="2949434" y="4041253"/>
              <a:ext cx="3681888" cy="283351"/>
            </a:xfrm>
            <a:prstGeom prst="rect">
              <a:avLst/>
            </a:prstGeom>
          </p:spPr>
        </p:pic>
        <p:sp>
          <p:nvSpPr>
            <p:cNvPr id="10" name="Rectangle 9">
              <a:extLst>
                <a:ext uri="{FF2B5EF4-FFF2-40B4-BE49-F238E27FC236}">
                  <a16:creationId xmlns:a16="http://schemas.microsoft.com/office/drawing/2014/main" id="{7BF31BAE-441D-81DD-AD3C-2643573FBFB9}"/>
                </a:ext>
              </a:extLst>
            </p:cNvPr>
            <p:cNvSpPr/>
            <p:nvPr/>
          </p:nvSpPr>
          <p:spPr>
            <a:xfrm>
              <a:off x="6230742" y="3959484"/>
              <a:ext cx="479442" cy="446888"/>
            </a:xfrm>
            <a:prstGeom prst="rect">
              <a:avLst/>
            </a:prstGeom>
            <a:noFill/>
            <a:ln w="127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9C73DD9-1574-391D-0D02-6606D8368B10}"/>
                </a:ext>
              </a:extLst>
            </p:cNvPr>
            <p:cNvSpPr txBox="1"/>
            <p:nvPr/>
          </p:nvSpPr>
          <p:spPr>
            <a:xfrm>
              <a:off x="6710184" y="3979485"/>
              <a:ext cx="2326278" cy="369332"/>
            </a:xfrm>
            <a:prstGeom prst="rect">
              <a:avLst/>
            </a:prstGeom>
            <a:noFill/>
          </p:spPr>
          <p:txBody>
            <a:bodyPr wrap="none" rtlCol="0">
              <a:spAutoFit/>
            </a:bodyPr>
            <a:lstStyle/>
            <a:p>
              <a:r>
                <a:rPr lang="en-US" dirty="0">
                  <a:solidFill>
                    <a:schemeClr val="accent1"/>
                  </a:solidFill>
                </a:rPr>
                <a:t>Overlapping duration</a:t>
              </a:r>
            </a:p>
          </p:txBody>
        </p:sp>
      </p:grpSp>
    </p:spTree>
    <p:custDataLst>
      <p:tags r:id="rId1"/>
    </p:custDataLst>
    <p:extLst>
      <p:ext uri="{BB962C8B-B14F-4D97-AF65-F5344CB8AC3E}">
        <p14:creationId xmlns:p14="http://schemas.microsoft.com/office/powerpoint/2010/main" val="1393903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438E9B-1092-1274-1E45-4CC9A9A05FEF}"/>
            </a:ext>
          </a:extLst>
        </p:cNvPr>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E0F13D4-4409-80C0-1224-DBED0E2A21DC}"/>
              </a:ext>
            </a:extLst>
          </p:cNvPr>
          <p:cNvPicPr>
            <a:picLocks noGrp="1" noChangeAspect="1"/>
          </p:cNvPicPr>
          <p:nvPr>
            <p:ph idx="1"/>
          </p:nvPr>
        </p:nvPicPr>
        <p:blipFill>
          <a:blip r:embed="rId4"/>
          <a:srcRect r="7361" b="3694"/>
          <a:stretch>
            <a:fillRect/>
          </a:stretch>
        </p:blipFill>
        <p:spPr>
          <a:xfrm>
            <a:off x="3997242" y="764476"/>
            <a:ext cx="7983729" cy="3110838"/>
          </a:xfrm>
          <a:prstGeom prst="rect">
            <a:avLst/>
          </a:prstGeom>
        </p:spPr>
      </p:pic>
      <p:sp>
        <p:nvSpPr>
          <p:cNvPr id="2" name="Title 1">
            <a:extLst>
              <a:ext uri="{FF2B5EF4-FFF2-40B4-BE49-F238E27FC236}">
                <a16:creationId xmlns:a16="http://schemas.microsoft.com/office/drawing/2014/main" id="{EEE231E7-616D-10FE-419F-A8B3E72F2852}"/>
              </a:ext>
            </a:extLst>
          </p:cNvPr>
          <p:cNvSpPr>
            <a:spLocks noGrp="1"/>
          </p:cNvSpPr>
          <p:nvPr>
            <p:ph type="title"/>
          </p:nvPr>
        </p:nvSpPr>
        <p:spPr>
          <a:xfrm>
            <a:off x="180975" y="248925"/>
            <a:ext cx="9601200" cy="1142385"/>
          </a:xfrm>
        </p:spPr>
        <p:txBody>
          <a:bodyPr/>
          <a:lstStyle/>
          <a:p>
            <a:r>
              <a:rPr lang="en-US"/>
              <a:t>Results</a:t>
            </a:r>
          </a:p>
        </p:txBody>
      </p:sp>
      <p:sp>
        <p:nvSpPr>
          <p:cNvPr id="4" name="Slide Number Placeholder 3">
            <a:extLst>
              <a:ext uri="{FF2B5EF4-FFF2-40B4-BE49-F238E27FC236}">
                <a16:creationId xmlns:a16="http://schemas.microsoft.com/office/drawing/2014/main" id="{921FBADE-C5AA-9217-2C37-EFFE95EE7D4D}"/>
              </a:ext>
            </a:extLst>
          </p:cNvPr>
          <p:cNvSpPr>
            <a:spLocks noGrp="1"/>
          </p:cNvSpPr>
          <p:nvPr>
            <p:ph type="sldNum" sz="quarter" idx="12"/>
          </p:nvPr>
        </p:nvSpPr>
        <p:spPr/>
        <p:txBody>
          <a:bodyPr/>
          <a:lstStyle/>
          <a:p>
            <a:r>
              <a:rPr lang="en-US"/>
              <a:t>9/13</a:t>
            </a:r>
          </a:p>
        </p:txBody>
      </p:sp>
      <p:sp>
        <p:nvSpPr>
          <p:cNvPr id="6" name="TextBox 5">
            <a:extLst>
              <a:ext uri="{FF2B5EF4-FFF2-40B4-BE49-F238E27FC236}">
                <a16:creationId xmlns:a16="http://schemas.microsoft.com/office/drawing/2014/main" id="{7E960D52-7E6D-38E4-6B17-0B6B10F040AF}"/>
              </a:ext>
            </a:extLst>
          </p:cNvPr>
          <p:cNvSpPr txBox="1"/>
          <p:nvPr/>
        </p:nvSpPr>
        <p:spPr>
          <a:xfrm>
            <a:off x="180975" y="895700"/>
            <a:ext cx="4029075" cy="461665"/>
          </a:xfrm>
          <a:prstGeom prst="rect">
            <a:avLst/>
          </a:prstGeom>
          <a:noFill/>
        </p:spPr>
        <p:txBody>
          <a:bodyPr wrap="square" rtlCol="0">
            <a:spAutoFit/>
          </a:bodyPr>
          <a:lstStyle/>
          <a:p>
            <a:r>
              <a:rPr lang="en-US" sz="2400" dirty="0">
                <a:solidFill>
                  <a:schemeClr val="accent1"/>
                </a:solidFill>
              </a:rPr>
              <a:t>Disease Simulation</a:t>
            </a:r>
          </a:p>
        </p:txBody>
      </p:sp>
      <p:sp>
        <p:nvSpPr>
          <p:cNvPr id="12" name="Content Placeholder 4">
            <a:extLst>
              <a:ext uri="{FF2B5EF4-FFF2-40B4-BE49-F238E27FC236}">
                <a16:creationId xmlns:a16="http://schemas.microsoft.com/office/drawing/2014/main" id="{3FADF659-14CF-BCCD-EE5F-3B400237F9DE}"/>
              </a:ext>
            </a:extLst>
          </p:cNvPr>
          <p:cNvSpPr txBox="1">
            <a:spLocks/>
          </p:cNvSpPr>
          <p:nvPr/>
        </p:nvSpPr>
        <p:spPr>
          <a:xfrm>
            <a:off x="607808" y="4090736"/>
            <a:ext cx="7567364" cy="209005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buClr>
                <a:srgbClr val="00B050"/>
              </a:buClr>
              <a:buFont typeface="Wingdings" panose="05000000000000000000" pitchFamily="2" charset="2"/>
              <a:buChar char="ü"/>
            </a:pPr>
            <a:r>
              <a:rPr lang="en-US" dirty="0"/>
              <a:t>Given the same disease model, ignoring the duration information (unweighted) </a:t>
            </a:r>
            <a:r>
              <a:rPr lang="en-US" b="1" dirty="0"/>
              <a:t>consistently leads to higher attack rates </a:t>
            </a:r>
            <a:r>
              <a:rPr lang="en-US" dirty="0"/>
              <a:t>compared to the weighted version</a:t>
            </a:r>
          </a:p>
          <a:p>
            <a:pPr>
              <a:buClr>
                <a:srgbClr val="00B050"/>
              </a:buClr>
              <a:buFont typeface="Wingdings" panose="05000000000000000000" pitchFamily="2" charset="2"/>
              <a:buChar char="ü"/>
            </a:pPr>
            <a:r>
              <a:rPr lang="en-US" dirty="0"/>
              <a:t>Our generative model effectively captures the </a:t>
            </a:r>
            <a:r>
              <a:rPr lang="en-US" b="1" dirty="0"/>
              <a:t>unique characteristics </a:t>
            </a:r>
            <a:r>
              <a:rPr lang="en-US" dirty="0"/>
              <a:t>of the data from each unit type</a:t>
            </a:r>
          </a:p>
        </p:txBody>
      </p:sp>
      <p:pic>
        <p:nvPicPr>
          <p:cNvPr id="13" name="Content Placeholder 8">
            <a:extLst>
              <a:ext uri="{FF2B5EF4-FFF2-40B4-BE49-F238E27FC236}">
                <a16:creationId xmlns:a16="http://schemas.microsoft.com/office/drawing/2014/main" id="{0C9112DB-B780-111E-CD6A-8185C31F12BA}"/>
              </a:ext>
            </a:extLst>
          </p:cNvPr>
          <p:cNvPicPr>
            <a:picLocks noChangeAspect="1"/>
          </p:cNvPicPr>
          <p:nvPr/>
        </p:nvPicPr>
        <p:blipFill>
          <a:blip r:embed="rId4"/>
          <a:srcRect l="92431" t="41581" b="41744"/>
          <a:stretch>
            <a:fillRect/>
          </a:stretch>
        </p:blipFill>
        <p:spPr>
          <a:xfrm>
            <a:off x="9545535" y="2036452"/>
            <a:ext cx="730903" cy="603500"/>
          </a:xfrm>
          <a:prstGeom prst="rect">
            <a:avLst/>
          </a:prstGeom>
          <a:ln>
            <a:solidFill>
              <a:schemeClr val="tx2"/>
            </a:solidFill>
          </a:ln>
        </p:spPr>
      </p:pic>
      <p:sp>
        <p:nvSpPr>
          <p:cNvPr id="5" name="TextBox 4">
            <a:extLst>
              <a:ext uri="{FF2B5EF4-FFF2-40B4-BE49-F238E27FC236}">
                <a16:creationId xmlns:a16="http://schemas.microsoft.com/office/drawing/2014/main" id="{BADBCF05-ECB6-7A3F-35C8-80E151A94380}"/>
              </a:ext>
            </a:extLst>
          </p:cNvPr>
          <p:cNvSpPr txBox="1"/>
          <p:nvPr/>
        </p:nvSpPr>
        <p:spPr>
          <a:xfrm>
            <a:off x="607807" y="1391310"/>
            <a:ext cx="3510431" cy="1311128"/>
          </a:xfrm>
          <a:prstGeom prst="rect">
            <a:avLst/>
          </a:prstGeom>
          <a:noFill/>
        </p:spPr>
        <p:txBody>
          <a:bodyPr wrap="square">
            <a:spAutoFit/>
          </a:bodyPr>
          <a:lstStyle/>
          <a:p>
            <a:pPr marL="339725" indent="-339725">
              <a:lnSpc>
                <a:spcPct val="90000"/>
              </a:lnSpc>
              <a:spcBef>
                <a:spcPts val="1800"/>
              </a:spcBef>
              <a:buClr>
                <a:schemeClr val="accent1">
                  <a:lumMod val="75000"/>
                </a:schemeClr>
              </a:buClr>
              <a:buSzPct val="100000"/>
              <a:buFont typeface="Wingdings" panose="05000000000000000000" pitchFamily="2" charset="2"/>
              <a:buChar char="q"/>
            </a:pPr>
            <a:r>
              <a:rPr lang="en-US" sz="2200" dirty="0">
                <a:sym typeface="Wingdings" panose="05000000000000000000" pitchFamily="2" charset="2"/>
              </a:rPr>
              <a:t>Highlight the d</a:t>
            </a:r>
            <a:r>
              <a:rPr lang="en-US" sz="2200" dirty="0"/>
              <a:t>ifference between considering and ignoring duration information</a:t>
            </a:r>
          </a:p>
        </p:txBody>
      </p:sp>
    </p:spTree>
    <p:custDataLst>
      <p:tags r:id="rId1"/>
    </p:custDataLst>
    <p:extLst>
      <p:ext uri="{BB962C8B-B14F-4D97-AF65-F5344CB8AC3E}">
        <p14:creationId xmlns:p14="http://schemas.microsoft.com/office/powerpoint/2010/main" val="317515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7B67-613A-9C62-B2CD-1CBC5C1DE1B5}"/>
              </a:ext>
            </a:extLst>
          </p:cNvPr>
          <p:cNvSpPr>
            <a:spLocks noGrp="1"/>
          </p:cNvSpPr>
          <p:nvPr>
            <p:ph type="title"/>
          </p:nvPr>
        </p:nvSpPr>
        <p:spPr>
          <a:xfrm>
            <a:off x="180975" y="248925"/>
            <a:ext cx="9601200" cy="1142385"/>
          </a:xfrm>
        </p:spPr>
        <p:txBody>
          <a:bodyPr/>
          <a:lstStyle/>
          <a:p>
            <a:r>
              <a:rPr lang="en-US"/>
              <a:t>Conclusion</a:t>
            </a:r>
          </a:p>
        </p:txBody>
      </p:sp>
      <p:sp>
        <p:nvSpPr>
          <p:cNvPr id="4" name="Slide Number Placeholder 3">
            <a:extLst>
              <a:ext uri="{FF2B5EF4-FFF2-40B4-BE49-F238E27FC236}">
                <a16:creationId xmlns:a16="http://schemas.microsoft.com/office/drawing/2014/main" id="{2EF931F1-4AFC-240A-804E-B9623478D26B}"/>
              </a:ext>
            </a:extLst>
          </p:cNvPr>
          <p:cNvSpPr>
            <a:spLocks noGrp="1"/>
          </p:cNvSpPr>
          <p:nvPr>
            <p:ph type="sldNum" sz="quarter" idx="12"/>
          </p:nvPr>
        </p:nvSpPr>
        <p:spPr/>
        <p:txBody>
          <a:bodyPr/>
          <a:lstStyle/>
          <a:p>
            <a:r>
              <a:rPr lang="en-US"/>
              <a:t>12/13</a:t>
            </a:r>
          </a:p>
        </p:txBody>
      </p:sp>
      <p:sp>
        <p:nvSpPr>
          <p:cNvPr id="6" name="Rectangle 2">
            <a:extLst>
              <a:ext uri="{FF2B5EF4-FFF2-40B4-BE49-F238E27FC236}">
                <a16:creationId xmlns:a16="http://schemas.microsoft.com/office/drawing/2014/main" id="{507CB0D1-068B-C2D8-4925-0DF3880DD0EC}"/>
              </a:ext>
            </a:extLst>
          </p:cNvPr>
          <p:cNvSpPr>
            <a:spLocks noGrp="1" noChangeArrowheads="1"/>
          </p:cNvSpPr>
          <p:nvPr>
            <p:ph idx="1"/>
          </p:nvPr>
        </p:nvSpPr>
        <p:spPr bwMode="auto">
          <a:xfrm>
            <a:off x="654423" y="1389528"/>
            <a:ext cx="10883153" cy="2779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fontAlgn="base">
              <a:spcAft>
                <a:spcPct val="0"/>
              </a:spcAft>
              <a:buNone/>
            </a:pPr>
            <a:r>
              <a:rPr lang="en-US" altLang="en-US" sz="2400" dirty="0"/>
              <a:t>We proposed </a:t>
            </a:r>
            <a:r>
              <a:rPr lang="en-US" altLang="en-US" sz="2400" dirty="0" err="1"/>
              <a:t>TempoBiGen</a:t>
            </a:r>
            <a:r>
              <a:rPr lang="en-US" altLang="en-US" sz="2400" dirty="0"/>
              <a:t> - a curated generative framework for realistic healthcare mobility logs</a:t>
            </a:r>
          </a:p>
          <a:p>
            <a:pPr marL="339725" marR="0" lvl="0" indent="-339725" fontAlgn="base">
              <a:spcAft>
                <a:spcPct val="0"/>
              </a:spcAft>
              <a:buFont typeface="Wingdings" panose="05000000000000000000" pitchFamily="2" charset="2"/>
              <a:buChar char="q"/>
              <a:tabLst/>
            </a:pPr>
            <a:r>
              <a:rPr lang="en-US" altLang="en-US" dirty="0"/>
              <a:t>Key Contributions</a:t>
            </a:r>
          </a:p>
          <a:p>
            <a:pPr marL="574675" marR="0" lvl="1" indent="-300038" fontAlgn="base">
              <a:spcAft>
                <a:spcPct val="0"/>
              </a:spcAft>
              <a:buFont typeface="Wingdings" panose="05000000000000000000" pitchFamily="2" charset="2"/>
              <a:buChar char="Ø"/>
              <a:tabLst/>
            </a:pPr>
            <a:r>
              <a:rPr lang="en-US" altLang="en-US" sz="1800" dirty="0"/>
              <a:t>Extended temporal graph generation model to conditional bipartite setting (HCWs ↔ rooms)</a:t>
            </a:r>
          </a:p>
          <a:p>
            <a:pPr marL="574675" marR="0" lvl="1" indent="-300038" fontAlgn="base">
              <a:spcAft>
                <a:spcPct val="0"/>
              </a:spcAft>
              <a:buFont typeface="Wingdings" panose="05000000000000000000" pitchFamily="2" charset="2"/>
              <a:buChar char="Ø"/>
              <a:tabLst/>
            </a:pPr>
            <a:r>
              <a:rPr lang="en-US" altLang="en-US" sz="1800" dirty="0"/>
              <a:t>Developed coarse-grained &amp; fine-grained merging procedure for high-resolution events generation</a:t>
            </a:r>
          </a:p>
          <a:p>
            <a:pPr marL="574675" marR="0" lvl="1" indent="-300038" fontAlgn="base">
              <a:spcAft>
                <a:spcPct val="0"/>
              </a:spcAft>
              <a:buFont typeface="Wingdings" panose="05000000000000000000" pitchFamily="2" charset="2"/>
              <a:buChar char="Ø"/>
              <a:tabLst/>
            </a:pPr>
            <a:r>
              <a:rPr lang="en-US" altLang="en-US" sz="1800" dirty="0"/>
              <a:t>Incorporated a post-processing module to generate realistic visit durations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F307C238-019C-58EE-CB3F-6CD9668A8876}"/>
              </a:ext>
            </a:extLst>
          </p:cNvPr>
          <p:cNvSpPr txBox="1"/>
          <p:nvPr/>
        </p:nvSpPr>
        <p:spPr>
          <a:xfrm>
            <a:off x="5797923" y="3985616"/>
            <a:ext cx="5739653" cy="1846659"/>
          </a:xfrm>
          <a:prstGeom prst="rect">
            <a:avLst/>
          </a:prstGeom>
          <a:noFill/>
        </p:spPr>
        <p:txBody>
          <a:bodyPr wrap="square">
            <a:spAutoFit/>
          </a:bodyPr>
          <a:lstStyle/>
          <a:p>
            <a:pPr marL="339725" marR="0" lvl="0" indent="-339725" fontAlgn="base">
              <a:spcAft>
                <a:spcPct val="0"/>
              </a:spcAft>
              <a:buClr>
                <a:schemeClr val="accent1">
                  <a:lumMod val="75000"/>
                </a:schemeClr>
              </a:buClr>
              <a:buFont typeface="Wingdings" panose="05000000000000000000" pitchFamily="2" charset="2"/>
              <a:buChar char="q"/>
              <a:tabLst/>
            </a:pPr>
            <a:r>
              <a:rPr lang="en-US" altLang="en-US" sz="2200"/>
              <a:t>Benefits</a:t>
            </a:r>
          </a:p>
          <a:p>
            <a:pPr marL="574675" marR="0" lvl="1" indent="-300038" fontAlgn="base">
              <a:lnSpc>
                <a:spcPct val="90000"/>
              </a:lnSpc>
              <a:spcBef>
                <a:spcPts val="1200"/>
              </a:spcBef>
              <a:spcAft>
                <a:spcPct val="0"/>
              </a:spcAft>
              <a:buClr>
                <a:schemeClr val="accent1">
                  <a:lumMod val="75000"/>
                </a:schemeClr>
              </a:buClr>
              <a:buSzPct val="100000"/>
              <a:buFont typeface="Wingdings" panose="05000000000000000000" pitchFamily="2" charset="2"/>
              <a:buChar char="Ø"/>
              <a:tabLst/>
            </a:pPr>
            <a:r>
              <a:rPr lang="en-US" altLang="en-US" sz="2000"/>
              <a:t>Enables privacy-preserving, high-fidelity synthetic mobility data</a:t>
            </a:r>
          </a:p>
          <a:p>
            <a:pPr marL="574675" marR="0" lvl="1" indent="-300038" fontAlgn="base">
              <a:lnSpc>
                <a:spcPct val="90000"/>
              </a:lnSpc>
              <a:spcBef>
                <a:spcPts val="1200"/>
              </a:spcBef>
              <a:spcAft>
                <a:spcPct val="0"/>
              </a:spcAft>
              <a:buClr>
                <a:schemeClr val="accent1">
                  <a:lumMod val="75000"/>
                </a:schemeClr>
              </a:buClr>
              <a:buSzPct val="100000"/>
              <a:buFont typeface="Wingdings" panose="05000000000000000000" pitchFamily="2" charset="2"/>
              <a:buChar char="Ø"/>
              <a:tabLst/>
            </a:pPr>
            <a:r>
              <a:rPr lang="en-US" altLang="en-US" sz="2000"/>
              <a:t>Supports epidemiological modeling &amp; intervention planning in healthcare facilities</a:t>
            </a:r>
          </a:p>
        </p:txBody>
      </p:sp>
      <p:sp>
        <p:nvSpPr>
          <p:cNvPr id="10" name="TextBox 9">
            <a:extLst>
              <a:ext uri="{FF2B5EF4-FFF2-40B4-BE49-F238E27FC236}">
                <a16:creationId xmlns:a16="http://schemas.microsoft.com/office/drawing/2014/main" id="{916400B8-6AB3-50FB-E3DB-C5675E38DA3E}"/>
              </a:ext>
            </a:extLst>
          </p:cNvPr>
          <p:cNvSpPr txBox="1"/>
          <p:nvPr/>
        </p:nvSpPr>
        <p:spPr>
          <a:xfrm>
            <a:off x="654423" y="3985616"/>
            <a:ext cx="5300063" cy="2585323"/>
          </a:xfrm>
          <a:prstGeom prst="rect">
            <a:avLst/>
          </a:prstGeom>
          <a:noFill/>
        </p:spPr>
        <p:txBody>
          <a:bodyPr wrap="square">
            <a:spAutoFit/>
          </a:bodyPr>
          <a:lstStyle/>
          <a:p>
            <a:pPr marL="339725" indent="-339725" fontAlgn="base">
              <a:spcAft>
                <a:spcPct val="0"/>
              </a:spcAft>
              <a:buClr>
                <a:schemeClr val="accent1">
                  <a:lumMod val="75000"/>
                </a:schemeClr>
              </a:buClr>
              <a:buFont typeface="Wingdings" panose="05000000000000000000" pitchFamily="2" charset="2"/>
              <a:buChar char="q"/>
            </a:pPr>
            <a:r>
              <a:rPr lang="en-US" altLang="en-US" sz="2200" dirty="0"/>
              <a:t>Results</a:t>
            </a:r>
          </a:p>
          <a:p>
            <a:pPr marL="574675" lvl="1" indent="-300038" fontAlgn="base">
              <a:spcAft>
                <a:spcPct val="0"/>
              </a:spcAft>
              <a:buClr>
                <a:schemeClr val="accent1">
                  <a:lumMod val="75000"/>
                </a:schemeClr>
              </a:buClr>
              <a:buFont typeface="Wingdings" panose="05000000000000000000" pitchFamily="2" charset="2"/>
              <a:buChar char="Ø"/>
            </a:pPr>
            <a:r>
              <a:rPr lang="en-US" altLang="en-US" sz="2000" dirty="0"/>
              <a:t>Preserves daily snapshot graph properties</a:t>
            </a:r>
          </a:p>
          <a:p>
            <a:pPr marL="574675" lvl="1" indent="-300038" fontAlgn="base">
              <a:spcAft>
                <a:spcPct val="0"/>
              </a:spcAft>
              <a:buClr>
                <a:schemeClr val="accent1">
                  <a:lumMod val="75000"/>
                </a:schemeClr>
              </a:buClr>
              <a:buFont typeface="Wingdings" panose="05000000000000000000" pitchFamily="2" charset="2"/>
              <a:buChar char="Ø"/>
            </a:pPr>
            <a:r>
              <a:rPr lang="en-US" altLang="en-US" sz="2000" dirty="0"/>
              <a:t>Produces realistic disease spread dynamics</a:t>
            </a:r>
          </a:p>
          <a:p>
            <a:pPr marL="574675" lvl="1" indent="-300038" fontAlgn="base">
              <a:spcAft>
                <a:spcPct val="0"/>
              </a:spcAft>
              <a:buClr>
                <a:schemeClr val="accent1">
                  <a:lumMod val="75000"/>
                </a:schemeClr>
              </a:buClr>
              <a:buFont typeface="Wingdings" panose="05000000000000000000" pitchFamily="2" charset="2"/>
              <a:buChar char="Ø"/>
            </a:pPr>
            <a:r>
              <a:rPr lang="en-US" altLang="en-US" sz="2000" dirty="0"/>
              <a:t>Captures unit-specific shift patterns</a:t>
            </a:r>
          </a:p>
          <a:p>
            <a:pPr marL="274637" lvl="1" fontAlgn="base">
              <a:spcAft>
                <a:spcPct val="0"/>
              </a:spcAft>
              <a:buClr>
                <a:schemeClr val="accent1">
                  <a:lumMod val="75000"/>
                </a:schemeClr>
              </a:buClr>
            </a:pPr>
            <a:endParaRPr lang="en-US" altLang="en-US" sz="2000" dirty="0"/>
          </a:p>
          <a:p>
            <a:pPr marL="574675" lvl="1" indent="-300038" fontAlgn="base">
              <a:spcAft>
                <a:spcPct val="0"/>
              </a:spcAft>
              <a:buClr>
                <a:schemeClr val="accent1">
                  <a:lumMod val="75000"/>
                </a:schemeClr>
              </a:buClr>
              <a:buFont typeface="Wingdings" panose="05000000000000000000" pitchFamily="2" charset="2"/>
              <a:buChar char="Ø"/>
            </a:pPr>
            <a:endParaRPr lang="en-US" altLang="en-US" sz="2000" dirty="0"/>
          </a:p>
        </p:txBody>
      </p:sp>
    </p:spTree>
    <p:extLst>
      <p:ext uri="{BB962C8B-B14F-4D97-AF65-F5344CB8AC3E}">
        <p14:creationId xmlns:p14="http://schemas.microsoft.com/office/powerpoint/2010/main" val="52449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E6F3A988-404A-1DE1-4F00-BD4E594EA8AF}"/>
              </a:ext>
            </a:extLst>
          </p:cNvPr>
          <p:cNvSpPr>
            <a:spLocks noGrp="1"/>
          </p:cNvSpPr>
          <p:nvPr>
            <p:ph idx="1"/>
          </p:nvPr>
        </p:nvSpPr>
        <p:spPr>
          <a:xfrm>
            <a:off x="561974" y="1530190"/>
            <a:ext cx="7139760" cy="4213385"/>
          </a:xfrm>
        </p:spPr>
        <p:txBody>
          <a:bodyPr>
            <a:normAutofit/>
          </a:bodyPr>
          <a:lstStyle/>
          <a:p>
            <a:pPr marL="339725" indent="-339725">
              <a:buFont typeface="Wingdings" panose="05000000000000000000" pitchFamily="2" charset="2"/>
              <a:buChar char="q"/>
            </a:pPr>
            <a:r>
              <a:rPr lang="en-US" sz="2400" dirty="0"/>
              <a:t>“Healthcare-associated infections (HAIs) are infections that patients get while or soon after receiving health care” </a:t>
            </a:r>
            <a:r>
              <a:rPr lang="en-US" sz="2400" baseline="30000" dirty="0"/>
              <a:t>[</a:t>
            </a:r>
            <a:r>
              <a:rPr lang="en-US" sz="2400" baseline="30000" dirty="0">
                <a:hlinkClick r:id="rId4"/>
              </a:rPr>
              <a:t>CDC</a:t>
            </a:r>
            <a:r>
              <a:rPr lang="en-US" sz="2400" baseline="30000" dirty="0"/>
              <a:t>]</a:t>
            </a:r>
          </a:p>
          <a:p>
            <a:pPr marL="339725" indent="-339725">
              <a:buFont typeface="Wingdings" panose="05000000000000000000" pitchFamily="2" charset="2"/>
              <a:buChar char="q"/>
            </a:pPr>
            <a:r>
              <a:rPr lang="en-US" sz="2400" dirty="0"/>
              <a:t>Great impacts and economic burden</a:t>
            </a:r>
          </a:p>
          <a:p>
            <a:pPr marL="0" indent="0">
              <a:buNone/>
            </a:pPr>
            <a:endParaRPr lang="en-US" sz="2400" dirty="0"/>
          </a:p>
          <a:p>
            <a:pPr>
              <a:buFont typeface="Wingdings" panose="05000000000000000000" pitchFamily="2" charset="2"/>
              <a:buChar char="Ø"/>
            </a:pPr>
            <a:r>
              <a:rPr lang="en-US" sz="2400" dirty="0"/>
              <a:t>Preventing HAIs is an important problem</a:t>
            </a:r>
          </a:p>
        </p:txBody>
      </p:sp>
      <p:sp>
        <p:nvSpPr>
          <p:cNvPr id="2" name="Title 1">
            <a:extLst>
              <a:ext uri="{FF2B5EF4-FFF2-40B4-BE49-F238E27FC236}">
                <a16:creationId xmlns:a16="http://schemas.microsoft.com/office/drawing/2014/main" id="{D67103F5-0F84-1849-C521-CD63F82CD65B}"/>
              </a:ext>
            </a:extLst>
          </p:cNvPr>
          <p:cNvSpPr>
            <a:spLocks noGrp="1"/>
          </p:cNvSpPr>
          <p:nvPr>
            <p:ph type="title"/>
          </p:nvPr>
        </p:nvSpPr>
        <p:spPr>
          <a:xfrm>
            <a:off x="233362" y="384078"/>
            <a:ext cx="11191259" cy="1146112"/>
          </a:xfrm>
        </p:spPr>
        <p:txBody>
          <a:bodyPr>
            <a:normAutofit/>
          </a:bodyPr>
          <a:lstStyle/>
          <a:p>
            <a:r>
              <a:rPr lang="en-US" dirty="0"/>
              <a:t>Healthcare-associated infections (HAIs)</a:t>
            </a:r>
          </a:p>
        </p:txBody>
      </p:sp>
      <p:sp>
        <p:nvSpPr>
          <p:cNvPr id="4" name="Slide Number Placeholder 3">
            <a:extLst>
              <a:ext uri="{FF2B5EF4-FFF2-40B4-BE49-F238E27FC236}">
                <a16:creationId xmlns:a16="http://schemas.microsoft.com/office/drawing/2014/main" id="{54FC6B15-CE9A-C114-47EA-AC8EE72A40DA}"/>
              </a:ext>
            </a:extLst>
          </p:cNvPr>
          <p:cNvSpPr>
            <a:spLocks noGrp="1"/>
          </p:cNvSpPr>
          <p:nvPr>
            <p:ph type="sldNum" sz="quarter" idx="12"/>
          </p:nvPr>
        </p:nvSpPr>
        <p:spPr>
          <a:xfrm>
            <a:off x="10081016" y="6340363"/>
            <a:ext cx="918882" cy="222436"/>
          </a:xfrm>
        </p:spPr>
        <p:txBody>
          <a:bodyPr/>
          <a:lstStyle/>
          <a:p>
            <a:r>
              <a:rPr lang="en-US"/>
              <a:t>1/13</a:t>
            </a:r>
          </a:p>
        </p:txBody>
      </p:sp>
      <p:grpSp>
        <p:nvGrpSpPr>
          <p:cNvPr id="37" name="Group 36">
            <a:extLst>
              <a:ext uri="{FF2B5EF4-FFF2-40B4-BE49-F238E27FC236}">
                <a16:creationId xmlns:a16="http://schemas.microsoft.com/office/drawing/2014/main" id="{6AF05BE6-419C-2709-B86B-6C1E3C605113}"/>
              </a:ext>
            </a:extLst>
          </p:cNvPr>
          <p:cNvGrpSpPr/>
          <p:nvPr/>
        </p:nvGrpSpPr>
        <p:grpSpPr>
          <a:xfrm>
            <a:off x="7751455" y="1423947"/>
            <a:ext cx="4453752" cy="2048570"/>
            <a:chOff x="7573523" y="2792466"/>
            <a:chExt cx="4453752" cy="2048570"/>
          </a:xfrm>
        </p:grpSpPr>
        <p:grpSp>
          <p:nvGrpSpPr>
            <p:cNvPr id="25" name="Group 24">
              <a:extLst>
                <a:ext uri="{FF2B5EF4-FFF2-40B4-BE49-F238E27FC236}">
                  <a16:creationId xmlns:a16="http://schemas.microsoft.com/office/drawing/2014/main" id="{A53B8453-C943-79A5-AEB4-195A43D257C2}"/>
                </a:ext>
              </a:extLst>
            </p:cNvPr>
            <p:cNvGrpSpPr/>
            <p:nvPr/>
          </p:nvGrpSpPr>
          <p:grpSpPr>
            <a:xfrm>
              <a:off x="7573523" y="2792466"/>
              <a:ext cx="3395100" cy="1816932"/>
              <a:chOff x="-39128" y="4169845"/>
              <a:chExt cx="3463568" cy="1816932"/>
            </a:xfrm>
          </p:grpSpPr>
          <p:sp>
            <p:nvSpPr>
              <p:cNvPr id="9" name="Oval 8">
                <a:extLst>
                  <a:ext uri="{FF2B5EF4-FFF2-40B4-BE49-F238E27FC236}">
                    <a16:creationId xmlns:a16="http://schemas.microsoft.com/office/drawing/2014/main" id="{AF368DB9-8882-5BE9-7282-47B58E8FEA71}"/>
                  </a:ext>
                </a:extLst>
              </p:cNvPr>
              <p:cNvSpPr/>
              <p:nvPr/>
            </p:nvSpPr>
            <p:spPr>
              <a:xfrm>
                <a:off x="-39128" y="4253227"/>
                <a:ext cx="3463568" cy="1733550"/>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4C27D92-F028-58A7-0A03-1F30D4A7E39E}"/>
                  </a:ext>
                </a:extLst>
              </p:cNvPr>
              <p:cNvSpPr/>
              <p:nvPr/>
            </p:nvSpPr>
            <p:spPr>
              <a:xfrm>
                <a:off x="750253" y="4965304"/>
                <a:ext cx="2325497" cy="9090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8">
                <a:extLst>
                  <a:ext uri="{FF2B5EF4-FFF2-40B4-BE49-F238E27FC236}">
                    <a16:creationId xmlns:a16="http://schemas.microsoft.com/office/drawing/2014/main" id="{E888FFD1-0083-4326-1584-B3422EB3A696}"/>
                  </a:ext>
                </a:extLst>
              </p:cNvPr>
              <p:cNvPicPr>
                <a:picLocks noChangeAspect="1"/>
              </p:cNvPicPr>
              <p:nvPr/>
            </p:nvPicPr>
            <p:blipFill>
              <a:blip r:embed="rId5"/>
              <a:srcRect t="26427" r="80166" b="6256"/>
              <a:stretch/>
            </p:blipFill>
            <p:spPr>
              <a:xfrm>
                <a:off x="239911" y="4169845"/>
                <a:ext cx="446620" cy="712673"/>
              </a:xfrm>
              <a:prstGeom prst="rect">
                <a:avLst/>
              </a:prstGeom>
              <a:solidFill>
                <a:schemeClr val="accent1">
                  <a:lumMod val="40000"/>
                  <a:lumOff val="60000"/>
                </a:schemeClr>
              </a:solidFill>
              <a:ln>
                <a:solidFill>
                  <a:schemeClr val="accent1"/>
                </a:solidFill>
              </a:ln>
            </p:spPr>
          </p:pic>
          <p:sp>
            <p:nvSpPr>
              <p:cNvPr id="14" name="TextBox 13">
                <a:extLst>
                  <a:ext uri="{FF2B5EF4-FFF2-40B4-BE49-F238E27FC236}">
                    <a16:creationId xmlns:a16="http://schemas.microsoft.com/office/drawing/2014/main" id="{10833D33-7081-EF9E-8E75-1C149EC476C8}"/>
                  </a:ext>
                </a:extLst>
              </p:cNvPr>
              <p:cNvSpPr txBox="1"/>
              <p:nvPr/>
            </p:nvSpPr>
            <p:spPr>
              <a:xfrm>
                <a:off x="524078" y="4445803"/>
                <a:ext cx="2405062" cy="461665"/>
              </a:xfrm>
              <a:prstGeom prst="rect">
                <a:avLst/>
              </a:prstGeom>
              <a:noFill/>
            </p:spPr>
            <p:txBody>
              <a:bodyPr wrap="square">
                <a:spAutoFit/>
              </a:bodyPr>
              <a:lstStyle/>
              <a:p>
                <a:pPr algn="ctr"/>
                <a:r>
                  <a:rPr lang="en-US" sz="2400"/>
                  <a:t>~687,000 HAIs</a:t>
                </a:r>
              </a:p>
            </p:txBody>
          </p:sp>
          <p:sp>
            <p:nvSpPr>
              <p:cNvPr id="16" name="TextBox 15">
                <a:extLst>
                  <a:ext uri="{FF2B5EF4-FFF2-40B4-BE49-F238E27FC236}">
                    <a16:creationId xmlns:a16="http://schemas.microsoft.com/office/drawing/2014/main" id="{97E2A9DE-7971-1C3E-F5E9-45442920C8F8}"/>
                  </a:ext>
                </a:extLst>
              </p:cNvPr>
              <p:cNvSpPr txBox="1"/>
              <p:nvPr/>
            </p:nvSpPr>
            <p:spPr>
              <a:xfrm>
                <a:off x="750253" y="5189916"/>
                <a:ext cx="2325497" cy="461665"/>
              </a:xfrm>
              <a:prstGeom prst="rect">
                <a:avLst/>
              </a:prstGeom>
              <a:noFill/>
            </p:spPr>
            <p:txBody>
              <a:bodyPr wrap="square">
                <a:spAutoFit/>
              </a:bodyPr>
              <a:lstStyle/>
              <a:p>
                <a:r>
                  <a:rPr lang="en-US" sz="2400">
                    <a:solidFill>
                      <a:schemeClr val="bg1"/>
                    </a:solidFill>
                  </a:rPr>
                  <a:t>~72,000 </a:t>
                </a:r>
                <a:r>
                  <a:rPr lang="en-US" sz="1900">
                    <a:solidFill>
                      <a:schemeClr val="bg1"/>
                    </a:solidFill>
                  </a:rPr>
                  <a:t>fatalities</a:t>
                </a:r>
              </a:p>
            </p:txBody>
          </p:sp>
          <p:sp>
            <p:nvSpPr>
              <p:cNvPr id="21" name="Rectangle 20">
                <a:extLst>
                  <a:ext uri="{FF2B5EF4-FFF2-40B4-BE49-F238E27FC236}">
                    <a16:creationId xmlns:a16="http://schemas.microsoft.com/office/drawing/2014/main" id="{95DC71E0-D9C3-FFB0-62C3-FECA24C5AB33}"/>
                  </a:ext>
                </a:extLst>
              </p:cNvPr>
              <p:cNvSpPr/>
              <p:nvPr/>
            </p:nvSpPr>
            <p:spPr>
              <a:xfrm>
                <a:off x="230034" y="5041492"/>
                <a:ext cx="446620" cy="756660"/>
              </a:xfrm>
              <a:prstGeom prst="rect">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Skull outline">
                <a:extLst>
                  <a:ext uri="{FF2B5EF4-FFF2-40B4-BE49-F238E27FC236}">
                    <a16:creationId xmlns:a16="http://schemas.microsoft.com/office/drawing/2014/main" id="{2532C61E-506A-2619-77F7-5CEC7A0A9CA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8076" y="5122200"/>
                <a:ext cx="670534" cy="670534"/>
              </a:xfrm>
              <a:prstGeom prst="rect">
                <a:avLst/>
              </a:prstGeom>
            </p:spPr>
          </p:pic>
        </p:grpSp>
        <p:sp>
          <p:nvSpPr>
            <p:cNvPr id="33" name="TextBox 32">
              <a:extLst>
                <a:ext uri="{FF2B5EF4-FFF2-40B4-BE49-F238E27FC236}">
                  <a16:creationId xmlns:a16="http://schemas.microsoft.com/office/drawing/2014/main" id="{926C26AD-D28C-1380-C94B-C615C3ED1D2A}"/>
                </a:ext>
              </a:extLst>
            </p:cNvPr>
            <p:cNvSpPr txBox="1"/>
            <p:nvPr/>
          </p:nvSpPr>
          <p:spPr>
            <a:xfrm>
              <a:off x="10840326" y="3886929"/>
              <a:ext cx="1186949" cy="954107"/>
            </a:xfrm>
            <a:prstGeom prst="rect">
              <a:avLst/>
            </a:prstGeom>
            <a:noFill/>
          </p:spPr>
          <p:txBody>
            <a:bodyPr wrap="square">
              <a:spAutoFit/>
            </a:bodyPr>
            <a:lstStyle/>
            <a:p>
              <a:pPr algn="l"/>
              <a:r>
                <a:rPr lang="en-US" sz="1400" i="1">
                  <a:solidFill>
                    <a:srgbClr val="1C1D1F"/>
                  </a:solidFill>
                  <a:latin typeface="Poppins" panose="00000500000000000000" pitchFamily="2" charset="0"/>
                  <a:hlinkClick r:id="rId8"/>
                </a:rPr>
                <a:t>HAI Prevalence Survey 2015</a:t>
              </a:r>
              <a:endParaRPr lang="en-US" sz="1400" b="0" i="0">
                <a:solidFill>
                  <a:srgbClr val="1C1D1F"/>
                </a:solidFill>
                <a:effectLst/>
                <a:latin typeface="Poppins" panose="00000500000000000000" pitchFamily="2" charset="0"/>
              </a:endParaRPr>
            </a:p>
          </p:txBody>
        </p:sp>
      </p:grpSp>
      <p:grpSp>
        <p:nvGrpSpPr>
          <p:cNvPr id="39" name="Group 38">
            <a:extLst>
              <a:ext uri="{FF2B5EF4-FFF2-40B4-BE49-F238E27FC236}">
                <a16:creationId xmlns:a16="http://schemas.microsoft.com/office/drawing/2014/main" id="{75D53198-A691-F558-F6F5-ACEA3AAEC001}"/>
              </a:ext>
            </a:extLst>
          </p:cNvPr>
          <p:cNvGrpSpPr/>
          <p:nvPr/>
        </p:nvGrpSpPr>
        <p:grpSpPr>
          <a:xfrm>
            <a:off x="3867335" y="4657204"/>
            <a:ext cx="4564407" cy="1451943"/>
            <a:chOff x="5610242" y="4657001"/>
            <a:chExt cx="4564407" cy="1451943"/>
          </a:xfrm>
        </p:grpSpPr>
        <p:grpSp>
          <p:nvGrpSpPr>
            <p:cNvPr id="29" name="Group 28">
              <a:extLst>
                <a:ext uri="{FF2B5EF4-FFF2-40B4-BE49-F238E27FC236}">
                  <a16:creationId xmlns:a16="http://schemas.microsoft.com/office/drawing/2014/main" id="{440BE359-CDC4-2A61-51C3-3DD1C0FB1C6A}"/>
                </a:ext>
              </a:extLst>
            </p:cNvPr>
            <p:cNvGrpSpPr/>
            <p:nvPr/>
          </p:nvGrpSpPr>
          <p:grpSpPr>
            <a:xfrm>
              <a:off x="5610242" y="4657001"/>
              <a:ext cx="3395099" cy="1390884"/>
              <a:chOff x="2753384" y="4247394"/>
              <a:chExt cx="3463568" cy="1733550"/>
            </a:xfrm>
          </p:grpSpPr>
          <p:sp>
            <p:nvSpPr>
              <p:cNvPr id="30" name="Oval 29">
                <a:extLst>
                  <a:ext uri="{FF2B5EF4-FFF2-40B4-BE49-F238E27FC236}">
                    <a16:creationId xmlns:a16="http://schemas.microsoft.com/office/drawing/2014/main" id="{E170D2A6-D411-8CB1-F4A9-A4406D7129B2}"/>
                  </a:ext>
                </a:extLst>
              </p:cNvPr>
              <p:cNvSpPr/>
              <p:nvPr/>
            </p:nvSpPr>
            <p:spPr>
              <a:xfrm>
                <a:off x="2753384" y="4247394"/>
                <a:ext cx="3463568" cy="1733550"/>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6B6D7F4F-A39E-A8EE-896B-F7F043D9CE75}"/>
                  </a:ext>
                </a:extLst>
              </p:cNvPr>
              <p:cNvSpPr txBox="1"/>
              <p:nvPr/>
            </p:nvSpPr>
            <p:spPr>
              <a:xfrm>
                <a:off x="3062140" y="4501999"/>
                <a:ext cx="3097296" cy="1419328"/>
              </a:xfrm>
              <a:prstGeom prst="rect">
                <a:avLst/>
              </a:prstGeom>
              <a:noFill/>
            </p:spPr>
            <p:txBody>
              <a:bodyPr wrap="square">
                <a:spAutoFit/>
              </a:bodyPr>
              <a:lstStyle/>
              <a:p>
                <a:pPr algn="ctr"/>
                <a:r>
                  <a:rPr lang="en-US" sz="2400"/>
                  <a:t>&gt;$4.6 billion </a:t>
                </a:r>
                <a:r>
                  <a:rPr lang="en-US" sz="2200"/>
                  <a:t>annual treatment cost for AR infections</a:t>
                </a:r>
              </a:p>
            </p:txBody>
          </p:sp>
        </p:grpSp>
        <p:sp>
          <p:nvSpPr>
            <p:cNvPr id="34" name="TextBox 33">
              <a:extLst>
                <a:ext uri="{FF2B5EF4-FFF2-40B4-BE49-F238E27FC236}">
                  <a16:creationId xmlns:a16="http://schemas.microsoft.com/office/drawing/2014/main" id="{70ADC258-0DB3-E23B-9DE4-DA03A1C7EA5A}"/>
                </a:ext>
              </a:extLst>
            </p:cNvPr>
            <p:cNvSpPr txBox="1"/>
            <p:nvPr/>
          </p:nvSpPr>
          <p:spPr>
            <a:xfrm>
              <a:off x="8378965" y="5801167"/>
              <a:ext cx="1795684" cy="307777"/>
            </a:xfrm>
            <a:prstGeom prst="rect">
              <a:avLst/>
            </a:prstGeom>
            <a:noFill/>
          </p:spPr>
          <p:txBody>
            <a:bodyPr wrap="none" rtlCol="0">
              <a:spAutoFit/>
            </a:bodyPr>
            <a:lstStyle/>
            <a:p>
              <a:r>
                <a:rPr lang="en-US" sz="1400">
                  <a:hlinkClick r:id="rId9"/>
                </a:rPr>
                <a:t>Nelson et al. (2021)</a:t>
              </a:r>
              <a:endParaRPr lang="en-US" sz="1400"/>
            </a:p>
          </p:txBody>
        </p:sp>
      </p:grpSp>
      <p:grpSp>
        <p:nvGrpSpPr>
          <p:cNvPr id="38" name="Group 37">
            <a:extLst>
              <a:ext uri="{FF2B5EF4-FFF2-40B4-BE49-F238E27FC236}">
                <a16:creationId xmlns:a16="http://schemas.microsoft.com/office/drawing/2014/main" id="{6425C520-AC4C-8069-0F47-4A33F37F97EE}"/>
              </a:ext>
            </a:extLst>
          </p:cNvPr>
          <p:cNvGrpSpPr/>
          <p:nvPr/>
        </p:nvGrpSpPr>
        <p:grpSpPr>
          <a:xfrm>
            <a:off x="7099310" y="3600926"/>
            <a:ext cx="4940229" cy="1462461"/>
            <a:chOff x="956424" y="4695133"/>
            <a:chExt cx="4940229" cy="1462461"/>
          </a:xfrm>
        </p:grpSpPr>
        <p:grpSp>
          <p:nvGrpSpPr>
            <p:cNvPr id="26" name="Group 25">
              <a:extLst>
                <a:ext uri="{FF2B5EF4-FFF2-40B4-BE49-F238E27FC236}">
                  <a16:creationId xmlns:a16="http://schemas.microsoft.com/office/drawing/2014/main" id="{04146064-0F22-C99B-2688-6D4CE00B3D1C}"/>
                </a:ext>
              </a:extLst>
            </p:cNvPr>
            <p:cNvGrpSpPr/>
            <p:nvPr/>
          </p:nvGrpSpPr>
          <p:grpSpPr>
            <a:xfrm>
              <a:off x="956424" y="4695133"/>
              <a:ext cx="3395099" cy="1390885"/>
              <a:chOff x="6562824" y="4290693"/>
              <a:chExt cx="3463568" cy="1733550"/>
            </a:xfrm>
          </p:grpSpPr>
          <p:sp>
            <p:nvSpPr>
              <p:cNvPr id="24" name="Oval 23">
                <a:extLst>
                  <a:ext uri="{FF2B5EF4-FFF2-40B4-BE49-F238E27FC236}">
                    <a16:creationId xmlns:a16="http://schemas.microsoft.com/office/drawing/2014/main" id="{13CC21B1-840C-CBD4-BB99-C14DB03A66E4}"/>
                  </a:ext>
                </a:extLst>
              </p:cNvPr>
              <p:cNvSpPr/>
              <p:nvPr/>
            </p:nvSpPr>
            <p:spPr>
              <a:xfrm>
                <a:off x="6562824" y="4290693"/>
                <a:ext cx="3463568" cy="1733550"/>
              </a:xfrm>
              <a:prstGeom prst="ellipse">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469DE88E-D835-F4B5-E1AF-8ABEF0FA067B}"/>
                  </a:ext>
                </a:extLst>
              </p:cNvPr>
              <p:cNvSpPr txBox="1"/>
              <p:nvPr/>
            </p:nvSpPr>
            <p:spPr>
              <a:xfrm>
                <a:off x="7017706" y="4399732"/>
                <a:ext cx="2533537" cy="1419326"/>
              </a:xfrm>
              <a:prstGeom prst="rect">
                <a:avLst/>
              </a:prstGeom>
              <a:noFill/>
            </p:spPr>
            <p:txBody>
              <a:bodyPr wrap="square">
                <a:spAutoFit/>
              </a:bodyPr>
              <a:lstStyle/>
              <a:p>
                <a:pPr algn="ctr"/>
                <a:r>
                  <a:rPr lang="en-US" sz="2400"/>
                  <a:t>~$9.8 </a:t>
                </a:r>
                <a:r>
                  <a:rPr lang="en-US" sz="2200"/>
                  <a:t>billion annual cost </a:t>
                </a:r>
                <a:br>
                  <a:rPr lang="en-US" sz="2200"/>
                </a:br>
                <a:r>
                  <a:rPr lang="en-US" sz="2200"/>
                  <a:t>(</a:t>
                </a:r>
                <a:r>
                  <a:rPr lang="en-US" sz="2200" b="0" i="0">
                    <a:solidFill>
                      <a:srgbClr val="333333"/>
                    </a:solidFill>
                    <a:effectLst/>
                    <a:latin typeface="Guardian TextSans Web"/>
                  </a:rPr>
                  <a:t>5 major infections)</a:t>
                </a:r>
                <a:endParaRPr lang="en-US" sz="2200"/>
              </a:p>
            </p:txBody>
          </p:sp>
        </p:grpSp>
        <p:sp>
          <p:nvSpPr>
            <p:cNvPr id="36" name="TextBox 35">
              <a:extLst>
                <a:ext uri="{FF2B5EF4-FFF2-40B4-BE49-F238E27FC236}">
                  <a16:creationId xmlns:a16="http://schemas.microsoft.com/office/drawing/2014/main" id="{2C960B8C-299E-538D-8B5C-097033F3C98C}"/>
                </a:ext>
              </a:extLst>
            </p:cNvPr>
            <p:cNvSpPr txBox="1"/>
            <p:nvPr/>
          </p:nvSpPr>
          <p:spPr>
            <a:xfrm>
              <a:off x="3835445" y="5849817"/>
              <a:ext cx="2061208" cy="307777"/>
            </a:xfrm>
            <a:prstGeom prst="rect">
              <a:avLst/>
            </a:prstGeom>
            <a:noFill/>
          </p:spPr>
          <p:txBody>
            <a:bodyPr wrap="square">
              <a:spAutoFit/>
            </a:bodyPr>
            <a:lstStyle/>
            <a:p>
              <a:r>
                <a:rPr lang="en-US" sz="1400" b="0" i="0" u="none" strike="noStrike" err="1">
                  <a:solidFill>
                    <a:srgbClr val="444444"/>
                  </a:solidFill>
                  <a:effectLst/>
                  <a:latin typeface="Guardian TextSans Web"/>
                  <a:hlinkClick r:id="rId10"/>
                </a:rPr>
                <a:t>Zimlichman</a:t>
              </a:r>
              <a:r>
                <a:rPr lang="en-US" sz="1400" b="0" i="0" u="none" strike="noStrike">
                  <a:solidFill>
                    <a:srgbClr val="444444"/>
                  </a:solidFill>
                  <a:effectLst/>
                  <a:latin typeface="Guardian TextSans Web"/>
                  <a:hlinkClick r:id="rId10"/>
                </a:rPr>
                <a:t> et al. (2013) </a:t>
              </a:r>
              <a:endParaRPr lang="en-US" sz="1400"/>
            </a:p>
          </p:txBody>
        </p:sp>
      </p:grpSp>
    </p:spTree>
    <p:custDataLst>
      <p:tags r:id="rId1"/>
    </p:custDataLst>
    <p:extLst>
      <p:ext uri="{BB962C8B-B14F-4D97-AF65-F5344CB8AC3E}">
        <p14:creationId xmlns:p14="http://schemas.microsoft.com/office/powerpoint/2010/main" val="3657671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7B67-613A-9C62-B2CD-1CBC5C1DE1B5}"/>
              </a:ext>
            </a:extLst>
          </p:cNvPr>
          <p:cNvSpPr>
            <a:spLocks noGrp="1"/>
          </p:cNvSpPr>
          <p:nvPr>
            <p:ph type="title"/>
          </p:nvPr>
        </p:nvSpPr>
        <p:spPr>
          <a:xfrm>
            <a:off x="180975" y="248925"/>
            <a:ext cx="9601200" cy="1142385"/>
          </a:xfrm>
        </p:spPr>
        <p:txBody>
          <a:bodyPr/>
          <a:lstStyle/>
          <a:p>
            <a:r>
              <a:rPr lang="en-US"/>
              <a:t>Authors</a:t>
            </a:r>
          </a:p>
        </p:txBody>
      </p:sp>
      <p:sp>
        <p:nvSpPr>
          <p:cNvPr id="4" name="Slide Number Placeholder 3">
            <a:extLst>
              <a:ext uri="{FF2B5EF4-FFF2-40B4-BE49-F238E27FC236}">
                <a16:creationId xmlns:a16="http://schemas.microsoft.com/office/drawing/2014/main" id="{2EF931F1-4AFC-240A-804E-B9623478D26B}"/>
              </a:ext>
            </a:extLst>
          </p:cNvPr>
          <p:cNvSpPr>
            <a:spLocks noGrp="1"/>
          </p:cNvSpPr>
          <p:nvPr>
            <p:ph type="sldNum" sz="quarter" idx="12"/>
          </p:nvPr>
        </p:nvSpPr>
        <p:spPr/>
        <p:txBody>
          <a:bodyPr/>
          <a:lstStyle/>
          <a:p>
            <a:r>
              <a:rPr lang="en-US"/>
              <a:t>13/13</a:t>
            </a:r>
          </a:p>
        </p:txBody>
      </p:sp>
      <p:pic>
        <p:nvPicPr>
          <p:cNvPr id="16" name="Picture 15" descr="A person smiling at the camera&#10;&#10;Description automatically generated">
            <a:extLst>
              <a:ext uri="{FF2B5EF4-FFF2-40B4-BE49-F238E27FC236}">
                <a16:creationId xmlns:a16="http://schemas.microsoft.com/office/drawing/2014/main" id="{64F99B86-3725-CA03-B8D1-190182A0FAB1}"/>
              </a:ext>
            </a:extLst>
          </p:cNvPr>
          <p:cNvPicPr>
            <a:picLocks noChangeAspect="1"/>
          </p:cNvPicPr>
          <p:nvPr/>
        </p:nvPicPr>
        <p:blipFill>
          <a:blip r:embed="rId3"/>
          <a:stretch>
            <a:fillRect/>
          </a:stretch>
        </p:blipFill>
        <p:spPr>
          <a:xfrm>
            <a:off x="9115556" y="1639825"/>
            <a:ext cx="1475260" cy="1475260"/>
          </a:xfrm>
          <a:prstGeom prst="rect">
            <a:avLst/>
          </a:prstGeom>
        </p:spPr>
      </p:pic>
      <p:sp>
        <p:nvSpPr>
          <p:cNvPr id="18" name="TextBox 17">
            <a:extLst>
              <a:ext uri="{FF2B5EF4-FFF2-40B4-BE49-F238E27FC236}">
                <a16:creationId xmlns:a16="http://schemas.microsoft.com/office/drawing/2014/main" id="{D8714BC1-43E0-B902-215B-C54F891FCAFA}"/>
              </a:ext>
            </a:extLst>
          </p:cNvPr>
          <p:cNvSpPr txBox="1"/>
          <p:nvPr/>
        </p:nvSpPr>
        <p:spPr>
          <a:xfrm>
            <a:off x="1381912" y="3212142"/>
            <a:ext cx="1046863" cy="369332"/>
          </a:xfrm>
          <a:prstGeom prst="rect">
            <a:avLst/>
          </a:prstGeom>
          <a:noFill/>
        </p:spPr>
        <p:txBody>
          <a:bodyPr wrap="square" rtlCol="0">
            <a:spAutoFit/>
          </a:bodyPr>
          <a:lstStyle/>
          <a:p>
            <a:r>
              <a:rPr lang="en-US"/>
              <a:t>Hieu Vu</a:t>
            </a:r>
          </a:p>
        </p:txBody>
      </p:sp>
      <p:sp>
        <p:nvSpPr>
          <p:cNvPr id="22" name="TextBox 21">
            <a:extLst>
              <a:ext uri="{FF2B5EF4-FFF2-40B4-BE49-F238E27FC236}">
                <a16:creationId xmlns:a16="http://schemas.microsoft.com/office/drawing/2014/main" id="{07CF6B16-81AC-C17C-F1D2-6C3F498375F3}"/>
              </a:ext>
            </a:extLst>
          </p:cNvPr>
          <p:cNvSpPr txBox="1"/>
          <p:nvPr/>
        </p:nvSpPr>
        <p:spPr>
          <a:xfrm>
            <a:off x="9007308" y="3115085"/>
            <a:ext cx="2027037" cy="369332"/>
          </a:xfrm>
          <a:prstGeom prst="rect">
            <a:avLst/>
          </a:prstGeom>
          <a:noFill/>
        </p:spPr>
        <p:txBody>
          <a:bodyPr wrap="square" rtlCol="0">
            <a:spAutoFit/>
          </a:bodyPr>
          <a:lstStyle/>
          <a:p>
            <a:r>
              <a:rPr lang="en-US" err="1"/>
              <a:t>Bijaya</a:t>
            </a:r>
            <a:r>
              <a:rPr lang="en-US"/>
              <a:t> Adhikari</a:t>
            </a:r>
          </a:p>
        </p:txBody>
      </p:sp>
      <p:pic>
        <p:nvPicPr>
          <p:cNvPr id="25" name="Picture 24" descr="A logo with green and black letters&#10;&#10;Description automatically generated">
            <a:extLst>
              <a:ext uri="{FF2B5EF4-FFF2-40B4-BE49-F238E27FC236}">
                <a16:creationId xmlns:a16="http://schemas.microsoft.com/office/drawing/2014/main" id="{1BB106E5-8530-B245-FE5A-4CA36DFF14A2}"/>
              </a:ext>
            </a:extLst>
          </p:cNvPr>
          <p:cNvPicPr>
            <a:picLocks noChangeAspect="1"/>
          </p:cNvPicPr>
          <p:nvPr/>
        </p:nvPicPr>
        <p:blipFill>
          <a:blip r:embed="rId4"/>
          <a:stretch>
            <a:fillRect/>
          </a:stretch>
        </p:blipFill>
        <p:spPr>
          <a:xfrm>
            <a:off x="1392288" y="4538867"/>
            <a:ext cx="1991374" cy="449665"/>
          </a:xfrm>
          <a:prstGeom prst="rect">
            <a:avLst/>
          </a:prstGeom>
        </p:spPr>
      </p:pic>
      <p:pic>
        <p:nvPicPr>
          <p:cNvPr id="26" name="Picture 25" descr="A blue and white logo&#10;&#10;Description automatically generated">
            <a:extLst>
              <a:ext uri="{FF2B5EF4-FFF2-40B4-BE49-F238E27FC236}">
                <a16:creationId xmlns:a16="http://schemas.microsoft.com/office/drawing/2014/main" id="{232728D0-6DD4-3013-DCC1-DB31ADF2C909}"/>
              </a:ext>
            </a:extLst>
          </p:cNvPr>
          <p:cNvPicPr>
            <a:picLocks noChangeAspect="1"/>
          </p:cNvPicPr>
          <p:nvPr/>
        </p:nvPicPr>
        <p:blipFill>
          <a:blip r:embed="rId5"/>
          <a:stretch>
            <a:fillRect/>
          </a:stretch>
        </p:blipFill>
        <p:spPr>
          <a:xfrm>
            <a:off x="5356463" y="4322247"/>
            <a:ext cx="1102817" cy="666285"/>
          </a:xfrm>
          <a:prstGeom prst="rect">
            <a:avLst/>
          </a:prstGeom>
        </p:spPr>
      </p:pic>
      <p:pic>
        <p:nvPicPr>
          <p:cNvPr id="28" name="Picture 27" descr="A black logo with text&#10;&#10;Description automatically generated">
            <a:extLst>
              <a:ext uri="{FF2B5EF4-FFF2-40B4-BE49-F238E27FC236}">
                <a16:creationId xmlns:a16="http://schemas.microsoft.com/office/drawing/2014/main" id="{9E59BF6E-CD8B-AB0F-21CC-FE1648978FFC}"/>
              </a:ext>
            </a:extLst>
          </p:cNvPr>
          <p:cNvPicPr>
            <a:picLocks noChangeAspect="1"/>
          </p:cNvPicPr>
          <p:nvPr/>
        </p:nvPicPr>
        <p:blipFill>
          <a:blip r:embed="rId6"/>
          <a:stretch>
            <a:fillRect/>
          </a:stretch>
        </p:blipFill>
        <p:spPr>
          <a:xfrm>
            <a:off x="9209803" y="4091396"/>
            <a:ext cx="1594909" cy="897136"/>
          </a:xfrm>
          <a:prstGeom prst="rect">
            <a:avLst/>
          </a:prstGeom>
        </p:spPr>
      </p:pic>
      <p:sp>
        <p:nvSpPr>
          <p:cNvPr id="31" name="TextBox 30">
            <a:extLst>
              <a:ext uri="{FF2B5EF4-FFF2-40B4-BE49-F238E27FC236}">
                <a16:creationId xmlns:a16="http://schemas.microsoft.com/office/drawing/2014/main" id="{E27B0B73-FE10-2327-1383-95E8F66E9821}"/>
              </a:ext>
            </a:extLst>
          </p:cNvPr>
          <p:cNvSpPr txBox="1"/>
          <p:nvPr/>
        </p:nvSpPr>
        <p:spPr>
          <a:xfrm>
            <a:off x="607807" y="5865784"/>
            <a:ext cx="4005372" cy="369332"/>
          </a:xfrm>
          <a:prstGeom prst="rect">
            <a:avLst/>
          </a:prstGeom>
          <a:noFill/>
        </p:spPr>
        <p:txBody>
          <a:bodyPr wrap="square" rtlCol="0">
            <a:spAutoFit/>
          </a:bodyPr>
          <a:lstStyle/>
          <a:p>
            <a:r>
              <a:rPr lang="en-US"/>
              <a:t>Contact: </a:t>
            </a:r>
            <a:r>
              <a:rPr lang="en-US">
                <a:hlinkClick r:id="rId7"/>
              </a:rPr>
              <a:t>hieu-vu@uiowa.edu</a:t>
            </a:r>
            <a:endParaRPr lang="en-US"/>
          </a:p>
        </p:txBody>
      </p:sp>
      <p:sp>
        <p:nvSpPr>
          <p:cNvPr id="3" name="TextBox 2">
            <a:extLst>
              <a:ext uri="{FF2B5EF4-FFF2-40B4-BE49-F238E27FC236}">
                <a16:creationId xmlns:a16="http://schemas.microsoft.com/office/drawing/2014/main" id="{70DD2232-8FD2-340D-B073-2067A83313CA}"/>
              </a:ext>
            </a:extLst>
          </p:cNvPr>
          <p:cNvSpPr txBox="1"/>
          <p:nvPr/>
        </p:nvSpPr>
        <p:spPr>
          <a:xfrm>
            <a:off x="6106363" y="5811750"/>
            <a:ext cx="5018389" cy="369332"/>
          </a:xfrm>
          <a:prstGeom prst="rect">
            <a:avLst/>
          </a:prstGeom>
          <a:noFill/>
        </p:spPr>
        <p:txBody>
          <a:bodyPr wrap="square" rtlCol="0">
            <a:spAutoFit/>
          </a:bodyPr>
          <a:lstStyle/>
          <a:p>
            <a:r>
              <a:rPr lang="en-US"/>
              <a:t>Code: </a:t>
            </a:r>
            <a:r>
              <a:rPr lang="en-US">
                <a:hlinkClick r:id="rId8"/>
              </a:rPr>
              <a:t>https://github.com/hieuvt29/TempoBiGen</a:t>
            </a:r>
            <a:r>
              <a:rPr lang="en-US"/>
              <a:t> </a:t>
            </a:r>
          </a:p>
        </p:txBody>
      </p:sp>
      <p:pic>
        <p:nvPicPr>
          <p:cNvPr id="5" name="Content Placeholder 21">
            <a:extLst>
              <a:ext uri="{FF2B5EF4-FFF2-40B4-BE49-F238E27FC236}">
                <a16:creationId xmlns:a16="http://schemas.microsoft.com/office/drawing/2014/main" id="{1E10634D-B048-5A6E-4133-A8561A719B0B}"/>
              </a:ext>
            </a:extLst>
          </p:cNvPr>
          <p:cNvPicPr>
            <a:picLocks noChangeAspect="1"/>
          </p:cNvPicPr>
          <p:nvPr/>
        </p:nvPicPr>
        <p:blipFill>
          <a:blip r:embed="rId9"/>
          <a:srcRect/>
          <a:stretch/>
        </p:blipFill>
        <p:spPr>
          <a:xfrm>
            <a:off x="1353437" y="1641282"/>
            <a:ext cx="1103815" cy="1473803"/>
          </a:xfrm>
          <a:prstGeom prst="rect">
            <a:avLst/>
          </a:prstGeom>
        </p:spPr>
      </p:pic>
      <p:pic>
        <p:nvPicPr>
          <p:cNvPr id="5122" name="Picture 2">
            <a:extLst>
              <a:ext uri="{FF2B5EF4-FFF2-40B4-BE49-F238E27FC236}">
                <a16:creationId xmlns:a16="http://schemas.microsoft.com/office/drawing/2014/main" id="{ED5471BC-E905-ACA8-0DB0-58C1C1E9728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45947" y="1641282"/>
            <a:ext cx="1475259" cy="147525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1E32142-FD9D-8242-88E6-C1004C513B7F}"/>
              </a:ext>
            </a:extLst>
          </p:cNvPr>
          <p:cNvSpPr txBox="1"/>
          <p:nvPr/>
        </p:nvSpPr>
        <p:spPr>
          <a:xfrm>
            <a:off x="4757921" y="3163614"/>
            <a:ext cx="1920241" cy="369332"/>
          </a:xfrm>
          <a:prstGeom prst="rect">
            <a:avLst/>
          </a:prstGeom>
          <a:noFill/>
        </p:spPr>
        <p:txBody>
          <a:bodyPr wrap="square">
            <a:spAutoFit/>
          </a:bodyPr>
          <a:lstStyle>
            <a:defPPr>
              <a:defRPr lang="en-US"/>
            </a:defPPr>
            <a:lvl1pPr>
              <a:defRPr>
                <a:solidFill>
                  <a:schemeClr val="tx2"/>
                </a:solidFill>
              </a:defRPr>
            </a:lvl1pPr>
          </a:lstStyle>
          <a:p>
            <a:r>
              <a:rPr lang="en-US"/>
              <a:t>Alberto M. Segre</a:t>
            </a:r>
          </a:p>
        </p:txBody>
      </p:sp>
    </p:spTree>
    <p:extLst>
      <p:ext uri="{BB962C8B-B14F-4D97-AF65-F5344CB8AC3E}">
        <p14:creationId xmlns:p14="http://schemas.microsoft.com/office/powerpoint/2010/main" val="922074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3A860-EB36-E6E2-1C89-353AED4347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066F11-FAE1-6C1D-7425-C9A3079EC779}"/>
              </a:ext>
            </a:extLst>
          </p:cNvPr>
          <p:cNvSpPr>
            <a:spLocks noGrp="1"/>
          </p:cNvSpPr>
          <p:nvPr>
            <p:ph type="title"/>
          </p:nvPr>
        </p:nvSpPr>
        <p:spPr>
          <a:xfrm>
            <a:off x="180975" y="248925"/>
            <a:ext cx="9601200" cy="1142385"/>
          </a:xfrm>
        </p:spPr>
        <p:txBody>
          <a:bodyPr/>
          <a:lstStyle/>
          <a:p>
            <a:r>
              <a:rPr lang="en-US"/>
              <a:t>References</a:t>
            </a:r>
          </a:p>
        </p:txBody>
      </p:sp>
      <p:sp>
        <p:nvSpPr>
          <p:cNvPr id="4" name="Slide Number Placeholder 3">
            <a:extLst>
              <a:ext uri="{FF2B5EF4-FFF2-40B4-BE49-F238E27FC236}">
                <a16:creationId xmlns:a16="http://schemas.microsoft.com/office/drawing/2014/main" id="{C7309662-2A3A-F3FB-FE89-8D69AE49E2BF}"/>
              </a:ext>
            </a:extLst>
          </p:cNvPr>
          <p:cNvSpPr>
            <a:spLocks noGrp="1"/>
          </p:cNvSpPr>
          <p:nvPr>
            <p:ph type="sldNum" sz="quarter" idx="12"/>
          </p:nvPr>
        </p:nvSpPr>
        <p:spPr/>
        <p:txBody>
          <a:bodyPr/>
          <a:lstStyle/>
          <a:p>
            <a:r>
              <a:rPr lang="en-US"/>
              <a:t>12/13</a:t>
            </a:r>
          </a:p>
        </p:txBody>
      </p:sp>
      <p:sp>
        <p:nvSpPr>
          <p:cNvPr id="5" name="Content Placeholder 4">
            <a:extLst>
              <a:ext uri="{FF2B5EF4-FFF2-40B4-BE49-F238E27FC236}">
                <a16:creationId xmlns:a16="http://schemas.microsoft.com/office/drawing/2014/main" id="{A92ED1AA-DC4E-837D-E76C-6D6967BD2C49}"/>
              </a:ext>
            </a:extLst>
          </p:cNvPr>
          <p:cNvSpPr>
            <a:spLocks noGrp="1"/>
          </p:cNvSpPr>
          <p:nvPr>
            <p:ph idx="1"/>
          </p:nvPr>
        </p:nvSpPr>
        <p:spPr>
          <a:xfrm>
            <a:off x="593124" y="1507524"/>
            <a:ext cx="10317892" cy="4517241"/>
          </a:xfrm>
        </p:spPr>
        <p:txBody>
          <a:bodyPr>
            <a:normAutofit/>
          </a:bodyPr>
          <a:lstStyle/>
          <a:p>
            <a:r>
              <a:rPr lang="en-US" sz="2000"/>
              <a:t>[1] Gupta, Shubham, et al. "Tigger: Scalable generative modelling for temporal interaction graphs." Proceedings of the AAAI Conference on Artificial Intelligence. Vol. 36. No. 6. 2022.</a:t>
            </a:r>
          </a:p>
          <a:p>
            <a:r>
              <a:rPr lang="en-US" sz="2000"/>
              <a:t>[2] Zhou, Dawei, et al. "A data-driven graph generative model for temporal interaction networks." Proceedings of the 26th ACM SIGKDD International Conference on Knowledge Discovery &amp; Data Mining. 2020.</a:t>
            </a:r>
          </a:p>
          <a:p>
            <a:r>
              <a:rPr lang="en-US" sz="2000"/>
              <a:t>[3] Zeno, Giselle, Timothy La Fond, and Jennifer Neville. "Dymond: Dynamic motif-nodes network generative model." Proceedings of the Web Conference 2021. 2021.</a:t>
            </a:r>
          </a:p>
          <a:p>
            <a:r>
              <a:rPr lang="en-US" sz="2000"/>
              <a:t>[4] Zhang, Liming, et al. "TG-GAN: Continuous-time temporal graph deep generative models with time-validity constraints." Proceedings of the Web Conference 2021. 2021.</a:t>
            </a:r>
          </a:p>
          <a:p>
            <a:r>
              <a:rPr lang="en-US" sz="2000"/>
              <a:t>[5] Kamp, Christel, Mathieu </a:t>
            </a:r>
            <a:r>
              <a:rPr lang="en-US" sz="2000" err="1"/>
              <a:t>Moslonka</a:t>
            </a:r>
            <a:r>
              <a:rPr lang="en-US" sz="2000"/>
              <a:t>-Lefebvre, and Samuel Alizon. "Epidemic spread on weighted networks." </a:t>
            </a:r>
            <a:r>
              <a:rPr lang="en-US" sz="2000" err="1"/>
              <a:t>PLoS</a:t>
            </a:r>
            <a:r>
              <a:rPr lang="en-US" sz="2000"/>
              <a:t> computational biology 9.12 (2013): e1003352.</a:t>
            </a:r>
          </a:p>
          <a:p>
            <a:endParaRPr lang="en-US" sz="2000"/>
          </a:p>
        </p:txBody>
      </p:sp>
    </p:spTree>
    <p:extLst>
      <p:ext uri="{BB962C8B-B14F-4D97-AF65-F5344CB8AC3E}">
        <p14:creationId xmlns:p14="http://schemas.microsoft.com/office/powerpoint/2010/main" val="2218063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1E87A-8C45-C296-195C-F971911497E6}"/>
            </a:ext>
          </a:extLst>
        </p:cNvPr>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749BE7D0-1BFD-10A2-8C88-3385BF7687D3}"/>
              </a:ext>
            </a:extLst>
          </p:cNvPr>
          <p:cNvSpPr>
            <a:spLocks noGrp="1"/>
          </p:cNvSpPr>
          <p:nvPr>
            <p:ph idx="1"/>
          </p:nvPr>
        </p:nvSpPr>
        <p:spPr>
          <a:xfrm>
            <a:off x="650562" y="1871986"/>
            <a:ext cx="6703864" cy="4213385"/>
          </a:xfrm>
        </p:spPr>
        <p:txBody>
          <a:bodyPr>
            <a:noAutofit/>
          </a:bodyPr>
          <a:lstStyle/>
          <a:p>
            <a:pPr marL="339725" indent="-339725">
              <a:buFont typeface="Wingdings" panose="05000000000000000000" pitchFamily="2" charset="2"/>
              <a:buChar char="q"/>
            </a:pPr>
            <a:r>
              <a:rPr lang="en-US" sz="2400" dirty="0"/>
              <a:t>HAIs spread within hospitals via both people-people and people-location interactions</a:t>
            </a:r>
          </a:p>
          <a:p>
            <a:pPr marL="339725" indent="-339725">
              <a:buFont typeface="Wingdings" panose="05000000000000000000" pitchFamily="2" charset="2"/>
              <a:buChar char="q"/>
            </a:pPr>
            <a:r>
              <a:rPr lang="en-US" sz="2400" dirty="0"/>
              <a:t>Great amount of disease pathogen load spread via HCWs and hospital rooms</a:t>
            </a:r>
          </a:p>
          <a:p>
            <a:pPr marL="339725" indent="-339725">
              <a:buFont typeface="Wingdings" panose="05000000000000000000" pitchFamily="2" charset="2"/>
              <a:buChar char="q"/>
            </a:pPr>
            <a:endParaRPr lang="en-US" sz="2400" dirty="0"/>
          </a:p>
          <a:p>
            <a:pPr>
              <a:buFont typeface="Wingdings" panose="05000000000000000000" pitchFamily="2" charset="2"/>
              <a:buChar char="Ø"/>
            </a:pPr>
            <a:r>
              <a:rPr lang="en-US" sz="2400" dirty="0"/>
              <a:t> HCWs mobility logs are valuable source for understanding of care patterns and disease progression.</a:t>
            </a:r>
          </a:p>
        </p:txBody>
      </p:sp>
      <p:sp>
        <p:nvSpPr>
          <p:cNvPr id="4" name="Slide Number Placeholder 3">
            <a:extLst>
              <a:ext uri="{FF2B5EF4-FFF2-40B4-BE49-F238E27FC236}">
                <a16:creationId xmlns:a16="http://schemas.microsoft.com/office/drawing/2014/main" id="{537208D8-CC41-0C43-EE74-20D4E5F07FFF}"/>
              </a:ext>
            </a:extLst>
          </p:cNvPr>
          <p:cNvSpPr>
            <a:spLocks noGrp="1"/>
          </p:cNvSpPr>
          <p:nvPr>
            <p:ph type="sldNum" sz="quarter" idx="12"/>
          </p:nvPr>
        </p:nvSpPr>
        <p:spPr/>
        <p:txBody>
          <a:bodyPr/>
          <a:lstStyle/>
          <a:p>
            <a:r>
              <a:rPr lang="en-US"/>
              <a:t>1/13</a:t>
            </a:r>
          </a:p>
        </p:txBody>
      </p:sp>
      <p:sp>
        <p:nvSpPr>
          <p:cNvPr id="10" name="Title 1">
            <a:extLst>
              <a:ext uri="{FF2B5EF4-FFF2-40B4-BE49-F238E27FC236}">
                <a16:creationId xmlns:a16="http://schemas.microsoft.com/office/drawing/2014/main" id="{0DF7C37B-F578-D069-DBD9-39AA261B99B3}"/>
              </a:ext>
            </a:extLst>
          </p:cNvPr>
          <p:cNvSpPr>
            <a:spLocks noGrp="1"/>
          </p:cNvSpPr>
          <p:nvPr>
            <p:ph type="title"/>
          </p:nvPr>
        </p:nvSpPr>
        <p:spPr>
          <a:xfrm>
            <a:off x="233362" y="384078"/>
            <a:ext cx="11191259" cy="1146112"/>
          </a:xfrm>
        </p:spPr>
        <p:txBody>
          <a:bodyPr>
            <a:normAutofit/>
          </a:bodyPr>
          <a:lstStyle/>
          <a:p>
            <a:r>
              <a:rPr lang="en-US" dirty="0"/>
              <a:t>Healthcare-associated infections (HAIs)</a:t>
            </a:r>
          </a:p>
        </p:txBody>
      </p:sp>
      <p:pic>
        <p:nvPicPr>
          <p:cNvPr id="3" name="Content Placeholder 8">
            <a:extLst>
              <a:ext uri="{FF2B5EF4-FFF2-40B4-BE49-F238E27FC236}">
                <a16:creationId xmlns:a16="http://schemas.microsoft.com/office/drawing/2014/main" id="{7A6F0722-4E13-6D5F-AD93-485CEAEA46F2}"/>
              </a:ext>
            </a:extLst>
          </p:cNvPr>
          <p:cNvPicPr>
            <a:picLocks noChangeAspect="1"/>
          </p:cNvPicPr>
          <p:nvPr/>
        </p:nvPicPr>
        <p:blipFill>
          <a:blip r:embed="rId4"/>
          <a:stretch>
            <a:fillRect/>
          </a:stretch>
        </p:blipFill>
        <p:spPr>
          <a:xfrm>
            <a:off x="7393534" y="2327458"/>
            <a:ext cx="4190659" cy="1970222"/>
          </a:xfrm>
          <a:prstGeom prst="rect">
            <a:avLst/>
          </a:prstGeom>
          <a:noFill/>
        </p:spPr>
      </p:pic>
    </p:spTree>
    <p:custDataLst>
      <p:tags r:id="rId1"/>
    </p:custDataLst>
    <p:extLst>
      <p:ext uri="{BB962C8B-B14F-4D97-AF65-F5344CB8AC3E}">
        <p14:creationId xmlns:p14="http://schemas.microsoft.com/office/powerpoint/2010/main" val="1251499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A3B8FB-EB74-5023-84DA-D40B5987BBE6}"/>
            </a:ext>
          </a:extLst>
        </p:cNvPr>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1A7CE7EF-F6A8-B130-3B23-CBB5D6B43034}"/>
              </a:ext>
            </a:extLst>
          </p:cNvPr>
          <p:cNvSpPr>
            <a:spLocks noGrp="1"/>
          </p:cNvSpPr>
          <p:nvPr>
            <p:ph idx="1"/>
          </p:nvPr>
        </p:nvSpPr>
        <p:spPr>
          <a:xfrm>
            <a:off x="561975" y="1530190"/>
            <a:ext cx="9725025" cy="4213385"/>
          </a:xfrm>
        </p:spPr>
        <p:txBody>
          <a:bodyPr>
            <a:noAutofit/>
          </a:bodyPr>
          <a:lstStyle/>
          <a:p>
            <a:pPr marL="339725" indent="-339725">
              <a:buFont typeface="Wingdings" panose="05000000000000000000" pitchFamily="2" charset="2"/>
              <a:buChar char="q"/>
            </a:pPr>
            <a:r>
              <a:rPr lang="en-US" sz="2400" dirty="0"/>
              <a:t>However, …</a:t>
            </a:r>
          </a:p>
          <a:p>
            <a:pPr lvl="1">
              <a:buFont typeface="Segoe UI Symbol" panose="020B0502040204020203" pitchFamily="34" charset="0"/>
              <a:buChar char="✘"/>
            </a:pPr>
            <a:r>
              <a:rPr lang="en-US" sz="2200" dirty="0"/>
              <a:t>Difficult to collect fine-grained high-resolution mobility data </a:t>
            </a:r>
            <a:r>
              <a:rPr lang="en-US" sz="2400" baseline="30000" dirty="0"/>
              <a:t>[*]</a:t>
            </a:r>
            <a:r>
              <a:rPr lang="en-US" sz="2200" dirty="0"/>
              <a:t>: </a:t>
            </a:r>
          </a:p>
          <a:p>
            <a:pPr lvl="2"/>
            <a:r>
              <a:rPr lang="en-US" sz="2000" dirty="0"/>
              <a:t>Costly devices, complicated deployment process, inconsistency due to the quickly changing environment</a:t>
            </a:r>
          </a:p>
          <a:p>
            <a:pPr lvl="2"/>
            <a:r>
              <a:rPr lang="en-US" sz="2000" dirty="0"/>
              <a:t>Published data are usually available for </a:t>
            </a:r>
            <a:r>
              <a:rPr lang="en-US" sz="2000" b="1" dirty="0"/>
              <a:t>short period </a:t>
            </a:r>
            <a:r>
              <a:rPr lang="en-US" sz="2000" dirty="0"/>
              <a:t>and </a:t>
            </a:r>
            <a:r>
              <a:rPr lang="en-US" sz="2000" b="1" dirty="0"/>
              <a:t>small cohort</a:t>
            </a:r>
          </a:p>
          <a:p>
            <a:pPr lvl="1">
              <a:lnSpc>
                <a:spcPct val="100000"/>
              </a:lnSpc>
              <a:buFont typeface="Segoe UI Symbol" panose="020B0502040204020203" pitchFamily="34" charset="0"/>
              <a:buChar char="✘"/>
            </a:pPr>
            <a:r>
              <a:rPr lang="en-US" sz="2200" dirty="0"/>
              <a:t>Privacy concerns:</a:t>
            </a:r>
          </a:p>
          <a:p>
            <a:pPr lvl="2"/>
            <a:r>
              <a:rPr lang="en-US" sz="2000" dirty="0"/>
              <a:t>Data need to be anonymized</a:t>
            </a:r>
          </a:p>
          <a:p>
            <a:pPr lvl="2"/>
            <a:r>
              <a:rPr lang="en-US" sz="2000" dirty="0"/>
              <a:t>Specific policies/procedures need to be done to gain access</a:t>
            </a:r>
          </a:p>
          <a:p>
            <a:pPr lvl="2"/>
            <a:endParaRPr lang="en-US" dirty="0"/>
          </a:p>
          <a:p>
            <a:pPr marL="274320" lvl="1" indent="0">
              <a:buNone/>
            </a:pPr>
            <a:r>
              <a:rPr lang="en-US" sz="2400" dirty="0">
                <a:solidFill>
                  <a:schemeClr val="accent1"/>
                </a:solidFill>
                <a:sym typeface="Wingdings" panose="05000000000000000000" pitchFamily="2" charset="2"/>
              </a:rPr>
              <a:t></a:t>
            </a:r>
            <a:r>
              <a:rPr lang="en-US" sz="2400" b="1" dirty="0">
                <a:solidFill>
                  <a:schemeClr val="accent1"/>
                </a:solidFill>
              </a:rPr>
              <a:t> Solution: Generative model for fine-grained high-resolution </a:t>
            </a:r>
            <a:r>
              <a:rPr lang="en-US" sz="2400" dirty="0">
                <a:solidFill>
                  <a:schemeClr val="accent1"/>
                </a:solidFill>
              </a:rPr>
              <a:t>mobility data</a:t>
            </a:r>
          </a:p>
          <a:p>
            <a:endParaRPr lang="en-US" dirty="0"/>
          </a:p>
        </p:txBody>
      </p:sp>
      <p:sp>
        <p:nvSpPr>
          <p:cNvPr id="4" name="Slide Number Placeholder 3">
            <a:extLst>
              <a:ext uri="{FF2B5EF4-FFF2-40B4-BE49-F238E27FC236}">
                <a16:creationId xmlns:a16="http://schemas.microsoft.com/office/drawing/2014/main" id="{DE2E186A-F17B-9A11-9CA0-34046824EDBB}"/>
              </a:ext>
            </a:extLst>
          </p:cNvPr>
          <p:cNvSpPr>
            <a:spLocks noGrp="1"/>
          </p:cNvSpPr>
          <p:nvPr>
            <p:ph type="sldNum" sz="quarter" idx="12"/>
          </p:nvPr>
        </p:nvSpPr>
        <p:spPr/>
        <p:txBody>
          <a:bodyPr/>
          <a:lstStyle/>
          <a:p>
            <a:r>
              <a:rPr lang="en-US"/>
              <a:t>1/13</a:t>
            </a:r>
          </a:p>
        </p:txBody>
      </p:sp>
      <p:sp>
        <p:nvSpPr>
          <p:cNvPr id="6" name="Footer Placeholder 5">
            <a:extLst>
              <a:ext uri="{FF2B5EF4-FFF2-40B4-BE49-F238E27FC236}">
                <a16:creationId xmlns:a16="http://schemas.microsoft.com/office/drawing/2014/main" id="{1EC8ED89-6A8F-E8E5-9332-1217ED818FE2}"/>
              </a:ext>
            </a:extLst>
          </p:cNvPr>
          <p:cNvSpPr>
            <a:spLocks noGrp="1"/>
          </p:cNvSpPr>
          <p:nvPr>
            <p:ph type="ftr" sz="quarter" idx="11"/>
          </p:nvPr>
        </p:nvSpPr>
        <p:spPr>
          <a:xfrm>
            <a:off x="609600" y="6289679"/>
            <a:ext cx="10477499" cy="222436"/>
          </a:xfrm>
        </p:spPr>
        <p:txBody>
          <a:bodyPr/>
          <a:lstStyle/>
          <a:p>
            <a:r>
              <a:rPr lang="en-US" dirty="0"/>
              <a:t>[*] Vu, H., Struble, R., </a:t>
            </a:r>
            <a:r>
              <a:rPr lang="en-US" dirty="0" err="1"/>
              <a:t>Polgreen</a:t>
            </a:r>
            <a:r>
              <a:rPr lang="en-US" dirty="0"/>
              <a:t>, P.M. et al. Contact Observations from an Intensive Care Unit. Sci Data 12, 936 (2025). https://doi.org/10.1038/s41597-025-05249-5</a:t>
            </a:r>
          </a:p>
        </p:txBody>
      </p:sp>
      <p:sp>
        <p:nvSpPr>
          <p:cNvPr id="7" name="Title 1">
            <a:extLst>
              <a:ext uri="{FF2B5EF4-FFF2-40B4-BE49-F238E27FC236}">
                <a16:creationId xmlns:a16="http://schemas.microsoft.com/office/drawing/2014/main" id="{78C0521D-246B-9DDF-8139-9F650AD303C2}"/>
              </a:ext>
            </a:extLst>
          </p:cNvPr>
          <p:cNvSpPr>
            <a:spLocks noGrp="1"/>
          </p:cNvSpPr>
          <p:nvPr>
            <p:ph type="title"/>
          </p:nvPr>
        </p:nvSpPr>
        <p:spPr>
          <a:xfrm>
            <a:off x="233362" y="384078"/>
            <a:ext cx="11191259" cy="1146112"/>
          </a:xfrm>
        </p:spPr>
        <p:txBody>
          <a:bodyPr>
            <a:normAutofit/>
          </a:bodyPr>
          <a:lstStyle/>
          <a:p>
            <a:r>
              <a:rPr lang="en-US"/>
              <a:t>The need of curated synthetic healthcare mobility data</a:t>
            </a:r>
          </a:p>
        </p:txBody>
      </p:sp>
    </p:spTree>
    <p:custDataLst>
      <p:tags r:id="rId1"/>
    </p:custDataLst>
    <p:extLst>
      <p:ext uri="{BB962C8B-B14F-4D97-AF65-F5344CB8AC3E}">
        <p14:creationId xmlns:p14="http://schemas.microsoft.com/office/powerpoint/2010/main" val="4290696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212EC-8DB8-F742-8BF2-3D9E9272BC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751E97-7E19-50C6-BD59-9463A66F8126}"/>
              </a:ext>
            </a:extLst>
          </p:cNvPr>
          <p:cNvSpPr>
            <a:spLocks noGrp="1"/>
          </p:cNvSpPr>
          <p:nvPr>
            <p:ph type="title"/>
          </p:nvPr>
        </p:nvSpPr>
        <p:spPr>
          <a:xfrm>
            <a:off x="180975" y="248925"/>
            <a:ext cx="9601200" cy="1142385"/>
          </a:xfrm>
        </p:spPr>
        <p:txBody>
          <a:bodyPr/>
          <a:lstStyle/>
          <a:p>
            <a:r>
              <a:rPr lang="en-US" dirty="0"/>
              <a:t>Problem Statement</a:t>
            </a:r>
          </a:p>
        </p:txBody>
      </p:sp>
      <p:sp>
        <p:nvSpPr>
          <p:cNvPr id="4" name="Slide Number Placeholder 3">
            <a:extLst>
              <a:ext uri="{FF2B5EF4-FFF2-40B4-BE49-F238E27FC236}">
                <a16:creationId xmlns:a16="http://schemas.microsoft.com/office/drawing/2014/main" id="{8CA76889-B3DD-EFC9-15BF-F6132E72CE4D}"/>
              </a:ext>
            </a:extLst>
          </p:cNvPr>
          <p:cNvSpPr>
            <a:spLocks noGrp="1"/>
          </p:cNvSpPr>
          <p:nvPr>
            <p:ph type="sldNum" sz="quarter" idx="12"/>
          </p:nvPr>
        </p:nvSpPr>
        <p:spPr>
          <a:xfrm>
            <a:off x="10659215" y="6173855"/>
            <a:ext cx="918882" cy="222436"/>
          </a:xfrm>
        </p:spPr>
        <p:txBody>
          <a:bodyPr/>
          <a:lstStyle/>
          <a:p>
            <a:r>
              <a:rPr lang="en-US"/>
              <a:t>3/13</a:t>
            </a:r>
          </a:p>
        </p:txBody>
      </p:sp>
      <p:sp>
        <p:nvSpPr>
          <p:cNvPr id="13" name="Content Placeholder 12">
            <a:extLst>
              <a:ext uri="{FF2B5EF4-FFF2-40B4-BE49-F238E27FC236}">
                <a16:creationId xmlns:a16="http://schemas.microsoft.com/office/drawing/2014/main" id="{3351EC68-402D-BB4F-444E-3DC91D9B8086}"/>
              </a:ext>
            </a:extLst>
          </p:cNvPr>
          <p:cNvSpPr>
            <a:spLocks noGrp="1"/>
          </p:cNvSpPr>
          <p:nvPr>
            <p:ph idx="1"/>
          </p:nvPr>
        </p:nvSpPr>
        <p:spPr>
          <a:xfrm>
            <a:off x="632460" y="1264705"/>
            <a:ext cx="10945637" cy="4310985"/>
          </a:xfrm>
        </p:spPr>
        <p:txBody>
          <a:bodyPr>
            <a:noAutofit/>
          </a:bodyPr>
          <a:lstStyle/>
          <a:p>
            <a:pPr marL="339725" indent="-339725">
              <a:buFont typeface="Wingdings" panose="05000000000000000000" pitchFamily="2" charset="2"/>
              <a:buChar char="q"/>
            </a:pPr>
            <a:r>
              <a:rPr lang="en-US" sz="2400" dirty="0"/>
              <a:t>Model mobility logs as Undirected Temporal Bipartite Graph </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r>
              <a:rPr lang="en-US" sz="2400" dirty="0"/>
              <a:t>Set of HCWs     , rooms     , and set of unit types               </a:t>
            </a:r>
          </a:p>
          <a:p>
            <a:pPr>
              <a:lnSpc>
                <a:spcPct val="100000"/>
              </a:lnSpc>
            </a:pPr>
            <a:r>
              <a:rPr lang="en-US" sz="2400" dirty="0"/>
              <a:t>Set of temporal edges:</a:t>
            </a:r>
            <a:endParaRPr lang="en-US" dirty="0"/>
          </a:p>
          <a:p>
            <a:pPr lvl="1">
              <a:lnSpc>
                <a:spcPct val="100000"/>
              </a:lnSpc>
            </a:pPr>
            <a:r>
              <a:rPr lang="en-US" sz="2200" dirty="0"/>
              <a:t>Visit starting time   , visit duration </a:t>
            </a:r>
          </a:p>
        </p:txBody>
      </p:sp>
      <p:pic>
        <p:nvPicPr>
          <p:cNvPr id="7" name="Picture 6" descr="\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graph(\hcw,\room,\edge, \mathcal C)$&#10;&#10;&#10;&#10;&#10;\end{document}" title="IguanaTex Picture Display">
            <a:extLst>
              <a:ext uri="{FF2B5EF4-FFF2-40B4-BE49-F238E27FC236}">
                <a16:creationId xmlns:a16="http://schemas.microsoft.com/office/drawing/2014/main" id="{4360A20E-F0FE-8A36-C18E-7E75BA353AB0}"/>
              </a:ext>
            </a:extLst>
          </p:cNvPr>
          <p:cNvPicPr>
            <a:picLocks noChangeAspect="1"/>
          </p:cNvPicPr>
          <p:nvPr>
            <p:custDataLst>
              <p:tags r:id="rId2"/>
            </p:custDataLst>
          </p:nvPr>
        </p:nvPicPr>
        <p:blipFill>
          <a:blip r:embed="rId12"/>
          <a:stretch>
            <a:fillRect/>
          </a:stretch>
        </p:blipFill>
        <p:spPr>
          <a:xfrm>
            <a:off x="9215251" y="1315815"/>
            <a:ext cx="1756655" cy="321990"/>
          </a:xfrm>
          <a:prstGeom prst="rect">
            <a:avLst/>
          </a:prstGeom>
        </p:spPr>
      </p:pic>
      <p:pic>
        <p:nvPicPr>
          <p:cNvPr id="20" name="Picture 19">
            <a:extLst>
              <a:ext uri="{FF2B5EF4-FFF2-40B4-BE49-F238E27FC236}">
                <a16:creationId xmlns:a16="http://schemas.microsoft.com/office/drawing/2014/main" id="{25F79783-9DEB-D567-C9F0-8306A6D281FA}"/>
              </a:ext>
            </a:extLst>
          </p:cNvPr>
          <p:cNvPicPr>
            <a:picLocks noChangeAspect="1"/>
          </p:cNvPicPr>
          <p:nvPr/>
        </p:nvPicPr>
        <p:blipFill>
          <a:blip r:embed="rId13"/>
          <a:stretch>
            <a:fillRect/>
          </a:stretch>
        </p:blipFill>
        <p:spPr>
          <a:xfrm>
            <a:off x="2403311" y="2195338"/>
            <a:ext cx="3446810" cy="1806819"/>
          </a:xfrm>
          <a:prstGeom prst="rect">
            <a:avLst/>
          </a:prstGeom>
        </p:spPr>
      </p:pic>
      <p:grpSp>
        <p:nvGrpSpPr>
          <p:cNvPr id="87" name="Group 86">
            <a:extLst>
              <a:ext uri="{FF2B5EF4-FFF2-40B4-BE49-F238E27FC236}">
                <a16:creationId xmlns:a16="http://schemas.microsoft.com/office/drawing/2014/main" id="{F4503879-9F28-7BAB-0BA0-C8AA04B43EF2}"/>
              </a:ext>
            </a:extLst>
          </p:cNvPr>
          <p:cNvGrpSpPr>
            <a:grpSpLocks noChangeAspect="1"/>
          </p:cNvGrpSpPr>
          <p:nvPr/>
        </p:nvGrpSpPr>
        <p:grpSpPr>
          <a:xfrm>
            <a:off x="7135931" y="1928651"/>
            <a:ext cx="2227573" cy="1907484"/>
            <a:chOff x="7478885" y="2356388"/>
            <a:chExt cx="2227573" cy="1907484"/>
          </a:xfrm>
        </p:grpSpPr>
        <p:grpSp>
          <p:nvGrpSpPr>
            <p:cNvPr id="77" name="Group 76">
              <a:extLst>
                <a:ext uri="{FF2B5EF4-FFF2-40B4-BE49-F238E27FC236}">
                  <a16:creationId xmlns:a16="http://schemas.microsoft.com/office/drawing/2014/main" id="{F0A8CB93-2F0E-61A8-E4E3-AA0FA33351AE}"/>
                </a:ext>
              </a:extLst>
            </p:cNvPr>
            <p:cNvGrpSpPr/>
            <p:nvPr/>
          </p:nvGrpSpPr>
          <p:grpSpPr>
            <a:xfrm>
              <a:off x="7478885" y="2356388"/>
              <a:ext cx="2227573" cy="1907484"/>
              <a:chOff x="7369616" y="2298229"/>
              <a:chExt cx="2227573" cy="1907484"/>
            </a:xfrm>
          </p:grpSpPr>
          <p:pic>
            <p:nvPicPr>
              <p:cNvPr id="30" name="Graphic 29" descr="User">
                <a:extLst>
                  <a:ext uri="{FF2B5EF4-FFF2-40B4-BE49-F238E27FC236}">
                    <a16:creationId xmlns:a16="http://schemas.microsoft.com/office/drawing/2014/main" id="{53695298-2C77-E976-B09F-64A88A1794EB}"/>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374848" y="3732732"/>
                <a:ext cx="410806" cy="410806"/>
              </a:xfrm>
              <a:prstGeom prst="rect">
                <a:avLst/>
              </a:prstGeom>
            </p:spPr>
          </p:pic>
          <p:sp>
            <p:nvSpPr>
              <p:cNvPr id="31" name="Flowchart: Connector 30">
                <a:extLst>
                  <a:ext uri="{FF2B5EF4-FFF2-40B4-BE49-F238E27FC236}">
                    <a16:creationId xmlns:a16="http://schemas.microsoft.com/office/drawing/2014/main" id="{F1AE12FE-B580-5861-4F95-C877FEC1DD7F}"/>
                  </a:ext>
                </a:extLst>
              </p:cNvPr>
              <p:cNvSpPr/>
              <p:nvPr/>
            </p:nvSpPr>
            <p:spPr>
              <a:xfrm>
                <a:off x="7369616" y="2354404"/>
                <a:ext cx="410806" cy="410806"/>
              </a:xfrm>
              <a:prstGeom prst="flowChartConnector">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Connector 31">
                <a:extLst>
                  <a:ext uri="{FF2B5EF4-FFF2-40B4-BE49-F238E27FC236}">
                    <a16:creationId xmlns:a16="http://schemas.microsoft.com/office/drawing/2014/main" id="{9507785D-F76A-88D6-340F-00D07932DE9A}"/>
                  </a:ext>
                </a:extLst>
              </p:cNvPr>
              <p:cNvSpPr/>
              <p:nvPr/>
            </p:nvSpPr>
            <p:spPr>
              <a:xfrm>
                <a:off x="7369616" y="3066165"/>
                <a:ext cx="410806" cy="410806"/>
              </a:xfrm>
              <a:prstGeom prst="flowChartConnector">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Connector 32">
                <a:extLst>
                  <a:ext uri="{FF2B5EF4-FFF2-40B4-BE49-F238E27FC236}">
                    <a16:creationId xmlns:a16="http://schemas.microsoft.com/office/drawing/2014/main" id="{66F123AA-6A68-61A8-3D10-082251FF73E2}"/>
                  </a:ext>
                </a:extLst>
              </p:cNvPr>
              <p:cNvSpPr/>
              <p:nvPr/>
            </p:nvSpPr>
            <p:spPr>
              <a:xfrm>
                <a:off x="7369616" y="3764277"/>
                <a:ext cx="410806" cy="410806"/>
              </a:xfrm>
              <a:prstGeom prst="flowChartConnector">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Connector 34">
                <a:extLst>
                  <a:ext uri="{FF2B5EF4-FFF2-40B4-BE49-F238E27FC236}">
                    <a16:creationId xmlns:a16="http://schemas.microsoft.com/office/drawing/2014/main" id="{AF31EE03-A791-6665-655C-BEE2C0FF623E}"/>
                  </a:ext>
                </a:extLst>
              </p:cNvPr>
              <p:cNvSpPr/>
              <p:nvPr/>
            </p:nvSpPr>
            <p:spPr>
              <a:xfrm>
                <a:off x="9186383" y="2354278"/>
                <a:ext cx="410806" cy="410806"/>
              </a:xfrm>
              <a:prstGeom prst="flowChartConnector">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Graphic 38" descr="Inpatient with solid fill">
                <a:extLst>
                  <a:ext uri="{FF2B5EF4-FFF2-40B4-BE49-F238E27FC236}">
                    <a16:creationId xmlns:a16="http://schemas.microsoft.com/office/drawing/2014/main" id="{DDFE6763-E0A5-90B7-4FD6-3F74241C279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186383" y="2312858"/>
                <a:ext cx="410806" cy="410806"/>
              </a:xfrm>
              <a:prstGeom prst="rect">
                <a:avLst/>
              </a:prstGeom>
            </p:spPr>
          </p:pic>
          <p:sp>
            <p:nvSpPr>
              <p:cNvPr id="41" name="Flowchart: Connector 40">
                <a:extLst>
                  <a:ext uri="{FF2B5EF4-FFF2-40B4-BE49-F238E27FC236}">
                    <a16:creationId xmlns:a16="http://schemas.microsoft.com/office/drawing/2014/main" id="{154F8E19-4BCA-2498-806C-A10C0DEC2E9F}"/>
                  </a:ext>
                </a:extLst>
              </p:cNvPr>
              <p:cNvSpPr/>
              <p:nvPr/>
            </p:nvSpPr>
            <p:spPr>
              <a:xfrm>
                <a:off x="9186383" y="3076502"/>
                <a:ext cx="410806" cy="410806"/>
              </a:xfrm>
              <a:prstGeom prst="flowChartConnector">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Graphic 41" descr="Inpatient with solid fill">
                <a:extLst>
                  <a:ext uri="{FF2B5EF4-FFF2-40B4-BE49-F238E27FC236}">
                    <a16:creationId xmlns:a16="http://schemas.microsoft.com/office/drawing/2014/main" id="{4572D8B1-B4ED-7D83-65E9-ECD3D64F78C8}"/>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186383" y="3050744"/>
                <a:ext cx="410806" cy="410806"/>
              </a:xfrm>
              <a:prstGeom prst="rect">
                <a:avLst/>
              </a:prstGeom>
            </p:spPr>
          </p:pic>
          <p:sp>
            <p:nvSpPr>
              <p:cNvPr id="43" name="Flowchart: Connector 42">
                <a:extLst>
                  <a:ext uri="{FF2B5EF4-FFF2-40B4-BE49-F238E27FC236}">
                    <a16:creationId xmlns:a16="http://schemas.microsoft.com/office/drawing/2014/main" id="{DEF18144-B26F-3F14-678A-6F880398D8FA}"/>
                  </a:ext>
                </a:extLst>
              </p:cNvPr>
              <p:cNvSpPr/>
              <p:nvPr/>
            </p:nvSpPr>
            <p:spPr>
              <a:xfrm>
                <a:off x="9186383" y="3767873"/>
                <a:ext cx="410806" cy="410806"/>
              </a:xfrm>
              <a:prstGeom prst="flowChartConnector">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Graphic 43" descr="Inpatient with solid fill">
                <a:extLst>
                  <a:ext uri="{FF2B5EF4-FFF2-40B4-BE49-F238E27FC236}">
                    <a16:creationId xmlns:a16="http://schemas.microsoft.com/office/drawing/2014/main" id="{23CDF5C6-3B19-BF7A-7DEA-25EE50FA4C3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186383" y="3726453"/>
                <a:ext cx="410806" cy="410806"/>
              </a:xfrm>
              <a:prstGeom prst="rect">
                <a:avLst/>
              </a:prstGeom>
            </p:spPr>
          </p:pic>
          <p:cxnSp>
            <p:nvCxnSpPr>
              <p:cNvPr id="46" name="Straight Connector 45">
                <a:extLst>
                  <a:ext uri="{FF2B5EF4-FFF2-40B4-BE49-F238E27FC236}">
                    <a16:creationId xmlns:a16="http://schemas.microsoft.com/office/drawing/2014/main" id="{B4982EE1-BE25-045C-FB49-4821B616EDB9}"/>
                  </a:ext>
                </a:extLst>
              </p:cNvPr>
              <p:cNvCxnSpPr>
                <a:stCxn id="31" idx="6"/>
                <a:endCxn id="35" idx="2"/>
              </p:cNvCxnSpPr>
              <p:nvPr/>
            </p:nvCxnSpPr>
            <p:spPr>
              <a:xfrm flipV="1">
                <a:off x="7780422" y="2559681"/>
                <a:ext cx="1405961" cy="126"/>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54A193C8-5666-FE84-9E8A-F4478CB5B78C}"/>
                  </a:ext>
                </a:extLst>
              </p:cNvPr>
              <p:cNvCxnSpPr>
                <a:cxnSpLocks/>
                <a:stCxn id="31" idx="6"/>
                <a:endCxn id="41" idx="2"/>
              </p:cNvCxnSpPr>
              <p:nvPr/>
            </p:nvCxnSpPr>
            <p:spPr>
              <a:xfrm>
                <a:off x="7780422" y="2559807"/>
                <a:ext cx="1405961" cy="722098"/>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3F64CF62-9909-ED94-6069-8118DA71C042}"/>
                  </a:ext>
                </a:extLst>
              </p:cNvPr>
              <p:cNvCxnSpPr>
                <a:cxnSpLocks/>
                <a:stCxn id="32" idx="6"/>
                <a:endCxn id="41" idx="2"/>
              </p:cNvCxnSpPr>
              <p:nvPr/>
            </p:nvCxnSpPr>
            <p:spPr>
              <a:xfrm>
                <a:off x="7780422" y="3271568"/>
                <a:ext cx="1405961" cy="10337"/>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080CF9CD-DA37-F2E4-E8D1-BDAFFFAF795E}"/>
                  </a:ext>
                </a:extLst>
              </p:cNvPr>
              <p:cNvCxnSpPr>
                <a:cxnSpLocks/>
                <a:stCxn id="32" idx="6"/>
                <a:endCxn id="43" idx="2"/>
              </p:cNvCxnSpPr>
              <p:nvPr/>
            </p:nvCxnSpPr>
            <p:spPr>
              <a:xfrm>
                <a:off x="7780422" y="3271568"/>
                <a:ext cx="1405961" cy="701708"/>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8616914C-B2F5-49B9-2A94-40777705A143}"/>
                  </a:ext>
                </a:extLst>
              </p:cNvPr>
              <p:cNvCxnSpPr>
                <a:cxnSpLocks/>
                <a:stCxn id="33" idx="6"/>
                <a:endCxn id="35" idx="2"/>
              </p:cNvCxnSpPr>
              <p:nvPr/>
            </p:nvCxnSpPr>
            <p:spPr>
              <a:xfrm flipV="1">
                <a:off x="7780422" y="2559681"/>
                <a:ext cx="1405961" cy="1409999"/>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1E2104C8-3116-9E37-BFE9-C4BA63E099A9}"/>
                  </a:ext>
                </a:extLst>
              </p:cNvPr>
              <p:cNvCxnSpPr>
                <a:cxnSpLocks/>
                <a:stCxn id="33" idx="6"/>
                <a:endCxn id="43" idx="2"/>
              </p:cNvCxnSpPr>
              <p:nvPr/>
            </p:nvCxnSpPr>
            <p:spPr>
              <a:xfrm>
                <a:off x="7780422" y="3969680"/>
                <a:ext cx="1405961" cy="359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D50A8D2E-F711-CC1D-B8CC-17343344E749}"/>
                      </a:ext>
                    </a:extLst>
                  </p:cNvPr>
                  <p:cNvSpPr txBox="1"/>
                  <p:nvPr/>
                </p:nvSpPr>
                <p:spPr>
                  <a:xfrm>
                    <a:off x="8279331" y="2298229"/>
                    <a:ext cx="48756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m:t>
                              </m:r>
                              <m:r>
                                <a:rPr lang="en-US" sz="1200" b="0" i="1" smtClean="0">
                                  <a:latin typeface="Cambria Math" panose="02040503050406030204" pitchFamily="18" charset="0"/>
                                </a:rPr>
                                <m:t>𝑒</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oMath>
                      </m:oMathPara>
                    </a14:m>
                    <a:endParaRPr lang="en-US" sz="1200"/>
                  </a:p>
                </p:txBody>
              </p:sp>
            </mc:Choice>
            <mc:Fallback xmlns="">
              <p:sp>
                <p:nvSpPr>
                  <p:cNvPr id="67" name="TextBox 66">
                    <a:extLst>
                      <a:ext uri="{FF2B5EF4-FFF2-40B4-BE49-F238E27FC236}">
                        <a16:creationId xmlns:a16="http://schemas.microsoft.com/office/drawing/2014/main" id="{D50A8D2E-F711-CC1D-B8CC-17343344E749}"/>
                      </a:ext>
                    </a:extLst>
                  </p:cNvPr>
                  <p:cNvSpPr txBox="1">
                    <a:spLocks noRot="1" noChangeAspect="1" noMove="1" noResize="1" noEditPoints="1" noAdjustHandles="1" noChangeArrowheads="1" noChangeShapeType="1" noTextEdit="1"/>
                  </p:cNvSpPr>
                  <p:nvPr/>
                </p:nvSpPr>
                <p:spPr>
                  <a:xfrm>
                    <a:off x="8279331" y="2298229"/>
                    <a:ext cx="487569" cy="276999"/>
                  </a:xfrm>
                  <a:prstGeom prst="rect">
                    <a:avLst/>
                  </a:prstGeom>
                  <a:blipFill>
                    <a:blip r:embed="rId20"/>
                    <a:stretch>
                      <a:fillRect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0AC6780D-90AD-7808-92CE-440BF22AEF28}"/>
                      </a:ext>
                    </a:extLst>
                  </p:cNvPr>
                  <p:cNvSpPr txBox="1"/>
                  <p:nvPr/>
                </p:nvSpPr>
                <p:spPr>
                  <a:xfrm rot="1614481">
                    <a:off x="7836901" y="2682975"/>
                    <a:ext cx="49116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m:t>
                              </m:r>
                              <m:r>
                                <a:rPr lang="en-US" sz="1200" b="0" i="1" smtClean="0">
                                  <a:latin typeface="Cambria Math" panose="02040503050406030204" pitchFamily="18" charset="0"/>
                                </a:rPr>
                                <m:t>𝑒</m:t>
                              </m:r>
                            </m:e>
                            <m:sub>
                              <m:r>
                                <a:rPr lang="en-US" sz="1200" b="0" i="1" smtClean="0">
                                  <a:latin typeface="Cambria Math" panose="02040503050406030204" pitchFamily="18" charset="0"/>
                                </a:rPr>
                                <m:t>5</m:t>
                              </m:r>
                            </m:sub>
                          </m:sSub>
                          <m:r>
                            <a:rPr lang="en-US" sz="1200" b="0" i="1" smtClean="0">
                              <a:latin typeface="Cambria Math" panose="02040503050406030204" pitchFamily="18" charset="0"/>
                            </a:rPr>
                            <m:t>}</m:t>
                          </m:r>
                        </m:oMath>
                      </m:oMathPara>
                    </a14:m>
                    <a:endParaRPr lang="en-US" sz="1200"/>
                  </a:p>
                </p:txBody>
              </p:sp>
            </mc:Choice>
            <mc:Fallback xmlns="">
              <p:sp>
                <p:nvSpPr>
                  <p:cNvPr id="72" name="TextBox 71">
                    <a:extLst>
                      <a:ext uri="{FF2B5EF4-FFF2-40B4-BE49-F238E27FC236}">
                        <a16:creationId xmlns:a16="http://schemas.microsoft.com/office/drawing/2014/main" id="{0AC6780D-90AD-7808-92CE-440BF22AEF28}"/>
                      </a:ext>
                    </a:extLst>
                  </p:cNvPr>
                  <p:cNvSpPr txBox="1">
                    <a:spLocks noRot="1" noChangeAspect="1" noMove="1" noResize="1" noEditPoints="1" noAdjustHandles="1" noChangeArrowheads="1" noChangeShapeType="1" noTextEdit="1"/>
                  </p:cNvSpPr>
                  <p:nvPr/>
                </p:nvSpPr>
                <p:spPr>
                  <a:xfrm rot="1614481">
                    <a:off x="7836901" y="2682975"/>
                    <a:ext cx="491160" cy="276999"/>
                  </a:xfrm>
                  <a:prstGeom prst="rect">
                    <a:avLst/>
                  </a:prstGeom>
                  <a:blipFill>
                    <a:blip r:embed="rId21"/>
                    <a:stretch>
                      <a:fillRect b="-12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B30DD6BD-D5BD-9244-C4F7-4AC889F5BEBC}"/>
                      </a:ext>
                    </a:extLst>
                  </p:cNvPr>
                  <p:cNvSpPr txBox="1"/>
                  <p:nvPr/>
                </p:nvSpPr>
                <p:spPr>
                  <a:xfrm rot="19042133">
                    <a:off x="8642233" y="2725232"/>
                    <a:ext cx="755591"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m:t>
                              </m:r>
                              <m:r>
                                <a:rPr lang="en-US" sz="1200" b="0" i="1" smtClean="0">
                                  <a:latin typeface="Cambria Math" panose="02040503050406030204" pitchFamily="18" charset="0"/>
                                </a:rPr>
                                <m:t>𝑒</m:t>
                              </m:r>
                            </m:e>
                            <m:sub>
                              <m:r>
                                <a:rPr lang="en-US" sz="1200" b="0" i="1" smtClean="0">
                                  <a:latin typeface="Cambria Math" panose="02040503050406030204" pitchFamily="18" charset="0"/>
                                </a:rPr>
                                <m:t>3</m:t>
                              </m:r>
                            </m:sub>
                          </m:sSub>
                          <m:r>
                            <a:rPr lang="en-US" sz="1200" b="0" i="1" smtClean="0">
                              <a:latin typeface="Cambria Math" panose="02040503050406030204" pitchFamily="18" charset="0"/>
                            </a:rPr>
                            <m:t>, </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11</m:t>
                              </m:r>
                            </m:sub>
                          </m:sSub>
                          <m:r>
                            <a:rPr lang="en-US" sz="1200" b="0" i="1" smtClean="0">
                              <a:latin typeface="Cambria Math" panose="02040503050406030204" pitchFamily="18" charset="0"/>
                            </a:rPr>
                            <m:t>}</m:t>
                          </m:r>
                        </m:oMath>
                      </m:oMathPara>
                    </a14:m>
                    <a:endParaRPr lang="en-US" sz="1200"/>
                  </a:p>
                </p:txBody>
              </p:sp>
            </mc:Choice>
            <mc:Fallback xmlns="">
              <p:sp>
                <p:nvSpPr>
                  <p:cNvPr id="73" name="TextBox 72">
                    <a:extLst>
                      <a:ext uri="{FF2B5EF4-FFF2-40B4-BE49-F238E27FC236}">
                        <a16:creationId xmlns:a16="http://schemas.microsoft.com/office/drawing/2014/main" id="{B30DD6BD-D5BD-9244-C4F7-4AC889F5BEBC}"/>
                      </a:ext>
                    </a:extLst>
                  </p:cNvPr>
                  <p:cNvSpPr txBox="1">
                    <a:spLocks noRot="1" noChangeAspect="1" noMove="1" noResize="1" noEditPoints="1" noAdjustHandles="1" noChangeArrowheads="1" noChangeShapeType="1" noTextEdit="1"/>
                  </p:cNvSpPr>
                  <p:nvPr/>
                </p:nvSpPr>
                <p:spPr>
                  <a:xfrm rot="19042133">
                    <a:off x="8642233" y="2725232"/>
                    <a:ext cx="755591" cy="276999"/>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5AB4F924-E4E4-4F9D-89CB-3E8C9C634E20}"/>
                      </a:ext>
                    </a:extLst>
                  </p:cNvPr>
                  <p:cNvSpPr txBox="1"/>
                  <p:nvPr/>
                </p:nvSpPr>
                <p:spPr>
                  <a:xfrm>
                    <a:off x="7713806" y="3004906"/>
                    <a:ext cx="69346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m:t>
                              </m:r>
                              <m:r>
                                <a:rPr lang="en-US" sz="1200" b="0" i="1" smtClean="0">
                                  <a:latin typeface="Cambria Math" panose="02040503050406030204" pitchFamily="18" charset="0"/>
                                </a:rPr>
                                <m:t>𝑒</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 </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7</m:t>
                              </m:r>
                            </m:sub>
                          </m:sSub>
                          <m:r>
                            <a:rPr lang="en-US" sz="1200" b="0" i="1" smtClean="0">
                              <a:latin typeface="Cambria Math" panose="02040503050406030204" pitchFamily="18" charset="0"/>
                            </a:rPr>
                            <m:t>}</m:t>
                          </m:r>
                        </m:oMath>
                      </m:oMathPara>
                    </a14:m>
                    <a:endParaRPr lang="en-US" sz="1200"/>
                  </a:p>
                </p:txBody>
              </p:sp>
            </mc:Choice>
            <mc:Fallback xmlns="">
              <p:sp>
                <p:nvSpPr>
                  <p:cNvPr id="74" name="TextBox 73">
                    <a:extLst>
                      <a:ext uri="{FF2B5EF4-FFF2-40B4-BE49-F238E27FC236}">
                        <a16:creationId xmlns:a16="http://schemas.microsoft.com/office/drawing/2014/main" id="{5AB4F924-E4E4-4F9D-89CB-3E8C9C634E20}"/>
                      </a:ext>
                    </a:extLst>
                  </p:cNvPr>
                  <p:cNvSpPr txBox="1">
                    <a:spLocks noRot="1" noChangeAspect="1" noMove="1" noResize="1" noEditPoints="1" noAdjustHandles="1" noChangeArrowheads="1" noChangeShapeType="1" noTextEdit="1"/>
                  </p:cNvSpPr>
                  <p:nvPr/>
                </p:nvSpPr>
                <p:spPr>
                  <a:xfrm>
                    <a:off x="7713806" y="3004906"/>
                    <a:ext cx="693460" cy="276999"/>
                  </a:xfrm>
                  <a:prstGeom prst="rect">
                    <a:avLst/>
                  </a:prstGeom>
                  <a:blipFill>
                    <a:blip r:embed="rId23"/>
                    <a:stretch>
                      <a:fillRect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9DD247F9-1482-E12C-3785-9588BDF66D38}"/>
                      </a:ext>
                    </a:extLst>
                  </p:cNvPr>
                  <p:cNvSpPr txBox="1"/>
                  <p:nvPr/>
                </p:nvSpPr>
                <p:spPr>
                  <a:xfrm rot="1576541">
                    <a:off x="8544627" y="3546533"/>
                    <a:ext cx="770403"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m:t>
                              </m:r>
                              <m:r>
                                <a:rPr lang="en-US" sz="1200" b="0" i="1" smtClean="0">
                                  <a:latin typeface="Cambria Math" panose="02040503050406030204" pitchFamily="18" charset="0"/>
                                </a:rPr>
                                <m:t>𝑒</m:t>
                              </m:r>
                            </m:e>
                            <m:sub>
                              <m:r>
                                <a:rPr lang="en-US" sz="1200" b="0" i="1" smtClean="0">
                                  <a:latin typeface="Cambria Math" panose="02040503050406030204" pitchFamily="18" charset="0"/>
                                </a:rPr>
                                <m:t>6</m:t>
                              </m:r>
                            </m:sub>
                          </m:sSub>
                          <m:r>
                            <a:rPr lang="en-US" sz="1200" b="0" i="1" smtClean="0">
                              <a:latin typeface="Cambria Math" panose="02040503050406030204" pitchFamily="18" charset="0"/>
                            </a:rPr>
                            <m:t>, </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9</m:t>
                              </m:r>
                            </m:sub>
                          </m:sSub>
                          <m:r>
                            <a:rPr lang="en-US" sz="1200" b="0" i="1" smtClean="0">
                              <a:latin typeface="Cambria Math" panose="02040503050406030204" pitchFamily="18" charset="0"/>
                            </a:rPr>
                            <m:t>}</m:t>
                          </m:r>
                        </m:oMath>
                      </m:oMathPara>
                    </a14:m>
                    <a:endParaRPr lang="en-US" sz="1200"/>
                  </a:p>
                </p:txBody>
              </p:sp>
            </mc:Choice>
            <mc:Fallback xmlns="">
              <p:sp>
                <p:nvSpPr>
                  <p:cNvPr id="75" name="TextBox 74">
                    <a:extLst>
                      <a:ext uri="{FF2B5EF4-FFF2-40B4-BE49-F238E27FC236}">
                        <a16:creationId xmlns:a16="http://schemas.microsoft.com/office/drawing/2014/main" id="{9DD247F9-1482-E12C-3785-9588BDF66D38}"/>
                      </a:ext>
                    </a:extLst>
                  </p:cNvPr>
                  <p:cNvSpPr txBox="1">
                    <a:spLocks noRot="1" noChangeAspect="1" noMove="1" noResize="1" noEditPoints="1" noAdjustHandles="1" noChangeArrowheads="1" noChangeShapeType="1" noTextEdit="1"/>
                  </p:cNvSpPr>
                  <p:nvPr/>
                </p:nvSpPr>
                <p:spPr>
                  <a:xfrm rot="1576541">
                    <a:off x="8544627" y="3546533"/>
                    <a:ext cx="770403" cy="276999"/>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8271EA4D-178B-B074-8C00-7C5B7975445C}"/>
                      </a:ext>
                    </a:extLst>
                  </p:cNvPr>
                  <p:cNvSpPr txBox="1"/>
                  <p:nvPr/>
                </p:nvSpPr>
                <p:spPr>
                  <a:xfrm>
                    <a:off x="8145321" y="3928714"/>
                    <a:ext cx="755591"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m:t>
                              </m:r>
                              <m:r>
                                <a:rPr lang="en-US" sz="1200" b="0" i="1" smtClean="0">
                                  <a:latin typeface="Cambria Math" panose="02040503050406030204" pitchFamily="18" charset="0"/>
                                </a:rPr>
                                <m:t>𝑒</m:t>
                              </m:r>
                            </m:e>
                            <m:sub>
                              <m:r>
                                <a:rPr lang="en-US" sz="1200" b="0" i="1" smtClean="0">
                                  <a:latin typeface="Cambria Math" panose="02040503050406030204" pitchFamily="18" charset="0"/>
                                </a:rPr>
                                <m:t>4</m:t>
                              </m:r>
                            </m:sub>
                          </m:sSub>
                          <m:r>
                            <a:rPr lang="en-US" sz="1200" b="0" i="1" smtClean="0">
                              <a:latin typeface="Cambria Math" panose="02040503050406030204" pitchFamily="18" charset="0"/>
                            </a:rPr>
                            <m:t>, </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10</m:t>
                              </m:r>
                            </m:sub>
                          </m:sSub>
                          <m:r>
                            <a:rPr lang="en-US" sz="1200" b="0" i="1" smtClean="0">
                              <a:latin typeface="Cambria Math" panose="02040503050406030204" pitchFamily="18" charset="0"/>
                            </a:rPr>
                            <m:t>}</m:t>
                          </m:r>
                        </m:oMath>
                      </m:oMathPara>
                    </a14:m>
                    <a:endParaRPr lang="en-US" sz="1200"/>
                  </a:p>
                </p:txBody>
              </p:sp>
            </mc:Choice>
            <mc:Fallback xmlns="">
              <p:sp>
                <p:nvSpPr>
                  <p:cNvPr id="76" name="TextBox 75">
                    <a:extLst>
                      <a:ext uri="{FF2B5EF4-FFF2-40B4-BE49-F238E27FC236}">
                        <a16:creationId xmlns:a16="http://schemas.microsoft.com/office/drawing/2014/main" id="{8271EA4D-178B-B074-8C00-7C5B7975445C}"/>
                      </a:ext>
                    </a:extLst>
                  </p:cNvPr>
                  <p:cNvSpPr txBox="1">
                    <a:spLocks noRot="1" noChangeAspect="1" noMove="1" noResize="1" noEditPoints="1" noAdjustHandles="1" noChangeArrowheads="1" noChangeShapeType="1" noTextEdit="1"/>
                  </p:cNvSpPr>
                  <p:nvPr/>
                </p:nvSpPr>
                <p:spPr>
                  <a:xfrm>
                    <a:off x="8145321" y="3928714"/>
                    <a:ext cx="755591" cy="276999"/>
                  </a:xfrm>
                  <a:prstGeom prst="rect">
                    <a:avLst/>
                  </a:prstGeom>
                  <a:blipFill>
                    <a:blip r:embed="rId25"/>
                    <a:stretch>
                      <a:fillRect b="-11111"/>
                    </a:stretch>
                  </a:blipFill>
                </p:spPr>
                <p:txBody>
                  <a:bodyPr/>
                  <a:lstStyle/>
                  <a:p>
                    <a:r>
                      <a:rPr lang="en-US">
                        <a:noFill/>
                      </a:rPr>
                      <a:t> </a:t>
                    </a:r>
                  </a:p>
                </p:txBody>
              </p:sp>
            </mc:Fallback>
          </mc:AlternateContent>
        </p:grpSp>
        <p:pic>
          <p:nvPicPr>
            <p:cNvPr id="85" name="Graphic 84" descr="User">
              <a:extLst>
                <a:ext uri="{FF2B5EF4-FFF2-40B4-BE49-F238E27FC236}">
                  <a16:creationId xmlns:a16="http://schemas.microsoft.com/office/drawing/2014/main" id="{6D1EE77C-40EF-6DDD-10CB-47D725283457}"/>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484117" y="3092198"/>
              <a:ext cx="410806" cy="410806"/>
            </a:xfrm>
            <a:prstGeom prst="rect">
              <a:avLst/>
            </a:prstGeom>
          </p:spPr>
        </p:pic>
        <p:pic>
          <p:nvPicPr>
            <p:cNvPr id="86" name="Graphic 85" descr="User">
              <a:extLst>
                <a:ext uri="{FF2B5EF4-FFF2-40B4-BE49-F238E27FC236}">
                  <a16:creationId xmlns:a16="http://schemas.microsoft.com/office/drawing/2014/main" id="{1BC2FF9E-7406-A0D5-424B-FF2907F2034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478885" y="2380235"/>
              <a:ext cx="410806" cy="410806"/>
            </a:xfrm>
            <a:prstGeom prst="rect">
              <a:avLst/>
            </a:prstGeom>
          </p:spPr>
        </p:pic>
      </p:grpSp>
      <p:sp>
        <p:nvSpPr>
          <p:cNvPr id="95" name="Arrow: Right 94">
            <a:extLst>
              <a:ext uri="{FF2B5EF4-FFF2-40B4-BE49-F238E27FC236}">
                <a16:creationId xmlns:a16="http://schemas.microsoft.com/office/drawing/2014/main" id="{E2E24227-00D3-129D-50DC-64BD6920B0C7}"/>
              </a:ext>
            </a:extLst>
          </p:cNvPr>
          <p:cNvSpPr/>
          <p:nvPr/>
        </p:nvSpPr>
        <p:spPr>
          <a:xfrm>
            <a:off x="6233543" y="2735690"/>
            <a:ext cx="491582" cy="301440"/>
          </a:xfrm>
          <a:prstGeom prst="right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9" name="Picture 98" descr="\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graph(\hcw,\room,\edge, \mathcal C)$&#10;&#10;&#10;&#10;&#10;\end{document}" title="IguanaTex Picture Display">
            <a:extLst>
              <a:ext uri="{FF2B5EF4-FFF2-40B4-BE49-F238E27FC236}">
                <a16:creationId xmlns:a16="http://schemas.microsoft.com/office/drawing/2014/main" id="{84A91668-329C-CF7A-E440-7589849D1DDC}"/>
              </a:ext>
            </a:extLst>
          </p:cNvPr>
          <p:cNvPicPr>
            <a:picLocks noChangeAspect="1"/>
          </p:cNvPicPr>
          <p:nvPr>
            <p:custDataLst>
              <p:tags r:id="rId3"/>
            </p:custDataLst>
          </p:nvPr>
        </p:nvPicPr>
        <p:blipFill>
          <a:blip r:embed="rId12"/>
          <a:srcRect r="88416" b="1958"/>
          <a:stretch>
            <a:fillRect/>
          </a:stretch>
        </p:blipFill>
        <p:spPr>
          <a:xfrm>
            <a:off x="8147970" y="3924631"/>
            <a:ext cx="203494" cy="315686"/>
          </a:xfrm>
          <a:prstGeom prst="rect">
            <a:avLst/>
          </a:prstGeom>
        </p:spPr>
      </p:pic>
      <p:sp>
        <p:nvSpPr>
          <p:cNvPr id="101" name="TextBox 100">
            <a:extLst>
              <a:ext uri="{FF2B5EF4-FFF2-40B4-BE49-F238E27FC236}">
                <a16:creationId xmlns:a16="http://schemas.microsoft.com/office/drawing/2014/main" id="{B63618EF-28D8-773C-CF0C-7109A52916A7}"/>
              </a:ext>
            </a:extLst>
          </p:cNvPr>
          <p:cNvSpPr txBox="1"/>
          <p:nvPr/>
        </p:nvSpPr>
        <p:spPr>
          <a:xfrm>
            <a:off x="3512089" y="3901404"/>
            <a:ext cx="1618711" cy="369332"/>
          </a:xfrm>
          <a:prstGeom prst="rect">
            <a:avLst/>
          </a:prstGeom>
          <a:noFill/>
        </p:spPr>
        <p:txBody>
          <a:bodyPr wrap="square">
            <a:spAutoFit/>
          </a:bodyPr>
          <a:lstStyle/>
          <a:p>
            <a:r>
              <a:rPr lang="en-US"/>
              <a:t>Mobility logs</a:t>
            </a:r>
          </a:p>
        </p:txBody>
      </p:sp>
      <p:pic>
        <p:nvPicPr>
          <p:cNvPr id="15" name="Picture 14" descr="\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e_i = (u, v, t, d) \in \mathcal E_c, \text{Partition}(u) \neq \text{Partition}(v)$&#10;&#10;&#10;\end{document}" title="IguanaTex Picture Display">
            <a:extLst>
              <a:ext uri="{FF2B5EF4-FFF2-40B4-BE49-F238E27FC236}">
                <a16:creationId xmlns:a16="http://schemas.microsoft.com/office/drawing/2014/main" id="{68D50381-3E87-7F11-EC4A-34B01910E4FD}"/>
              </a:ext>
            </a:extLst>
          </p:cNvPr>
          <p:cNvPicPr>
            <a:picLocks noChangeAspect="1"/>
          </p:cNvPicPr>
          <p:nvPr>
            <p:custDataLst>
              <p:tags r:id="rId4"/>
            </p:custDataLst>
          </p:nvPr>
        </p:nvPicPr>
        <p:blipFill>
          <a:blip r:embed="rId28"/>
          <a:stretch>
            <a:fillRect/>
          </a:stretch>
        </p:blipFill>
        <p:spPr>
          <a:xfrm>
            <a:off x="4158447" y="5326975"/>
            <a:ext cx="6500768" cy="321990"/>
          </a:xfrm>
          <a:prstGeom prst="rect">
            <a:avLst/>
          </a:prstGeom>
        </p:spPr>
      </p:pic>
      <p:pic>
        <p:nvPicPr>
          <p:cNvPr id="5" name="Picture 4" descr="\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graph(\hcw,\room,\edge, \mathcal C)$&#10;&#10;&#10;&#10;&#10;\end{document}" title="IguanaTex Picture Display">
            <a:extLst>
              <a:ext uri="{FF2B5EF4-FFF2-40B4-BE49-F238E27FC236}">
                <a16:creationId xmlns:a16="http://schemas.microsoft.com/office/drawing/2014/main" id="{B22C8729-6338-D765-C94E-B3FA00768C74}"/>
              </a:ext>
            </a:extLst>
          </p:cNvPr>
          <p:cNvPicPr>
            <a:picLocks noChangeAspect="1"/>
          </p:cNvPicPr>
          <p:nvPr>
            <p:custDataLst>
              <p:tags r:id="rId5"/>
            </p:custDataLst>
          </p:nvPr>
        </p:nvPicPr>
        <p:blipFill>
          <a:blip r:embed="rId12"/>
          <a:srcRect l="16908" t="-13893" r="65332" b="2127"/>
          <a:stretch/>
        </p:blipFill>
        <p:spPr>
          <a:xfrm>
            <a:off x="2766507" y="4715211"/>
            <a:ext cx="311973" cy="359876"/>
          </a:xfrm>
          <a:prstGeom prst="rect">
            <a:avLst/>
          </a:prstGeom>
        </p:spPr>
      </p:pic>
      <p:pic>
        <p:nvPicPr>
          <p:cNvPr id="6" name="Picture 5" descr="\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graph(\hcw,\room,\edge, \mathcal C)$&#10;&#10;&#10;&#10;&#10;\end{document}" title="IguanaTex Picture Display">
            <a:extLst>
              <a:ext uri="{FF2B5EF4-FFF2-40B4-BE49-F238E27FC236}">
                <a16:creationId xmlns:a16="http://schemas.microsoft.com/office/drawing/2014/main" id="{DD0442D2-FBE9-D13D-3BC5-3ADF0160891C}"/>
              </a:ext>
            </a:extLst>
          </p:cNvPr>
          <p:cNvPicPr>
            <a:picLocks noChangeAspect="1"/>
          </p:cNvPicPr>
          <p:nvPr>
            <p:custDataLst>
              <p:tags r:id="rId6"/>
            </p:custDataLst>
          </p:nvPr>
        </p:nvPicPr>
        <p:blipFill>
          <a:blip r:embed="rId12"/>
          <a:srcRect l="39941" r="42300" b="3182"/>
          <a:stretch/>
        </p:blipFill>
        <p:spPr>
          <a:xfrm>
            <a:off x="4226257" y="4739277"/>
            <a:ext cx="311973" cy="311743"/>
          </a:xfrm>
          <a:prstGeom prst="rect">
            <a:avLst/>
          </a:prstGeom>
        </p:spPr>
      </p:pic>
      <p:pic>
        <p:nvPicPr>
          <p:cNvPr id="10" name="Picture 9" descr="\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graph(\hcw,\room,\edge, \mathcal C)$&#10;&#10;&#10;&#10;&#10;\end{document}" title="IguanaTex Picture Display">
            <a:extLst>
              <a:ext uri="{FF2B5EF4-FFF2-40B4-BE49-F238E27FC236}">
                <a16:creationId xmlns:a16="http://schemas.microsoft.com/office/drawing/2014/main" id="{93926288-D615-382B-66AD-29CAF054E166}"/>
              </a:ext>
            </a:extLst>
          </p:cNvPr>
          <p:cNvPicPr>
            <a:picLocks noChangeAspect="1"/>
          </p:cNvPicPr>
          <p:nvPr>
            <p:custDataLst>
              <p:tags r:id="rId7"/>
            </p:custDataLst>
          </p:nvPr>
        </p:nvPicPr>
        <p:blipFill>
          <a:blip r:embed="rId12"/>
          <a:srcRect l="81216" t="1184" r="4452" b="1997"/>
          <a:stretch/>
        </p:blipFill>
        <p:spPr>
          <a:xfrm>
            <a:off x="7480121" y="4749601"/>
            <a:ext cx="251773" cy="311743"/>
          </a:xfrm>
          <a:prstGeom prst="rect">
            <a:avLst/>
          </a:prstGeom>
        </p:spPr>
      </p:pic>
      <p:pic>
        <p:nvPicPr>
          <p:cNvPr id="16" name="Picture 15" descr="\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e_i = (u, v, t, d) \in \mathcal E_c, \text{Partition}(u) \neq \text{Partition}(v)$&#10;&#10;&#10;\end{document}" title="IguanaTex Picture Display">
            <a:extLst>
              <a:ext uri="{FF2B5EF4-FFF2-40B4-BE49-F238E27FC236}">
                <a16:creationId xmlns:a16="http://schemas.microsoft.com/office/drawing/2014/main" id="{27B232B6-9642-AB7D-1B09-8DD4B96676E9}"/>
              </a:ext>
            </a:extLst>
          </p:cNvPr>
          <p:cNvPicPr>
            <a:picLocks noChangeAspect="1"/>
          </p:cNvPicPr>
          <p:nvPr>
            <p:custDataLst>
              <p:tags r:id="rId8"/>
            </p:custDataLst>
          </p:nvPr>
        </p:nvPicPr>
        <p:blipFill>
          <a:blip r:embed="rId28"/>
          <a:srcRect l="21275" r="76147"/>
          <a:stretch>
            <a:fillRect/>
          </a:stretch>
        </p:blipFill>
        <p:spPr>
          <a:xfrm>
            <a:off x="3344448" y="5823751"/>
            <a:ext cx="167641" cy="321990"/>
          </a:xfrm>
          <a:prstGeom prst="rect">
            <a:avLst/>
          </a:prstGeom>
        </p:spPr>
      </p:pic>
      <p:pic>
        <p:nvPicPr>
          <p:cNvPr id="17" name="Picture 16" descr="\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e_i = (u, v, t, d) \in \mathcal E_c, \text{Partition}(u) \neq \text{Partition}(v)$&#10;&#10;&#10;\end{document}" title="IguanaTex Picture Display">
            <a:extLst>
              <a:ext uri="{FF2B5EF4-FFF2-40B4-BE49-F238E27FC236}">
                <a16:creationId xmlns:a16="http://schemas.microsoft.com/office/drawing/2014/main" id="{50E8AF83-81F2-6FBF-2D2C-5CE8AA60B6F5}"/>
              </a:ext>
            </a:extLst>
          </p:cNvPr>
          <p:cNvPicPr>
            <a:picLocks noChangeAspect="1"/>
          </p:cNvPicPr>
          <p:nvPr>
            <p:custDataLst>
              <p:tags r:id="rId9"/>
            </p:custDataLst>
          </p:nvPr>
        </p:nvPicPr>
        <p:blipFill>
          <a:blip r:embed="rId28"/>
          <a:srcRect l="25329" r="71448"/>
          <a:stretch>
            <a:fillRect/>
          </a:stretch>
        </p:blipFill>
        <p:spPr>
          <a:xfrm>
            <a:off x="5341620" y="5823751"/>
            <a:ext cx="209550" cy="321990"/>
          </a:xfrm>
          <a:prstGeom prst="rect">
            <a:avLst/>
          </a:prstGeom>
        </p:spPr>
      </p:pic>
    </p:spTree>
    <p:custDataLst>
      <p:tags r:id="rId1"/>
    </p:custDataLst>
    <p:extLst>
      <p:ext uri="{BB962C8B-B14F-4D97-AF65-F5344CB8AC3E}">
        <p14:creationId xmlns:p14="http://schemas.microsoft.com/office/powerpoint/2010/main" val="114732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P spid="9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C021FB-2E39-2691-B44A-9A03570F47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82ECAF-C50E-F994-6CC0-2E89733554D9}"/>
              </a:ext>
            </a:extLst>
          </p:cNvPr>
          <p:cNvSpPr>
            <a:spLocks noGrp="1"/>
          </p:cNvSpPr>
          <p:nvPr>
            <p:ph type="title"/>
          </p:nvPr>
        </p:nvSpPr>
        <p:spPr>
          <a:xfrm>
            <a:off x="180975" y="248925"/>
            <a:ext cx="9601200" cy="1142385"/>
          </a:xfrm>
        </p:spPr>
        <p:txBody>
          <a:bodyPr/>
          <a:lstStyle/>
          <a:p>
            <a:r>
              <a:rPr lang="en-US" dirty="0"/>
              <a:t>Problem Statement</a:t>
            </a:r>
          </a:p>
        </p:txBody>
      </p:sp>
      <p:sp>
        <p:nvSpPr>
          <p:cNvPr id="4" name="Slide Number Placeholder 3">
            <a:extLst>
              <a:ext uri="{FF2B5EF4-FFF2-40B4-BE49-F238E27FC236}">
                <a16:creationId xmlns:a16="http://schemas.microsoft.com/office/drawing/2014/main" id="{5C7ED6B0-2356-F61F-8A1A-30FBA867B1CE}"/>
              </a:ext>
            </a:extLst>
          </p:cNvPr>
          <p:cNvSpPr>
            <a:spLocks noGrp="1"/>
          </p:cNvSpPr>
          <p:nvPr>
            <p:ph type="sldNum" sz="quarter" idx="12"/>
          </p:nvPr>
        </p:nvSpPr>
        <p:spPr>
          <a:xfrm>
            <a:off x="10659215" y="6173855"/>
            <a:ext cx="918882" cy="222436"/>
          </a:xfrm>
        </p:spPr>
        <p:txBody>
          <a:bodyPr/>
          <a:lstStyle/>
          <a:p>
            <a:r>
              <a:rPr lang="en-US"/>
              <a:t>3/13</a:t>
            </a:r>
          </a:p>
        </p:txBody>
      </p:sp>
      <p:sp>
        <p:nvSpPr>
          <p:cNvPr id="13" name="Content Placeholder 12">
            <a:extLst>
              <a:ext uri="{FF2B5EF4-FFF2-40B4-BE49-F238E27FC236}">
                <a16:creationId xmlns:a16="http://schemas.microsoft.com/office/drawing/2014/main" id="{9CE9A514-CFE4-FA3D-82F5-4703257F8ABE}"/>
              </a:ext>
            </a:extLst>
          </p:cNvPr>
          <p:cNvSpPr>
            <a:spLocks noGrp="1"/>
          </p:cNvSpPr>
          <p:nvPr>
            <p:ph idx="1"/>
          </p:nvPr>
        </p:nvSpPr>
        <p:spPr>
          <a:xfrm>
            <a:off x="632461" y="1264705"/>
            <a:ext cx="7442960" cy="4310985"/>
          </a:xfrm>
        </p:spPr>
        <p:txBody>
          <a:bodyPr>
            <a:noAutofit/>
          </a:bodyPr>
          <a:lstStyle/>
          <a:p>
            <a:pPr marL="339725" indent="-339725">
              <a:buFont typeface="Wingdings" panose="05000000000000000000" pitchFamily="2" charset="2"/>
              <a:buChar char="q"/>
            </a:pPr>
            <a:r>
              <a:rPr lang="en-US" sz="2800" b="1" dirty="0"/>
              <a:t>Given</a:t>
            </a:r>
            <a:r>
              <a:rPr lang="en-US" sz="2400" dirty="0"/>
              <a:t>: a temporal graph </a:t>
            </a:r>
          </a:p>
          <a:p>
            <a:pPr marL="339725" indent="-339725">
              <a:buFont typeface="Wingdings" panose="05000000000000000000" pitchFamily="2" charset="2"/>
              <a:buChar char="q"/>
            </a:pPr>
            <a:endParaRPr lang="en-US" sz="2400" dirty="0"/>
          </a:p>
          <a:p>
            <a:pPr marL="339725" indent="-339725">
              <a:buFont typeface="Wingdings" panose="05000000000000000000" pitchFamily="2" charset="2"/>
              <a:buChar char="q"/>
            </a:pPr>
            <a:r>
              <a:rPr lang="en-US" sz="2800" b="1" dirty="0"/>
              <a:t>Goal</a:t>
            </a:r>
            <a:r>
              <a:rPr lang="en-US" sz="2400" dirty="0"/>
              <a:t>: learn a generative model            that maximizes the likelihood of </a:t>
            </a:r>
          </a:p>
          <a:p>
            <a:pPr marL="339725" indent="-339725">
              <a:buFont typeface="Wingdings" panose="05000000000000000000" pitchFamily="2" charset="2"/>
              <a:buChar char="q"/>
            </a:pPr>
            <a:endParaRPr lang="en-US" sz="2400" dirty="0"/>
          </a:p>
          <a:p>
            <a:pPr marL="339725" indent="-339725">
              <a:buFont typeface="Wingdings" panose="05000000000000000000" pitchFamily="2" charset="2"/>
              <a:buChar char="q"/>
            </a:pPr>
            <a:r>
              <a:rPr lang="en-US" sz="2800" b="1" dirty="0"/>
              <a:t>Outcome</a:t>
            </a:r>
            <a:r>
              <a:rPr lang="en-US" sz="2400" dirty="0"/>
              <a:t>: a new synthetic temporal graph     (set of mobility logs) that has similar structural and temporal properties as    .</a:t>
            </a:r>
          </a:p>
        </p:txBody>
      </p:sp>
      <p:grpSp>
        <p:nvGrpSpPr>
          <p:cNvPr id="87" name="Group 86">
            <a:extLst>
              <a:ext uri="{FF2B5EF4-FFF2-40B4-BE49-F238E27FC236}">
                <a16:creationId xmlns:a16="http://schemas.microsoft.com/office/drawing/2014/main" id="{1A992A81-7C77-9055-CC9D-45343BAEBCBF}"/>
              </a:ext>
            </a:extLst>
          </p:cNvPr>
          <p:cNvGrpSpPr>
            <a:grpSpLocks noChangeAspect="1"/>
          </p:cNvGrpSpPr>
          <p:nvPr/>
        </p:nvGrpSpPr>
        <p:grpSpPr>
          <a:xfrm>
            <a:off x="8304918" y="437568"/>
            <a:ext cx="2227573" cy="1907484"/>
            <a:chOff x="7478885" y="2356388"/>
            <a:chExt cx="2227573" cy="1907484"/>
          </a:xfrm>
        </p:grpSpPr>
        <p:grpSp>
          <p:nvGrpSpPr>
            <p:cNvPr id="77" name="Group 76">
              <a:extLst>
                <a:ext uri="{FF2B5EF4-FFF2-40B4-BE49-F238E27FC236}">
                  <a16:creationId xmlns:a16="http://schemas.microsoft.com/office/drawing/2014/main" id="{0EF57683-FDD4-9042-C395-5FF4A08A5DB1}"/>
                </a:ext>
              </a:extLst>
            </p:cNvPr>
            <p:cNvGrpSpPr/>
            <p:nvPr/>
          </p:nvGrpSpPr>
          <p:grpSpPr>
            <a:xfrm>
              <a:off x="7478885" y="2356388"/>
              <a:ext cx="2227573" cy="1907484"/>
              <a:chOff x="7369616" y="2298229"/>
              <a:chExt cx="2227573" cy="1907484"/>
            </a:xfrm>
          </p:grpSpPr>
          <p:pic>
            <p:nvPicPr>
              <p:cNvPr id="30" name="Graphic 29" descr="User">
                <a:extLst>
                  <a:ext uri="{FF2B5EF4-FFF2-40B4-BE49-F238E27FC236}">
                    <a16:creationId xmlns:a16="http://schemas.microsoft.com/office/drawing/2014/main" id="{06476765-270D-4094-9AB5-0955E1ED9B4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374848" y="3732732"/>
                <a:ext cx="410806" cy="410806"/>
              </a:xfrm>
              <a:prstGeom prst="rect">
                <a:avLst/>
              </a:prstGeom>
            </p:spPr>
          </p:pic>
          <p:sp>
            <p:nvSpPr>
              <p:cNvPr id="31" name="Flowchart: Connector 30">
                <a:extLst>
                  <a:ext uri="{FF2B5EF4-FFF2-40B4-BE49-F238E27FC236}">
                    <a16:creationId xmlns:a16="http://schemas.microsoft.com/office/drawing/2014/main" id="{C490059D-5F5F-89AE-A9A9-B155365EB793}"/>
                  </a:ext>
                </a:extLst>
              </p:cNvPr>
              <p:cNvSpPr/>
              <p:nvPr/>
            </p:nvSpPr>
            <p:spPr>
              <a:xfrm>
                <a:off x="7369616" y="2354404"/>
                <a:ext cx="410806" cy="410806"/>
              </a:xfrm>
              <a:prstGeom prst="flowChartConnector">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Connector 31">
                <a:extLst>
                  <a:ext uri="{FF2B5EF4-FFF2-40B4-BE49-F238E27FC236}">
                    <a16:creationId xmlns:a16="http://schemas.microsoft.com/office/drawing/2014/main" id="{239E1550-9879-2E3D-5C67-DE5435A82327}"/>
                  </a:ext>
                </a:extLst>
              </p:cNvPr>
              <p:cNvSpPr/>
              <p:nvPr/>
            </p:nvSpPr>
            <p:spPr>
              <a:xfrm>
                <a:off x="7369616" y="3066165"/>
                <a:ext cx="410806" cy="410806"/>
              </a:xfrm>
              <a:prstGeom prst="flowChartConnector">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Connector 32">
                <a:extLst>
                  <a:ext uri="{FF2B5EF4-FFF2-40B4-BE49-F238E27FC236}">
                    <a16:creationId xmlns:a16="http://schemas.microsoft.com/office/drawing/2014/main" id="{2A07F43F-557C-46D6-3C71-7103DD16EE4C}"/>
                  </a:ext>
                </a:extLst>
              </p:cNvPr>
              <p:cNvSpPr/>
              <p:nvPr/>
            </p:nvSpPr>
            <p:spPr>
              <a:xfrm>
                <a:off x="7369616" y="3764277"/>
                <a:ext cx="410806" cy="410806"/>
              </a:xfrm>
              <a:prstGeom prst="flowChartConnector">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Connector 34">
                <a:extLst>
                  <a:ext uri="{FF2B5EF4-FFF2-40B4-BE49-F238E27FC236}">
                    <a16:creationId xmlns:a16="http://schemas.microsoft.com/office/drawing/2014/main" id="{858FF256-3EFD-CFBE-E739-981A93C55F7B}"/>
                  </a:ext>
                </a:extLst>
              </p:cNvPr>
              <p:cNvSpPr/>
              <p:nvPr/>
            </p:nvSpPr>
            <p:spPr>
              <a:xfrm>
                <a:off x="9186383" y="2354278"/>
                <a:ext cx="410806" cy="410806"/>
              </a:xfrm>
              <a:prstGeom prst="flowChartConnector">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Graphic 38" descr="Inpatient with solid fill">
                <a:extLst>
                  <a:ext uri="{FF2B5EF4-FFF2-40B4-BE49-F238E27FC236}">
                    <a16:creationId xmlns:a16="http://schemas.microsoft.com/office/drawing/2014/main" id="{48056948-7B8F-3610-33DD-AB76B6D4FA4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186383" y="2312858"/>
                <a:ext cx="410806" cy="410806"/>
              </a:xfrm>
              <a:prstGeom prst="rect">
                <a:avLst/>
              </a:prstGeom>
            </p:spPr>
          </p:pic>
          <p:sp>
            <p:nvSpPr>
              <p:cNvPr id="41" name="Flowchart: Connector 40">
                <a:extLst>
                  <a:ext uri="{FF2B5EF4-FFF2-40B4-BE49-F238E27FC236}">
                    <a16:creationId xmlns:a16="http://schemas.microsoft.com/office/drawing/2014/main" id="{88670C5A-59BD-01C8-5A30-FFD5572CFEC4}"/>
                  </a:ext>
                </a:extLst>
              </p:cNvPr>
              <p:cNvSpPr/>
              <p:nvPr/>
            </p:nvSpPr>
            <p:spPr>
              <a:xfrm>
                <a:off x="9186383" y="3076502"/>
                <a:ext cx="410806" cy="410806"/>
              </a:xfrm>
              <a:prstGeom prst="flowChartConnector">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Graphic 41" descr="Inpatient with solid fill">
                <a:extLst>
                  <a:ext uri="{FF2B5EF4-FFF2-40B4-BE49-F238E27FC236}">
                    <a16:creationId xmlns:a16="http://schemas.microsoft.com/office/drawing/2014/main" id="{921EACDD-D5EC-7FFB-DD9D-B83DE7C84D8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186383" y="3050744"/>
                <a:ext cx="410806" cy="410806"/>
              </a:xfrm>
              <a:prstGeom prst="rect">
                <a:avLst/>
              </a:prstGeom>
            </p:spPr>
          </p:pic>
          <p:sp>
            <p:nvSpPr>
              <p:cNvPr id="43" name="Flowchart: Connector 42">
                <a:extLst>
                  <a:ext uri="{FF2B5EF4-FFF2-40B4-BE49-F238E27FC236}">
                    <a16:creationId xmlns:a16="http://schemas.microsoft.com/office/drawing/2014/main" id="{C70143F5-071F-A05C-C92A-24212F93C366}"/>
                  </a:ext>
                </a:extLst>
              </p:cNvPr>
              <p:cNvSpPr/>
              <p:nvPr/>
            </p:nvSpPr>
            <p:spPr>
              <a:xfrm>
                <a:off x="9186383" y="3767873"/>
                <a:ext cx="410806" cy="410806"/>
              </a:xfrm>
              <a:prstGeom prst="flowChartConnector">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Graphic 43" descr="Inpatient with solid fill">
                <a:extLst>
                  <a:ext uri="{FF2B5EF4-FFF2-40B4-BE49-F238E27FC236}">
                    <a16:creationId xmlns:a16="http://schemas.microsoft.com/office/drawing/2014/main" id="{4A85F834-632B-EC10-817D-C89AC0FBEC0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186383" y="3726453"/>
                <a:ext cx="410806" cy="410806"/>
              </a:xfrm>
              <a:prstGeom prst="rect">
                <a:avLst/>
              </a:prstGeom>
            </p:spPr>
          </p:pic>
          <p:cxnSp>
            <p:nvCxnSpPr>
              <p:cNvPr id="46" name="Straight Connector 45">
                <a:extLst>
                  <a:ext uri="{FF2B5EF4-FFF2-40B4-BE49-F238E27FC236}">
                    <a16:creationId xmlns:a16="http://schemas.microsoft.com/office/drawing/2014/main" id="{B26C565F-DFF7-ADF0-4D8C-D9171F368E56}"/>
                  </a:ext>
                </a:extLst>
              </p:cNvPr>
              <p:cNvCxnSpPr>
                <a:stCxn id="31" idx="6"/>
                <a:endCxn id="35" idx="2"/>
              </p:cNvCxnSpPr>
              <p:nvPr/>
            </p:nvCxnSpPr>
            <p:spPr>
              <a:xfrm flipV="1">
                <a:off x="7780422" y="2559681"/>
                <a:ext cx="1405961" cy="126"/>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3CEDB199-4748-F041-4B91-7AFBD888AFAF}"/>
                  </a:ext>
                </a:extLst>
              </p:cNvPr>
              <p:cNvCxnSpPr>
                <a:cxnSpLocks/>
                <a:stCxn id="31" idx="6"/>
                <a:endCxn id="41" idx="2"/>
              </p:cNvCxnSpPr>
              <p:nvPr/>
            </p:nvCxnSpPr>
            <p:spPr>
              <a:xfrm>
                <a:off x="7780422" y="2559807"/>
                <a:ext cx="1405961" cy="722098"/>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46C96D09-6463-DAEF-B4B1-2BFA1A9A0401}"/>
                  </a:ext>
                </a:extLst>
              </p:cNvPr>
              <p:cNvCxnSpPr>
                <a:cxnSpLocks/>
                <a:stCxn id="32" idx="6"/>
                <a:endCxn id="41" idx="2"/>
              </p:cNvCxnSpPr>
              <p:nvPr/>
            </p:nvCxnSpPr>
            <p:spPr>
              <a:xfrm>
                <a:off x="7780422" y="3271568"/>
                <a:ext cx="1405961" cy="10337"/>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969C16EB-AFCC-B63B-2C0B-C45A285B6172}"/>
                  </a:ext>
                </a:extLst>
              </p:cNvPr>
              <p:cNvCxnSpPr>
                <a:cxnSpLocks/>
                <a:stCxn id="32" idx="6"/>
                <a:endCxn id="43" idx="2"/>
              </p:cNvCxnSpPr>
              <p:nvPr/>
            </p:nvCxnSpPr>
            <p:spPr>
              <a:xfrm>
                <a:off x="7780422" y="3271568"/>
                <a:ext cx="1405961" cy="701708"/>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749457B4-E434-205F-64E1-BDF3BEE6777A}"/>
                  </a:ext>
                </a:extLst>
              </p:cNvPr>
              <p:cNvCxnSpPr>
                <a:cxnSpLocks/>
                <a:stCxn id="33" idx="6"/>
                <a:endCxn id="35" idx="2"/>
              </p:cNvCxnSpPr>
              <p:nvPr/>
            </p:nvCxnSpPr>
            <p:spPr>
              <a:xfrm flipV="1">
                <a:off x="7780422" y="2559681"/>
                <a:ext cx="1405961" cy="1409999"/>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7A8F3E7F-BC8F-7155-31D2-29F487D97BB5}"/>
                  </a:ext>
                </a:extLst>
              </p:cNvPr>
              <p:cNvCxnSpPr>
                <a:cxnSpLocks/>
                <a:stCxn id="33" idx="6"/>
                <a:endCxn id="43" idx="2"/>
              </p:cNvCxnSpPr>
              <p:nvPr/>
            </p:nvCxnSpPr>
            <p:spPr>
              <a:xfrm>
                <a:off x="7780422" y="3969680"/>
                <a:ext cx="1405961" cy="359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C2C49F1F-89DE-2425-FB15-BFBB3EF03DF0}"/>
                      </a:ext>
                    </a:extLst>
                  </p:cNvPr>
                  <p:cNvSpPr txBox="1"/>
                  <p:nvPr/>
                </p:nvSpPr>
                <p:spPr>
                  <a:xfrm>
                    <a:off x="8279331" y="2298229"/>
                    <a:ext cx="48756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m:t>
                              </m:r>
                              <m:r>
                                <a:rPr lang="en-US" sz="1200" b="0" i="1" smtClean="0">
                                  <a:latin typeface="Cambria Math" panose="02040503050406030204" pitchFamily="18" charset="0"/>
                                </a:rPr>
                                <m:t>𝑒</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oMath>
                      </m:oMathPara>
                    </a14:m>
                    <a:endParaRPr lang="en-US" sz="1200"/>
                  </a:p>
                </p:txBody>
              </p:sp>
            </mc:Choice>
            <mc:Fallback xmlns="">
              <p:sp>
                <p:nvSpPr>
                  <p:cNvPr id="67" name="TextBox 66">
                    <a:extLst>
                      <a:ext uri="{FF2B5EF4-FFF2-40B4-BE49-F238E27FC236}">
                        <a16:creationId xmlns:a16="http://schemas.microsoft.com/office/drawing/2014/main" id="{C2C49F1F-89DE-2425-FB15-BFBB3EF03DF0}"/>
                      </a:ext>
                    </a:extLst>
                  </p:cNvPr>
                  <p:cNvSpPr txBox="1">
                    <a:spLocks noRot="1" noChangeAspect="1" noMove="1" noResize="1" noEditPoints="1" noAdjustHandles="1" noChangeArrowheads="1" noChangeShapeType="1" noTextEdit="1"/>
                  </p:cNvSpPr>
                  <p:nvPr/>
                </p:nvSpPr>
                <p:spPr>
                  <a:xfrm>
                    <a:off x="8279331" y="2298229"/>
                    <a:ext cx="487569" cy="276999"/>
                  </a:xfrm>
                  <a:prstGeom prst="rect">
                    <a:avLst/>
                  </a:prstGeom>
                  <a:blipFill>
                    <a:blip r:embed="rId21"/>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C3DB81AF-7F71-3066-A5F1-0BF67F7E08BE}"/>
                      </a:ext>
                    </a:extLst>
                  </p:cNvPr>
                  <p:cNvSpPr txBox="1"/>
                  <p:nvPr/>
                </p:nvSpPr>
                <p:spPr>
                  <a:xfrm rot="1614481">
                    <a:off x="7836901" y="2682975"/>
                    <a:ext cx="49116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m:t>
                              </m:r>
                              <m:r>
                                <a:rPr lang="en-US" sz="1200" b="0" i="1" smtClean="0">
                                  <a:latin typeface="Cambria Math" panose="02040503050406030204" pitchFamily="18" charset="0"/>
                                </a:rPr>
                                <m:t>𝑒</m:t>
                              </m:r>
                            </m:e>
                            <m:sub>
                              <m:r>
                                <a:rPr lang="en-US" sz="1200" b="0" i="1" smtClean="0">
                                  <a:latin typeface="Cambria Math" panose="02040503050406030204" pitchFamily="18" charset="0"/>
                                </a:rPr>
                                <m:t>5</m:t>
                              </m:r>
                            </m:sub>
                          </m:sSub>
                          <m:r>
                            <a:rPr lang="en-US" sz="1200" b="0" i="1" smtClean="0">
                              <a:latin typeface="Cambria Math" panose="02040503050406030204" pitchFamily="18" charset="0"/>
                            </a:rPr>
                            <m:t>}</m:t>
                          </m:r>
                        </m:oMath>
                      </m:oMathPara>
                    </a14:m>
                    <a:endParaRPr lang="en-US" sz="1200"/>
                  </a:p>
                </p:txBody>
              </p:sp>
            </mc:Choice>
            <mc:Fallback xmlns="">
              <p:sp>
                <p:nvSpPr>
                  <p:cNvPr id="72" name="TextBox 71">
                    <a:extLst>
                      <a:ext uri="{FF2B5EF4-FFF2-40B4-BE49-F238E27FC236}">
                        <a16:creationId xmlns:a16="http://schemas.microsoft.com/office/drawing/2014/main" id="{C3DB81AF-7F71-3066-A5F1-0BF67F7E08BE}"/>
                      </a:ext>
                    </a:extLst>
                  </p:cNvPr>
                  <p:cNvSpPr txBox="1">
                    <a:spLocks noRot="1" noChangeAspect="1" noMove="1" noResize="1" noEditPoints="1" noAdjustHandles="1" noChangeArrowheads="1" noChangeShapeType="1" noTextEdit="1"/>
                  </p:cNvSpPr>
                  <p:nvPr/>
                </p:nvSpPr>
                <p:spPr>
                  <a:xfrm rot="1614481">
                    <a:off x="7836901" y="2682975"/>
                    <a:ext cx="491160" cy="276999"/>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C479C75C-E1BA-A092-5808-F75289831B4D}"/>
                      </a:ext>
                    </a:extLst>
                  </p:cNvPr>
                  <p:cNvSpPr txBox="1"/>
                  <p:nvPr/>
                </p:nvSpPr>
                <p:spPr>
                  <a:xfrm rot="19042133">
                    <a:off x="8642233" y="2725232"/>
                    <a:ext cx="755591"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m:t>
                              </m:r>
                              <m:r>
                                <a:rPr lang="en-US" sz="1200" b="0" i="1" smtClean="0">
                                  <a:latin typeface="Cambria Math" panose="02040503050406030204" pitchFamily="18" charset="0"/>
                                </a:rPr>
                                <m:t>𝑒</m:t>
                              </m:r>
                            </m:e>
                            <m:sub>
                              <m:r>
                                <a:rPr lang="en-US" sz="1200" b="0" i="1" smtClean="0">
                                  <a:latin typeface="Cambria Math" panose="02040503050406030204" pitchFamily="18" charset="0"/>
                                </a:rPr>
                                <m:t>3</m:t>
                              </m:r>
                            </m:sub>
                          </m:sSub>
                          <m:r>
                            <a:rPr lang="en-US" sz="1200" b="0" i="1" smtClean="0">
                              <a:latin typeface="Cambria Math" panose="02040503050406030204" pitchFamily="18" charset="0"/>
                            </a:rPr>
                            <m:t>, </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11</m:t>
                              </m:r>
                            </m:sub>
                          </m:sSub>
                          <m:r>
                            <a:rPr lang="en-US" sz="1200" b="0" i="1" smtClean="0">
                              <a:latin typeface="Cambria Math" panose="02040503050406030204" pitchFamily="18" charset="0"/>
                            </a:rPr>
                            <m:t>}</m:t>
                          </m:r>
                        </m:oMath>
                      </m:oMathPara>
                    </a14:m>
                    <a:endParaRPr lang="en-US" sz="1200"/>
                  </a:p>
                </p:txBody>
              </p:sp>
            </mc:Choice>
            <mc:Fallback xmlns="">
              <p:sp>
                <p:nvSpPr>
                  <p:cNvPr id="73" name="TextBox 72">
                    <a:extLst>
                      <a:ext uri="{FF2B5EF4-FFF2-40B4-BE49-F238E27FC236}">
                        <a16:creationId xmlns:a16="http://schemas.microsoft.com/office/drawing/2014/main" id="{C479C75C-E1BA-A092-5808-F75289831B4D}"/>
                      </a:ext>
                    </a:extLst>
                  </p:cNvPr>
                  <p:cNvSpPr txBox="1">
                    <a:spLocks noRot="1" noChangeAspect="1" noMove="1" noResize="1" noEditPoints="1" noAdjustHandles="1" noChangeArrowheads="1" noChangeShapeType="1" noTextEdit="1"/>
                  </p:cNvSpPr>
                  <p:nvPr/>
                </p:nvSpPr>
                <p:spPr>
                  <a:xfrm rot="19042133">
                    <a:off x="8642233" y="2725232"/>
                    <a:ext cx="755591" cy="276999"/>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C59B5BA6-D606-E4EA-FC6D-E0802F4F2262}"/>
                      </a:ext>
                    </a:extLst>
                  </p:cNvPr>
                  <p:cNvSpPr txBox="1"/>
                  <p:nvPr/>
                </p:nvSpPr>
                <p:spPr>
                  <a:xfrm>
                    <a:off x="7713806" y="3004906"/>
                    <a:ext cx="69346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m:t>
                              </m:r>
                              <m:r>
                                <a:rPr lang="en-US" sz="1200" b="0" i="1" smtClean="0">
                                  <a:latin typeface="Cambria Math" panose="02040503050406030204" pitchFamily="18" charset="0"/>
                                </a:rPr>
                                <m:t>𝑒</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 </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7</m:t>
                              </m:r>
                            </m:sub>
                          </m:sSub>
                          <m:r>
                            <a:rPr lang="en-US" sz="1200" b="0" i="1" smtClean="0">
                              <a:latin typeface="Cambria Math" panose="02040503050406030204" pitchFamily="18" charset="0"/>
                            </a:rPr>
                            <m:t>}</m:t>
                          </m:r>
                        </m:oMath>
                      </m:oMathPara>
                    </a14:m>
                    <a:endParaRPr lang="en-US" sz="1200"/>
                  </a:p>
                </p:txBody>
              </p:sp>
            </mc:Choice>
            <mc:Fallback xmlns="">
              <p:sp>
                <p:nvSpPr>
                  <p:cNvPr id="74" name="TextBox 73">
                    <a:extLst>
                      <a:ext uri="{FF2B5EF4-FFF2-40B4-BE49-F238E27FC236}">
                        <a16:creationId xmlns:a16="http://schemas.microsoft.com/office/drawing/2014/main" id="{C59B5BA6-D606-E4EA-FC6D-E0802F4F2262}"/>
                      </a:ext>
                    </a:extLst>
                  </p:cNvPr>
                  <p:cNvSpPr txBox="1">
                    <a:spLocks noRot="1" noChangeAspect="1" noMove="1" noResize="1" noEditPoints="1" noAdjustHandles="1" noChangeArrowheads="1" noChangeShapeType="1" noTextEdit="1"/>
                  </p:cNvSpPr>
                  <p:nvPr/>
                </p:nvSpPr>
                <p:spPr>
                  <a:xfrm>
                    <a:off x="7713806" y="3004906"/>
                    <a:ext cx="693460" cy="276999"/>
                  </a:xfrm>
                  <a:prstGeom prst="rect">
                    <a:avLst/>
                  </a:prstGeom>
                  <a:blipFill>
                    <a:blip r:embed="rId24"/>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D19F4027-3F95-5B9F-E6A7-45D41AE620B8}"/>
                      </a:ext>
                    </a:extLst>
                  </p:cNvPr>
                  <p:cNvSpPr txBox="1"/>
                  <p:nvPr/>
                </p:nvSpPr>
                <p:spPr>
                  <a:xfrm rot="1576541">
                    <a:off x="8544627" y="3546533"/>
                    <a:ext cx="770403"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m:t>
                              </m:r>
                              <m:r>
                                <a:rPr lang="en-US" sz="1200" b="0" i="1" smtClean="0">
                                  <a:latin typeface="Cambria Math" panose="02040503050406030204" pitchFamily="18" charset="0"/>
                                </a:rPr>
                                <m:t>𝑒</m:t>
                              </m:r>
                            </m:e>
                            <m:sub>
                              <m:r>
                                <a:rPr lang="en-US" sz="1200" b="0" i="1" smtClean="0">
                                  <a:latin typeface="Cambria Math" panose="02040503050406030204" pitchFamily="18" charset="0"/>
                                </a:rPr>
                                <m:t>6</m:t>
                              </m:r>
                            </m:sub>
                          </m:sSub>
                          <m:r>
                            <a:rPr lang="en-US" sz="1200" b="0" i="1" smtClean="0">
                              <a:latin typeface="Cambria Math" panose="02040503050406030204" pitchFamily="18" charset="0"/>
                            </a:rPr>
                            <m:t>, </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9</m:t>
                              </m:r>
                            </m:sub>
                          </m:sSub>
                          <m:r>
                            <a:rPr lang="en-US" sz="1200" b="0" i="1" smtClean="0">
                              <a:latin typeface="Cambria Math" panose="02040503050406030204" pitchFamily="18" charset="0"/>
                            </a:rPr>
                            <m:t>}</m:t>
                          </m:r>
                        </m:oMath>
                      </m:oMathPara>
                    </a14:m>
                    <a:endParaRPr lang="en-US" sz="1200"/>
                  </a:p>
                </p:txBody>
              </p:sp>
            </mc:Choice>
            <mc:Fallback xmlns="">
              <p:sp>
                <p:nvSpPr>
                  <p:cNvPr id="75" name="TextBox 74">
                    <a:extLst>
                      <a:ext uri="{FF2B5EF4-FFF2-40B4-BE49-F238E27FC236}">
                        <a16:creationId xmlns:a16="http://schemas.microsoft.com/office/drawing/2014/main" id="{D19F4027-3F95-5B9F-E6A7-45D41AE620B8}"/>
                      </a:ext>
                    </a:extLst>
                  </p:cNvPr>
                  <p:cNvSpPr txBox="1">
                    <a:spLocks noRot="1" noChangeAspect="1" noMove="1" noResize="1" noEditPoints="1" noAdjustHandles="1" noChangeArrowheads="1" noChangeShapeType="1" noTextEdit="1"/>
                  </p:cNvSpPr>
                  <p:nvPr/>
                </p:nvSpPr>
                <p:spPr>
                  <a:xfrm rot="1576541">
                    <a:off x="8544627" y="3546533"/>
                    <a:ext cx="770403" cy="276999"/>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B26872F8-B032-443E-C6F0-4C655F3C407E}"/>
                      </a:ext>
                    </a:extLst>
                  </p:cNvPr>
                  <p:cNvSpPr txBox="1"/>
                  <p:nvPr/>
                </p:nvSpPr>
                <p:spPr>
                  <a:xfrm>
                    <a:off x="8145321" y="3928714"/>
                    <a:ext cx="755591"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m:t>
                              </m:r>
                              <m:r>
                                <a:rPr lang="en-US" sz="1200" b="0" i="1" smtClean="0">
                                  <a:latin typeface="Cambria Math" panose="02040503050406030204" pitchFamily="18" charset="0"/>
                                </a:rPr>
                                <m:t>𝑒</m:t>
                              </m:r>
                            </m:e>
                            <m:sub>
                              <m:r>
                                <a:rPr lang="en-US" sz="1200" b="0" i="1" smtClean="0">
                                  <a:latin typeface="Cambria Math" panose="02040503050406030204" pitchFamily="18" charset="0"/>
                                </a:rPr>
                                <m:t>4</m:t>
                              </m:r>
                            </m:sub>
                          </m:sSub>
                          <m:r>
                            <a:rPr lang="en-US" sz="1200" b="0" i="1" smtClean="0">
                              <a:latin typeface="Cambria Math" panose="02040503050406030204" pitchFamily="18" charset="0"/>
                            </a:rPr>
                            <m:t>, </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10</m:t>
                              </m:r>
                            </m:sub>
                          </m:sSub>
                          <m:r>
                            <a:rPr lang="en-US" sz="1200" b="0" i="1" smtClean="0">
                              <a:latin typeface="Cambria Math" panose="02040503050406030204" pitchFamily="18" charset="0"/>
                            </a:rPr>
                            <m:t>}</m:t>
                          </m:r>
                        </m:oMath>
                      </m:oMathPara>
                    </a14:m>
                    <a:endParaRPr lang="en-US" sz="1200"/>
                  </a:p>
                </p:txBody>
              </p:sp>
            </mc:Choice>
            <mc:Fallback xmlns="">
              <p:sp>
                <p:nvSpPr>
                  <p:cNvPr id="76" name="TextBox 75">
                    <a:extLst>
                      <a:ext uri="{FF2B5EF4-FFF2-40B4-BE49-F238E27FC236}">
                        <a16:creationId xmlns:a16="http://schemas.microsoft.com/office/drawing/2014/main" id="{B26872F8-B032-443E-C6F0-4C655F3C407E}"/>
                      </a:ext>
                    </a:extLst>
                  </p:cNvPr>
                  <p:cNvSpPr txBox="1">
                    <a:spLocks noRot="1" noChangeAspect="1" noMove="1" noResize="1" noEditPoints="1" noAdjustHandles="1" noChangeArrowheads="1" noChangeShapeType="1" noTextEdit="1"/>
                  </p:cNvSpPr>
                  <p:nvPr/>
                </p:nvSpPr>
                <p:spPr>
                  <a:xfrm>
                    <a:off x="8145321" y="3928714"/>
                    <a:ext cx="755591" cy="276999"/>
                  </a:xfrm>
                  <a:prstGeom prst="rect">
                    <a:avLst/>
                  </a:prstGeom>
                  <a:blipFill>
                    <a:blip r:embed="rId26"/>
                    <a:stretch>
                      <a:fillRect b="-8696"/>
                    </a:stretch>
                  </a:blipFill>
                </p:spPr>
                <p:txBody>
                  <a:bodyPr/>
                  <a:lstStyle/>
                  <a:p>
                    <a:r>
                      <a:rPr lang="en-US">
                        <a:noFill/>
                      </a:rPr>
                      <a:t> </a:t>
                    </a:r>
                  </a:p>
                </p:txBody>
              </p:sp>
            </mc:Fallback>
          </mc:AlternateContent>
        </p:grpSp>
        <p:pic>
          <p:nvPicPr>
            <p:cNvPr id="85" name="Graphic 84" descr="User">
              <a:extLst>
                <a:ext uri="{FF2B5EF4-FFF2-40B4-BE49-F238E27FC236}">
                  <a16:creationId xmlns:a16="http://schemas.microsoft.com/office/drawing/2014/main" id="{58E7E68F-1000-7E28-30CC-A99B6C2DBDA8}"/>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7484117" y="3092198"/>
              <a:ext cx="410806" cy="410806"/>
            </a:xfrm>
            <a:prstGeom prst="rect">
              <a:avLst/>
            </a:prstGeom>
          </p:spPr>
        </p:pic>
        <p:pic>
          <p:nvPicPr>
            <p:cNvPr id="86" name="Graphic 85" descr="User">
              <a:extLst>
                <a:ext uri="{FF2B5EF4-FFF2-40B4-BE49-F238E27FC236}">
                  <a16:creationId xmlns:a16="http://schemas.microsoft.com/office/drawing/2014/main" id="{FD86E07E-3C25-2657-A2A9-8159F6F52955}"/>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7478885" y="2380235"/>
              <a:ext cx="410806" cy="410806"/>
            </a:xfrm>
            <a:prstGeom prst="rect">
              <a:avLst/>
            </a:prstGeom>
          </p:spPr>
        </p:pic>
      </p:grpSp>
      <p:pic>
        <p:nvPicPr>
          <p:cNvPr id="88" name="Picture 87" descr="\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graph(\hcw,\room,\edge, \mathcal C)$&#10;&#10;&#10;&#10;&#10;\end{document}" title="IguanaTex Picture Display">
            <a:extLst>
              <a:ext uri="{FF2B5EF4-FFF2-40B4-BE49-F238E27FC236}">
                <a16:creationId xmlns:a16="http://schemas.microsoft.com/office/drawing/2014/main" id="{000E940C-75A7-0088-F920-69815BB5DE83}"/>
              </a:ext>
            </a:extLst>
          </p:cNvPr>
          <p:cNvPicPr>
            <a:picLocks noChangeAspect="1"/>
          </p:cNvPicPr>
          <p:nvPr>
            <p:custDataLst>
              <p:tags r:id="rId2"/>
            </p:custDataLst>
          </p:nvPr>
        </p:nvPicPr>
        <p:blipFill>
          <a:blip r:embed="rId31"/>
          <a:srcRect r="88416" b="1958"/>
          <a:stretch>
            <a:fillRect/>
          </a:stretch>
        </p:blipFill>
        <p:spPr>
          <a:xfrm>
            <a:off x="4879828" y="2899813"/>
            <a:ext cx="203494" cy="315686"/>
          </a:xfrm>
          <a:prstGeom prst="rect">
            <a:avLst/>
          </a:prstGeom>
        </p:spPr>
      </p:pic>
      <p:pic>
        <p:nvPicPr>
          <p:cNvPr id="90" name="Picture 89" descr="\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P_\theta(\graph)$&#10;&#10;\end{document}" title="IguanaTex Picture Display">
            <a:extLst>
              <a:ext uri="{FF2B5EF4-FFF2-40B4-BE49-F238E27FC236}">
                <a16:creationId xmlns:a16="http://schemas.microsoft.com/office/drawing/2014/main" id="{634CD3D3-DD30-970E-01EF-F16DC62042B5}"/>
              </a:ext>
            </a:extLst>
          </p:cNvPr>
          <p:cNvPicPr>
            <a:picLocks noChangeAspect="1"/>
          </p:cNvPicPr>
          <p:nvPr>
            <p:custDataLst>
              <p:tags r:id="rId3"/>
            </p:custDataLst>
          </p:nvPr>
        </p:nvPicPr>
        <p:blipFill>
          <a:blip r:embed="rId32"/>
          <a:stretch>
            <a:fillRect/>
          </a:stretch>
        </p:blipFill>
        <p:spPr>
          <a:xfrm>
            <a:off x="5509234" y="2587643"/>
            <a:ext cx="670654" cy="283351"/>
          </a:xfrm>
          <a:prstGeom prst="rect">
            <a:avLst/>
          </a:prstGeom>
        </p:spPr>
      </p:pic>
      <p:pic>
        <p:nvPicPr>
          <p:cNvPr id="91" name="Picture 90" descr="\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graph(\hcw,\room,\edge, \mathcal C)$&#10;&#10;&#10;&#10;&#10;\end{document}" title="IguanaTex Picture Display">
            <a:extLst>
              <a:ext uri="{FF2B5EF4-FFF2-40B4-BE49-F238E27FC236}">
                <a16:creationId xmlns:a16="http://schemas.microsoft.com/office/drawing/2014/main" id="{228FFB0F-2610-10A6-ED1A-E97683FF4121}"/>
              </a:ext>
            </a:extLst>
          </p:cNvPr>
          <p:cNvPicPr>
            <a:picLocks noChangeAspect="1"/>
          </p:cNvPicPr>
          <p:nvPr>
            <p:custDataLst>
              <p:tags r:id="rId4"/>
            </p:custDataLst>
          </p:nvPr>
        </p:nvPicPr>
        <p:blipFill>
          <a:blip r:embed="rId31"/>
          <a:srcRect r="88416" b="1958"/>
          <a:stretch>
            <a:fillRect/>
          </a:stretch>
        </p:blipFill>
        <p:spPr>
          <a:xfrm>
            <a:off x="4597534" y="1371814"/>
            <a:ext cx="203494" cy="315686"/>
          </a:xfrm>
          <a:prstGeom prst="rect">
            <a:avLst/>
          </a:prstGeom>
        </p:spPr>
      </p:pic>
      <p:pic>
        <p:nvPicPr>
          <p:cNvPr id="93" name="Picture 92" descr="\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graph^\prime$&#10;&#10;\end{document}" title="IguanaTex Picture Display">
            <a:extLst>
              <a:ext uri="{FF2B5EF4-FFF2-40B4-BE49-F238E27FC236}">
                <a16:creationId xmlns:a16="http://schemas.microsoft.com/office/drawing/2014/main" id="{E10498D4-3922-54B1-D576-F9248EBE8590}"/>
              </a:ext>
            </a:extLst>
          </p:cNvPr>
          <p:cNvPicPr>
            <a:picLocks noChangeAspect="1"/>
          </p:cNvPicPr>
          <p:nvPr>
            <p:custDataLst>
              <p:tags r:id="rId5"/>
            </p:custDataLst>
          </p:nvPr>
        </p:nvPicPr>
        <p:blipFill>
          <a:blip r:embed="rId33"/>
          <a:stretch>
            <a:fillRect/>
          </a:stretch>
        </p:blipFill>
        <p:spPr>
          <a:xfrm>
            <a:off x="9702202" y="3814726"/>
            <a:ext cx="234729" cy="249818"/>
          </a:xfrm>
          <a:prstGeom prst="rect">
            <a:avLst/>
          </a:prstGeom>
        </p:spPr>
      </p:pic>
      <p:pic>
        <p:nvPicPr>
          <p:cNvPr id="94" name="Picture 93" descr="\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graph(\hcw,\room,\edge, \mathcal C)$&#10;&#10;&#10;&#10;&#10;\end{document}" title="IguanaTex Picture Display">
            <a:extLst>
              <a:ext uri="{FF2B5EF4-FFF2-40B4-BE49-F238E27FC236}">
                <a16:creationId xmlns:a16="http://schemas.microsoft.com/office/drawing/2014/main" id="{39800DCB-D05F-E164-4C19-BE39A87BB067}"/>
              </a:ext>
            </a:extLst>
          </p:cNvPr>
          <p:cNvPicPr>
            <a:picLocks noChangeAspect="1"/>
          </p:cNvPicPr>
          <p:nvPr>
            <p:custDataLst>
              <p:tags r:id="rId6"/>
            </p:custDataLst>
          </p:nvPr>
        </p:nvPicPr>
        <p:blipFill>
          <a:blip r:embed="rId31"/>
          <a:srcRect r="88416" b="1958"/>
          <a:stretch>
            <a:fillRect/>
          </a:stretch>
        </p:blipFill>
        <p:spPr>
          <a:xfrm>
            <a:off x="9704358" y="2359427"/>
            <a:ext cx="203494" cy="315686"/>
          </a:xfrm>
          <a:prstGeom prst="rect">
            <a:avLst/>
          </a:prstGeom>
        </p:spPr>
      </p:pic>
      <p:sp>
        <p:nvSpPr>
          <p:cNvPr id="95" name="Arrow: Right 94">
            <a:extLst>
              <a:ext uri="{FF2B5EF4-FFF2-40B4-BE49-F238E27FC236}">
                <a16:creationId xmlns:a16="http://schemas.microsoft.com/office/drawing/2014/main" id="{F230FBDA-B35C-C7F7-5833-1FF896DE3D5F}"/>
              </a:ext>
            </a:extLst>
          </p:cNvPr>
          <p:cNvSpPr/>
          <p:nvPr/>
        </p:nvSpPr>
        <p:spPr>
          <a:xfrm rot="5400000">
            <a:off x="9297366" y="2343555"/>
            <a:ext cx="242676" cy="353530"/>
          </a:xfrm>
          <a:prstGeom prst="right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9" name="Picture 98" descr="\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graph(\hcw,\room,\edge, \mathcal C)$&#10;&#10;&#10;&#10;&#10;\end{document}" title="IguanaTex Picture Display">
            <a:extLst>
              <a:ext uri="{FF2B5EF4-FFF2-40B4-BE49-F238E27FC236}">
                <a16:creationId xmlns:a16="http://schemas.microsoft.com/office/drawing/2014/main" id="{E86773DE-28A3-82F1-AD47-0FF6933E77E9}"/>
              </a:ext>
            </a:extLst>
          </p:cNvPr>
          <p:cNvPicPr>
            <a:picLocks noChangeAspect="1"/>
          </p:cNvPicPr>
          <p:nvPr>
            <p:custDataLst>
              <p:tags r:id="rId7"/>
            </p:custDataLst>
          </p:nvPr>
        </p:nvPicPr>
        <p:blipFill>
          <a:blip r:embed="rId31"/>
          <a:srcRect r="88416" b="1958"/>
          <a:stretch>
            <a:fillRect/>
          </a:stretch>
        </p:blipFill>
        <p:spPr>
          <a:xfrm>
            <a:off x="4214455" y="4698382"/>
            <a:ext cx="203494" cy="315686"/>
          </a:xfrm>
          <a:prstGeom prst="rect">
            <a:avLst/>
          </a:prstGeom>
        </p:spPr>
      </p:pic>
      <p:sp>
        <p:nvSpPr>
          <p:cNvPr id="3" name="Rectangle: Rounded Corners 2">
            <a:extLst>
              <a:ext uri="{FF2B5EF4-FFF2-40B4-BE49-F238E27FC236}">
                <a16:creationId xmlns:a16="http://schemas.microsoft.com/office/drawing/2014/main" id="{E30C92AE-4B75-BF36-08B7-4A72CB25CD66}"/>
              </a:ext>
            </a:extLst>
          </p:cNvPr>
          <p:cNvSpPr/>
          <p:nvPr/>
        </p:nvSpPr>
        <p:spPr>
          <a:xfrm>
            <a:off x="8605478" y="2729319"/>
            <a:ext cx="1514318"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Generative model</a:t>
            </a:r>
          </a:p>
        </p:txBody>
      </p:sp>
      <p:sp>
        <p:nvSpPr>
          <p:cNvPr id="40" name="Arrow: Right 39">
            <a:extLst>
              <a:ext uri="{FF2B5EF4-FFF2-40B4-BE49-F238E27FC236}">
                <a16:creationId xmlns:a16="http://schemas.microsoft.com/office/drawing/2014/main" id="{6D234A15-BC59-055C-B1B0-A63570D95748}"/>
              </a:ext>
            </a:extLst>
          </p:cNvPr>
          <p:cNvSpPr/>
          <p:nvPr/>
        </p:nvSpPr>
        <p:spPr>
          <a:xfrm rot="5400000">
            <a:off x="9297366" y="3674836"/>
            <a:ext cx="242676" cy="353530"/>
          </a:xfrm>
          <a:prstGeom prst="rightArrow">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81806274-5A13-03A0-F4F7-080538CFD826}"/>
              </a:ext>
            </a:extLst>
          </p:cNvPr>
          <p:cNvGrpSpPr>
            <a:grpSpLocks noChangeAspect="1"/>
          </p:cNvGrpSpPr>
          <p:nvPr/>
        </p:nvGrpSpPr>
        <p:grpSpPr>
          <a:xfrm>
            <a:off x="8304918" y="4043592"/>
            <a:ext cx="2227573" cy="1907484"/>
            <a:chOff x="7478885" y="2356388"/>
            <a:chExt cx="2227573" cy="1907484"/>
          </a:xfrm>
        </p:grpSpPr>
        <p:grpSp>
          <p:nvGrpSpPr>
            <p:cNvPr id="47" name="Group 46">
              <a:extLst>
                <a:ext uri="{FF2B5EF4-FFF2-40B4-BE49-F238E27FC236}">
                  <a16:creationId xmlns:a16="http://schemas.microsoft.com/office/drawing/2014/main" id="{2AEF0ADE-583F-C388-2097-7A35A3A4ED5B}"/>
                </a:ext>
              </a:extLst>
            </p:cNvPr>
            <p:cNvGrpSpPr/>
            <p:nvPr/>
          </p:nvGrpSpPr>
          <p:grpSpPr>
            <a:xfrm>
              <a:off x="7478885" y="2356388"/>
              <a:ext cx="2227573" cy="1907484"/>
              <a:chOff x="7369616" y="2298229"/>
              <a:chExt cx="2227573" cy="1907484"/>
            </a:xfrm>
          </p:grpSpPr>
          <p:pic>
            <p:nvPicPr>
              <p:cNvPr id="51" name="Graphic 50" descr="User">
                <a:extLst>
                  <a:ext uri="{FF2B5EF4-FFF2-40B4-BE49-F238E27FC236}">
                    <a16:creationId xmlns:a16="http://schemas.microsoft.com/office/drawing/2014/main" id="{65D73484-367C-0AE7-BD18-AAEF9189C149}"/>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7374848" y="3732732"/>
                <a:ext cx="410806" cy="410806"/>
              </a:xfrm>
              <a:prstGeom prst="rect">
                <a:avLst/>
              </a:prstGeom>
            </p:spPr>
          </p:pic>
          <p:sp>
            <p:nvSpPr>
              <p:cNvPr id="52" name="Flowchart: Connector 51">
                <a:extLst>
                  <a:ext uri="{FF2B5EF4-FFF2-40B4-BE49-F238E27FC236}">
                    <a16:creationId xmlns:a16="http://schemas.microsoft.com/office/drawing/2014/main" id="{B404E9B7-FFA9-B6F2-688D-6935378A3AB7}"/>
                  </a:ext>
                </a:extLst>
              </p:cNvPr>
              <p:cNvSpPr/>
              <p:nvPr/>
            </p:nvSpPr>
            <p:spPr>
              <a:xfrm>
                <a:off x="7369616" y="2354404"/>
                <a:ext cx="410806" cy="410806"/>
              </a:xfrm>
              <a:prstGeom prst="flowChartConnector">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Connector 53">
                <a:extLst>
                  <a:ext uri="{FF2B5EF4-FFF2-40B4-BE49-F238E27FC236}">
                    <a16:creationId xmlns:a16="http://schemas.microsoft.com/office/drawing/2014/main" id="{3AEC574A-2FCF-38E0-49E9-754990E51195}"/>
                  </a:ext>
                </a:extLst>
              </p:cNvPr>
              <p:cNvSpPr/>
              <p:nvPr/>
            </p:nvSpPr>
            <p:spPr>
              <a:xfrm>
                <a:off x="7369616" y="3066165"/>
                <a:ext cx="410806" cy="410806"/>
              </a:xfrm>
              <a:prstGeom prst="flowChartConnector">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Connector 54">
                <a:extLst>
                  <a:ext uri="{FF2B5EF4-FFF2-40B4-BE49-F238E27FC236}">
                    <a16:creationId xmlns:a16="http://schemas.microsoft.com/office/drawing/2014/main" id="{67C49DD9-57CA-C8C7-20BA-D2EB766A3E59}"/>
                  </a:ext>
                </a:extLst>
              </p:cNvPr>
              <p:cNvSpPr/>
              <p:nvPr/>
            </p:nvSpPr>
            <p:spPr>
              <a:xfrm>
                <a:off x="7369616" y="3764277"/>
                <a:ext cx="410806" cy="410806"/>
              </a:xfrm>
              <a:prstGeom prst="flowChartConnector">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Connector 55">
                <a:extLst>
                  <a:ext uri="{FF2B5EF4-FFF2-40B4-BE49-F238E27FC236}">
                    <a16:creationId xmlns:a16="http://schemas.microsoft.com/office/drawing/2014/main" id="{EA787E7E-A0E1-B90A-2333-B0F91C30FDE3}"/>
                  </a:ext>
                </a:extLst>
              </p:cNvPr>
              <p:cNvSpPr/>
              <p:nvPr/>
            </p:nvSpPr>
            <p:spPr>
              <a:xfrm>
                <a:off x="9186383" y="2354278"/>
                <a:ext cx="410806" cy="410806"/>
              </a:xfrm>
              <a:prstGeom prst="flowChartConnector">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Graphic 56" descr="Inpatient with solid fill">
                <a:extLst>
                  <a:ext uri="{FF2B5EF4-FFF2-40B4-BE49-F238E27FC236}">
                    <a16:creationId xmlns:a16="http://schemas.microsoft.com/office/drawing/2014/main" id="{A7D4FC9E-9B07-B39E-E23E-96E7E6D0FD58}"/>
                  </a:ext>
                </a:extLst>
              </p:cNvPr>
              <p:cNvPicPr>
                <a:picLocks noChangeAspect="1"/>
              </p:cNvPicPr>
              <p:nvPr/>
            </p:nvPicPr>
            <p:blipFill>
              <a:blip r:embed="rId36">
                <a:extLst>
                  <a:ext uri="{96DAC541-7B7A-43D3-8B79-37D633B846F1}">
                    <asvg:svgBlip xmlns:asvg="http://schemas.microsoft.com/office/drawing/2016/SVG/main" r:embed="rId37"/>
                  </a:ext>
                </a:extLst>
              </a:blip>
              <a:stretch>
                <a:fillRect/>
              </a:stretch>
            </p:blipFill>
            <p:spPr>
              <a:xfrm>
                <a:off x="9186383" y="2312858"/>
                <a:ext cx="410806" cy="410806"/>
              </a:xfrm>
              <a:prstGeom prst="rect">
                <a:avLst/>
              </a:prstGeom>
            </p:spPr>
          </p:pic>
          <p:sp>
            <p:nvSpPr>
              <p:cNvPr id="59" name="Flowchart: Connector 58">
                <a:extLst>
                  <a:ext uri="{FF2B5EF4-FFF2-40B4-BE49-F238E27FC236}">
                    <a16:creationId xmlns:a16="http://schemas.microsoft.com/office/drawing/2014/main" id="{EC8FD845-40A5-0682-E3BF-F866653D8A83}"/>
                  </a:ext>
                </a:extLst>
              </p:cNvPr>
              <p:cNvSpPr/>
              <p:nvPr/>
            </p:nvSpPr>
            <p:spPr>
              <a:xfrm>
                <a:off x="9186383" y="3076502"/>
                <a:ext cx="410806" cy="410806"/>
              </a:xfrm>
              <a:prstGeom prst="flowChartConnector">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Graphic 59" descr="Inpatient with solid fill">
                <a:extLst>
                  <a:ext uri="{FF2B5EF4-FFF2-40B4-BE49-F238E27FC236}">
                    <a16:creationId xmlns:a16="http://schemas.microsoft.com/office/drawing/2014/main" id="{F0CD22A5-8E9F-799B-AF82-065E596211A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186383" y="3050744"/>
                <a:ext cx="410806" cy="410806"/>
              </a:xfrm>
              <a:prstGeom prst="rect">
                <a:avLst/>
              </a:prstGeom>
            </p:spPr>
          </p:pic>
          <p:sp>
            <p:nvSpPr>
              <p:cNvPr id="62" name="Flowchart: Connector 61">
                <a:extLst>
                  <a:ext uri="{FF2B5EF4-FFF2-40B4-BE49-F238E27FC236}">
                    <a16:creationId xmlns:a16="http://schemas.microsoft.com/office/drawing/2014/main" id="{D2CDC73C-0AD2-7224-6BBE-5DA6527FB969}"/>
                  </a:ext>
                </a:extLst>
              </p:cNvPr>
              <p:cNvSpPr/>
              <p:nvPr/>
            </p:nvSpPr>
            <p:spPr>
              <a:xfrm>
                <a:off x="9186383" y="3767873"/>
                <a:ext cx="410806" cy="410806"/>
              </a:xfrm>
              <a:prstGeom prst="flowChartConnector">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Graphic 62" descr="Inpatient with solid fill">
                <a:extLst>
                  <a:ext uri="{FF2B5EF4-FFF2-40B4-BE49-F238E27FC236}">
                    <a16:creationId xmlns:a16="http://schemas.microsoft.com/office/drawing/2014/main" id="{397A4C03-21D7-F669-732B-E0BA3069000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186383" y="3726453"/>
                <a:ext cx="410806" cy="410806"/>
              </a:xfrm>
              <a:prstGeom prst="rect">
                <a:avLst/>
              </a:prstGeom>
            </p:spPr>
          </p:pic>
          <p:cxnSp>
            <p:nvCxnSpPr>
              <p:cNvPr id="65" name="Straight Connector 64">
                <a:extLst>
                  <a:ext uri="{FF2B5EF4-FFF2-40B4-BE49-F238E27FC236}">
                    <a16:creationId xmlns:a16="http://schemas.microsoft.com/office/drawing/2014/main" id="{699BBCEE-102D-397E-495A-6A3ACC8543DB}"/>
                  </a:ext>
                </a:extLst>
              </p:cNvPr>
              <p:cNvCxnSpPr>
                <a:stCxn id="52" idx="6"/>
                <a:endCxn id="56" idx="2"/>
              </p:cNvCxnSpPr>
              <p:nvPr/>
            </p:nvCxnSpPr>
            <p:spPr>
              <a:xfrm flipV="1">
                <a:off x="7780422" y="2559681"/>
                <a:ext cx="1405961" cy="126"/>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411889B3-AC55-2F3C-4FBB-E68E47F2EED9}"/>
                  </a:ext>
                </a:extLst>
              </p:cNvPr>
              <p:cNvCxnSpPr>
                <a:cxnSpLocks/>
                <a:stCxn id="52" idx="6"/>
                <a:endCxn id="59" idx="2"/>
              </p:cNvCxnSpPr>
              <p:nvPr/>
            </p:nvCxnSpPr>
            <p:spPr>
              <a:xfrm>
                <a:off x="7780422" y="2559807"/>
                <a:ext cx="1405961" cy="722098"/>
              </a:xfrm>
              <a:prstGeom prst="line">
                <a:avLst/>
              </a:prstGeom>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A44B5E7D-C557-C94C-BB91-DFD501936A3A}"/>
                  </a:ext>
                </a:extLst>
              </p:cNvPr>
              <p:cNvCxnSpPr>
                <a:cxnSpLocks/>
                <a:stCxn id="54" idx="6"/>
                <a:endCxn id="59" idx="2"/>
              </p:cNvCxnSpPr>
              <p:nvPr/>
            </p:nvCxnSpPr>
            <p:spPr>
              <a:xfrm>
                <a:off x="7780422" y="3271568"/>
                <a:ext cx="1405961" cy="10337"/>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7DD5FAFB-5164-BD44-7F40-ED19BA73AC1F}"/>
                  </a:ext>
                </a:extLst>
              </p:cNvPr>
              <p:cNvCxnSpPr>
                <a:cxnSpLocks/>
                <a:stCxn id="54" idx="6"/>
                <a:endCxn id="62" idx="2"/>
              </p:cNvCxnSpPr>
              <p:nvPr/>
            </p:nvCxnSpPr>
            <p:spPr>
              <a:xfrm>
                <a:off x="7780422" y="3271568"/>
                <a:ext cx="1405961" cy="701708"/>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7BAE771E-6EA6-F244-40F5-86C089793F3B}"/>
                  </a:ext>
                </a:extLst>
              </p:cNvPr>
              <p:cNvCxnSpPr>
                <a:cxnSpLocks/>
                <a:stCxn id="55" idx="6"/>
                <a:endCxn id="59" idx="2"/>
              </p:cNvCxnSpPr>
              <p:nvPr/>
            </p:nvCxnSpPr>
            <p:spPr>
              <a:xfrm flipV="1">
                <a:off x="7780422" y="3281905"/>
                <a:ext cx="1405961" cy="687775"/>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1785DB50-F35B-DC41-E2CD-788F97067A55}"/>
                  </a:ext>
                </a:extLst>
              </p:cNvPr>
              <p:cNvCxnSpPr>
                <a:cxnSpLocks/>
                <a:stCxn id="55" idx="6"/>
                <a:endCxn id="62" idx="2"/>
              </p:cNvCxnSpPr>
              <p:nvPr/>
            </p:nvCxnSpPr>
            <p:spPr>
              <a:xfrm>
                <a:off x="7780422" y="3969680"/>
                <a:ext cx="1405961" cy="3596"/>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B818A68A-561F-A897-AB26-A0B70B0A8322}"/>
                      </a:ext>
                    </a:extLst>
                  </p:cNvPr>
                  <p:cNvSpPr txBox="1"/>
                  <p:nvPr/>
                </p:nvSpPr>
                <p:spPr>
                  <a:xfrm>
                    <a:off x="8279331" y="2298229"/>
                    <a:ext cx="48756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m:t>
                              </m:r>
                              <m:r>
                                <a:rPr lang="en-US" sz="1200" b="0" i="1" smtClean="0">
                                  <a:latin typeface="Cambria Math" panose="02040503050406030204" pitchFamily="18" charset="0"/>
                                </a:rPr>
                                <m:t>𝑒</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oMath>
                      </m:oMathPara>
                    </a14:m>
                    <a:endParaRPr lang="en-US" sz="1200"/>
                  </a:p>
                </p:txBody>
              </p:sp>
            </mc:Choice>
            <mc:Fallback xmlns="">
              <p:sp>
                <p:nvSpPr>
                  <p:cNvPr id="78" name="TextBox 77">
                    <a:extLst>
                      <a:ext uri="{FF2B5EF4-FFF2-40B4-BE49-F238E27FC236}">
                        <a16:creationId xmlns:a16="http://schemas.microsoft.com/office/drawing/2014/main" id="{B818A68A-561F-A897-AB26-A0B70B0A8322}"/>
                      </a:ext>
                    </a:extLst>
                  </p:cNvPr>
                  <p:cNvSpPr txBox="1">
                    <a:spLocks noRot="1" noChangeAspect="1" noMove="1" noResize="1" noEditPoints="1" noAdjustHandles="1" noChangeArrowheads="1" noChangeShapeType="1" noTextEdit="1"/>
                  </p:cNvSpPr>
                  <p:nvPr/>
                </p:nvSpPr>
                <p:spPr>
                  <a:xfrm>
                    <a:off x="8279331" y="2298229"/>
                    <a:ext cx="487569" cy="276999"/>
                  </a:xfrm>
                  <a:prstGeom prst="rect">
                    <a:avLst/>
                  </a:prstGeom>
                  <a:blipFill>
                    <a:blip r:embed="rId38"/>
                    <a:stretch>
                      <a:fillRect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8BCC3022-667B-DD73-7FA9-A73FA555BBCB}"/>
                      </a:ext>
                    </a:extLst>
                  </p:cNvPr>
                  <p:cNvSpPr txBox="1"/>
                  <p:nvPr/>
                </p:nvSpPr>
                <p:spPr>
                  <a:xfrm rot="1614481">
                    <a:off x="7836901" y="2682975"/>
                    <a:ext cx="49116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m:t>
                              </m:r>
                              <m:r>
                                <a:rPr lang="en-US" sz="1200" b="0" i="1" smtClean="0">
                                  <a:latin typeface="Cambria Math" panose="02040503050406030204" pitchFamily="18" charset="0"/>
                                </a:rPr>
                                <m:t>𝑒</m:t>
                              </m:r>
                            </m:e>
                            <m:sub>
                              <m:r>
                                <a:rPr lang="en-US" sz="1200" b="0" i="1" smtClean="0">
                                  <a:latin typeface="Cambria Math" panose="02040503050406030204" pitchFamily="18" charset="0"/>
                                </a:rPr>
                                <m:t>5</m:t>
                              </m:r>
                            </m:sub>
                          </m:sSub>
                          <m:r>
                            <a:rPr lang="en-US" sz="1200" b="0" i="1" smtClean="0">
                              <a:latin typeface="Cambria Math" panose="02040503050406030204" pitchFamily="18" charset="0"/>
                            </a:rPr>
                            <m:t>}</m:t>
                          </m:r>
                        </m:oMath>
                      </m:oMathPara>
                    </a14:m>
                    <a:endParaRPr lang="en-US" sz="1200"/>
                  </a:p>
                </p:txBody>
              </p:sp>
            </mc:Choice>
            <mc:Fallback xmlns="">
              <p:sp>
                <p:nvSpPr>
                  <p:cNvPr id="79" name="TextBox 78">
                    <a:extLst>
                      <a:ext uri="{FF2B5EF4-FFF2-40B4-BE49-F238E27FC236}">
                        <a16:creationId xmlns:a16="http://schemas.microsoft.com/office/drawing/2014/main" id="{8BCC3022-667B-DD73-7FA9-A73FA555BBCB}"/>
                      </a:ext>
                    </a:extLst>
                  </p:cNvPr>
                  <p:cNvSpPr txBox="1">
                    <a:spLocks noRot="1" noChangeAspect="1" noMove="1" noResize="1" noEditPoints="1" noAdjustHandles="1" noChangeArrowheads="1" noChangeShapeType="1" noTextEdit="1"/>
                  </p:cNvSpPr>
                  <p:nvPr/>
                </p:nvSpPr>
                <p:spPr>
                  <a:xfrm rot="1614481">
                    <a:off x="7836901" y="2682975"/>
                    <a:ext cx="491160" cy="276999"/>
                  </a:xfrm>
                  <a:prstGeom prst="rect">
                    <a:avLst/>
                  </a:prstGeom>
                  <a:blipFill>
                    <a:blip r:embed="rId39"/>
                    <a:stretch>
                      <a:fillRect b="-12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EFE690B7-EC35-D44C-032C-563DF099429E}"/>
                      </a:ext>
                    </a:extLst>
                  </p:cNvPr>
                  <p:cNvSpPr txBox="1"/>
                  <p:nvPr/>
                </p:nvSpPr>
                <p:spPr>
                  <a:xfrm rot="19946573">
                    <a:off x="7695500" y="3547531"/>
                    <a:ext cx="755591"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m:t>
                              </m:r>
                              <m:r>
                                <a:rPr lang="en-US" sz="1200" b="0" i="1" smtClean="0">
                                  <a:latin typeface="Cambria Math" panose="02040503050406030204" pitchFamily="18" charset="0"/>
                                </a:rPr>
                                <m:t>𝑒</m:t>
                              </m:r>
                            </m:e>
                            <m:sub>
                              <m:r>
                                <a:rPr lang="en-US" sz="1200" b="0" i="1" smtClean="0">
                                  <a:latin typeface="Cambria Math" panose="02040503050406030204" pitchFamily="18" charset="0"/>
                                </a:rPr>
                                <m:t>3</m:t>
                              </m:r>
                            </m:sub>
                          </m:sSub>
                          <m:r>
                            <a:rPr lang="en-US" sz="1200" b="0" i="1" smtClean="0">
                              <a:latin typeface="Cambria Math" panose="02040503050406030204" pitchFamily="18" charset="0"/>
                            </a:rPr>
                            <m:t>, </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11</m:t>
                              </m:r>
                            </m:sub>
                          </m:sSub>
                          <m:r>
                            <a:rPr lang="en-US" sz="1200" b="0" i="1" smtClean="0">
                              <a:latin typeface="Cambria Math" panose="02040503050406030204" pitchFamily="18" charset="0"/>
                            </a:rPr>
                            <m:t>}</m:t>
                          </m:r>
                        </m:oMath>
                      </m:oMathPara>
                    </a14:m>
                    <a:endParaRPr lang="en-US" sz="1200"/>
                  </a:p>
                </p:txBody>
              </p:sp>
            </mc:Choice>
            <mc:Fallback xmlns="">
              <p:sp>
                <p:nvSpPr>
                  <p:cNvPr id="80" name="TextBox 79">
                    <a:extLst>
                      <a:ext uri="{FF2B5EF4-FFF2-40B4-BE49-F238E27FC236}">
                        <a16:creationId xmlns:a16="http://schemas.microsoft.com/office/drawing/2014/main" id="{EFE690B7-EC35-D44C-032C-563DF099429E}"/>
                      </a:ext>
                    </a:extLst>
                  </p:cNvPr>
                  <p:cNvSpPr txBox="1">
                    <a:spLocks noRot="1" noChangeAspect="1" noMove="1" noResize="1" noEditPoints="1" noAdjustHandles="1" noChangeArrowheads="1" noChangeShapeType="1" noTextEdit="1"/>
                  </p:cNvSpPr>
                  <p:nvPr/>
                </p:nvSpPr>
                <p:spPr>
                  <a:xfrm rot="19946573">
                    <a:off x="7695500" y="3547531"/>
                    <a:ext cx="755591" cy="276999"/>
                  </a:xfrm>
                  <a:prstGeom prst="rect">
                    <a:avLst/>
                  </a:prstGeom>
                  <a:blipFill>
                    <a:blip r:embed="rId40"/>
                    <a:stretch>
                      <a:fillRect b="-10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1E065B6B-0A02-3B67-311E-CF037F3618AC}"/>
                      </a:ext>
                    </a:extLst>
                  </p:cNvPr>
                  <p:cNvSpPr txBox="1"/>
                  <p:nvPr/>
                </p:nvSpPr>
                <p:spPr>
                  <a:xfrm>
                    <a:off x="7713806" y="3004906"/>
                    <a:ext cx="693460"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m:t>
                              </m:r>
                              <m:r>
                                <a:rPr lang="en-US" sz="1200" b="0" i="1" smtClean="0">
                                  <a:latin typeface="Cambria Math" panose="02040503050406030204" pitchFamily="18" charset="0"/>
                                </a:rPr>
                                <m:t>𝑒</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 </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7</m:t>
                              </m:r>
                            </m:sub>
                          </m:sSub>
                          <m:r>
                            <a:rPr lang="en-US" sz="1200" b="0" i="1" smtClean="0">
                              <a:latin typeface="Cambria Math" panose="02040503050406030204" pitchFamily="18" charset="0"/>
                            </a:rPr>
                            <m:t>}</m:t>
                          </m:r>
                        </m:oMath>
                      </m:oMathPara>
                    </a14:m>
                    <a:endParaRPr lang="en-US" sz="1200"/>
                  </a:p>
                </p:txBody>
              </p:sp>
            </mc:Choice>
            <mc:Fallback xmlns="">
              <p:sp>
                <p:nvSpPr>
                  <p:cNvPr id="81" name="TextBox 80">
                    <a:extLst>
                      <a:ext uri="{FF2B5EF4-FFF2-40B4-BE49-F238E27FC236}">
                        <a16:creationId xmlns:a16="http://schemas.microsoft.com/office/drawing/2014/main" id="{1E065B6B-0A02-3B67-311E-CF037F3618AC}"/>
                      </a:ext>
                    </a:extLst>
                  </p:cNvPr>
                  <p:cNvSpPr txBox="1">
                    <a:spLocks noRot="1" noChangeAspect="1" noMove="1" noResize="1" noEditPoints="1" noAdjustHandles="1" noChangeArrowheads="1" noChangeShapeType="1" noTextEdit="1"/>
                  </p:cNvSpPr>
                  <p:nvPr/>
                </p:nvSpPr>
                <p:spPr>
                  <a:xfrm>
                    <a:off x="7713806" y="3004906"/>
                    <a:ext cx="693460" cy="276999"/>
                  </a:xfrm>
                  <a:prstGeom prst="rect">
                    <a:avLst/>
                  </a:prstGeom>
                  <a:blipFill>
                    <a:blip r:embed="rId41"/>
                    <a:stretch>
                      <a:fillRect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C3AF08C0-C208-4BA8-972C-2FCEE5F6FCB1}"/>
                      </a:ext>
                    </a:extLst>
                  </p:cNvPr>
                  <p:cNvSpPr txBox="1"/>
                  <p:nvPr/>
                </p:nvSpPr>
                <p:spPr>
                  <a:xfrm rot="1576541">
                    <a:off x="8544627" y="3546533"/>
                    <a:ext cx="770403"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m:t>
                              </m:r>
                              <m:r>
                                <a:rPr lang="en-US" sz="1200" b="0" i="1" smtClean="0">
                                  <a:latin typeface="Cambria Math" panose="02040503050406030204" pitchFamily="18" charset="0"/>
                                </a:rPr>
                                <m:t>𝑒</m:t>
                              </m:r>
                            </m:e>
                            <m:sub>
                              <m:r>
                                <a:rPr lang="en-US" sz="1200" b="0" i="1" smtClean="0">
                                  <a:latin typeface="Cambria Math" panose="02040503050406030204" pitchFamily="18" charset="0"/>
                                </a:rPr>
                                <m:t>6</m:t>
                              </m:r>
                            </m:sub>
                          </m:sSub>
                          <m:r>
                            <a:rPr lang="en-US" sz="1200" b="0" i="1" smtClean="0">
                              <a:latin typeface="Cambria Math" panose="02040503050406030204" pitchFamily="18" charset="0"/>
                            </a:rPr>
                            <m:t>, </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9</m:t>
                              </m:r>
                            </m:sub>
                          </m:sSub>
                          <m:r>
                            <a:rPr lang="en-US" sz="1200" b="0" i="1" smtClean="0">
                              <a:latin typeface="Cambria Math" panose="02040503050406030204" pitchFamily="18" charset="0"/>
                            </a:rPr>
                            <m:t>}</m:t>
                          </m:r>
                        </m:oMath>
                      </m:oMathPara>
                    </a14:m>
                    <a:endParaRPr lang="en-US" sz="1200"/>
                  </a:p>
                </p:txBody>
              </p:sp>
            </mc:Choice>
            <mc:Fallback xmlns="">
              <p:sp>
                <p:nvSpPr>
                  <p:cNvPr id="82" name="TextBox 81">
                    <a:extLst>
                      <a:ext uri="{FF2B5EF4-FFF2-40B4-BE49-F238E27FC236}">
                        <a16:creationId xmlns:a16="http://schemas.microsoft.com/office/drawing/2014/main" id="{C3AF08C0-C208-4BA8-972C-2FCEE5F6FCB1}"/>
                      </a:ext>
                    </a:extLst>
                  </p:cNvPr>
                  <p:cNvSpPr txBox="1">
                    <a:spLocks noRot="1" noChangeAspect="1" noMove="1" noResize="1" noEditPoints="1" noAdjustHandles="1" noChangeArrowheads="1" noChangeShapeType="1" noTextEdit="1"/>
                  </p:cNvSpPr>
                  <p:nvPr/>
                </p:nvSpPr>
                <p:spPr>
                  <a:xfrm rot="1576541">
                    <a:off x="8544627" y="3546533"/>
                    <a:ext cx="770403" cy="276999"/>
                  </a:xfrm>
                  <a:prstGeom prst="rect">
                    <a:avLst/>
                  </a:prstGeom>
                  <a:blipFill>
                    <a:blip r:embed="rId4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7CF94549-7317-715D-1A72-8E0142248835}"/>
                      </a:ext>
                    </a:extLst>
                  </p:cNvPr>
                  <p:cNvSpPr txBox="1"/>
                  <p:nvPr/>
                </p:nvSpPr>
                <p:spPr>
                  <a:xfrm>
                    <a:off x="8145321" y="3928714"/>
                    <a:ext cx="755591"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m:t>
                              </m:r>
                              <m:r>
                                <a:rPr lang="en-US" sz="1200" b="0" i="1" smtClean="0">
                                  <a:latin typeface="Cambria Math" panose="02040503050406030204" pitchFamily="18" charset="0"/>
                                </a:rPr>
                                <m:t>𝑒</m:t>
                              </m:r>
                            </m:e>
                            <m:sub>
                              <m:r>
                                <a:rPr lang="en-US" sz="1200" b="0" i="1" smtClean="0">
                                  <a:latin typeface="Cambria Math" panose="02040503050406030204" pitchFamily="18" charset="0"/>
                                </a:rPr>
                                <m:t>4</m:t>
                              </m:r>
                            </m:sub>
                          </m:sSub>
                          <m:r>
                            <a:rPr lang="en-US" sz="1200" b="0" i="1" smtClean="0">
                              <a:latin typeface="Cambria Math" panose="02040503050406030204" pitchFamily="18" charset="0"/>
                            </a:rPr>
                            <m:t>, </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𝑒</m:t>
                              </m:r>
                            </m:e>
                            <m:sub>
                              <m:r>
                                <a:rPr lang="en-US" sz="1200" b="0" i="1" smtClean="0">
                                  <a:latin typeface="Cambria Math" panose="02040503050406030204" pitchFamily="18" charset="0"/>
                                </a:rPr>
                                <m:t>10</m:t>
                              </m:r>
                            </m:sub>
                          </m:sSub>
                          <m:r>
                            <a:rPr lang="en-US" sz="1200" b="0" i="1" smtClean="0">
                              <a:latin typeface="Cambria Math" panose="02040503050406030204" pitchFamily="18" charset="0"/>
                            </a:rPr>
                            <m:t>}</m:t>
                          </m:r>
                        </m:oMath>
                      </m:oMathPara>
                    </a14:m>
                    <a:endParaRPr lang="en-US" sz="1200"/>
                  </a:p>
                </p:txBody>
              </p:sp>
            </mc:Choice>
            <mc:Fallback xmlns="">
              <p:sp>
                <p:nvSpPr>
                  <p:cNvPr id="83" name="TextBox 82">
                    <a:extLst>
                      <a:ext uri="{FF2B5EF4-FFF2-40B4-BE49-F238E27FC236}">
                        <a16:creationId xmlns:a16="http://schemas.microsoft.com/office/drawing/2014/main" id="{7CF94549-7317-715D-1A72-8E0142248835}"/>
                      </a:ext>
                    </a:extLst>
                  </p:cNvPr>
                  <p:cNvSpPr txBox="1">
                    <a:spLocks noRot="1" noChangeAspect="1" noMove="1" noResize="1" noEditPoints="1" noAdjustHandles="1" noChangeArrowheads="1" noChangeShapeType="1" noTextEdit="1"/>
                  </p:cNvSpPr>
                  <p:nvPr/>
                </p:nvSpPr>
                <p:spPr>
                  <a:xfrm>
                    <a:off x="8145321" y="3928714"/>
                    <a:ext cx="755591" cy="276999"/>
                  </a:xfrm>
                  <a:prstGeom prst="rect">
                    <a:avLst/>
                  </a:prstGeom>
                  <a:blipFill>
                    <a:blip r:embed="rId43"/>
                    <a:stretch>
                      <a:fillRect b="-11111"/>
                    </a:stretch>
                  </a:blipFill>
                </p:spPr>
                <p:txBody>
                  <a:bodyPr/>
                  <a:lstStyle/>
                  <a:p>
                    <a:r>
                      <a:rPr lang="en-US">
                        <a:noFill/>
                      </a:rPr>
                      <a:t> </a:t>
                    </a:r>
                  </a:p>
                </p:txBody>
              </p:sp>
            </mc:Fallback>
          </mc:AlternateContent>
        </p:grpSp>
        <p:pic>
          <p:nvPicPr>
            <p:cNvPr id="48" name="Graphic 47" descr="User">
              <a:extLst>
                <a:ext uri="{FF2B5EF4-FFF2-40B4-BE49-F238E27FC236}">
                  <a16:creationId xmlns:a16="http://schemas.microsoft.com/office/drawing/2014/main" id="{8458CCB7-382C-8884-1508-BAA5BD94F46C}"/>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7484117" y="3092198"/>
              <a:ext cx="410806" cy="410806"/>
            </a:xfrm>
            <a:prstGeom prst="rect">
              <a:avLst/>
            </a:prstGeom>
          </p:spPr>
        </p:pic>
        <p:pic>
          <p:nvPicPr>
            <p:cNvPr id="49" name="Graphic 48" descr="User">
              <a:extLst>
                <a:ext uri="{FF2B5EF4-FFF2-40B4-BE49-F238E27FC236}">
                  <a16:creationId xmlns:a16="http://schemas.microsoft.com/office/drawing/2014/main" id="{842F2185-CECD-12AC-9B89-74BBE01A837D}"/>
                </a:ext>
              </a:extLst>
            </p:cNvPr>
            <p:cNvPicPr>
              <a:picLocks noChangeAspect="1"/>
            </p:cNvPicPr>
            <p:nvPr/>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a:xfrm>
              <a:off x="7478885" y="2380235"/>
              <a:ext cx="410806" cy="410806"/>
            </a:xfrm>
            <a:prstGeom prst="rect">
              <a:avLst/>
            </a:prstGeom>
          </p:spPr>
        </p:pic>
      </p:grpSp>
      <p:pic>
        <p:nvPicPr>
          <p:cNvPr id="5" name="Picture 4" descr="\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graph^\prime$&#10;&#10;\end{document}" title="IguanaTex Picture Display">
            <a:extLst>
              <a:ext uri="{FF2B5EF4-FFF2-40B4-BE49-F238E27FC236}">
                <a16:creationId xmlns:a16="http://schemas.microsoft.com/office/drawing/2014/main" id="{18D3991A-84CB-EC70-1C09-D4F9A602329B}"/>
              </a:ext>
            </a:extLst>
          </p:cNvPr>
          <p:cNvPicPr>
            <a:picLocks noChangeAspect="1"/>
          </p:cNvPicPr>
          <p:nvPr>
            <p:custDataLst>
              <p:tags r:id="rId8"/>
            </p:custDataLst>
          </p:nvPr>
        </p:nvPicPr>
        <p:blipFill>
          <a:blip r:embed="rId33"/>
          <a:stretch>
            <a:fillRect/>
          </a:stretch>
        </p:blipFill>
        <p:spPr>
          <a:xfrm>
            <a:off x="7077003" y="4010930"/>
            <a:ext cx="276350" cy="294114"/>
          </a:xfrm>
          <a:prstGeom prst="rect">
            <a:avLst/>
          </a:prstGeom>
        </p:spPr>
      </p:pic>
    </p:spTree>
    <p:custDataLst>
      <p:tags r:id="rId1"/>
    </p:custDataLst>
    <p:extLst>
      <p:ext uri="{BB962C8B-B14F-4D97-AF65-F5344CB8AC3E}">
        <p14:creationId xmlns:p14="http://schemas.microsoft.com/office/powerpoint/2010/main" val="3247314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7B67-613A-9C62-B2CD-1CBC5C1DE1B5}"/>
              </a:ext>
            </a:extLst>
          </p:cNvPr>
          <p:cNvSpPr>
            <a:spLocks noGrp="1"/>
          </p:cNvSpPr>
          <p:nvPr>
            <p:ph type="title"/>
          </p:nvPr>
        </p:nvSpPr>
        <p:spPr>
          <a:xfrm>
            <a:off x="180975" y="248925"/>
            <a:ext cx="9601200" cy="1142385"/>
          </a:xfrm>
        </p:spPr>
        <p:txBody>
          <a:bodyPr/>
          <a:lstStyle/>
          <a:p>
            <a:r>
              <a:rPr lang="en-US" dirty="0"/>
              <a:t>Requirements</a:t>
            </a:r>
          </a:p>
        </p:txBody>
      </p:sp>
      <p:sp>
        <p:nvSpPr>
          <p:cNvPr id="4" name="Slide Number Placeholder 3">
            <a:extLst>
              <a:ext uri="{FF2B5EF4-FFF2-40B4-BE49-F238E27FC236}">
                <a16:creationId xmlns:a16="http://schemas.microsoft.com/office/drawing/2014/main" id="{2EF931F1-4AFC-240A-804E-B9623478D26B}"/>
              </a:ext>
            </a:extLst>
          </p:cNvPr>
          <p:cNvSpPr>
            <a:spLocks noGrp="1"/>
          </p:cNvSpPr>
          <p:nvPr>
            <p:ph type="sldNum" sz="quarter" idx="12"/>
          </p:nvPr>
        </p:nvSpPr>
        <p:spPr/>
        <p:txBody>
          <a:bodyPr/>
          <a:lstStyle/>
          <a:p>
            <a:r>
              <a:rPr lang="en-US"/>
              <a:t>3/13</a:t>
            </a:r>
          </a:p>
        </p:txBody>
      </p:sp>
      <p:sp>
        <p:nvSpPr>
          <p:cNvPr id="13" name="Content Placeholder 12">
            <a:extLst>
              <a:ext uri="{FF2B5EF4-FFF2-40B4-BE49-F238E27FC236}">
                <a16:creationId xmlns:a16="http://schemas.microsoft.com/office/drawing/2014/main" id="{8CF9EE24-CE91-3A9A-5A60-66709DEC8F41}"/>
              </a:ext>
            </a:extLst>
          </p:cNvPr>
          <p:cNvSpPr>
            <a:spLocks noGrp="1" noChangeAspect="1"/>
          </p:cNvSpPr>
          <p:nvPr>
            <p:ph idx="1"/>
          </p:nvPr>
        </p:nvSpPr>
        <p:spPr>
          <a:xfrm>
            <a:off x="632461" y="1476375"/>
            <a:ext cx="10407014" cy="4314826"/>
          </a:xfrm>
        </p:spPr>
        <p:txBody>
          <a:bodyPr>
            <a:noAutofit/>
          </a:bodyPr>
          <a:lstStyle/>
          <a:p>
            <a:pPr marL="339725" indent="-339725">
              <a:buFont typeface="Wingdings" panose="05000000000000000000" pitchFamily="2" charset="2"/>
              <a:buChar char="q"/>
            </a:pPr>
            <a:r>
              <a:rPr lang="en-US" sz="2400" b="1" dirty="0"/>
              <a:t>Existing approaches:</a:t>
            </a:r>
          </a:p>
          <a:p>
            <a:pPr lvl="1"/>
            <a:r>
              <a:rPr lang="en-US" dirty="0"/>
              <a:t>Often assume coarse-grained data (</a:t>
            </a:r>
            <a:r>
              <a:rPr lang="en-US" sz="1800" dirty="0"/>
              <a:t>TIGGER </a:t>
            </a:r>
            <a:r>
              <a:rPr lang="en-US" sz="1800" baseline="30000" dirty="0"/>
              <a:t>[1]</a:t>
            </a:r>
            <a:r>
              <a:rPr lang="en-US" sz="1800" dirty="0"/>
              <a:t>, TAGGEN </a:t>
            </a:r>
            <a:r>
              <a:rPr lang="en-US" sz="1800" baseline="30000" dirty="0"/>
              <a:t>[2]</a:t>
            </a:r>
            <a:r>
              <a:rPr lang="en-US" dirty="0"/>
              <a:t>)</a:t>
            </a:r>
          </a:p>
          <a:p>
            <a:pPr lvl="1"/>
            <a:r>
              <a:rPr lang="en-US" dirty="0"/>
              <a:t>Overlook the bipartite structure – important for HAIs modeling (</a:t>
            </a:r>
            <a:r>
              <a:rPr lang="en-US" sz="1800" dirty="0"/>
              <a:t>DYMOND </a:t>
            </a:r>
            <a:r>
              <a:rPr lang="en-US" sz="1800" baseline="30000" dirty="0"/>
              <a:t>[3]</a:t>
            </a:r>
            <a:r>
              <a:rPr lang="en-US" sz="1800" dirty="0"/>
              <a:t>, TG-GAN </a:t>
            </a:r>
            <a:r>
              <a:rPr lang="en-US" sz="1800" baseline="30000" dirty="0"/>
              <a:t>[4]</a:t>
            </a:r>
            <a:r>
              <a:rPr lang="en-US" dirty="0"/>
              <a:t>), naively applying existing models create invalid interactions</a:t>
            </a:r>
          </a:p>
          <a:p>
            <a:pPr lvl="1"/>
            <a:r>
              <a:rPr lang="en-US" dirty="0"/>
              <a:t>Do not generate visit duration, assuming visit duration is the gap between two visits</a:t>
            </a:r>
            <a:endParaRPr lang="en-US" sz="1800" dirty="0"/>
          </a:p>
          <a:p>
            <a:pPr marL="339725" indent="-339725">
              <a:buFont typeface="Wingdings" panose="05000000000000000000" pitchFamily="2" charset="2"/>
              <a:buChar char="q"/>
            </a:pPr>
            <a:r>
              <a:rPr lang="en-US" sz="2400" b="1" dirty="0"/>
              <a:t>Requirements</a:t>
            </a:r>
            <a:r>
              <a:rPr lang="en-US" sz="2800" b="1" dirty="0"/>
              <a:t>:</a:t>
            </a:r>
          </a:p>
          <a:p>
            <a:pPr lvl="1"/>
            <a:r>
              <a:rPr lang="en-US" b="1" dirty="0"/>
              <a:t>Validity: </a:t>
            </a:r>
            <a:r>
              <a:rPr lang="en-US" dirty="0"/>
              <a:t>satisfy bipartiteness constraint</a:t>
            </a:r>
            <a:endParaRPr lang="en-US" b="1" dirty="0"/>
          </a:p>
          <a:p>
            <a:pPr lvl="1"/>
            <a:r>
              <a:rPr lang="en-US" b="1" dirty="0"/>
              <a:t>Representative</a:t>
            </a:r>
            <a:r>
              <a:rPr lang="en-US" dirty="0"/>
              <a:t>: capture the structural &amp; temporal characteristic of the original data</a:t>
            </a:r>
          </a:p>
          <a:p>
            <a:pPr lvl="1"/>
            <a:r>
              <a:rPr lang="en-US" b="1" dirty="0"/>
              <a:t>Novelty</a:t>
            </a:r>
            <a:r>
              <a:rPr lang="en-US" dirty="0"/>
              <a:t>: contain a good number of instances that are never observed in the original data</a:t>
            </a:r>
          </a:p>
          <a:p>
            <a:endParaRPr lang="en-US" dirty="0"/>
          </a:p>
        </p:txBody>
      </p:sp>
    </p:spTree>
    <p:custDataLst>
      <p:tags r:id="rId1"/>
    </p:custDataLst>
    <p:extLst>
      <p:ext uri="{BB962C8B-B14F-4D97-AF65-F5344CB8AC3E}">
        <p14:creationId xmlns:p14="http://schemas.microsoft.com/office/powerpoint/2010/main" val="3356696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57B67-613A-9C62-B2CD-1CBC5C1DE1B5}"/>
              </a:ext>
            </a:extLst>
          </p:cNvPr>
          <p:cNvSpPr>
            <a:spLocks noGrp="1"/>
          </p:cNvSpPr>
          <p:nvPr>
            <p:ph type="title"/>
          </p:nvPr>
        </p:nvSpPr>
        <p:spPr>
          <a:xfrm>
            <a:off x="180975" y="248925"/>
            <a:ext cx="9601200" cy="1142385"/>
          </a:xfrm>
        </p:spPr>
        <p:txBody>
          <a:bodyPr/>
          <a:lstStyle/>
          <a:p>
            <a:r>
              <a:rPr lang="en-US" b="0" i="1"/>
              <a:t>TempoBiGen</a:t>
            </a:r>
            <a:r>
              <a:rPr lang="en-US"/>
              <a:t>: A two-stage framework</a:t>
            </a:r>
          </a:p>
        </p:txBody>
      </p:sp>
      <p:sp>
        <p:nvSpPr>
          <p:cNvPr id="4" name="Slide Number Placeholder 3">
            <a:extLst>
              <a:ext uri="{FF2B5EF4-FFF2-40B4-BE49-F238E27FC236}">
                <a16:creationId xmlns:a16="http://schemas.microsoft.com/office/drawing/2014/main" id="{2EF931F1-4AFC-240A-804E-B9623478D26B}"/>
              </a:ext>
            </a:extLst>
          </p:cNvPr>
          <p:cNvSpPr>
            <a:spLocks noGrp="1"/>
          </p:cNvSpPr>
          <p:nvPr>
            <p:ph type="sldNum" sz="quarter" idx="12"/>
          </p:nvPr>
        </p:nvSpPr>
        <p:spPr/>
        <p:txBody>
          <a:bodyPr/>
          <a:lstStyle/>
          <a:p>
            <a:r>
              <a:rPr lang="en-US"/>
              <a:t>4/13</a:t>
            </a:r>
          </a:p>
        </p:txBody>
      </p:sp>
      <p:sp>
        <p:nvSpPr>
          <p:cNvPr id="5" name="Content Placeholder 4">
            <a:extLst>
              <a:ext uri="{FF2B5EF4-FFF2-40B4-BE49-F238E27FC236}">
                <a16:creationId xmlns:a16="http://schemas.microsoft.com/office/drawing/2014/main" id="{3A39EDC7-C986-BB87-43F5-33E75038299C}"/>
              </a:ext>
            </a:extLst>
          </p:cNvPr>
          <p:cNvSpPr>
            <a:spLocks noGrp="1"/>
          </p:cNvSpPr>
          <p:nvPr>
            <p:ph idx="1"/>
          </p:nvPr>
        </p:nvSpPr>
        <p:spPr>
          <a:xfrm>
            <a:off x="642097" y="1562101"/>
            <a:ext cx="4303283" cy="4251544"/>
          </a:xfrm>
        </p:spPr>
        <p:txBody>
          <a:bodyPr>
            <a:normAutofit/>
          </a:bodyPr>
          <a:lstStyle/>
          <a:p>
            <a:pPr marL="342900" indent="-342900">
              <a:buFont typeface="Wingdings" panose="05000000000000000000" pitchFamily="2" charset="2"/>
              <a:buChar char="q"/>
            </a:pPr>
            <a:r>
              <a:rPr lang="en-US" sz="2400" b="1" i="1"/>
              <a:t>Stage 1</a:t>
            </a:r>
            <a:r>
              <a:rPr lang="en-US" sz="2400"/>
              <a:t>: Learn a conditional bipartite recurrent generative model</a:t>
            </a:r>
            <a:br>
              <a:rPr lang="en-US" sz="2400"/>
            </a:br>
            <a:r>
              <a:rPr lang="en-US" sz="2400">
                <a:sym typeface="Wingdings" panose="05000000000000000000" pitchFamily="2" charset="2"/>
              </a:rPr>
              <a:t> Sample new set of HCW-Room visits</a:t>
            </a:r>
            <a:endParaRPr lang="en-US" sz="2400"/>
          </a:p>
          <a:p>
            <a:pPr marL="342900" indent="-342900">
              <a:buFont typeface="Wingdings" panose="05000000000000000000" pitchFamily="2" charset="2"/>
              <a:buChar char="q"/>
            </a:pPr>
            <a:r>
              <a:rPr lang="en-US" sz="2400" b="1" i="1"/>
              <a:t>Stage 2: </a:t>
            </a:r>
            <a:r>
              <a:rPr lang="en-US" sz="2400"/>
              <a:t>Estimate probability distribution of visit durations </a:t>
            </a:r>
            <a:br>
              <a:rPr lang="en-US" sz="2400"/>
            </a:br>
            <a:r>
              <a:rPr lang="en-US" sz="2400">
                <a:sym typeface="Wingdings" panose="05000000000000000000" pitchFamily="2" charset="2"/>
              </a:rPr>
              <a:t> Sample visit duration for each new visit.</a:t>
            </a:r>
            <a:endParaRPr lang="en-US" sz="2400"/>
          </a:p>
        </p:txBody>
      </p:sp>
      <p:pic>
        <p:nvPicPr>
          <p:cNvPr id="6" name="Picture 5" descr="A diagram of a diagram&#10;&#10;AI-generated content may be incorrect.">
            <a:extLst>
              <a:ext uri="{FF2B5EF4-FFF2-40B4-BE49-F238E27FC236}">
                <a16:creationId xmlns:a16="http://schemas.microsoft.com/office/drawing/2014/main" id="{B8D7D0C9-DEAD-C550-5F40-71157B7997F9}"/>
              </a:ext>
            </a:extLst>
          </p:cNvPr>
          <p:cNvPicPr>
            <a:picLocks noChangeAspect="1"/>
          </p:cNvPicPr>
          <p:nvPr/>
        </p:nvPicPr>
        <p:blipFill>
          <a:blip r:embed="rId4"/>
          <a:stretch>
            <a:fillRect/>
          </a:stretch>
        </p:blipFill>
        <p:spPr>
          <a:xfrm>
            <a:off x="4945380" y="1105732"/>
            <a:ext cx="6394973" cy="4646535"/>
          </a:xfrm>
          <a:prstGeom prst="rect">
            <a:avLst/>
          </a:prstGeom>
        </p:spPr>
      </p:pic>
      <p:sp>
        <p:nvSpPr>
          <p:cNvPr id="18" name="Rectangle 17">
            <a:extLst>
              <a:ext uri="{FF2B5EF4-FFF2-40B4-BE49-F238E27FC236}">
                <a16:creationId xmlns:a16="http://schemas.microsoft.com/office/drawing/2014/main" id="{C2900448-C1E3-0F79-1762-796E35FFF063}"/>
              </a:ext>
            </a:extLst>
          </p:cNvPr>
          <p:cNvSpPr/>
          <p:nvPr/>
        </p:nvSpPr>
        <p:spPr>
          <a:xfrm>
            <a:off x="4945380" y="3710940"/>
            <a:ext cx="4099560" cy="2102705"/>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18D519E-5471-3A31-595B-013776DA4C8D}"/>
              </a:ext>
            </a:extLst>
          </p:cNvPr>
          <p:cNvSpPr/>
          <p:nvPr/>
        </p:nvSpPr>
        <p:spPr>
          <a:xfrm>
            <a:off x="6926580" y="1072846"/>
            <a:ext cx="4533899" cy="51894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740E7E2-5C5D-C586-36CD-89B7014999B7}"/>
              </a:ext>
            </a:extLst>
          </p:cNvPr>
          <p:cNvSpPr/>
          <p:nvPr/>
        </p:nvSpPr>
        <p:spPr>
          <a:xfrm>
            <a:off x="9044940" y="4508190"/>
            <a:ext cx="2295413" cy="1096319"/>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9C97396-6BB2-D290-B1F1-CD7E8E0B09CE}"/>
              </a:ext>
            </a:extLst>
          </p:cNvPr>
          <p:cNvSpPr/>
          <p:nvPr/>
        </p:nvSpPr>
        <p:spPr>
          <a:xfrm>
            <a:off x="6926580" y="1591793"/>
            <a:ext cx="3810000" cy="1661948"/>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D36BEB7-694C-3B31-426B-0FBA1078A75E}"/>
              </a:ext>
            </a:extLst>
          </p:cNvPr>
          <p:cNvSpPr/>
          <p:nvPr/>
        </p:nvSpPr>
        <p:spPr>
          <a:xfrm>
            <a:off x="6917055" y="3315707"/>
            <a:ext cx="3748256" cy="395233"/>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6B70F56-4B47-A03F-F3F9-E01BA128B587}"/>
              </a:ext>
            </a:extLst>
          </p:cNvPr>
          <p:cNvSpPr/>
          <p:nvPr/>
        </p:nvSpPr>
        <p:spPr>
          <a:xfrm>
            <a:off x="10665312" y="3286627"/>
            <a:ext cx="675042" cy="1544655"/>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9B2BB55-862B-7769-81A8-CC0EFEDC63A0}"/>
              </a:ext>
            </a:extLst>
          </p:cNvPr>
          <p:cNvSpPr/>
          <p:nvPr/>
        </p:nvSpPr>
        <p:spPr>
          <a:xfrm rot="5400000">
            <a:off x="9897000" y="1945312"/>
            <a:ext cx="2323269" cy="644111"/>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4185115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15"/>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16"/>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8" grpId="0" animBg="1"/>
      <p:bldP spid="15" grpId="0" animBg="1"/>
      <p:bldP spid="15" grpId="1" animBg="1"/>
      <p:bldP spid="16" grpId="0" animBg="1"/>
      <p:bldP spid="16" grpId="1" animBg="1"/>
      <p:bldP spid="19" grpId="0" animBg="1"/>
      <p:bldP spid="20" grpId="0" animBg="1"/>
      <p:bldP spid="21" grpId="0" animBg="1"/>
      <p:bldP spid="21" grpId="1" animBg="1"/>
      <p:bldP spid="8" grpId="0" animBg="1"/>
      <p:bldP spid="8"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DEADC2-1124-50D4-6006-7595BDF027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04EDFA-0C23-739E-4A31-FBA85540E7FE}"/>
              </a:ext>
            </a:extLst>
          </p:cNvPr>
          <p:cNvSpPr>
            <a:spLocks noGrp="1"/>
          </p:cNvSpPr>
          <p:nvPr>
            <p:ph type="title"/>
          </p:nvPr>
        </p:nvSpPr>
        <p:spPr>
          <a:xfrm>
            <a:off x="180975" y="248925"/>
            <a:ext cx="11473996" cy="1142385"/>
          </a:xfrm>
        </p:spPr>
        <p:txBody>
          <a:bodyPr/>
          <a:lstStyle/>
          <a:p>
            <a:r>
              <a:rPr lang="en-US"/>
              <a:t>Stage 1: Learn visit distributions</a:t>
            </a:r>
          </a:p>
        </p:txBody>
      </p:sp>
      <p:sp>
        <p:nvSpPr>
          <p:cNvPr id="4" name="Slide Number Placeholder 3">
            <a:extLst>
              <a:ext uri="{FF2B5EF4-FFF2-40B4-BE49-F238E27FC236}">
                <a16:creationId xmlns:a16="http://schemas.microsoft.com/office/drawing/2014/main" id="{7E318112-D4F2-F469-3FEE-C956510D247D}"/>
              </a:ext>
            </a:extLst>
          </p:cNvPr>
          <p:cNvSpPr>
            <a:spLocks noGrp="1"/>
          </p:cNvSpPr>
          <p:nvPr>
            <p:ph type="sldNum" sz="quarter" idx="12"/>
          </p:nvPr>
        </p:nvSpPr>
        <p:spPr/>
        <p:txBody>
          <a:bodyPr/>
          <a:lstStyle/>
          <a:p>
            <a:r>
              <a:rPr lang="en-US"/>
              <a:t>4/13</a:t>
            </a:r>
          </a:p>
        </p:txBody>
      </p:sp>
      <p:sp>
        <p:nvSpPr>
          <p:cNvPr id="5" name="Content Placeholder 4">
            <a:extLst>
              <a:ext uri="{FF2B5EF4-FFF2-40B4-BE49-F238E27FC236}">
                <a16:creationId xmlns:a16="http://schemas.microsoft.com/office/drawing/2014/main" id="{0D45050B-7DB5-FE59-A787-09461E0DF97E}"/>
              </a:ext>
            </a:extLst>
          </p:cNvPr>
          <p:cNvSpPr>
            <a:spLocks noGrp="1"/>
          </p:cNvSpPr>
          <p:nvPr>
            <p:ph idx="1"/>
          </p:nvPr>
        </p:nvSpPr>
        <p:spPr>
          <a:xfrm>
            <a:off x="668834" y="1391310"/>
            <a:ext cx="9470572" cy="3657600"/>
          </a:xfrm>
        </p:spPr>
        <p:txBody>
          <a:bodyPr>
            <a:noAutofit/>
          </a:bodyPr>
          <a:lstStyle/>
          <a:p>
            <a:pPr marL="339725" indent="-339725">
              <a:buFont typeface="Wingdings" panose="05000000000000000000" pitchFamily="2" charset="2"/>
              <a:buChar char="q"/>
            </a:pPr>
            <a:r>
              <a:rPr lang="en-US" sz="2400" b="1"/>
              <a:t>Learning process:</a:t>
            </a:r>
          </a:p>
          <a:p>
            <a:endParaRPr lang="en-US"/>
          </a:p>
          <a:p>
            <a:endParaRPr lang="en-US"/>
          </a:p>
          <a:p>
            <a:endParaRPr lang="en-US"/>
          </a:p>
          <a:p>
            <a:pPr marL="0" indent="0">
              <a:buNone/>
            </a:pPr>
            <a:endParaRPr lang="en-US"/>
          </a:p>
          <a:p>
            <a:pPr marL="339725" indent="-339725">
              <a:buFont typeface="Wingdings" panose="05000000000000000000" pitchFamily="2" charset="2"/>
              <a:buChar char="q"/>
            </a:pPr>
            <a:r>
              <a:rPr lang="en-US" sz="2400" b="1"/>
              <a:t>Sampling process: </a:t>
            </a:r>
          </a:p>
        </p:txBody>
      </p:sp>
      <p:sp>
        <p:nvSpPr>
          <p:cNvPr id="35" name="Rectangle: Rounded Corners 34">
            <a:extLst>
              <a:ext uri="{FF2B5EF4-FFF2-40B4-BE49-F238E27FC236}">
                <a16:creationId xmlns:a16="http://schemas.microsoft.com/office/drawing/2014/main" id="{7561ECCA-E7BE-1D76-5FDA-543EDB1B21AB}"/>
              </a:ext>
            </a:extLst>
          </p:cNvPr>
          <p:cNvSpPr/>
          <p:nvPr/>
        </p:nvSpPr>
        <p:spPr>
          <a:xfrm>
            <a:off x="864776" y="1950106"/>
            <a:ext cx="2048851"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Temporal bipartite graph without durations</a:t>
            </a:r>
          </a:p>
        </p:txBody>
      </p:sp>
      <mc:AlternateContent xmlns:mc="http://schemas.openxmlformats.org/markup-compatibility/2006" xmlns:a14="http://schemas.microsoft.com/office/drawing/2010/main">
        <mc:Choice Requires="a14">
          <p:sp>
            <p:nvSpPr>
              <p:cNvPr id="36" name="Rectangle: Rounded Corners 35">
                <a:extLst>
                  <a:ext uri="{FF2B5EF4-FFF2-40B4-BE49-F238E27FC236}">
                    <a16:creationId xmlns:a16="http://schemas.microsoft.com/office/drawing/2014/main" id="{E217DDFB-36E5-8312-90BB-2B363CD856AD}"/>
                  </a:ext>
                </a:extLst>
              </p:cNvPr>
              <p:cNvSpPr/>
              <p:nvPr/>
            </p:nvSpPr>
            <p:spPr>
              <a:xfrm>
                <a:off x="4010046" y="1950106"/>
                <a:ext cx="3380105"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Collection of length </a:t>
                </a:r>
                <a14:m>
                  <m:oMath xmlns:m="http://schemas.openxmlformats.org/officeDocument/2006/math">
                    <m:r>
                      <a:rPr lang="en-US" b="0" i="1" smtClean="0">
                        <a:latin typeface="Cambria Math" panose="02040503050406030204" pitchFamily="18" charset="0"/>
                      </a:rPr>
                      <m:t>ℓ </m:t>
                    </m:r>
                  </m:oMath>
                </a14:m>
                <a:r>
                  <a:rPr lang="en-US"/>
                  <a:t>conditional temporal random walks (CTRWs)</a:t>
                </a:r>
              </a:p>
            </p:txBody>
          </p:sp>
        </mc:Choice>
        <mc:Fallback xmlns="">
          <p:sp>
            <p:nvSpPr>
              <p:cNvPr id="36" name="Rectangle: Rounded Corners 35">
                <a:extLst>
                  <a:ext uri="{FF2B5EF4-FFF2-40B4-BE49-F238E27FC236}">
                    <a16:creationId xmlns:a16="http://schemas.microsoft.com/office/drawing/2014/main" id="{E217DDFB-36E5-8312-90BB-2B363CD856AD}"/>
                  </a:ext>
                </a:extLst>
              </p:cNvPr>
              <p:cNvSpPr>
                <a:spLocks noRot="1" noChangeAspect="1" noMove="1" noResize="1" noEditPoints="1" noAdjustHandles="1" noChangeArrowheads="1" noChangeShapeType="1" noTextEdit="1"/>
              </p:cNvSpPr>
              <p:nvPr/>
            </p:nvSpPr>
            <p:spPr>
              <a:xfrm>
                <a:off x="4010046" y="1950106"/>
                <a:ext cx="3380105" cy="914400"/>
              </a:xfrm>
              <a:prstGeom prst="roundRect">
                <a:avLst/>
              </a:prstGeom>
              <a:blipFill>
                <a:blip r:embed="rId13"/>
                <a:stretch>
                  <a:fillRect t="-3289" r="-899" b="-9868"/>
                </a:stretch>
              </a:blipFill>
            </p:spPr>
            <p:txBody>
              <a:bodyPr/>
              <a:lstStyle/>
              <a:p>
                <a:r>
                  <a:rPr lang="en-US">
                    <a:noFill/>
                  </a:rPr>
                  <a:t> </a:t>
                </a:r>
              </a:p>
            </p:txBody>
          </p:sp>
        </mc:Fallback>
      </mc:AlternateContent>
      <p:sp>
        <p:nvSpPr>
          <p:cNvPr id="37" name="Rectangle: Rounded Corners 36">
            <a:extLst>
              <a:ext uri="{FF2B5EF4-FFF2-40B4-BE49-F238E27FC236}">
                <a16:creationId xmlns:a16="http://schemas.microsoft.com/office/drawing/2014/main" id="{47A55CEA-C171-CB92-5612-AAFA8FC4111A}"/>
              </a:ext>
            </a:extLst>
          </p:cNvPr>
          <p:cNvSpPr/>
          <p:nvPr/>
        </p:nvSpPr>
        <p:spPr>
          <a:xfrm>
            <a:off x="8486569" y="1950106"/>
            <a:ext cx="2269693"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Conditional generative model</a:t>
            </a:r>
          </a:p>
        </p:txBody>
      </p:sp>
      <p:pic>
        <p:nvPicPr>
          <p:cNvPr id="25" name="Picture 24" descr="\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10;$P(\tilde{\mathcal G}) = \prod_{S \in \mathcal S} P_\theta (S)$&#10;&#10;\end{document}" title="IguanaTex Picture Display">
            <a:extLst>
              <a:ext uri="{FF2B5EF4-FFF2-40B4-BE49-F238E27FC236}">
                <a16:creationId xmlns:a16="http://schemas.microsoft.com/office/drawing/2014/main" id="{7EC1A4B7-8208-9F09-7003-08966DE03AF6}"/>
              </a:ext>
            </a:extLst>
          </p:cNvPr>
          <p:cNvPicPr>
            <a:picLocks noChangeAspect="1"/>
          </p:cNvPicPr>
          <p:nvPr>
            <p:custDataLst>
              <p:tags r:id="rId2"/>
            </p:custDataLst>
          </p:nvPr>
        </p:nvPicPr>
        <p:blipFill>
          <a:blip r:embed="rId14"/>
          <a:stretch>
            <a:fillRect/>
          </a:stretch>
        </p:blipFill>
        <p:spPr>
          <a:xfrm>
            <a:off x="8412646" y="2954588"/>
            <a:ext cx="2434472" cy="360477"/>
          </a:xfrm>
          <a:prstGeom prst="rect">
            <a:avLst/>
          </a:prstGeom>
        </p:spPr>
      </p:pic>
      <p:grpSp>
        <p:nvGrpSpPr>
          <p:cNvPr id="9" name="Group 8">
            <a:extLst>
              <a:ext uri="{FF2B5EF4-FFF2-40B4-BE49-F238E27FC236}">
                <a16:creationId xmlns:a16="http://schemas.microsoft.com/office/drawing/2014/main" id="{62975B42-8E06-9245-BF7D-1D12A5405EE5}"/>
              </a:ext>
            </a:extLst>
          </p:cNvPr>
          <p:cNvGrpSpPr/>
          <p:nvPr/>
        </p:nvGrpSpPr>
        <p:grpSpPr>
          <a:xfrm>
            <a:off x="3630293" y="2951070"/>
            <a:ext cx="4139609" cy="980945"/>
            <a:chOff x="3848168" y="2804366"/>
            <a:chExt cx="4139609" cy="980945"/>
          </a:xfrm>
        </p:grpSpPr>
        <p:pic>
          <p:nvPicPr>
            <p:cNvPr id="6" name="Picture 5" descr="\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10;$\mathcal S = \{S_i\}_{i=1}^N, S = \{s_1, s_2, \dots, s_\ell \}$&#10;&#10;\end{document}" title="IguanaTex Picture Display">
              <a:extLst>
                <a:ext uri="{FF2B5EF4-FFF2-40B4-BE49-F238E27FC236}">
                  <a16:creationId xmlns:a16="http://schemas.microsoft.com/office/drawing/2014/main" id="{28D42E01-7EEF-E46A-135A-9764372545FA}"/>
                </a:ext>
              </a:extLst>
            </p:cNvPr>
            <p:cNvPicPr>
              <a:picLocks noChangeAspect="1"/>
            </p:cNvPicPr>
            <p:nvPr>
              <p:custDataLst>
                <p:tags r:id="rId6"/>
              </p:custDataLst>
            </p:nvPr>
          </p:nvPicPr>
          <p:blipFill>
            <a:blip r:embed="rId15"/>
            <a:stretch>
              <a:fillRect/>
            </a:stretch>
          </p:blipFill>
          <p:spPr>
            <a:xfrm>
              <a:off x="3871189" y="2804366"/>
              <a:ext cx="3909910" cy="315207"/>
            </a:xfrm>
            <a:prstGeom prst="rect">
              <a:avLst/>
            </a:prstGeom>
          </p:spPr>
        </p:pic>
        <p:pic>
          <p:nvPicPr>
            <p:cNvPr id="8" name="Picture 7" descr="\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10;$(s_{i-1}.v, s_i.v, s_i.t) \in \mathcal{E}_c$&#10;&#10;\end{document}" title="IguanaTex Picture Display">
              <a:extLst>
                <a:ext uri="{FF2B5EF4-FFF2-40B4-BE49-F238E27FC236}">
                  <a16:creationId xmlns:a16="http://schemas.microsoft.com/office/drawing/2014/main" id="{7AF62AD6-380A-D1BB-DE9D-C91D14A9CC40}"/>
                </a:ext>
              </a:extLst>
            </p:cNvPr>
            <p:cNvPicPr>
              <a:picLocks noChangeAspect="1"/>
            </p:cNvPicPr>
            <p:nvPr>
              <p:custDataLst>
                <p:tags r:id="rId7"/>
              </p:custDataLst>
            </p:nvPr>
          </p:nvPicPr>
          <p:blipFill>
            <a:blip r:embed="rId16"/>
            <a:stretch>
              <a:fillRect/>
            </a:stretch>
          </p:blipFill>
          <p:spPr>
            <a:xfrm>
              <a:off x="4441339" y="3168361"/>
              <a:ext cx="2605489" cy="283351"/>
            </a:xfrm>
            <a:prstGeom prst="rect">
              <a:avLst/>
            </a:prstGeom>
            <a:ln w="19050">
              <a:solidFill>
                <a:schemeClr val="accent1"/>
              </a:solidFill>
            </a:ln>
          </p:spPr>
        </p:pic>
        <p:pic>
          <p:nvPicPr>
            <p:cNvPr id="67" name="Picture 66" descr="\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10;$\text{Partition}(s_{i-1}.v) \neq \text{Partition}(s_i.v)$&#10;&#10;\end{document}" title="IguanaTex Picture Display">
              <a:extLst>
                <a:ext uri="{FF2B5EF4-FFF2-40B4-BE49-F238E27FC236}">
                  <a16:creationId xmlns:a16="http://schemas.microsoft.com/office/drawing/2014/main" id="{2D1204B8-49CD-10A3-96EE-F09671BA6E86}"/>
                </a:ext>
              </a:extLst>
            </p:cNvPr>
            <p:cNvPicPr>
              <a:picLocks noChangeAspect="1"/>
            </p:cNvPicPr>
            <p:nvPr>
              <p:custDataLst>
                <p:tags r:id="rId8"/>
              </p:custDataLst>
            </p:nvPr>
          </p:nvPicPr>
          <p:blipFill>
            <a:blip r:embed="rId17"/>
            <a:stretch>
              <a:fillRect/>
            </a:stretch>
          </p:blipFill>
          <p:spPr>
            <a:xfrm>
              <a:off x="3848168" y="3501960"/>
              <a:ext cx="4139609" cy="283351"/>
            </a:xfrm>
            <a:prstGeom prst="rect">
              <a:avLst/>
            </a:prstGeom>
          </p:spPr>
        </p:pic>
      </p:grpSp>
      <p:sp>
        <p:nvSpPr>
          <p:cNvPr id="61" name="Rectangle: Rounded Corners 60">
            <a:extLst>
              <a:ext uri="{FF2B5EF4-FFF2-40B4-BE49-F238E27FC236}">
                <a16:creationId xmlns:a16="http://schemas.microsoft.com/office/drawing/2014/main" id="{ED641A21-2BA2-1BD6-E0EC-E87A8A1B1E37}"/>
              </a:ext>
            </a:extLst>
          </p:cNvPr>
          <p:cNvSpPr/>
          <p:nvPr/>
        </p:nvSpPr>
        <p:spPr>
          <a:xfrm>
            <a:off x="4077654" y="4679085"/>
            <a:ext cx="1683178"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Synthesized CTRWs</a:t>
            </a:r>
          </a:p>
        </p:txBody>
      </p:sp>
      <p:sp>
        <p:nvSpPr>
          <p:cNvPr id="63" name="Rectangle: Rounded Corners 62">
            <a:extLst>
              <a:ext uri="{FF2B5EF4-FFF2-40B4-BE49-F238E27FC236}">
                <a16:creationId xmlns:a16="http://schemas.microsoft.com/office/drawing/2014/main" id="{038F2A43-4DBC-BAC5-2FBE-29A9E973B7AD}"/>
              </a:ext>
            </a:extLst>
          </p:cNvPr>
          <p:cNvSpPr/>
          <p:nvPr/>
        </p:nvSpPr>
        <p:spPr>
          <a:xfrm>
            <a:off x="8936319" y="4679085"/>
            <a:ext cx="2086743"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Synthesized HCW-Room visits</a:t>
            </a:r>
          </a:p>
        </p:txBody>
      </p:sp>
      <p:pic>
        <p:nvPicPr>
          <p:cNvPr id="65" name="Picture 64" descr="\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10;$\hat{\mathcal{S}} \sim P_\theta(S)$&#10;&#10;\end{document}" title="IguanaTex Picture Display">
            <a:extLst>
              <a:ext uri="{FF2B5EF4-FFF2-40B4-BE49-F238E27FC236}">
                <a16:creationId xmlns:a16="http://schemas.microsoft.com/office/drawing/2014/main" id="{445CFA66-FC16-3580-F2DC-59954962DCBA}"/>
              </a:ext>
            </a:extLst>
          </p:cNvPr>
          <p:cNvPicPr>
            <a:picLocks noChangeAspect="1"/>
          </p:cNvPicPr>
          <p:nvPr>
            <p:custDataLst>
              <p:tags r:id="rId3"/>
            </p:custDataLst>
          </p:nvPr>
        </p:nvPicPr>
        <p:blipFill>
          <a:blip r:embed="rId18"/>
          <a:stretch>
            <a:fillRect/>
          </a:stretch>
        </p:blipFill>
        <p:spPr>
          <a:xfrm>
            <a:off x="4223464" y="5674425"/>
            <a:ext cx="1413707" cy="384864"/>
          </a:xfrm>
          <a:prstGeom prst="rect">
            <a:avLst/>
          </a:prstGeom>
        </p:spPr>
      </p:pic>
      <p:cxnSp>
        <p:nvCxnSpPr>
          <p:cNvPr id="12" name="Straight Arrow Connector 11">
            <a:extLst>
              <a:ext uri="{FF2B5EF4-FFF2-40B4-BE49-F238E27FC236}">
                <a16:creationId xmlns:a16="http://schemas.microsoft.com/office/drawing/2014/main" id="{C639192A-1372-3595-83CC-9F8234340582}"/>
              </a:ext>
            </a:extLst>
          </p:cNvPr>
          <p:cNvCxnSpPr>
            <a:cxnSpLocks/>
            <a:stCxn id="36" idx="3"/>
            <a:endCxn id="37" idx="1"/>
          </p:cNvCxnSpPr>
          <p:nvPr/>
        </p:nvCxnSpPr>
        <p:spPr>
          <a:xfrm>
            <a:off x="7390151" y="2407306"/>
            <a:ext cx="10964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35D2E44-FB29-CC3F-835D-692146B40E85}"/>
              </a:ext>
            </a:extLst>
          </p:cNvPr>
          <p:cNvSpPr txBox="1"/>
          <p:nvPr/>
        </p:nvSpPr>
        <p:spPr>
          <a:xfrm>
            <a:off x="7563224" y="1951294"/>
            <a:ext cx="701859" cy="369332"/>
          </a:xfrm>
          <a:prstGeom prst="rect">
            <a:avLst/>
          </a:prstGeom>
          <a:noFill/>
        </p:spPr>
        <p:txBody>
          <a:bodyPr wrap="none" rtlCol="0">
            <a:spAutoFit/>
          </a:bodyPr>
          <a:lstStyle/>
          <a:p>
            <a:r>
              <a:rPr lang="en-US"/>
              <a:t>Train</a:t>
            </a:r>
          </a:p>
        </p:txBody>
      </p:sp>
      <p:cxnSp>
        <p:nvCxnSpPr>
          <p:cNvPr id="17" name="Straight Arrow Connector 16">
            <a:extLst>
              <a:ext uri="{FF2B5EF4-FFF2-40B4-BE49-F238E27FC236}">
                <a16:creationId xmlns:a16="http://schemas.microsoft.com/office/drawing/2014/main" id="{E28EAD63-641D-5FD3-8301-3C02E0DC964D}"/>
              </a:ext>
            </a:extLst>
          </p:cNvPr>
          <p:cNvCxnSpPr>
            <a:cxnSpLocks/>
            <a:stCxn id="35" idx="3"/>
            <a:endCxn id="36" idx="1"/>
          </p:cNvCxnSpPr>
          <p:nvPr/>
        </p:nvCxnSpPr>
        <p:spPr>
          <a:xfrm>
            <a:off x="2913627" y="2407306"/>
            <a:ext cx="10964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0A187F9-69B4-137A-9CE1-B6D199440489}"/>
              </a:ext>
            </a:extLst>
          </p:cNvPr>
          <p:cNvSpPr txBox="1"/>
          <p:nvPr/>
        </p:nvSpPr>
        <p:spPr>
          <a:xfrm>
            <a:off x="2984612" y="1951294"/>
            <a:ext cx="902811" cy="369332"/>
          </a:xfrm>
          <a:prstGeom prst="rect">
            <a:avLst/>
          </a:prstGeom>
          <a:noFill/>
        </p:spPr>
        <p:txBody>
          <a:bodyPr wrap="none" rtlCol="0">
            <a:spAutoFit/>
          </a:bodyPr>
          <a:lstStyle/>
          <a:p>
            <a:r>
              <a:rPr lang="en-US"/>
              <a:t>Extract</a:t>
            </a:r>
          </a:p>
        </p:txBody>
      </p:sp>
      <p:pic>
        <p:nvPicPr>
          <p:cNvPr id="23" name="Picture 22" descr="\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10;$\mathcal G \rightarrow \tilde{\mathcal G}$&#10;&#10;\end{document}" title="IguanaTex Picture Display">
            <a:extLst>
              <a:ext uri="{FF2B5EF4-FFF2-40B4-BE49-F238E27FC236}">
                <a16:creationId xmlns:a16="http://schemas.microsoft.com/office/drawing/2014/main" id="{06D83FC5-A7C3-D570-A00F-F784D6B8DFD0}"/>
              </a:ext>
            </a:extLst>
          </p:cNvPr>
          <p:cNvPicPr>
            <a:picLocks noChangeAspect="1"/>
          </p:cNvPicPr>
          <p:nvPr>
            <p:custDataLst>
              <p:tags r:id="rId4"/>
            </p:custDataLst>
          </p:nvPr>
        </p:nvPicPr>
        <p:blipFill>
          <a:blip r:embed="rId19"/>
          <a:stretch>
            <a:fillRect/>
          </a:stretch>
        </p:blipFill>
        <p:spPr>
          <a:xfrm>
            <a:off x="1447179" y="2951070"/>
            <a:ext cx="884043" cy="335327"/>
          </a:xfrm>
          <a:prstGeom prst="rect">
            <a:avLst/>
          </a:prstGeom>
        </p:spPr>
      </p:pic>
      <p:pic>
        <p:nvPicPr>
          <p:cNvPr id="27" name="Picture 26" descr="\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10;$\tilde{\mathcal G}^\prime$&#10;&#10;\end{document}" title="IguanaTex Picture Display">
            <a:extLst>
              <a:ext uri="{FF2B5EF4-FFF2-40B4-BE49-F238E27FC236}">
                <a16:creationId xmlns:a16="http://schemas.microsoft.com/office/drawing/2014/main" id="{D22A3721-FE1C-B5B8-DAA0-5B868F5FC5A6}"/>
              </a:ext>
            </a:extLst>
          </p:cNvPr>
          <p:cNvPicPr>
            <a:picLocks noChangeAspect="1"/>
          </p:cNvPicPr>
          <p:nvPr>
            <p:custDataLst>
              <p:tags r:id="rId5"/>
            </p:custDataLst>
          </p:nvPr>
        </p:nvPicPr>
        <p:blipFill>
          <a:blip r:embed="rId20"/>
          <a:stretch>
            <a:fillRect/>
          </a:stretch>
        </p:blipFill>
        <p:spPr>
          <a:xfrm>
            <a:off x="9846323" y="5723962"/>
            <a:ext cx="266737" cy="335327"/>
          </a:xfrm>
          <a:prstGeom prst="rect">
            <a:avLst/>
          </a:prstGeom>
        </p:spPr>
      </p:pic>
      <p:cxnSp>
        <p:nvCxnSpPr>
          <p:cNvPr id="28" name="Straight Arrow Connector 27">
            <a:extLst>
              <a:ext uri="{FF2B5EF4-FFF2-40B4-BE49-F238E27FC236}">
                <a16:creationId xmlns:a16="http://schemas.microsoft.com/office/drawing/2014/main" id="{D1EB7D12-53C2-0AC9-D5F4-AAF7D2801644}"/>
              </a:ext>
            </a:extLst>
          </p:cNvPr>
          <p:cNvCxnSpPr>
            <a:cxnSpLocks/>
            <a:stCxn id="61" idx="3"/>
            <a:endCxn id="63" idx="1"/>
          </p:cNvCxnSpPr>
          <p:nvPr/>
        </p:nvCxnSpPr>
        <p:spPr>
          <a:xfrm>
            <a:off x="5760832" y="5136285"/>
            <a:ext cx="317548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F58F9AC6-B62D-47E8-3332-0196EED5DCE5}"/>
              </a:ext>
            </a:extLst>
          </p:cNvPr>
          <p:cNvSpPr txBox="1"/>
          <p:nvPr/>
        </p:nvSpPr>
        <p:spPr>
          <a:xfrm>
            <a:off x="5944041" y="4813119"/>
            <a:ext cx="3255268" cy="646331"/>
          </a:xfrm>
          <a:prstGeom prst="rect">
            <a:avLst/>
          </a:prstGeom>
          <a:noFill/>
        </p:spPr>
        <p:txBody>
          <a:bodyPr wrap="square">
            <a:spAutoFit/>
          </a:bodyPr>
          <a:lstStyle/>
          <a:p>
            <a:r>
              <a:rPr lang="en-US" dirty="0"/>
              <a:t>Coarse-grained and </a:t>
            </a:r>
            <a:br>
              <a:rPr lang="en-US" dirty="0"/>
            </a:br>
            <a:r>
              <a:rPr lang="en-US" dirty="0"/>
              <a:t>Fine-grained RWs merging</a:t>
            </a:r>
          </a:p>
        </p:txBody>
      </p:sp>
      <p:sp>
        <p:nvSpPr>
          <p:cNvPr id="3" name="Rectangle: Rounded Corners 2">
            <a:extLst>
              <a:ext uri="{FF2B5EF4-FFF2-40B4-BE49-F238E27FC236}">
                <a16:creationId xmlns:a16="http://schemas.microsoft.com/office/drawing/2014/main" id="{DE3362FE-646C-0216-A77B-25CF4CEBC556}"/>
              </a:ext>
            </a:extLst>
          </p:cNvPr>
          <p:cNvSpPr/>
          <p:nvPr/>
        </p:nvSpPr>
        <p:spPr>
          <a:xfrm>
            <a:off x="754353" y="4675700"/>
            <a:ext cx="2082445"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Conditional generative model</a:t>
            </a:r>
          </a:p>
        </p:txBody>
      </p:sp>
      <p:cxnSp>
        <p:nvCxnSpPr>
          <p:cNvPr id="7" name="Straight Arrow Connector 6">
            <a:extLst>
              <a:ext uri="{FF2B5EF4-FFF2-40B4-BE49-F238E27FC236}">
                <a16:creationId xmlns:a16="http://schemas.microsoft.com/office/drawing/2014/main" id="{DCD586C7-BD06-64B8-248D-620DF1DD60FC}"/>
              </a:ext>
            </a:extLst>
          </p:cNvPr>
          <p:cNvCxnSpPr>
            <a:cxnSpLocks/>
            <a:stCxn id="3" idx="3"/>
            <a:endCxn id="61" idx="1"/>
          </p:cNvCxnSpPr>
          <p:nvPr/>
        </p:nvCxnSpPr>
        <p:spPr>
          <a:xfrm>
            <a:off x="2836798" y="5132900"/>
            <a:ext cx="1240856" cy="3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E0B7927-5EBF-7BF5-09C9-34A4D160A6AB}"/>
              </a:ext>
            </a:extLst>
          </p:cNvPr>
          <p:cNvSpPr txBox="1"/>
          <p:nvPr/>
        </p:nvSpPr>
        <p:spPr>
          <a:xfrm>
            <a:off x="2836798" y="4725461"/>
            <a:ext cx="964849" cy="369332"/>
          </a:xfrm>
          <a:prstGeom prst="rect">
            <a:avLst/>
          </a:prstGeom>
          <a:noFill/>
        </p:spPr>
        <p:txBody>
          <a:bodyPr wrap="square" rtlCol="0">
            <a:spAutoFit/>
          </a:bodyPr>
          <a:lstStyle/>
          <a:p>
            <a:r>
              <a:rPr lang="en-US"/>
              <a:t>Sample</a:t>
            </a:r>
          </a:p>
        </p:txBody>
      </p:sp>
    </p:spTree>
    <p:custDataLst>
      <p:tags r:id="rId1"/>
    </p:custDataLst>
    <p:extLst>
      <p:ext uri="{BB962C8B-B14F-4D97-AF65-F5344CB8AC3E}">
        <p14:creationId xmlns:p14="http://schemas.microsoft.com/office/powerpoint/2010/main" val="347883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35" grpId="0" animBg="1"/>
      <p:bldP spid="36" grpId="0" animBg="1"/>
      <p:bldP spid="37" grpId="0" animBg="1"/>
      <p:bldP spid="61" grpId="0" animBg="1"/>
      <p:bldP spid="63" grpId="0" animBg="1"/>
      <p:bldP spid="14" grpId="0"/>
      <p:bldP spid="21" grpId="0"/>
      <p:bldP spid="43" grpId="0"/>
      <p:bldP spid="3" grpId="0" animBg="1"/>
      <p:bldP spid="10"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0.1|7.9|21.2|26.7"/>
</p:tagLst>
</file>

<file path=ppt/tags/tag10.xml><?xml version="1.0" encoding="utf-8"?>
<p:tagLst xmlns:a="http://schemas.openxmlformats.org/drawingml/2006/main" xmlns:r="http://schemas.openxmlformats.org/officeDocument/2006/relationships" xmlns:p="http://schemas.openxmlformats.org/presentationml/2006/main">
  <p:tag name="OUTPUTDPI" val=" 1200"/>
  <p:tag name="ORIGINALHEIGHT" val=" 126.7677"/>
  <p:tag name="ORIGINALWIDTH" val=" 691.5966"/>
  <p:tag name="OUTPUTTYPE" val="PNG"/>
  <p:tag name="IGUANATEXVERSION" val="162"/>
  <p:tag name="LATEXADDIN" val="\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graph(\hcw,\room,\edge, \mathcal C)$&#10;&#10;&#10;&#10;&#10;\end{document}"/>
  <p:tag name="IGUANATEXSIZE" val="25"/>
  <p:tag name="IGUANATEXCURSOR" val="1970"/>
  <p:tag name="TRANSPARENCY" val="True"/>
  <p:tag name="CHOOSECOLOR" val="False"/>
  <p:tag name="COLORHEX" val="000000"/>
  <p:tag name="FILENAME" val="C:\temp\IguanaTex_tmp.tex"/>
  <p:tag name="LATEXENGINEID" val="1"/>
  <p:tag name="TEMPFOLDER" val="c:\temp\"/>
  <p:tag name="LATEXFORMHEIGHT" val=" 320"/>
  <p:tag name="LATEXFORMWIDTH" val=" 385"/>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 1200"/>
  <p:tag name="ORIGINALHEIGHT" val=" 126.7677"/>
  <p:tag name="ORIGINALWIDTH" val=" 2559.357"/>
  <p:tag name="OUTPUTTYPE" val="PNG"/>
  <p:tag name="IGUANATEXVERSION" val="162"/>
  <p:tag name="LATEXADDIN" val="\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e_i = (u, v, t, d) \in \mathcal E_c, \text{Partition}(u) \neq \text{Partition}(v)$&#10;&#10;&#10;\end{document}"/>
  <p:tag name="IGUANATEXSIZE" val="25"/>
  <p:tag name="IGUANATEXCURSOR" val="1995"/>
  <p:tag name="TRANSPARENCY" val="True"/>
  <p:tag name="CHOOSECOLOR" val="False"/>
  <p:tag name="COLORHEX" val="000000"/>
  <p:tag name="FILENAME" val="C:\temp\IguanaTex_tmp.tex"/>
  <p:tag name="LATEXENGINEID" val="1"/>
  <p:tag name="TEMPFOLDER" val="c:\temp\"/>
  <p:tag name="LATEXFORMHEIGHT" val=" 320"/>
  <p:tag name="LATEXFORMWIDTH" val=" 385"/>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 1200"/>
  <p:tag name="ORIGINALHEIGHT" val=" 126.7677"/>
  <p:tag name="ORIGINALWIDTH" val=" 2559.357"/>
  <p:tag name="OUTPUTTYPE" val="PNG"/>
  <p:tag name="IGUANATEXVERSION" val="162"/>
  <p:tag name="LATEXADDIN" val="\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e_i = (u, v, t, d) \in \mathcal E_c, \text{Partition}(u) \neq \text{Partition}(v)$&#10;&#10;&#10;\end{document}"/>
  <p:tag name="IGUANATEXSIZE" val="25"/>
  <p:tag name="IGUANATEXCURSOR" val="1995"/>
  <p:tag name="TRANSPARENCY" val="True"/>
  <p:tag name="CHOOSECOLOR" val="False"/>
  <p:tag name="COLORHEX" val="000000"/>
  <p:tag name="FILENAME" val="C:\temp\IguanaTex_tmp.tex"/>
  <p:tag name="LATEXENGINEID" val="1"/>
  <p:tag name="TEMPFOLDER" val="c:\temp\"/>
  <p:tag name="LATEXFORMHEIGHT" val=" 320"/>
  <p:tag name="LATEXFORMWIDTH" val=" 385"/>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TIMING" val="|9.6|7"/>
</p:tagLst>
</file>

<file path=ppt/tags/tag14.xml><?xml version="1.0" encoding="utf-8"?>
<p:tagLst xmlns:a="http://schemas.openxmlformats.org/drawingml/2006/main" xmlns:r="http://schemas.openxmlformats.org/officeDocument/2006/relationships" xmlns:p="http://schemas.openxmlformats.org/presentationml/2006/main">
  <p:tag name="OUTPUTDPI" val=" 1200"/>
  <p:tag name="ORIGINALHEIGHT" val=" 126.7677"/>
  <p:tag name="ORIGINALWIDTH" val=" 691.5966"/>
  <p:tag name="OUTPUTTYPE" val="PNG"/>
  <p:tag name="IGUANATEXVERSION" val="162"/>
  <p:tag name="LATEXADDIN" val="\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graph(\hcw,\room,\edge, \mathcal C)$&#10;&#10;&#10;&#10;&#10;\end{document}"/>
  <p:tag name="IGUANATEXSIZE" val="25"/>
  <p:tag name="IGUANATEXCURSOR" val="1970"/>
  <p:tag name="TRANSPARENCY" val="True"/>
  <p:tag name="CHOOSECOLOR" val="False"/>
  <p:tag name="COLORHEX" val="000000"/>
  <p:tag name="FILENAME" val="C:\temp\IguanaTex_tmp.tex"/>
  <p:tag name="LATEXENGINEID" val="1"/>
  <p:tag name="TEMPFOLDER" val="c:\temp\"/>
  <p:tag name="LATEXFORMHEIGHT" val=" 320"/>
  <p:tag name="LATEXFORMWIDTH" val=" 385"/>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 1200"/>
  <p:tag name="ORIGINALHEIGHT" val=" 126.7677"/>
  <p:tag name="ORIGINALWIDTH" val=" 300.0419"/>
  <p:tag name="OUTPUTTYPE" val="PNG"/>
  <p:tag name="IGUANATEXVERSION" val="162"/>
  <p:tag name="LATEXADDIN" val="\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P_\theta(\graph)$&#10;&#10;\end{document}"/>
  <p:tag name="IGUANATEXSIZE" val="22"/>
  <p:tag name="IGUANATEXCURSOR" val="1947"/>
  <p:tag name="TRANSPARENCY" val="True"/>
  <p:tag name="CHOOSECOLOR" val="False"/>
  <p:tag name="COLORHEX" val="000000"/>
  <p:tag name="FILENAME" val="C:\temp\IguanaTex_tmp.tex"/>
  <p:tag name="LATEXENGINEID" val="1"/>
  <p:tag name="TEMPFOLDER" val="c:\temp\"/>
  <p:tag name="LATEXFORMHEIGHT" val=" 320"/>
  <p:tag name="LATEXFORMWIDTH" val=" 385"/>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 1200"/>
  <p:tag name="ORIGINALHEIGHT" val=" 126.7677"/>
  <p:tag name="ORIGINALWIDTH" val=" 691.5966"/>
  <p:tag name="OUTPUTTYPE" val="PNG"/>
  <p:tag name="IGUANATEXVERSION" val="162"/>
  <p:tag name="LATEXADDIN" val="\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graph(\hcw,\room,\edge, \mathcal C)$&#10;&#10;&#10;&#10;&#10;\end{document}"/>
  <p:tag name="IGUANATEXSIZE" val="25"/>
  <p:tag name="IGUANATEXCURSOR" val="1970"/>
  <p:tag name="TRANSPARENCY" val="True"/>
  <p:tag name="CHOOSECOLOR" val="False"/>
  <p:tag name="COLORHEX" val="000000"/>
  <p:tag name="FILENAME" val="C:\temp\IguanaTex_tmp.tex"/>
  <p:tag name="LATEXENGINEID" val="1"/>
  <p:tag name="TEMPFOLDER" val="c:\temp\"/>
  <p:tag name="LATEXFORMHEIGHT" val=" 320"/>
  <p:tag name="LATEXFORMWIDTH" val=" 385"/>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 1200"/>
  <p:tag name="ORIGINALHEIGHT" val=" 111.7656"/>
  <p:tag name="ORIGINALWIDTH" val=" 105.0146"/>
  <p:tag name="OUTPUTTYPE" val="PNG"/>
  <p:tag name="IGUANATEXVERSION" val="162"/>
  <p:tag name="LATEXADDIN" val="\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graph^\prime$&#10;&#10;\end{document}"/>
  <p:tag name="IGUANATEXSIZE" val="22"/>
  <p:tag name="IGUANATEXCURSOR" val="1944"/>
  <p:tag name="TRANSPARENCY" val="True"/>
  <p:tag name="CHOOSECOLOR" val="False"/>
  <p:tag name="COLORHEX" val="000000"/>
  <p:tag name="FILENAME" val="C:\temp\IguanaTex_tmp.tex"/>
  <p:tag name="LATEXENGINEID" val="1"/>
  <p:tag name="TEMPFOLDER" val="c:\temp\"/>
  <p:tag name="LATEXFORMHEIGHT" val=" 320"/>
  <p:tag name="LATEXFORMWIDTH" val=" 385"/>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 1200"/>
  <p:tag name="ORIGINALHEIGHT" val=" 126.7677"/>
  <p:tag name="ORIGINALWIDTH" val=" 691.5966"/>
  <p:tag name="OUTPUTTYPE" val="PNG"/>
  <p:tag name="IGUANATEXVERSION" val="162"/>
  <p:tag name="LATEXADDIN" val="\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graph(\hcw,\room,\edge, \mathcal C)$&#10;&#10;&#10;&#10;&#10;\end{document}"/>
  <p:tag name="IGUANATEXSIZE" val="25"/>
  <p:tag name="IGUANATEXCURSOR" val="1970"/>
  <p:tag name="TRANSPARENCY" val="True"/>
  <p:tag name="CHOOSECOLOR" val="False"/>
  <p:tag name="COLORHEX" val="000000"/>
  <p:tag name="FILENAME" val="C:\temp\IguanaTex_tmp.tex"/>
  <p:tag name="LATEXENGINEID" val="1"/>
  <p:tag name="TEMPFOLDER" val="c:\temp\"/>
  <p:tag name="LATEXFORMHEIGHT" val=" 320"/>
  <p:tag name="LATEXFORMWIDTH" val=" 385"/>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 1200"/>
  <p:tag name="ORIGINALHEIGHT" val=" 126.7677"/>
  <p:tag name="ORIGINALWIDTH" val=" 691.5966"/>
  <p:tag name="OUTPUTTYPE" val="PNG"/>
  <p:tag name="IGUANATEXVERSION" val="162"/>
  <p:tag name="LATEXADDIN" val="\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graph(\hcw,\room,\edge, \mathcal C)$&#10;&#10;&#10;&#10;&#10;\end{document}"/>
  <p:tag name="IGUANATEXSIZE" val="25"/>
  <p:tag name="IGUANATEXCURSOR" val="1970"/>
  <p:tag name="TRANSPARENCY" val="True"/>
  <p:tag name="CHOOSECOLOR" val="False"/>
  <p:tag name="COLORHEX" val="000000"/>
  <p:tag name="FILENAME" val="C:\temp\IguanaTex_tmp.tex"/>
  <p:tag name="LATEXENGINEID" val="1"/>
  <p:tag name="TEMPFOLDER" val="c:\temp\"/>
  <p:tag name="LATEXFORMHEIGHT" val=" 320"/>
  <p:tag name="LATEXFORMWIDTH" val=" 38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TIMING" val="|17.1|6.1"/>
</p:tagLst>
</file>

<file path=ppt/tags/tag20.xml><?xml version="1.0" encoding="utf-8"?>
<p:tagLst xmlns:a="http://schemas.openxmlformats.org/drawingml/2006/main" xmlns:r="http://schemas.openxmlformats.org/officeDocument/2006/relationships" xmlns:p="http://schemas.openxmlformats.org/presentationml/2006/main">
  <p:tag name="OUTPUTDPI" val=" 1200"/>
  <p:tag name="ORIGINALHEIGHT" val=" 111.7656"/>
  <p:tag name="ORIGINALWIDTH" val=" 105.0146"/>
  <p:tag name="OUTPUTTYPE" val="PNG"/>
  <p:tag name="IGUANATEXVERSION" val="162"/>
  <p:tag name="LATEXADDIN" val="\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graph^\prime$&#10;&#10;\end{document}"/>
  <p:tag name="IGUANATEXSIZE" val="22"/>
  <p:tag name="IGUANATEXCURSOR" val="1944"/>
  <p:tag name="TRANSPARENCY" val="True"/>
  <p:tag name="CHOOSECOLOR" val="False"/>
  <p:tag name="COLORHEX" val="000000"/>
  <p:tag name="FILENAME" val="C:\temp\IguanaTex_tmp.tex"/>
  <p:tag name="LATEXENGINEID" val="1"/>
  <p:tag name="TEMPFOLDER" val="c:\temp\"/>
  <p:tag name="LATEXFORMHEIGHT" val=" 320"/>
  <p:tag name="LATEXFORMWIDTH" val=" 385"/>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TIMING" val="|13.7|10.8|11.2|4.7|10.4|7.8"/>
</p:tagLst>
</file>

<file path=ppt/tags/tag22.xml><?xml version="1.0" encoding="utf-8"?>
<p:tagLst xmlns:a="http://schemas.openxmlformats.org/drawingml/2006/main" xmlns:r="http://schemas.openxmlformats.org/officeDocument/2006/relationships" xmlns:p="http://schemas.openxmlformats.org/presentationml/2006/main">
  <p:tag name="TIMING" val="|10.3|5.3"/>
</p:tagLst>
</file>

<file path=ppt/tags/tag23.xml><?xml version="1.0" encoding="utf-8"?>
<p:tagLst xmlns:a="http://schemas.openxmlformats.org/drawingml/2006/main" xmlns:r="http://schemas.openxmlformats.org/officeDocument/2006/relationships" xmlns:p="http://schemas.openxmlformats.org/presentationml/2006/main">
  <p:tag name="TIMING" val="|9.3|11.4|25.6|3.5"/>
</p:tagLst>
</file>

<file path=ppt/tags/tag24.xml><?xml version="1.0" encoding="utf-8"?>
<p:tagLst xmlns:a="http://schemas.openxmlformats.org/drawingml/2006/main" xmlns:r="http://schemas.openxmlformats.org/officeDocument/2006/relationships" xmlns:p="http://schemas.openxmlformats.org/presentationml/2006/main">
  <p:tag name="OUTPUTDPI" val=" 1200"/>
  <p:tag name="ORIGINALHEIGHT" val=" 161.2725"/>
  <p:tag name="ORIGINALWIDTH" val=" 1089.152"/>
  <p:tag name="OUTPUTTYPE" val="PNG"/>
  <p:tag name="IGUANATEXVERSION" val="162"/>
  <p:tag name="LATEXADDIN" val="\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10;$P(\tilde{\mathcal G}) = \prod_{S \in \mathcal S} P_\theta (S)$&#10;&#10;\end{document}"/>
  <p:tag name="IGUANATEXSIZE" val="22"/>
  <p:tag name="IGUANATEXCURSOR" val="1941"/>
  <p:tag name="TRANSPARENCY" val="True"/>
  <p:tag name="CHOOSECOLOR" val="False"/>
  <p:tag name="COLORHEX" val="000000"/>
  <p:tag name="FILENAME" val="C:\temp\IguanaTex_tmp.tex"/>
  <p:tag name="LATEXENGINEID" val="1"/>
  <p:tag name="TEMPFOLDER" val="c:\temp\"/>
  <p:tag name="LATEXFORMHEIGHT" val=" 320"/>
  <p:tag name="LATEXFORMWIDTH" val=" 385"/>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 1200"/>
  <p:tag name="ORIGINALHEIGHT" val=" 151.5212"/>
  <p:tag name="ORIGINALWIDTH" val=" 556.5776"/>
  <p:tag name="OUTPUTTYPE" val="PNG"/>
  <p:tag name="IGUANATEXVERSION" val="162"/>
  <p:tag name="LATEXADDIN" val="\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10;$\hat{\mathcal{S}} \sim P_\theta(S)$&#10;&#10;\end{document}"/>
  <p:tag name="IGUANATEXSIZE" val="25"/>
  <p:tag name="IGUANATEXCURSOR" val="1966"/>
  <p:tag name="TRANSPARENCY" val="True"/>
  <p:tag name="CHOOSECOLOR" val="False"/>
  <p:tag name="COLORHEX" val="000000"/>
  <p:tag name="FILENAME" val="C:\temp\IguanaTex_tmp.tex"/>
  <p:tag name="LATEXENGINEID" val="1"/>
  <p:tag name="TEMPFOLDER" val="c:\temp\"/>
  <p:tag name="LATEXFORMHEIGHT" val=" 320"/>
  <p:tag name="LATEXFORMWIDTH" val=" 385"/>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 1200"/>
  <p:tag name="ORIGINALHEIGHT" val=" 132.0184"/>
  <p:tag name="ORIGINALWIDTH" val=" 348.0486"/>
  <p:tag name="OUTPUTTYPE" val="PNG"/>
  <p:tag name="IGUANATEXVERSION" val="162"/>
  <p:tag name="LATEXADDIN" val="\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10;$\mathcal G \rightarrow \tilde{\mathcal G}$&#10;&#10;\end{document}"/>
  <p:tag name="IGUANATEXSIZE" val="25"/>
  <p:tag name="IGUANATEXCURSOR" val="1973"/>
  <p:tag name="TRANSPARENCY" val="True"/>
  <p:tag name="CHOOSECOLOR" val="False"/>
  <p:tag name="COLORHEX" val="000000"/>
  <p:tag name="FILENAME" val="C:\temp\IguanaTex_tmp.tex"/>
  <p:tag name="LATEXENGINEID" val="1"/>
  <p:tag name="TEMPFOLDER" val="c:\temp\"/>
  <p:tag name="LATEXFORMHEIGHT" val=" 320"/>
  <p:tag name="LATEXFORMWIDTH" val=" 385"/>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 1200"/>
  <p:tag name="ORIGINALHEIGHT" val=" 132.0184"/>
  <p:tag name="ORIGINALWIDTH" val=" 105.0146"/>
  <p:tag name="OUTPUTTYPE" val="PNG"/>
  <p:tag name="IGUANATEXVERSION" val="162"/>
  <p:tag name="LATEXADDIN" val="\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10;$\tilde{\mathcal G}^\prime$&#10;&#10;\end{document}"/>
  <p:tag name="IGUANATEXSIZE" val="25"/>
  <p:tag name="IGUANATEXCURSOR" val="1957"/>
  <p:tag name="TRANSPARENCY" val="True"/>
  <p:tag name="CHOOSECOLOR" val="False"/>
  <p:tag name="COLORHEX" val="000000"/>
  <p:tag name="FILENAME" val="C:\temp\IguanaTex_tmp.tex"/>
  <p:tag name="LATEXENGINEID" val="1"/>
  <p:tag name="TEMPFOLDER" val="c:\temp\"/>
  <p:tag name="LATEXFORMHEIGHT" val=" 320"/>
  <p:tag name="LATEXFORMWIDTH" val=" 385"/>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 1200"/>
  <p:tag name="ORIGINALHEIGHT" val=" 141.0197"/>
  <p:tag name="ORIGINALWIDTH" val=" 1749.244"/>
  <p:tag name="OUTPUTTYPE" val="PNG"/>
  <p:tag name="IGUANATEXVERSION" val="162"/>
  <p:tag name="LATEXADDIN" val="\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10;$\mathcal S = \{S_i\}_{i=1}^N, S = \{s_1, s_2, \dots, s_\ell \}$&#10;&#10;\end{document}"/>
  <p:tag name="IGUANATEXSIZE" val="22"/>
  <p:tag name="IGUANATEXCURSOR" val="1994"/>
  <p:tag name="TRANSPARENCY" val="True"/>
  <p:tag name="CHOOSECOLOR" val="False"/>
  <p:tag name="COLORHEX" val="000000"/>
  <p:tag name="FILENAME" val="C:\temp\IguanaTex_tmp.tex"/>
  <p:tag name="LATEXENGINEID" val="1"/>
  <p:tag name="TEMPFOLDER" val="c:\temp\"/>
  <p:tag name="LATEXFORMHEIGHT" val=" 320"/>
  <p:tag name="LATEXFORMWIDTH" val=" 385"/>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 1200"/>
  <p:tag name="ORIGINALHEIGHT" val=" 126.7677"/>
  <p:tag name="ORIGINALWIDTH" val=" 1165.663"/>
  <p:tag name="OUTPUTTYPE" val="PNG"/>
  <p:tag name="IGUANATEXVERSION" val="162"/>
  <p:tag name="LATEXADDIN" val="\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10;$(s_{i-1}.v, s_i.v, s_i.t) \in \mathcal{E}_c$&#10;&#10;\end{document}"/>
  <p:tag name="IGUANATEXSIZE" val="22"/>
  <p:tag name="IGUANATEXCURSOR" val="1975"/>
  <p:tag name="TRANSPARENCY" val="True"/>
  <p:tag name="CHOOSECOLOR" val="False"/>
  <p:tag name="COLORHEX" val="000000"/>
  <p:tag name="FILENAME" val="C:\temp\IguanaTex_tmp.tex"/>
  <p:tag name="LATEXENGINEID" val="1"/>
  <p:tag name="TEMPFOLDER" val="c:\temp\"/>
  <p:tag name="LATEXFORMHEIGHT" val=" 320"/>
  <p:tag name="LATEXFORMWIDTH" val=" 38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TIMING" val="|8.1|9|22.7"/>
</p:tagLst>
</file>

<file path=ppt/tags/tag30.xml><?xml version="1.0" encoding="utf-8"?>
<p:tagLst xmlns:a="http://schemas.openxmlformats.org/drawingml/2006/main" xmlns:r="http://schemas.openxmlformats.org/officeDocument/2006/relationships" xmlns:p="http://schemas.openxmlformats.org/presentationml/2006/main">
  <p:tag name="OUTPUTDPI" val=" 1200"/>
  <p:tag name="ORIGINALHEIGHT" val=" 126.7677"/>
  <p:tag name="ORIGINALWIDTH" val=" 1852.009"/>
  <p:tag name="OUTPUTTYPE" val="PNG"/>
  <p:tag name="IGUANATEXVERSION" val="162"/>
  <p:tag name="LATEXADDIN" val="\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10;$\text{Partition}(s_{i-1}.v) \neq \text{Partition}(s_i.v)$&#10;&#10;\end{document}"/>
  <p:tag name="IGUANATEXSIZE" val="22"/>
  <p:tag name="IGUANATEXCURSOR" val="1947"/>
  <p:tag name="TRANSPARENCY" val="True"/>
  <p:tag name="CHOOSECOLOR" val="False"/>
  <p:tag name="COLORHEX" val="000000"/>
  <p:tag name="FILENAME" val="C:\temp\IguanaTex_tmp.tex"/>
  <p:tag name="LATEXENGINEID" val="1"/>
  <p:tag name="TEMPFOLDER" val="c:\temp\"/>
  <p:tag name="LATEXFORMHEIGHT" val=" 320"/>
  <p:tag name="LATEXFORMWIDTH" val=" 385"/>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TIMING" val="|13.2|32.6"/>
</p:tagLst>
</file>

<file path=ppt/tags/tag32.xml><?xml version="1.0" encoding="utf-8"?>
<p:tagLst xmlns:a="http://schemas.openxmlformats.org/drawingml/2006/main" xmlns:r="http://schemas.openxmlformats.org/officeDocument/2006/relationships" xmlns:p="http://schemas.openxmlformats.org/presentationml/2006/main">
  <p:tag name="TIMING" val="|8.4|18.3|11.3"/>
</p:tagLst>
</file>

<file path=ppt/tags/tag33.xml><?xml version="1.0" encoding="utf-8"?>
<p:tagLst xmlns:a="http://schemas.openxmlformats.org/drawingml/2006/main" xmlns:r="http://schemas.openxmlformats.org/officeDocument/2006/relationships" xmlns:p="http://schemas.openxmlformats.org/presentationml/2006/main">
  <p:tag name="TIMING" val="|14"/>
</p:tagLst>
</file>

<file path=ppt/tags/tag34.xml><?xml version="1.0" encoding="utf-8"?>
<p:tagLst xmlns:a="http://schemas.openxmlformats.org/drawingml/2006/main" xmlns:r="http://schemas.openxmlformats.org/officeDocument/2006/relationships" xmlns:p="http://schemas.openxmlformats.org/presentationml/2006/main">
  <p:tag name="TIMING" val="|10.8|5.4|10.5|20.6|18.9|1.6"/>
</p:tagLst>
</file>

<file path=ppt/tags/tag35.xml><?xml version="1.0" encoding="utf-8"?>
<p:tagLst xmlns:a="http://schemas.openxmlformats.org/drawingml/2006/main" xmlns:r="http://schemas.openxmlformats.org/officeDocument/2006/relationships" xmlns:p="http://schemas.openxmlformats.org/presentationml/2006/main">
  <p:tag name="OUTPUTDPI" val=" 1200"/>
  <p:tag name="ORIGINALHEIGHT" val=" 132.0184"/>
  <p:tag name="ORIGINALWIDTH" val=" 348.0486"/>
  <p:tag name="OUTPUTTYPE" val="PNG"/>
  <p:tag name="IGUANATEXVERSION" val="162"/>
  <p:tag name="LATEXADDIN" val="\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10;$\mathcal G \rightarrow \tilde{\mathcal G}$&#10;&#10;\end{document}"/>
  <p:tag name="IGUANATEXSIZE" val="25"/>
  <p:tag name="IGUANATEXCURSOR" val="1973"/>
  <p:tag name="TRANSPARENCY" val="True"/>
  <p:tag name="CHOOSECOLOR" val="False"/>
  <p:tag name="COLORHEX" val="000000"/>
  <p:tag name="FILENAME" val="C:\temp\IguanaTex_tmp.tex"/>
  <p:tag name="LATEXENGINEID" val="1"/>
  <p:tag name="TEMPFOLDER" val="c:\temp\"/>
  <p:tag name="LATEXFORMHEIGHT" val=" 320"/>
  <p:tag name="LATEXFORMWIDTH" val=" 385"/>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 1200"/>
  <p:tag name="ORIGINALHEIGHT" val=" 132.0184"/>
  <p:tag name="ORIGINALWIDTH" val=" 105.0146"/>
  <p:tag name="OUTPUTTYPE" val="PNG"/>
  <p:tag name="IGUANATEXVERSION" val="162"/>
  <p:tag name="LATEXADDIN" val="\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10;$\tilde{\mathcal G}^\prime$&#10;&#10;\end{document}"/>
  <p:tag name="IGUANATEXSIZE" val="25"/>
  <p:tag name="IGUANATEXCURSOR" val="1957"/>
  <p:tag name="TRANSPARENCY" val="True"/>
  <p:tag name="CHOOSECOLOR" val="False"/>
  <p:tag name="COLORHEX" val="000000"/>
  <p:tag name="FILENAME" val="C:\temp\IguanaTex_tmp.tex"/>
  <p:tag name="LATEXENGINEID" val="1"/>
  <p:tag name="TEMPFOLDER" val="c:\temp\"/>
  <p:tag name="LATEXFORMHEIGHT" val=" 320"/>
  <p:tag name="LATEXFORMWIDTH" val=" 385"/>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 1200"/>
  <p:tag name="ORIGINALHEIGHT" val=" 168.0235"/>
  <p:tag name="ORIGINALWIDTH" val=" 1763.496"/>
  <p:tag name="OUTPUTTYPE" val="PNG"/>
  <p:tag name="IGUANATEXVERSION" val="162"/>
  <p:tag name="LATEXADDIN" val="\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10;$f_Y(y) = \sum_{k=1}^K \pi_k \cdot \mathcal{N}\left(y \mid \mu_k, \sigma_k^2\right)$&#10;&#10;\end{document}"/>
  <p:tag name="IGUANATEXSIZE" val="22"/>
  <p:tag name="IGUANATEXCURSOR" val="2014"/>
  <p:tag name="TRANSPARENCY" val="True"/>
  <p:tag name="CHOOSECOLOR" val="False"/>
  <p:tag name="COLORHEX" val="000000"/>
  <p:tag name="FILENAME" val="C:\temp\IguanaTex_tmp.tex"/>
  <p:tag name="LATEXENGINEID" val="1"/>
  <p:tag name="TEMPFOLDER" val="c:\temp\"/>
  <p:tag name="LATEXFORMHEIGHT" val=" 320"/>
  <p:tag name="LATEXFORMWIDTH" val=" 385"/>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 1200"/>
  <p:tag name="ORIGINALHEIGHT" val=" 192.7769"/>
  <p:tag name="ORIGINALWIDTH" val=" 1999.779"/>
  <p:tag name="OUTPUTTYPE" val="PNG"/>
  <p:tag name="IGUANATEXVERSION" val="162"/>
  <p:tag name="LATEXADDIN" val="\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10;$f_{Y|y\in [c, d]}(y) = \frac{f_Y(y)}{P(c \leq Y \leq d)} \text{ for } y \in [c,d]$&#10;&#10;\end{document}"/>
  <p:tag name="IGUANATEXSIZE" val="22"/>
  <p:tag name="IGUANATEXCURSOR" val="2013"/>
  <p:tag name="TRANSPARENCY" val="True"/>
  <p:tag name="CHOOSECOLOR" val="False"/>
  <p:tag name="COLORHEX" val="000000"/>
  <p:tag name="FILENAME" val="C:\temp\IguanaTex_tmp.tex"/>
  <p:tag name="LATEXENGINEID" val="1"/>
  <p:tag name="TEMPFOLDER" val="c:\temp\"/>
  <p:tag name="LATEXFORMHEIGHT" val=" 320"/>
  <p:tag name="LATEXFORMWIDTH" val=" 385"/>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TIMING" val="|12.2|11.4"/>
</p:tagLst>
</file>

<file path=ppt/tags/tag4.xml><?xml version="1.0" encoding="utf-8"?>
<p:tagLst xmlns:a="http://schemas.openxmlformats.org/drawingml/2006/main" xmlns:r="http://schemas.openxmlformats.org/officeDocument/2006/relationships" xmlns:p="http://schemas.openxmlformats.org/presentationml/2006/main">
  <p:tag name="TIMING" val="|9.6|24.3"/>
</p:tagLst>
</file>

<file path=ppt/tags/tag40.xml><?xml version="1.0" encoding="utf-8"?>
<p:tagLst xmlns:a="http://schemas.openxmlformats.org/drawingml/2006/main" xmlns:r="http://schemas.openxmlformats.org/officeDocument/2006/relationships" xmlns:p="http://schemas.openxmlformats.org/presentationml/2006/main">
  <p:tag name="TIMING" val="|8.3"/>
</p:tagLst>
</file>

<file path=ppt/tags/tag41.xml><?xml version="1.0" encoding="utf-8"?>
<p:tagLst xmlns:a="http://schemas.openxmlformats.org/drawingml/2006/main" xmlns:r="http://schemas.openxmlformats.org/officeDocument/2006/relationships" xmlns:p="http://schemas.openxmlformats.org/presentationml/2006/main">
  <p:tag name="TIMING" val="|7.3|7.1"/>
</p:tagLst>
</file>

<file path=ppt/tags/tag42.xml><?xml version="1.0" encoding="utf-8"?>
<p:tagLst xmlns:a="http://schemas.openxmlformats.org/drawingml/2006/main" xmlns:r="http://schemas.openxmlformats.org/officeDocument/2006/relationships" xmlns:p="http://schemas.openxmlformats.org/presentationml/2006/main">
  <p:tag name="OUTPUTDPI" val=" 1200"/>
  <p:tag name="ORIGINALHEIGHT" val=" 3234.451"/>
  <p:tag name="ORIGINALWIDTH" val=" 6505.658"/>
  <p:tag name="OUTPUTTYPE" val="PNG"/>
  <p:tag name="IGUANATEXVERSION" val="162"/>
  <p:tag name="LATEXADDIN" val="\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10;\small \begin{table}[!ht]&#10;    \centering&#10;    \caption{Performance based on mean absolute error (MAE), with standard deviation in parentheses, between sampled and true daily-snapshot graphs.}&#10;    \begin{tabular}{|c|c|c|c|c|c|c|c|c|c|c|}&#10;    \hline&#10;        \multirow{1}{*}{Method} &amp; \% Edge &amp; Mean &amp; Wedge &amp; PLE &amp; Edge &amp; LCC &amp; NC &amp; Mean &amp; Mean &amp; Has  \\&#10;        &amp; Overlap &amp; Degree &amp; Count &amp; &amp; Entropy &amp; &amp; &amp; BC &amp; CC &amp; Duration? \\ \hline&#10;        Actual\_Median &amp; N/A &amp; 5.6269 &amp; 2502.15 &amp; 1.7960 &amp; 0.9274 &amp; 86.35 &amp; 1.2 &amp; 0.0246 &amp; 0.3411 &amp; No \\ \hline&#10;&#10;        TIGGER\_CG &amp; 76.1927 &amp; 0.3878 &amp; 75.50 &amp; 0.0740 &amp; \textbf{0.0068} &amp; 6.75 &amp; \textbf{0.1} &amp; 0.0019 &amp; 0.0162 &amp; No \\ &#10;                   &amp; (0.1889) &amp; (0.0023) &amp; (2.2287) &amp; (0.0037) &amp; (0.0001) &amp; (0.13) &amp; (0.0) &amp; (0.0001) &amp; (0.0007) &amp; \\ \hline&#10;        &#10;        BiTIGGER\_CG &amp; 75.7778 &amp; \textbf{0.3690} &amp; \textbf{63.30} &amp; 0.0755 &amp; 0.0069 &amp; \textbf{6.60} &amp; \textbf{0.1} &amp; \textbf{0.0014} &amp; \textbf{0.0157} &amp; No \\ &#10;                     &amp; (0.2401) &amp; (0.0020) &amp; (1.25) &amp; (0.0032) &amp; (0.0004) &amp; (0.09) &amp; (0.0) &amp; (0.0001) &amp; (0.0001) &amp; \\ \hline&#10;        &#10;        BiTIGGER\_FG &amp; \textbf{23.4438} &amp; 2.5149 &amp; 2024.02 &amp; 0.4916 &amp; 0.0292 &amp; 44.10 &amp; 1.0 &amp; 0.0300 &amp; 0.1201 &amp; Yes \\ &#10;                     &amp; (0.2904) &amp; (0.0184) &amp; (6.64) &amp; (0.0303) &amp; (0.0004) &amp; (0.23) &amp; (0.1) &amp; (0.0018) &amp; (0.0024) &amp; \\ \hline&#10;&#10;        BiTIGGER\_FG\_unif &amp; \textbf{23.4438} &amp; 2.5149 &amp; 2024.02 &amp; 0.4916 &amp; 0.0292 &amp; 44.10 &amp; 1.0 &amp; 0.0300 &amp; 0.1201 &amp; Yes \\&#10;                        &amp; (0.2904) &amp; (0.0184) &amp; (6.64) &amp; (0.0303) &amp; (0.0004) &amp; (0.23) &amp; (0.1) &amp; (0.0018) &amp; (0.0024) &amp; \\ \hline&#10;                        &#10;        TBG\_adapt &amp; 64.2953 &amp; 0.6650 &amp; 692.40 &amp; 0.0761 &amp; 0.0087 &amp; 9.60 &amp; \textbf{0.1} &amp; 0.0034 &amp; 0.0189 &amp; Yes \\&#10;                   &amp; (0.3571) &amp; (0.0096) &amp; (13.31) &amp; (0.0019) &amp; (0.0001) &amp; (0.09) &amp; (0.0) &amp; (0.0003) &amp; (0.0002) &amp; \\ \hline&#10;&#10;        TBG\_snap &amp; 68.2677 &amp; 0.4688 &amp; 464.70 &amp; 0.0707 &amp; 0.0080 &amp; 7.65 &amp; \textbf{0.1} &amp; 0.0026 &amp; 0.0159 &amp; Yes \\&#10;                    &amp; (0.0652) &amp; (0.0092) &amp; (4.66) &amp; (0.0003) &amp; (0.0004) &amp; (0.09) &amp; (0.0) &amp; (0.0001) &amp; (0.0004) &amp; \\ \hline&#10;&#10;        TBG\_unif\_adapt &amp; 64.4092 &amp; 0.6859 &amp; 667.25 &amp; 0.0831 &amp; 0.0091 &amp; 9.00 &amp; \textbf{0.1} &amp; 0.0035 &amp; 0.0191 &amp; Yes \\&#10;                        &amp; (0.2257) &amp; (0.0043) &amp; (11.96) &amp; (0.0025) &amp; (0.0003) &amp; (0.22) &amp; (0.0) &amp; (0.0001) &amp; (0.0005) &amp; \\ \hline&#10;                        &#10;        TBG\_unif\_snap &amp; 68.3447 &amp; 0.4610 &amp; 484.45 &amp; \textbf{0.0657} &amp; 0.0079 &amp; 7.90 &amp; \textbf{0.1} &amp; 0.0026 &amp; 0.0158 &amp; Yes \\&#10;                        &amp; (0.0995) &amp; (0.0072) &amp; (5.21) &amp; (0.0029) &amp; (0.0003) &amp; (0.29) &amp; (0.0) &amp; (0.0001) &amp; (0.0001) &amp; \\ \hline&#10;    \end{tabular}&#10;    &#10;\end{table}&#10;\end{document}"/>
  <p:tag name="IGUANATEXSIZE" val="14"/>
  <p:tag name="IGUANATEXCURSOR" val="4591"/>
  <p:tag name="TRANSPARENCY" val="True"/>
  <p:tag name="CHOOSECOLOR" val="False"/>
  <p:tag name="COLORHEX" val="000000"/>
  <p:tag name="FILENAME" val="C:\temp\IguanaTex_tmp.tex"/>
  <p:tag name="LATEXENGINEID" val="1"/>
  <p:tag name="TEMPFOLDER" val="c:\temp\"/>
  <p:tag name="LATEXFORMHEIGHT" val=" 320"/>
  <p:tag name="LATEXFORMWIDTH" val=" 385"/>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 1200"/>
  <p:tag name="ORIGINALHEIGHT" val=" 3234.451"/>
  <p:tag name="ORIGINALWIDTH" val=" 5346.747"/>
  <p:tag name="OUTPUTTYPE" val="PNG"/>
  <p:tag name="IGUANATEXVERSION" val="162"/>
  <p:tag name="LATEXADDIN" val="\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10;\small \begin{table}[!ht]&#10;    \centering&#10;    \caption{Performance based on mean absolute error (MAE), with standard deviation in parentheses, between sampled and true daily-snapshot graphs.}&#10;    \begin{tabular}{|c|c|c|c|c|c|c|c|c|c|c|}&#10;    \hline&#10;        \multirow{1}{*}{Method} &amp; Has  \\&#10;        &amp; Duration? \\ \hline&#10;        Actual\_Median          &amp; No \\ \hline&#10;&#10;        TIGGER\_CG     &amp; No \\ &#10;        &amp; \\ \hline&#10;        &#10;        BiTIGGER\_CG    &amp; No \\ &#10;        &amp; \\ \hline&#10;        &#10;        BiTIGGER\_FG    &amp; Yes \\ &#10;        &amp; \\ \hline&#10;&#10;        BiTIGGER\_FG\_unif   &amp; Yes \\&#10;        &amp; \\ \hline&#10;                        &#10;        TBG\_adapt     &amp; Yes \\&#10;        &amp; \\ \hline&#10;&#10;        TBG\_snap     &amp; Yes \\&#10;        &amp; \\ \hline&#10;&#10;        TBG\_unif\_adapt   &amp; Yes \\&#10;        &amp; \\ \hline&#10;                        &#10;        TBG\_unif\_snap   &amp; Yes \\&#10;        &amp; \\ \hline&#10;    \end{tabular}&#10;    &#10;\end{table}&#10;\end{document}"/>
  <p:tag name="IGUANATEXSIZE" val="14"/>
  <p:tag name="IGUANATEXCURSOR" val="2832"/>
  <p:tag name="TRANSPARENCY" val="True"/>
  <p:tag name="CHOOSECOLOR" val="False"/>
  <p:tag name="COLORHEX" val="000000"/>
  <p:tag name="FILENAME" val="C:\temp\IguanaTex_tmp.tex"/>
  <p:tag name="LATEXENGINEID" val="1"/>
  <p:tag name="TEMPFOLDER" val="c:\temp\"/>
  <p:tag name="LATEXFORMHEIGHT" val=" 320"/>
  <p:tag name="LATEXFORMWIDTH" val=" 385"/>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 1200"/>
  <p:tag name="ORIGINALHEIGHT" val=" 3234.451"/>
  <p:tag name="ORIGINALWIDTH" val=" 6505.658"/>
  <p:tag name="OUTPUTTYPE" val="PNG"/>
  <p:tag name="IGUANATEXVERSION" val="162"/>
  <p:tag name="LATEXADDIN" val="\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10;\small \begin{table}[!ht]&#10;    \centering&#10;    \caption{Performance based on mean absolute error (MAE), with standard deviation in parentheses, between sampled and true daily-snapshot graphs.}&#10;    \begin{tabular}{|c|c|c|c|c|c|c|c|c|c|c|}&#10;    \hline&#10;        \multirow{1}{*}{Method} &amp; \% Edge &amp; Mean &amp; Wedge &amp; PLE &amp; Edge &amp; LCC &amp; NC &amp; Mean &amp; Mean &amp; Has  \\&#10;        &amp; Overlap &amp; Degree &amp; Count &amp; &amp; Entropy &amp; &amp; &amp; BC &amp; CC &amp; Duration? \\ \hline&#10;        Actual\_Median &amp; N/A &amp; 5.6269 &amp; 2502.15 &amp; 1.7960 &amp; 0.9274 &amp; 86.35 &amp; 1.2 &amp; 0.0246 &amp; 0.3411 &amp; No \\ \hline&#10;&#10;        TIGGER\_CG &amp; 76.1927 &amp; 0.3878 &amp; 75.50 &amp; 0.0740 &amp; \textbf{0.0068} &amp; 6.75 &amp; \textbf{0.1} &amp; 0.0019 &amp; 0.0162 &amp; No \\ &#10;                   &amp; (0.1889) &amp; (0.0023) &amp; (2.2287) &amp; (0.0037) &amp; (0.0001) &amp; (0.13) &amp; (0.0) &amp; (0.0001) &amp; (0.0007) &amp; \\ \hline&#10;        &#10;        BiTIGGER\_CG &amp; 75.7778 &amp; \textbf{0.3690} &amp; \textbf{63.30} &amp; 0.0755 &amp; 0.0069 &amp; \textbf{6.60} &amp; \textbf{0.1} &amp; \textbf{0.0014} &amp; \textbf{0.0157} &amp; No \\ &#10;                     &amp; (0.2401) &amp; (0.0020) &amp; (1.25) &amp; (0.0032) &amp; (0.0004) &amp; (0.09) &amp; (0.0) &amp; (0.0001) &amp; (0.0001) &amp; \\ \hline&#10;        &#10;        BiTIGGER\_FG &amp; \textbf{23.4438} &amp; 2.5149 &amp; 2024.02 &amp; 0.4916 &amp; 0.0292 &amp; 44.10 &amp; 1.0 &amp; 0.0300 &amp; 0.1201 &amp; Yes \\ &#10;                     &amp; (0.2904) &amp; (0.0184) &amp; (6.64) &amp; (0.0303) &amp; (0.0004) &amp; (0.23) &amp; (0.1) &amp; (0.0018) &amp; (0.0024) &amp; \\ \hline&#10;&#10;        BiTIGGER\_FG\_unif &amp; \textbf{23.4438} &amp; 2.5149 &amp; 2024.02 &amp; 0.4916 &amp; 0.0292 &amp; 44.10 &amp; 1.0 &amp; 0.0300 &amp; 0.1201 &amp; Yes \\&#10;                        &amp; (0.2904) &amp; (0.0184) &amp; (6.64) &amp; (0.0303) &amp; (0.0004) &amp; (0.23) &amp; (0.1) &amp; (0.0018) &amp; (0.0024) &amp; \\ \hline&#10;                        &#10;        TBG\_adapt &amp; 64.2953 &amp; 0.6650 &amp; 692.40 &amp; 0.0761 &amp; 0.0087 &amp; 9.60 &amp; \textbf{0.1} &amp; 0.0034 &amp; 0.0189 &amp; Yes \\&#10;                   &amp; (0.3571) &amp; (0.0096) &amp; (13.31) &amp; (0.0019) &amp; (0.0001) &amp; (0.09) &amp; (0.0) &amp; (0.0003) &amp; (0.0002) &amp; \\ \hline&#10;&#10;        TBG\_snap &amp; 68.2677 &amp; 0.4688 &amp; 464.70 &amp; 0.0707 &amp; 0.0080 &amp; 7.65 &amp; \textbf{0.1} &amp; 0.0026 &amp; 0.0159 &amp; Yes \\&#10;                    &amp; (0.0652) &amp; (0.0092) &amp; (4.66) &amp; (0.0003) &amp; (0.0004) &amp; (0.09) &amp; (0.0) &amp; (0.0001) &amp; (0.0004) &amp; \\ \hline&#10;&#10;        TBG\_unif\_adapt &amp; 64.4092 &amp; 0.6859 &amp; 667.25 &amp; 0.0831 &amp; 0.0091 &amp; 9.00 &amp; \textbf{0.1} &amp; 0.0035 &amp; 0.0191 &amp; Yes \\&#10;                        &amp; (0.2257) &amp; (0.0043) &amp; (11.96) &amp; (0.0025) &amp; (0.0003) &amp; (0.22) &amp; (0.0) &amp; (0.0001) &amp; (0.0005) &amp; \\ \hline&#10;                        &#10;        TBG\_unif\_snap &amp; 68.3447 &amp; 0.4610 &amp; 484.45 &amp; \textbf{0.0657} &amp; 0.0079 &amp; 7.90 &amp; \textbf{0.1} &amp; 0.0026 &amp; 0.0158 &amp; Yes \\&#10;                        &amp; (0.0995) &amp; (0.0072) &amp; (5.21) &amp; (0.0029) &amp; (0.0003) &amp; (0.29) &amp; (0.0) &amp; (0.0001) &amp; (0.0001) &amp; \\ \hline&#10;    \end{tabular}&#10;    &#10;\end{table}&#10;\end{document}"/>
  <p:tag name="IGUANATEXSIZE" val="14"/>
  <p:tag name="IGUANATEXCURSOR" val="4591"/>
  <p:tag name="TRANSPARENCY" val="True"/>
  <p:tag name="CHOOSECOLOR" val="False"/>
  <p:tag name="COLORHEX" val="000000"/>
  <p:tag name="FILENAME" val="C:\temp\IguanaTex_tmp.tex"/>
  <p:tag name="LATEXENGINEID" val="1"/>
  <p:tag name="TEMPFOLDER" val="c:\temp\"/>
  <p:tag name="LATEXFORMHEIGHT" val=" 320"/>
  <p:tag name="LATEXFORMWIDTH" val=" 385"/>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 1200"/>
  <p:tag name="ORIGINALHEIGHT" val=" 3234.451"/>
  <p:tag name="ORIGINALWIDTH" val=" 5346.747"/>
  <p:tag name="OUTPUTTYPE" val="PNG"/>
  <p:tag name="IGUANATEXVERSION" val="162"/>
  <p:tag name="LATEXADDIN" val="\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10;\small \begin{table}[!ht]&#10;    \centering&#10;    \caption{Performance based on mean absolute error (MAE), with standard deviation in parentheses, between sampled and true daily-snapshot graphs.}&#10;    \begin{tabular}{|c|c|c|c|c|c|c|c|c|c|c|}&#10;    \hline&#10;        \multirow{1}{*}{Method} &amp; Has  \\&#10;        &amp; Duration? \\ \hline&#10;        Actual\_Median          &amp; No \\ \hline&#10;&#10;        TIGGER\_CG     &amp; No \\ &#10;        &amp; \\ \hline&#10;        &#10;        BiTIGGER\_CG    &amp; No \\ &#10;        &amp; \\ \hline&#10;        &#10;        BiTIGGER\_FG    &amp; Yes \\ &#10;        &amp; \\ \hline&#10;&#10;        BiTIGGER\_FG\_unif   &amp; Yes \\&#10;        &amp; \\ \hline&#10;                        &#10;        TBG\_adapt     &amp; Yes \\&#10;        &amp; \\ \hline&#10;&#10;        TBG\_snap     &amp; Yes \\&#10;        &amp; \\ \hline&#10;&#10;        TBG\_unif\_adapt   &amp; Yes \\&#10;        &amp; \\ \hline&#10;                        &#10;        TBG\_unif\_snap   &amp; Yes \\&#10;        &amp; \\ \hline&#10;    \end{tabular}&#10;    &#10;\end{table}&#10;\end{document}"/>
  <p:tag name="IGUANATEXSIZE" val="14"/>
  <p:tag name="IGUANATEXCURSOR" val="2832"/>
  <p:tag name="TRANSPARENCY" val="True"/>
  <p:tag name="CHOOSECOLOR" val="False"/>
  <p:tag name="COLORHEX" val="000000"/>
  <p:tag name="FILENAME" val="C:\temp\IguanaTex_tmp.tex"/>
  <p:tag name="LATEXENGINEID" val="1"/>
  <p:tag name="TEMPFOLDER" val="c:\temp\"/>
  <p:tag name="LATEXFORMHEIGHT" val=" 320"/>
  <p:tag name="LATEXFORMWIDTH" val=" 385"/>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TIMING" val="|9.2|37.7"/>
</p:tagLst>
</file>

<file path=ppt/tags/tag47.xml><?xml version="1.0" encoding="utf-8"?>
<p:tagLst xmlns:a="http://schemas.openxmlformats.org/drawingml/2006/main" xmlns:r="http://schemas.openxmlformats.org/officeDocument/2006/relationships" xmlns:p="http://schemas.openxmlformats.org/presentationml/2006/main">
  <p:tag name="OUTPUTDPI" val=" 1200"/>
  <p:tag name="ORIGINALHEIGHT" val=" 126.7677"/>
  <p:tag name="ORIGINALWIDTH" val=" 1647.23"/>
  <p:tag name="OUTPUTTYPE" val="PNG"/>
  <p:tag name="IGUANATEXVERSION" val="162"/>
  <p:tag name="LATEXADDIN" val="\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10;$w(h_1, h_2) = d_1 + d_2 + 10 \times d_{12}$&#10;&#10;\end{document}"/>
  <p:tag name="IGUANATEXSIZE" val="22"/>
  <p:tag name="IGUANATEXCURSOR" val="1959"/>
  <p:tag name="TRANSPARENCY" val="True"/>
  <p:tag name="CHOOSECOLOR" val="False"/>
  <p:tag name="COLORHEX" val="000000"/>
  <p:tag name="FILENAME" val="C:\temp\IguanaTex_tmp.tex"/>
  <p:tag name="LATEXENGINEID" val="1"/>
  <p:tag name="TEMPFOLDER" val="c:\temp\"/>
  <p:tag name="LATEXFORMHEIGHT" val=" 320"/>
  <p:tag name="LATEXFORMWIDTH" val=" 385"/>
  <p:tag name="LATEXFORMWRAP" val="True"/>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TIMING" val="|9.1|10.4"/>
</p:tagLst>
</file>

<file path=ppt/tags/tag5.xml><?xml version="1.0" encoding="utf-8"?>
<p:tagLst xmlns:a="http://schemas.openxmlformats.org/drawingml/2006/main" xmlns:r="http://schemas.openxmlformats.org/officeDocument/2006/relationships" xmlns:p="http://schemas.openxmlformats.org/presentationml/2006/main">
  <p:tag name="OUTPUTDPI" val=" 1200"/>
  <p:tag name="ORIGINALHEIGHT" val=" 126.7677"/>
  <p:tag name="ORIGINALWIDTH" val=" 691.5966"/>
  <p:tag name="OUTPUTTYPE" val="PNG"/>
  <p:tag name="IGUANATEXVERSION" val="162"/>
  <p:tag name="LATEXADDIN" val="\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graph(\hcw,\room,\edge, \mathcal C)$&#10;&#10;&#10;&#10;&#10;\end{document}"/>
  <p:tag name="IGUANATEXSIZE" val="25"/>
  <p:tag name="IGUANATEXCURSOR" val="1970"/>
  <p:tag name="TRANSPARENCY" val="True"/>
  <p:tag name="CHOOSECOLOR" val="False"/>
  <p:tag name="COLORHEX" val="000000"/>
  <p:tag name="FILENAME" val="C:\temp\IguanaTex_tmp.tex"/>
  <p:tag name="LATEXENGINEID" val="1"/>
  <p:tag name="TEMPFOLDER" val="c:\temp\"/>
  <p:tag name="LATEXFORMHEIGHT" val=" 320"/>
  <p:tag name="LATEXFORMWIDTH" val=" 385"/>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 1200"/>
  <p:tag name="ORIGINALHEIGHT" val=" 126.7677"/>
  <p:tag name="ORIGINALWIDTH" val=" 691.5966"/>
  <p:tag name="OUTPUTTYPE" val="PNG"/>
  <p:tag name="IGUANATEXVERSION" val="162"/>
  <p:tag name="LATEXADDIN" val="\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graph(\hcw,\room,\edge, \mathcal C)$&#10;&#10;&#10;&#10;&#10;\end{document}"/>
  <p:tag name="IGUANATEXSIZE" val="25"/>
  <p:tag name="IGUANATEXCURSOR" val="1970"/>
  <p:tag name="TRANSPARENCY" val="True"/>
  <p:tag name="CHOOSECOLOR" val="False"/>
  <p:tag name="COLORHEX" val="000000"/>
  <p:tag name="FILENAME" val="C:\temp\IguanaTex_tmp.tex"/>
  <p:tag name="LATEXENGINEID" val="1"/>
  <p:tag name="TEMPFOLDER" val="c:\temp\"/>
  <p:tag name="LATEXFORMHEIGHT" val=" 320"/>
  <p:tag name="LATEXFORMWIDTH" val=" 385"/>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 1200"/>
  <p:tag name="ORIGINALHEIGHT" val=" 126.7677"/>
  <p:tag name="ORIGINALWIDTH" val=" 2559.357"/>
  <p:tag name="OUTPUTTYPE" val="PNG"/>
  <p:tag name="IGUANATEXVERSION" val="162"/>
  <p:tag name="LATEXADDIN" val="\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e_i = (u, v, t, d) \in \mathcal E_c, \text{Partition}(u) \neq \text{Partition}(v)$&#10;&#10;&#10;\end{document}"/>
  <p:tag name="IGUANATEXSIZE" val="25"/>
  <p:tag name="IGUANATEXCURSOR" val="1995"/>
  <p:tag name="TRANSPARENCY" val="True"/>
  <p:tag name="CHOOSECOLOR" val="False"/>
  <p:tag name="COLORHEX" val="000000"/>
  <p:tag name="FILENAME" val="C:\temp\IguanaTex_tmp.tex"/>
  <p:tag name="LATEXENGINEID" val="1"/>
  <p:tag name="TEMPFOLDER" val="c:\temp\"/>
  <p:tag name="LATEXFORMHEIGHT" val=" 320"/>
  <p:tag name="LATEXFORMWIDTH" val=" 385"/>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 1200"/>
  <p:tag name="ORIGINALHEIGHT" val=" 126.7677"/>
  <p:tag name="ORIGINALWIDTH" val=" 691.5966"/>
  <p:tag name="OUTPUTTYPE" val="PNG"/>
  <p:tag name="IGUANATEXVERSION" val="162"/>
  <p:tag name="LATEXADDIN" val="\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graph(\hcw,\room,\edge, \mathcal C)$&#10;&#10;&#10;&#10;&#10;\end{document}"/>
  <p:tag name="IGUANATEXSIZE" val="25"/>
  <p:tag name="IGUANATEXCURSOR" val="1970"/>
  <p:tag name="TRANSPARENCY" val="True"/>
  <p:tag name="CHOOSECOLOR" val="False"/>
  <p:tag name="COLORHEX" val="000000"/>
  <p:tag name="FILENAME" val="C:\temp\IguanaTex_tmp.tex"/>
  <p:tag name="LATEXENGINEID" val="1"/>
  <p:tag name="TEMPFOLDER" val="c:\temp\"/>
  <p:tag name="LATEXFORMHEIGHT" val=" 320"/>
  <p:tag name="LATEXFORMWIDTH" val=" 385"/>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 1200"/>
  <p:tag name="ORIGINALHEIGHT" val=" 126.7677"/>
  <p:tag name="ORIGINALWIDTH" val=" 691.5966"/>
  <p:tag name="OUTPUTTYPE" val="PNG"/>
  <p:tag name="IGUANATEXVERSION" val="162"/>
  <p:tag name="LATEXADDIN" val="\documentclass{article}&#10;\usepackage{amsmath}&#10;\pagestyle{empty}&#10;\newcommand{\PHOP}{\textbf{\textsc{UIHC}}\xspace}&#10;\newcommand{\mimic}{\textbf{\textsc{MIMIC-IV}}\xspace}&#10;\newcommand{\gcn}{\textbf{\textsc{SGCN}}\xspace}&#10;\newcommand{\hyg}{\textbf{\textsc{HNN}}\xspace}&#10;\newcommand{\jhc}{\textbf{\textsc{JHC}}\xspace}&#10;\newcommand{\lstm}{\textbf{\textsc{LSTM}}\xspace}&#10;\newcommand{\mt}{\textbf{\textsc{MT}}\xspace}&#10;\newcommand{\lr}{\textbf{\textsc{LR}}\xspace}&#10;\newcommand{\rnn}{\textbf{\textsc{RNN}}\xspace}&#10;\newcommand{\ffn}{\textbf{\textsc{FFN}}\xspace}&#10;\newcommand{\our}{\textbf{\textsc{Ours}}\xspace}&#10;\newcommand{\hyp}{\textbf{\textsc{HypEHR}}\xspace}&#10;\newcommand{\cache}{\textbf{\textsc{CACHE}}\xspace}&#10;\newcommand{\decent}{\textbf{\textsc{DECent}}\xspace}&#10;\newcommand{\hygcl}{\textbf{\textsc{HyGCL}}\xspace}&#10;\usepackage[letterpaper]{geometry}&#10;\usepackage[skip=4pt]{caption} % In the preamble&#10;\usepackage{cite}&#10;\usepackage{amsmath,amssymb,amsfonts}&#10;\usepackage{algorithmic}&#10;\usepackage{graphicx}&#10;\usepackage{textcomp}&#10;\usepackage{xcolor}&#10;\usepackage{url}&#10;% my packages&#10;\usepackage{booktabs}&#10;\usepackage{subcaption}&#10;\usepackage{lipsum}&#10;\usepackage{mwe}&#10;\usepackage{amsmath}&#10;\usepackage{algorithm}&#10;\usepackage{algorithmic}&#10;\usepackage{graphicx}&#10;% \usepackage{algpseudocode}&#10;\usepackage{enumitem}&#10;\usepackage{comment}&#10;\usepackage{multirow}&#10;\usepackage{amssymb}% http://ctan.org/pkg/amssymb&#10;\usepackage{pifont}% http://ctan.org/pkg/pifont&#10;\newcommand{\cmark}{\ding{51}}%&#10;\newcommand{\xmark}{\ding{55}}%&#10;\DeclareMathAlphabet{\pazocal}{OMS}{zplm}{m}{n}&#10;%\usepackage[table]{xcolor}&#10;\usepackage{graphicx}&#10;\usepackage{array}&#10;\usepackage{enumitem}&#10;\definecolor{green}{HTML}{92D050}&#10;\definecolor{red}{HTML}{FF0000}&#10;&#10;\newcommand{\tick}{{\cmark}}&#10;\newcommand{\cross}{{\xmark}}&#10;&#10;&#10;\newcommand{\graph}{\mathcal{G}}&#10;\newcommand{\hcw}{\mathcal{H}}&#10;\newcommand{\room}{\mathcal{R}}&#10;\newcommand{\edge}{\mathcal{E}}&#10;&#10;&#10;\begin{document}&#10;$\graph(\hcw,\room,\edge, \mathcal C)$&#10;&#10;&#10;&#10;&#10;\end{document}"/>
  <p:tag name="IGUANATEXSIZE" val="25"/>
  <p:tag name="IGUANATEXCURSOR" val="1970"/>
  <p:tag name="TRANSPARENCY" val="True"/>
  <p:tag name="CHOOSECOLOR" val="False"/>
  <p:tag name="COLORHEX" val="000000"/>
  <p:tag name="FILENAME" val="C:\temp\IguanaTex_tmp.tex"/>
  <p:tag name="LATEXENGINEID" val="1"/>
  <p:tag name="TEMPFOLDER" val="c:\temp\"/>
  <p:tag name="LATEXFORMHEIGHT" val=" 320"/>
  <p:tag name="LATEXFORMWIDTH" val=" 385"/>
  <p:tag name="LATEXFORMWRAP" val="True"/>
  <p:tag name="BITMAPVECTOR" val="0"/>
</p:tagLst>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mp Epi Notes" id="{F47B33FF-E1B4-B446-A522-0C906261AF10}" vid="{3A0E0228-878C-144E-BE85-2FFC0485D797}"/>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Diamond Grid 16x9</Template>
  <TotalTime>4010</TotalTime>
  <Words>3548</Words>
  <Application>Microsoft Office PowerPoint</Application>
  <PresentationFormat>Widescreen</PresentationFormat>
  <Paragraphs>355</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Cambria Math</vt:lpstr>
      <vt:lpstr>Guardian TextSans Web</vt:lpstr>
      <vt:lpstr>Poppins</vt:lpstr>
      <vt:lpstr>Segoe UI Symbol</vt:lpstr>
      <vt:lpstr>SFRM1000</vt:lpstr>
      <vt:lpstr>Wingdings</vt:lpstr>
      <vt:lpstr>Diamond Grid 16x9</vt:lpstr>
      <vt:lpstr>TempoBiGen: A Curated Generative Model for Healthcare Mobility Logs with Visit Duration</vt:lpstr>
      <vt:lpstr>Healthcare-associated infections (HAIs)</vt:lpstr>
      <vt:lpstr>Healthcare-associated infections (HAIs)</vt:lpstr>
      <vt:lpstr>The need of curated synthetic healthcare mobility data</vt:lpstr>
      <vt:lpstr>Problem Statement</vt:lpstr>
      <vt:lpstr>Problem Statement</vt:lpstr>
      <vt:lpstr>Requirements</vt:lpstr>
      <vt:lpstr>TempoBiGen: A two-stage framework</vt:lpstr>
      <vt:lpstr>Stage 1: Learn visit distributions</vt:lpstr>
      <vt:lpstr>Stage 1: Conditional bipartite recurrent generative model</vt:lpstr>
      <vt:lpstr>Stage 1: Visit sampling</vt:lpstr>
      <vt:lpstr>Stage 1: Visit sampling</vt:lpstr>
      <vt:lpstr>Stage 2: Duration sampling</vt:lpstr>
      <vt:lpstr>Experiments</vt:lpstr>
      <vt:lpstr>Results</vt:lpstr>
      <vt:lpstr>Results</vt:lpstr>
      <vt:lpstr>Results</vt:lpstr>
      <vt:lpstr>Results</vt:lpstr>
      <vt:lpstr>Conclusion</vt:lpstr>
      <vt:lpstr>Authors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Continually-Adaptive Representation Learning Framework for Time-Sensitive Healthcare Applications</dc:title>
  <dc:creator>Choudhuri, Akash</dc:creator>
  <cp:lastModifiedBy>Vu, Hieu T</cp:lastModifiedBy>
  <cp:revision>15</cp:revision>
  <dcterms:created xsi:type="dcterms:W3CDTF">2023-10-02T20:30:03Z</dcterms:created>
  <dcterms:modified xsi:type="dcterms:W3CDTF">2025-09-14T16:57:43Z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