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6" r:id="rId5"/>
    <p:sldId id="257" r:id="rId6"/>
    <p:sldId id="269" r:id="rId7"/>
    <p:sldId id="275" r:id="rId8"/>
    <p:sldId id="270" r:id="rId9"/>
    <p:sldId id="279" r:id="rId10"/>
    <p:sldId id="272" r:id="rId11"/>
    <p:sldId id="294" r:id="rId12"/>
    <p:sldId id="295" r:id="rId13"/>
    <p:sldId id="297" r:id="rId14"/>
    <p:sldId id="298" r:id="rId15"/>
    <p:sldId id="307" r:id="rId16"/>
    <p:sldId id="308" r:id="rId17"/>
    <p:sldId id="309" r:id="rId18"/>
    <p:sldId id="310" r:id="rId19"/>
    <p:sldId id="312" r:id="rId20"/>
    <p:sldId id="313" r:id="rId21"/>
    <p:sldId id="314" r:id="rId22"/>
    <p:sldId id="315" r:id="rId23"/>
    <p:sldId id="296" r:id="rId24"/>
    <p:sldId id="311" r:id="rId25"/>
    <p:sldId id="280" r:id="rId26"/>
    <p:sldId id="293" r:id="rId27"/>
    <p:sldId id="299" r:id="rId28"/>
    <p:sldId id="303" r:id="rId29"/>
    <p:sldId id="302" r:id="rId30"/>
    <p:sldId id="304" r:id="rId31"/>
    <p:sldId id="316" r:id="rId32"/>
    <p:sldId id="317" r:id="rId33"/>
    <p:sldId id="318" r:id="rId34"/>
    <p:sldId id="301" r:id="rId35"/>
    <p:sldId id="305" r:id="rId36"/>
    <p:sldId id="30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23" autoAdjust="0"/>
    <p:restoredTop sz="94660"/>
  </p:normalViewPr>
  <p:slideViewPr>
    <p:cSldViewPr snapToGrid="0" showGuides="1">
      <p:cViewPr varScale="1">
        <p:scale>
          <a:sx n="69" d="100"/>
          <a:sy n="69" d="100"/>
        </p:scale>
        <p:origin x="68" y="56"/>
      </p:cViewPr>
      <p:guideLst>
        <p:guide orient="horz" pos="2160"/>
        <p:guide pos="3864"/>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9" Type="http://schemas.openxmlformats.org/officeDocument/2006/relationships/image" Target="../media/image6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05/14/2022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05/14/2022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05/14/2022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05/14/2022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05/14/2022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05/14/2022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05/14/2022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05/14/2022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05/14/2022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05/14/2022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05/14/2022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05/14/2022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05/14/2022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05/14/2022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5.wmf"/><Relationship Id="rId17" Type="http://schemas.openxmlformats.org/officeDocument/2006/relationships/image" Target="../media/image20.png"/><Relationship Id="rId2" Type="http://schemas.openxmlformats.org/officeDocument/2006/relationships/slideLayout" Target="../slideLayouts/slideLayout2.xml"/><Relationship Id="rId16" Type="http://schemas.openxmlformats.org/officeDocument/2006/relationships/image" Target="../media/image19.png"/><Relationship Id="rId1" Type="http://schemas.openxmlformats.org/officeDocument/2006/relationships/vmlDrawing" Target="../drawings/vmlDrawing1.vml"/><Relationship Id="rId6" Type="http://schemas.openxmlformats.org/officeDocument/2006/relationships/image" Target="../media/image1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18.png"/><Relationship Id="rId10" Type="http://schemas.openxmlformats.org/officeDocument/2006/relationships/image" Target="../media/image14.wmf"/><Relationship Id="rId19" Type="http://schemas.openxmlformats.org/officeDocument/2006/relationships/image" Target="../media/image22.png"/><Relationship Id="rId4" Type="http://schemas.openxmlformats.org/officeDocument/2006/relationships/image" Target="../media/image11.wmf"/><Relationship Id="rId9" Type="http://schemas.openxmlformats.org/officeDocument/2006/relationships/oleObject" Target="../embeddings/oleObject4.bin"/><Relationship Id="rId1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1.png"/><Relationship Id="rId3" Type="http://schemas.openxmlformats.org/officeDocument/2006/relationships/oleObject" Target="../embeddings/oleObject6.bin"/><Relationship Id="rId7" Type="http://schemas.openxmlformats.org/officeDocument/2006/relationships/image" Target="../media/image16.png"/><Relationship Id="rId12"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wmf"/><Relationship Id="rId11" Type="http://schemas.openxmlformats.org/officeDocument/2006/relationships/image" Target="../media/image27.png"/><Relationship Id="rId5" Type="http://schemas.openxmlformats.org/officeDocument/2006/relationships/oleObject" Target="../embeddings/oleObject7.bin"/><Relationship Id="rId10" Type="http://schemas.openxmlformats.org/officeDocument/2006/relationships/image" Target="../media/image26.png"/><Relationship Id="rId4" Type="http://schemas.openxmlformats.org/officeDocument/2006/relationships/image" Target="../media/image23.wmf"/><Relationship Id="rId9" Type="http://schemas.openxmlformats.org/officeDocument/2006/relationships/image" Target="../media/image25.wmf"/><Relationship Id="rId1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16.png"/><Relationship Id="rId18" Type="http://schemas.openxmlformats.org/officeDocument/2006/relationships/image" Target="../media/image38.png"/><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33.wmf"/><Relationship Id="rId17" Type="http://schemas.openxmlformats.org/officeDocument/2006/relationships/image" Target="../media/image37.png"/><Relationship Id="rId2" Type="http://schemas.openxmlformats.org/officeDocument/2006/relationships/slideLayout" Target="../slideLayouts/slideLayout2.xml"/><Relationship Id="rId16" Type="http://schemas.openxmlformats.org/officeDocument/2006/relationships/image" Target="../media/image36.png"/><Relationship Id="rId20" Type="http://schemas.openxmlformats.org/officeDocument/2006/relationships/image" Target="../media/image22.png"/><Relationship Id="rId1" Type="http://schemas.openxmlformats.org/officeDocument/2006/relationships/vmlDrawing" Target="../drawings/vmlDrawing3.vml"/><Relationship Id="rId6" Type="http://schemas.openxmlformats.org/officeDocument/2006/relationships/image" Target="../media/image30.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image" Target="../media/image35.png"/><Relationship Id="rId10" Type="http://schemas.openxmlformats.org/officeDocument/2006/relationships/image" Target="../media/image32.wmf"/><Relationship Id="rId19" Type="http://schemas.openxmlformats.org/officeDocument/2006/relationships/image" Target="../media/image21.png"/><Relationship Id="rId4" Type="http://schemas.openxmlformats.org/officeDocument/2006/relationships/image" Target="../media/image29.wmf"/><Relationship Id="rId9" Type="http://schemas.openxmlformats.org/officeDocument/2006/relationships/oleObject" Target="../embeddings/oleObject12.bin"/><Relationship Id="rId1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16.png"/><Relationship Id="rId18" Type="http://schemas.openxmlformats.org/officeDocument/2006/relationships/image" Target="../media/image48.png"/><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43.wmf"/><Relationship Id="rId17" Type="http://schemas.openxmlformats.org/officeDocument/2006/relationships/image" Target="../media/image47.png"/><Relationship Id="rId2" Type="http://schemas.openxmlformats.org/officeDocument/2006/relationships/slideLayout" Target="../slideLayouts/slideLayout2.xml"/><Relationship Id="rId16" Type="http://schemas.openxmlformats.org/officeDocument/2006/relationships/image" Target="../media/image46.png"/><Relationship Id="rId20" Type="http://schemas.openxmlformats.org/officeDocument/2006/relationships/image" Target="../media/image22.png"/><Relationship Id="rId1" Type="http://schemas.openxmlformats.org/officeDocument/2006/relationships/vmlDrawing" Target="../drawings/vmlDrawing4.vml"/><Relationship Id="rId6" Type="http://schemas.openxmlformats.org/officeDocument/2006/relationships/image" Target="../media/image40.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image" Target="../media/image45.png"/><Relationship Id="rId10" Type="http://schemas.openxmlformats.org/officeDocument/2006/relationships/image" Target="../media/image42.wmf"/><Relationship Id="rId19" Type="http://schemas.openxmlformats.org/officeDocument/2006/relationships/image" Target="../media/image21.png"/><Relationship Id="rId4" Type="http://schemas.openxmlformats.org/officeDocument/2006/relationships/image" Target="../media/image39.wmf"/><Relationship Id="rId9" Type="http://schemas.openxmlformats.org/officeDocument/2006/relationships/oleObject" Target="../embeddings/oleObject17.bin"/><Relationship Id="rId1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27.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28.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24.bin"/><Relationship Id="rId18" Type="http://schemas.openxmlformats.org/officeDocument/2006/relationships/image" Target="../media/image67.wmf"/><Relationship Id="rId3" Type="http://schemas.openxmlformats.org/officeDocument/2006/relationships/oleObject" Target="../embeddings/oleObject19.bin"/><Relationship Id="rId21" Type="http://schemas.openxmlformats.org/officeDocument/2006/relationships/image" Target="../media/image69.png"/><Relationship Id="rId7" Type="http://schemas.openxmlformats.org/officeDocument/2006/relationships/oleObject" Target="../embeddings/oleObject21.bin"/><Relationship Id="rId12" Type="http://schemas.openxmlformats.org/officeDocument/2006/relationships/image" Target="../media/image64.wmf"/><Relationship Id="rId17" Type="http://schemas.openxmlformats.org/officeDocument/2006/relationships/oleObject" Target="../embeddings/oleObject26.bin"/><Relationship Id="rId2" Type="http://schemas.openxmlformats.org/officeDocument/2006/relationships/slideLayout" Target="../slideLayouts/slideLayout2.xml"/><Relationship Id="rId16" Type="http://schemas.openxmlformats.org/officeDocument/2006/relationships/image" Target="../media/image66.wmf"/><Relationship Id="rId20" Type="http://schemas.openxmlformats.org/officeDocument/2006/relationships/image" Target="../media/image68.wmf"/><Relationship Id="rId1" Type="http://schemas.openxmlformats.org/officeDocument/2006/relationships/vmlDrawing" Target="../drawings/vmlDrawing5.vml"/><Relationship Id="rId6" Type="http://schemas.openxmlformats.org/officeDocument/2006/relationships/image" Target="../media/image61.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63.wmf"/><Relationship Id="rId19" Type="http://schemas.openxmlformats.org/officeDocument/2006/relationships/oleObject" Target="../embeddings/oleObject27.bin"/><Relationship Id="rId4" Type="http://schemas.openxmlformats.org/officeDocument/2006/relationships/image" Target="../media/image60.wmf"/><Relationship Id="rId9" Type="http://schemas.openxmlformats.org/officeDocument/2006/relationships/oleObject" Target="../embeddings/oleObject22.bin"/><Relationship Id="rId14" Type="http://schemas.openxmlformats.org/officeDocument/2006/relationships/image" Target="../media/image65.wmf"/><Relationship Id="rId22" Type="http://schemas.openxmlformats.org/officeDocument/2006/relationships/image" Target="../media/image70.png"/></Relationships>
</file>

<file path=ppt/slides/_rels/slide29.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75.wmf"/><Relationship Id="rId2" Type="http://schemas.openxmlformats.org/officeDocument/2006/relationships/slideLayout" Target="../slideLayouts/slideLayout2.xml"/><Relationship Id="rId16" Type="http://schemas.openxmlformats.org/officeDocument/2006/relationships/image" Target="../media/image78.png"/><Relationship Id="rId1" Type="http://schemas.openxmlformats.org/officeDocument/2006/relationships/vmlDrawing" Target="../drawings/vmlDrawing6.vml"/><Relationship Id="rId6" Type="http://schemas.openxmlformats.org/officeDocument/2006/relationships/image" Target="../media/image72.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image" Target="../media/image77.png"/><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31.bin"/><Relationship Id="rId14" Type="http://schemas.openxmlformats.org/officeDocument/2006/relationships/image" Target="../media/image7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31.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2. Numbering systems</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3683-874F-4FDE-8F64-D745576098AA}"/>
              </a:ext>
            </a:extLst>
          </p:cNvPr>
          <p:cNvSpPr>
            <a:spLocks noGrp="1"/>
          </p:cNvSpPr>
          <p:nvPr>
            <p:ph type="title"/>
          </p:nvPr>
        </p:nvSpPr>
        <p:spPr/>
        <p:txBody>
          <a:bodyPr/>
          <a:lstStyle/>
          <a:p>
            <a:r>
              <a:rPr lang="en-US" dirty="0"/>
              <a:t>The hexadecimal system (base 16)</a:t>
            </a:r>
          </a:p>
        </p:txBody>
      </p:sp>
      <p:sp>
        <p:nvSpPr>
          <p:cNvPr id="3" name="Content Placeholder 2">
            <a:extLst>
              <a:ext uri="{FF2B5EF4-FFF2-40B4-BE49-F238E27FC236}">
                <a16:creationId xmlns:a16="http://schemas.microsoft.com/office/drawing/2014/main" id="{CEA4D4B5-AC5D-408B-BBCE-068DC4963841}"/>
              </a:ext>
            </a:extLst>
          </p:cNvPr>
          <p:cNvSpPr>
            <a:spLocks noGrp="1"/>
          </p:cNvSpPr>
          <p:nvPr>
            <p:ph idx="1"/>
          </p:nvPr>
        </p:nvSpPr>
        <p:spPr/>
        <p:txBody>
          <a:bodyPr>
            <a:normAutofit/>
          </a:bodyPr>
          <a:lstStyle/>
          <a:p>
            <a:pPr marL="0" indent="0" algn="l">
              <a:buNone/>
            </a:pPr>
            <a:r>
              <a:rPr lang="en-US" sz="1800" b="1" dirty="0">
                <a:latin typeface="BerlingLTStd-Roman"/>
              </a:rPr>
              <a:t>Problems</a:t>
            </a:r>
            <a:r>
              <a:rPr lang="en-US" sz="1800" dirty="0">
                <a:latin typeface="BerlingLTStd-Roman"/>
              </a:rPr>
              <a:t> :</a:t>
            </a:r>
          </a:p>
          <a:p>
            <a:pPr algn="l"/>
            <a:r>
              <a:rPr lang="en-US" sz="1800" dirty="0">
                <a:latin typeface="BerlingLTStd-Roman"/>
              </a:rPr>
              <a:t>T</a:t>
            </a:r>
            <a:r>
              <a:rPr lang="en-US" sz="1800" b="0" i="0" u="none" strike="noStrike" baseline="0" dirty="0">
                <a:latin typeface="BerlingLTStd-Roman"/>
              </a:rPr>
              <a:t>he decimal system does not show what is stored in the computer as binary directly—there is no obvious relationship between the number of bits in binary and the number of decimal digits. Conversion from one to the other is not fast, as we will see shortly.</a:t>
            </a:r>
          </a:p>
          <a:p>
            <a:pPr marL="0" indent="0" algn="l">
              <a:buNone/>
            </a:pPr>
            <a:r>
              <a:rPr lang="en-US" sz="1800" b="0" i="0" u="none" strike="noStrike" baseline="0" dirty="0">
                <a:latin typeface="BerlingLTStd-Roman"/>
              </a:rPr>
              <a:t>To </a:t>
            </a:r>
            <a:r>
              <a:rPr lang="en-US" sz="1800" b="1" i="0" u="none" strike="noStrike" baseline="0" dirty="0">
                <a:solidFill>
                  <a:srgbClr val="FF0000"/>
                </a:solidFill>
                <a:latin typeface="BerlingLTStd-Roman"/>
              </a:rPr>
              <a:t>overcome this problem</a:t>
            </a:r>
            <a:r>
              <a:rPr lang="en-US" sz="1800" b="0" i="0" u="none" strike="noStrike" baseline="0" dirty="0">
                <a:latin typeface="BerlingLTStd-Roman"/>
              </a:rPr>
              <a:t>, two positional systems were devised: hexadecimal and octal.</a:t>
            </a:r>
          </a:p>
          <a:p>
            <a:pPr algn="l"/>
            <a:r>
              <a:rPr lang="en-US" sz="1800" b="0" i="0" u="none" strike="noStrike" baseline="0" dirty="0">
                <a:latin typeface="BerlingLTStd-Roman"/>
              </a:rPr>
              <a:t>We first discuss the </a:t>
            </a:r>
            <a:r>
              <a:rPr lang="en-US" sz="1800" b="1" i="0" u="none" strike="noStrike" baseline="0" dirty="0">
                <a:solidFill>
                  <a:srgbClr val="FF0000"/>
                </a:solidFill>
                <a:latin typeface="BerlingLTStd-Bold"/>
              </a:rPr>
              <a:t>hexadecimal system</a:t>
            </a:r>
            <a:r>
              <a:rPr lang="en-US" sz="1800" b="0" i="0" u="none" strike="noStrike" baseline="0" dirty="0">
                <a:latin typeface="BerlingLTStd-Roman"/>
              </a:rPr>
              <a:t>, which is more common. The word </a:t>
            </a:r>
            <a:r>
              <a:rPr lang="en-US" sz="1800" b="1" i="0" u="none" strike="noStrike" baseline="0" dirty="0">
                <a:solidFill>
                  <a:srgbClr val="FF0000"/>
                </a:solidFill>
                <a:latin typeface="BerlingLTStd-Bold"/>
              </a:rPr>
              <a:t>hexadecimal</a:t>
            </a:r>
            <a:r>
              <a:rPr lang="en-US" sz="1800" b="1" i="0" u="none" strike="noStrike" baseline="0" dirty="0">
                <a:latin typeface="BerlingLTStd-Bold"/>
              </a:rPr>
              <a:t> </a:t>
            </a:r>
            <a:r>
              <a:rPr lang="en-US" sz="1800" b="0" i="0" u="none" strike="noStrike" baseline="0" dirty="0">
                <a:latin typeface="BerlingLTStd-Roman"/>
              </a:rPr>
              <a:t>is derived from the Greek root </a:t>
            </a:r>
            <a:r>
              <a:rPr lang="en-US" sz="1800" b="0" i="1" u="none" strike="noStrike" baseline="0" dirty="0">
                <a:latin typeface="BerlingLTStd-Italic"/>
              </a:rPr>
              <a:t>hex </a:t>
            </a:r>
            <a:r>
              <a:rPr lang="en-US" sz="1800" b="0" i="0" u="none" strike="noStrike" baseline="0" dirty="0">
                <a:latin typeface="BerlingLTStd-Roman"/>
              </a:rPr>
              <a:t>(six) and the Latin root </a:t>
            </a:r>
            <a:r>
              <a:rPr lang="en-US" sz="1800" b="0" i="1" u="none" strike="noStrike" baseline="0" dirty="0" err="1">
                <a:latin typeface="BerlingLTStd-Italic"/>
              </a:rPr>
              <a:t>decem</a:t>
            </a:r>
            <a:r>
              <a:rPr lang="en-US" sz="1800" b="0" i="1" u="none" strike="noStrike" baseline="0" dirty="0">
                <a:latin typeface="BerlingLTStd-Italic"/>
              </a:rPr>
              <a:t> </a:t>
            </a:r>
            <a:r>
              <a:rPr lang="en-US" sz="1800" b="0" i="0" u="none" strike="noStrike" baseline="0" dirty="0">
                <a:latin typeface="BerlingLTStd-Roman"/>
              </a:rPr>
              <a:t>(ten). </a:t>
            </a:r>
          </a:p>
          <a:p>
            <a:pPr algn="l"/>
            <a:r>
              <a:rPr lang="en-US" sz="1800" b="0" i="0" u="none" strike="noStrike" baseline="0" dirty="0">
                <a:latin typeface="BerlingLTStd-Roman"/>
              </a:rPr>
              <a:t>To be consistent with decimal and binary, it should really have been called </a:t>
            </a:r>
            <a:r>
              <a:rPr lang="en-US" sz="1800" b="0" i="1" u="none" strike="noStrike" baseline="0" dirty="0">
                <a:latin typeface="BerlingLTStd-Italic"/>
              </a:rPr>
              <a:t>sexadecimal</a:t>
            </a:r>
            <a:r>
              <a:rPr lang="en-US" sz="1800" b="0" i="0" u="none" strike="noStrike" baseline="0" dirty="0">
                <a:latin typeface="BerlingLTStd-Roman"/>
              </a:rPr>
              <a:t>, from the Latin roots </a:t>
            </a:r>
            <a:r>
              <a:rPr lang="en-US" sz="1800" b="0" i="1" u="none" strike="noStrike" baseline="0" dirty="0">
                <a:latin typeface="BerlingLTStd-Italic"/>
              </a:rPr>
              <a:t>sex </a:t>
            </a:r>
            <a:r>
              <a:rPr lang="en-US" sz="1800" b="0" i="0" u="none" strike="noStrike" baseline="0" dirty="0">
                <a:latin typeface="BerlingLTStd-Roman"/>
              </a:rPr>
              <a:t>and </a:t>
            </a:r>
            <a:r>
              <a:rPr lang="en-US" sz="1800" b="0" i="1" u="none" strike="noStrike" baseline="0" dirty="0" err="1">
                <a:latin typeface="BerlingLTStd-Italic"/>
              </a:rPr>
              <a:t>decem</a:t>
            </a:r>
            <a:r>
              <a:rPr lang="en-US" sz="1800" b="0" i="0" u="none" strike="noStrike" baseline="0" dirty="0">
                <a:latin typeface="BerlingLTStd-Roman"/>
              </a:rPr>
              <a:t>. In this system the base b </a:t>
            </a:r>
            <a:r>
              <a:rPr lang="en-US" sz="1800" dirty="0">
                <a:latin typeface="MathematicalPiLTStd-1"/>
              </a:rPr>
              <a:t>=</a:t>
            </a:r>
            <a:r>
              <a:rPr lang="en-US" sz="1800" b="0" i="0" u="none" strike="noStrike" baseline="0" dirty="0">
                <a:latin typeface="MathematicalPiLTStd-1"/>
              </a:rPr>
              <a:t> </a:t>
            </a:r>
            <a:r>
              <a:rPr lang="en-US" sz="1800" b="0" i="0" u="none" strike="noStrike" baseline="0" dirty="0">
                <a:latin typeface="BerlingLTStd-Roman"/>
              </a:rPr>
              <a:t>16 and we use 16 symbols to represent a number. The set of symbols is S </a:t>
            </a:r>
            <a:r>
              <a:rPr lang="en-US" sz="1800" dirty="0">
                <a:latin typeface="MathematicalPiLTStd-1"/>
              </a:rPr>
              <a:t>=</a:t>
            </a:r>
            <a:r>
              <a:rPr lang="en-US" sz="1800" b="0" i="0" u="none" strike="noStrike" baseline="0" dirty="0">
                <a:latin typeface="MathematicalPiLTStd-1"/>
              </a:rPr>
              <a:t> </a:t>
            </a:r>
            <a:r>
              <a:rPr lang="en-US" sz="1800" b="0" i="0" u="none" strike="noStrike" baseline="0" dirty="0">
                <a:latin typeface="BerlingLTStd-Roman"/>
              </a:rPr>
              <a:t>{0, 1, 2, 3, 4, 5, 6, 7, 8, 9, A, B, C, D, E, F}. </a:t>
            </a:r>
            <a:endParaRPr lang="en-US" dirty="0"/>
          </a:p>
        </p:txBody>
      </p:sp>
      <p:pic>
        <p:nvPicPr>
          <p:cNvPr id="7" name="Picture 6">
            <a:extLst>
              <a:ext uri="{FF2B5EF4-FFF2-40B4-BE49-F238E27FC236}">
                <a16:creationId xmlns:a16="http://schemas.microsoft.com/office/drawing/2014/main" id="{CFB8C249-0746-4C95-9C4B-A09C38A82C7A}"/>
              </a:ext>
            </a:extLst>
          </p:cNvPr>
          <p:cNvPicPr>
            <a:picLocks noChangeAspect="1"/>
          </p:cNvPicPr>
          <p:nvPr/>
        </p:nvPicPr>
        <p:blipFill>
          <a:blip r:embed="rId2"/>
          <a:stretch>
            <a:fillRect/>
          </a:stretch>
        </p:blipFill>
        <p:spPr>
          <a:xfrm>
            <a:off x="2764317" y="5131925"/>
            <a:ext cx="6821646" cy="1153011"/>
          </a:xfrm>
          <a:prstGeom prst="rect">
            <a:avLst/>
          </a:prstGeom>
          <a:ln w="28575">
            <a:solidFill>
              <a:srgbClr val="FF0000"/>
            </a:solidFill>
          </a:ln>
        </p:spPr>
      </p:pic>
      <p:sp>
        <p:nvSpPr>
          <p:cNvPr id="11" name="TextBox 10">
            <a:extLst>
              <a:ext uri="{FF2B5EF4-FFF2-40B4-BE49-F238E27FC236}">
                <a16:creationId xmlns:a16="http://schemas.microsoft.com/office/drawing/2014/main" id="{59440D03-0128-4F7A-A766-55418C47421A}"/>
              </a:ext>
            </a:extLst>
          </p:cNvPr>
          <p:cNvSpPr txBox="1"/>
          <p:nvPr/>
        </p:nvSpPr>
        <p:spPr>
          <a:xfrm>
            <a:off x="3057988" y="6403136"/>
            <a:ext cx="10711277" cy="369332"/>
          </a:xfrm>
          <a:prstGeom prst="rect">
            <a:avLst/>
          </a:prstGeom>
          <a:noFill/>
        </p:spPr>
        <p:txBody>
          <a:bodyPr wrap="square">
            <a:spAutoFit/>
          </a:bodyPr>
          <a:lstStyle/>
          <a:p>
            <a:pPr algn="l"/>
            <a:r>
              <a:rPr lang="en-US" sz="1800" b="1" i="0" u="none" strike="noStrike" baseline="0" dirty="0">
                <a:latin typeface="Frutiger-Bold"/>
              </a:rPr>
              <a:t>Example 2.2  </a:t>
            </a:r>
            <a:r>
              <a:rPr lang="en-US" sz="1800" b="0" i="0" u="none" strike="noStrike" baseline="0" dirty="0">
                <a:latin typeface="BerlingLTStd-Roman"/>
              </a:rPr>
              <a:t>the number (2AE)</a:t>
            </a:r>
            <a:r>
              <a:rPr lang="en-US" sz="800" b="0" i="0" u="none" strike="noStrike" baseline="0" dirty="0">
                <a:latin typeface="BerlingLTStd-Roman"/>
              </a:rPr>
              <a:t>16 </a:t>
            </a:r>
            <a:r>
              <a:rPr lang="en-US" sz="1800" b="0" i="0" u="none" strike="noStrike" baseline="0" dirty="0">
                <a:latin typeface="BerlingLTStd-Roman"/>
              </a:rPr>
              <a:t>in hexadecimal = 686 in decimal</a:t>
            </a:r>
            <a:endParaRPr lang="en-US" dirty="0"/>
          </a:p>
        </p:txBody>
      </p:sp>
    </p:spTree>
    <p:extLst>
      <p:ext uri="{BB962C8B-B14F-4D97-AF65-F5344CB8AC3E}">
        <p14:creationId xmlns:p14="http://schemas.microsoft.com/office/powerpoint/2010/main" val="43714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E3F3-7A84-4D13-BDFD-355B851D48C4}"/>
              </a:ext>
            </a:extLst>
          </p:cNvPr>
          <p:cNvSpPr>
            <a:spLocks noGrp="1"/>
          </p:cNvSpPr>
          <p:nvPr>
            <p:ph type="title"/>
          </p:nvPr>
        </p:nvSpPr>
        <p:spPr/>
        <p:txBody>
          <a:bodyPr/>
          <a:lstStyle/>
          <a:p>
            <a:r>
              <a:rPr lang="en-US" dirty="0"/>
              <a:t>The octal system (base 8)</a:t>
            </a:r>
          </a:p>
        </p:txBody>
      </p:sp>
      <p:sp>
        <p:nvSpPr>
          <p:cNvPr id="3" name="Content Placeholder 2">
            <a:extLst>
              <a:ext uri="{FF2B5EF4-FFF2-40B4-BE49-F238E27FC236}">
                <a16:creationId xmlns:a16="http://schemas.microsoft.com/office/drawing/2014/main" id="{C253A28D-3D4B-4188-AB2C-8A714EDE6371}"/>
              </a:ext>
            </a:extLst>
          </p:cNvPr>
          <p:cNvSpPr>
            <a:spLocks noGrp="1"/>
          </p:cNvSpPr>
          <p:nvPr>
            <p:ph idx="1"/>
          </p:nvPr>
        </p:nvSpPr>
        <p:spPr>
          <a:xfrm>
            <a:off x="1104900" y="1600200"/>
            <a:ext cx="9982200" cy="2359241"/>
          </a:xfrm>
        </p:spPr>
        <p:txBody>
          <a:bodyPr/>
          <a:lstStyle/>
          <a:p>
            <a:pPr algn="l"/>
            <a:r>
              <a:rPr lang="en-US" sz="1800" b="0" i="0" u="none" strike="noStrike" baseline="0" dirty="0">
                <a:latin typeface="BerlingLTStd-Roman"/>
              </a:rPr>
              <a:t>The second system that was devised to show the equivalent of the binary system outside the computer is the </a:t>
            </a:r>
            <a:r>
              <a:rPr lang="en-US" sz="1800" b="1" i="0" u="none" strike="noStrike" baseline="0" dirty="0">
                <a:latin typeface="BerlingLTStd-Bold"/>
              </a:rPr>
              <a:t>octal system</a:t>
            </a:r>
            <a:r>
              <a:rPr lang="en-US" sz="1800" b="0" i="0" u="none" strike="noStrike" baseline="0" dirty="0">
                <a:latin typeface="BerlingLTStd-Roman"/>
              </a:rPr>
              <a:t>. </a:t>
            </a:r>
          </a:p>
          <a:p>
            <a:pPr algn="l"/>
            <a:r>
              <a:rPr lang="en-US" sz="1800" b="0" i="0" u="none" strike="noStrike" baseline="0" dirty="0">
                <a:latin typeface="BerlingLTStd-Roman"/>
              </a:rPr>
              <a:t>The word </a:t>
            </a:r>
            <a:r>
              <a:rPr lang="en-US" sz="1800" b="0" i="1" u="none" strike="noStrike" baseline="0" dirty="0">
                <a:latin typeface="BerlingLTStd-Italic"/>
              </a:rPr>
              <a:t>octal </a:t>
            </a:r>
            <a:r>
              <a:rPr lang="en-US" sz="1800" b="0" i="0" u="none" strike="noStrike" baseline="0" dirty="0">
                <a:latin typeface="BerlingLTStd-Roman"/>
              </a:rPr>
              <a:t>is derived from the Latin root </a:t>
            </a:r>
            <a:r>
              <a:rPr lang="en-US" sz="1800" b="0" i="1" u="none" strike="noStrike" baseline="0" dirty="0">
                <a:latin typeface="BerlingLTStd-Italic"/>
              </a:rPr>
              <a:t>octo </a:t>
            </a:r>
            <a:r>
              <a:rPr lang="en-US" sz="1800" b="0" i="0" u="none" strike="noStrike" baseline="0" dirty="0">
                <a:latin typeface="BerlingLTStd-Roman"/>
              </a:rPr>
              <a:t>(eight). In this system the base b </a:t>
            </a:r>
            <a:r>
              <a:rPr lang="en-US" sz="1800" dirty="0">
                <a:latin typeface="MathematicalPiLTStd-1"/>
              </a:rPr>
              <a:t>=</a:t>
            </a:r>
            <a:r>
              <a:rPr lang="en-US" sz="1800" b="0" i="0" u="none" strike="noStrike" baseline="0" dirty="0">
                <a:latin typeface="MathematicalPiLTStd-1"/>
              </a:rPr>
              <a:t> </a:t>
            </a:r>
            <a:r>
              <a:rPr lang="en-US" sz="1800" b="0" i="0" u="none" strike="noStrike" baseline="0" dirty="0">
                <a:latin typeface="BerlingLTStd-Roman"/>
              </a:rPr>
              <a:t>8 and we use eight symbols to represent a number. </a:t>
            </a:r>
          </a:p>
          <a:p>
            <a:pPr algn="l"/>
            <a:r>
              <a:rPr lang="en-US" sz="1800" b="0" i="0" u="none" strike="noStrike" baseline="0" dirty="0">
                <a:latin typeface="BerlingLTStd-Roman"/>
              </a:rPr>
              <a:t>The</a:t>
            </a:r>
            <a:r>
              <a:rPr lang="en-US" sz="1800" dirty="0">
                <a:latin typeface="BerlingLTStd-Roman"/>
              </a:rPr>
              <a:t> </a:t>
            </a:r>
            <a:r>
              <a:rPr lang="en-US" sz="1800" b="0" i="0" u="none" strike="noStrike" baseline="0" dirty="0">
                <a:latin typeface="BerlingLTStd-Roman"/>
              </a:rPr>
              <a:t>set of symbols is S </a:t>
            </a:r>
            <a:r>
              <a:rPr lang="en-US" sz="1800" dirty="0">
                <a:latin typeface="MathematicalPiLTStd-1"/>
              </a:rPr>
              <a:t>=</a:t>
            </a:r>
            <a:r>
              <a:rPr lang="en-US" sz="1800" b="0" i="0" u="none" strike="noStrike" baseline="0" dirty="0">
                <a:latin typeface="MathematicalPiLTStd-1"/>
              </a:rPr>
              <a:t> </a:t>
            </a:r>
            <a:r>
              <a:rPr lang="en-US" sz="1800" b="0" i="0" u="none" strike="noStrike" baseline="0" dirty="0">
                <a:latin typeface="BerlingLTStd-Roman"/>
              </a:rPr>
              <a:t>{0, 1, 2, 3, 4, 5, 6, 7}. The symbols in this system are often referred to as </a:t>
            </a:r>
            <a:r>
              <a:rPr lang="en-US" sz="1800" b="1" i="0" u="none" strike="noStrike" baseline="0" dirty="0">
                <a:latin typeface="BerlingLTStd-Bold"/>
              </a:rPr>
              <a:t>octal digits</a:t>
            </a:r>
            <a:endParaRPr lang="en-US" dirty="0"/>
          </a:p>
        </p:txBody>
      </p:sp>
      <p:sp>
        <p:nvSpPr>
          <p:cNvPr id="7" name="TextBox 6">
            <a:extLst>
              <a:ext uri="{FF2B5EF4-FFF2-40B4-BE49-F238E27FC236}">
                <a16:creationId xmlns:a16="http://schemas.microsoft.com/office/drawing/2014/main" id="{AA972696-BB3A-49BC-9B52-ED893F26CC29}"/>
              </a:ext>
            </a:extLst>
          </p:cNvPr>
          <p:cNvSpPr txBox="1"/>
          <p:nvPr/>
        </p:nvSpPr>
        <p:spPr>
          <a:xfrm>
            <a:off x="3136037" y="5679034"/>
            <a:ext cx="6094520" cy="369332"/>
          </a:xfrm>
          <a:prstGeom prst="rect">
            <a:avLst/>
          </a:prstGeom>
          <a:noFill/>
        </p:spPr>
        <p:txBody>
          <a:bodyPr wrap="square">
            <a:spAutoFit/>
          </a:bodyPr>
          <a:lstStyle/>
          <a:p>
            <a:pPr algn="l"/>
            <a:r>
              <a:rPr lang="en-US" sz="1800" b="1" i="0" u="none" strike="noStrike" baseline="0" dirty="0">
                <a:latin typeface="Frutiger-Bold"/>
              </a:rPr>
              <a:t>Example 2.3 </a:t>
            </a:r>
            <a:r>
              <a:rPr lang="en-US" sz="1800" b="0" i="0" u="none" strike="noStrike" baseline="0" dirty="0">
                <a:latin typeface="BerlingLTStd-Roman"/>
              </a:rPr>
              <a:t>the number (1256)8 in octal = 686 in decimal:</a:t>
            </a:r>
            <a:endParaRPr lang="en-US" dirty="0"/>
          </a:p>
        </p:txBody>
      </p:sp>
      <p:pic>
        <p:nvPicPr>
          <p:cNvPr id="9" name="Picture 8">
            <a:extLst>
              <a:ext uri="{FF2B5EF4-FFF2-40B4-BE49-F238E27FC236}">
                <a16:creationId xmlns:a16="http://schemas.microsoft.com/office/drawing/2014/main" id="{E003FBAD-8AD5-4977-BA07-713C0D2209DF}"/>
              </a:ext>
            </a:extLst>
          </p:cNvPr>
          <p:cNvPicPr>
            <a:picLocks noChangeAspect="1"/>
          </p:cNvPicPr>
          <p:nvPr/>
        </p:nvPicPr>
        <p:blipFill>
          <a:blip r:embed="rId2"/>
          <a:stretch>
            <a:fillRect/>
          </a:stretch>
        </p:blipFill>
        <p:spPr>
          <a:xfrm>
            <a:off x="1749818" y="3971849"/>
            <a:ext cx="8188884" cy="1447060"/>
          </a:xfrm>
          <a:prstGeom prst="rect">
            <a:avLst/>
          </a:prstGeom>
        </p:spPr>
      </p:pic>
    </p:spTree>
    <p:extLst>
      <p:ext uri="{BB962C8B-B14F-4D97-AF65-F5344CB8AC3E}">
        <p14:creationId xmlns:p14="http://schemas.microsoft.com/office/powerpoint/2010/main" val="16207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The decimal system (base 10)</a:t>
            </a:r>
          </a:p>
        </p:txBody>
      </p:sp>
      <p:sp>
        <p:nvSpPr>
          <p:cNvPr id="3" name="Content Placeholder 2">
            <a:extLst>
              <a:ext uri="{FF2B5EF4-FFF2-40B4-BE49-F238E27FC236}">
                <a16:creationId xmlns:a16="http://schemas.microsoft.com/office/drawing/2014/main" id="{FEC33737-BC03-4391-8B5D-848E725EF2B7}"/>
              </a:ext>
            </a:extLst>
          </p:cNvPr>
          <p:cNvSpPr>
            <a:spLocks noGrp="1"/>
          </p:cNvSpPr>
          <p:nvPr>
            <p:ph idx="1"/>
          </p:nvPr>
        </p:nvSpPr>
        <p:spPr>
          <a:xfrm>
            <a:off x="6102472" y="1617286"/>
            <a:ext cx="4012033" cy="762003"/>
          </a:xfrm>
        </p:spPr>
        <p:txBody>
          <a:bodyPr>
            <a:normAutofit/>
          </a:bodyPr>
          <a:lstStyle/>
          <a:p>
            <a:pPr marL="0" indent="0" algn="ctr">
              <a:buNone/>
            </a:pPr>
            <a:r>
              <a:rPr lang="en-US" sz="3600" b="1" dirty="0">
                <a:latin typeface="Arial" panose="020B0604020202020204" pitchFamily="34" charset="0"/>
                <a:cs typeface="Arial" panose="020B0604020202020204" pitchFamily="34" charset="0"/>
              </a:rPr>
              <a:t>1</a:t>
            </a:r>
            <a:r>
              <a:rPr lang="en-US" sz="3600" b="1" baseline="-30000" dirty="0">
                <a:solidFill>
                  <a:srgbClr val="FF0000"/>
                </a:solidFill>
                <a:latin typeface="Arial" panose="020B0604020202020204" pitchFamily="34" charset="0"/>
                <a:cs typeface="Arial" panose="020B0604020202020204" pitchFamily="34" charset="0"/>
              </a:rPr>
              <a:t>3</a:t>
            </a:r>
            <a:r>
              <a:rPr lang="en-US" sz="3600" b="1" dirty="0">
                <a:latin typeface="Arial" panose="020B0604020202020204" pitchFamily="34" charset="0"/>
                <a:cs typeface="Arial" panose="020B0604020202020204" pitchFamily="34" charset="0"/>
              </a:rPr>
              <a:t>2</a:t>
            </a:r>
            <a:r>
              <a:rPr lang="en-US" sz="3600" b="1" baseline="-3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3</a:t>
            </a:r>
            <a:r>
              <a:rPr lang="en-US" sz="3600" b="1" baseline="-3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5</a:t>
            </a:r>
            <a:r>
              <a:rPr lang="en-US" sz="3600" b="1" baseline="-30000" dirty="0">
                <a:solidFill>
                  <a:srgbClr val="FF0000"/>
                </a:solidFill>
                <a:latin typeface="Arial" panose="020B0604020202020204" pitchFamily="34" charset="0"/>
                <a:cs typeface="Arial" panose="020B0604020202020204" pitchFamily="34" charset="0"/>
              </a:rPr>
              <a:t>0</a:t>
            </a:r>
          </a:p>
        </p:txBody>
      </p:sp>
      <p:sp>
        <p:nvSpPr>
          <p:cNvPr id="6" name="Content Placeholder 2">
            <a:extLst>
              <a:ext uri="{FF2B5EF4-FFF2-40B4-BE49-F238E27FC236}">
                <a16:creationId xmlns:a16="http://schemas.microsoft.com/office/drawing/2014/main" id="{BEB3D5AE-65DF-4134-ABFD-613683530127}"/>
              </a:ext>
            </a:extLst>
          </p:cNvPr>
          <p:cNvSpPr txBox="1">
            <a:spLocks/>
          </p:cNvSpPr>
          <p:nvPr/>
        </p:nvSpPr>
        <p:spPr>
          <a:xfrm>
            <a:off x="748141" y="2479958"/>
            <a:ext cx="10713030"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10</a:t>
            </a:r>
            <a:r>
              <a:rPr lang="en-US" sz="3600" b="1" baseline="50000" dirty="0">
                <a:solidFill>
                  <a:srgbClr val="FF0000"/>
                </a:solidFill>
                <a:latin typeface="Arial" panose="020B0604020202020204" pitchFamily="34" charset="0"/>
                <a:cs typeface="Arial" panose="020B0604020202020204" pitchFamily="34" charset="0"/>
              </a:rPr>
              <a:t>3</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2</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10</a:t>
            </a:r>
            <a:r>
              <a:rPr lang="en-US" sz="3600" b="1" baseline="5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3</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10</a:t>
            </a:r>
            <a:r>
              <a:rPr lang="en-US" sz="3600" b="1" baseline="5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5</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10</a:t>
            </a:r>
            <a:r>
              <a:rPr lang="en-US" sz="3600" b="1" baseline="50000" dirty="0">
                <a:solidFill>
                  <a:srgbClr val="FF0000"/>
                </a:solidFill>
                <a:latin typeface="Arial" panose="020B0604020202020204" pitchFamily="34" charset="0"/>
                <a:cs typeface="Arial" panose="020B0604020202020204" pitchFamily="34" charset="0"/>
              </a:rPr>
              <a:t>0</a:t>
            </a:r>
            <a:endParaRPr lang="en-US" sz="3600" b="1"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17780B30-0518-4FF8-8467-FBB635277651}"/>
              </a:ext>
            </a:extLst>
          </p:cNvPr>
          <p:cNvSpPr txBox="1">
            <a:spLocks/>
          </p:cNvSpPr>
          <p:nvPr/>
        </p:nvSpPr>
        <p:spPr>
          <a:xfrm>
            <a:off x="2082799" y="1611746"/>
            <a:ext cx="4012033"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1235</a:t>
            </a:r>
            <a:endParaRPr lang="en-US" sz="3600" b="1" baseline="-30000" dirty="0">
              <a:solidFill>
                <a:srgbClr val="FF0000"/>
              </a:solidFill>
              <a:latin typeface="Arial" panose="020B0604020202020204" pitchFamily="34" charset="0"/>
              <a:cs typeface="Arial" panose="020B0604020202020204" pitchFamily="34" charset="0"/>
            </a:endParaRPr>
          </a:p>
        </p:txBody>
      </p:sp>
      <p:sp>
        <p:nvSpPr>
          <p:cNvPr id="4" name="Arrow: Notched Right 3">
            <a:extLst>
              <a:ext uri="{FF2B5EF4-FFF2-40B4-BE49-F238E27FC236}">
                <a16:creationId xmlns:a16="http://schemas.microsoft.com/office/drawing/2014/main" id="{CEBBD5C5-3E0D-4548-9FE8-1D68A37360CE}"/>
              </a:ext>
            </a:extLst>
          </p:cNvPr>
          <p:cNvSpPr/>
          <p:nvPr/>
        </p:nvSpPr>
        <p:spPr>
          <a:xfrm>
            <a:off x="5745942" y="1856509"/>
            <a:ext cx="705658" cy="124691"/>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Content Placeholder 2">
            <a:extLst>
              <a:ext uri="{FF2B5EF4-FFF2-40B4-BE49-F238E27FC236}">
                <a16:creationId xmlns:a16="http://schemas.microsoft.com/office/drawing/2014/main" id="{6FCB050C-7842-4E6F-8559-1C7192F9FAC3}"/>
              </a:ext>
            </a:extLst>
          </p:cNvPr>
          <p:cNvSpPr txBox="1">
            <a:spLocks/>
          </p:cNvSpPr>
          <p:nvPr/>
        </p:nvSpPr>
        <p:spPr>
          <a:xfrm>
            <a:off x="6102472" y="4177606"/>
            <a:ext cx="4012033"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a:t>
            </a:r>
            <a:r>
              <a:rPr lang="en-US" sz="3600" b="1" baseline="-3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3</a:t>
            </a:r>
            <a:r>
              <a:rPr lang="en-US" sz="3600" b="1" baseline="-3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5</a:t>
            </a:r>
            <a:r>
              <a:rPr lang="en-US" sz="3600" b="1" baseline="-30000" dirty="0">
                <a:solidFill>
                  <a:srgbClr val="FF0000"/>
                </a:solidFill>
                <a:latin typeface="Arial" panose="020B0604020202020204" pitchFamily="34" charset="0"/>
                <a:cs typeface="Arial" panose="020B0604020202020204" pitchFamily="34" charset="0"/>
              </a:rPr>
              <a:t>0</a:t>
            </a:r>
            <a:r>
              <a:rPr lang="en-US" sz="3600" b="1" dirty="0">
                <a:latin typeface="Arial" panose="020B0604020202020204" pitchFamily="34" charset="0"/>
                <a:cs typeface="Arial" panose="020B0604020202020204" pitchFamily="34" charset="0"/>
              </a:rPr>
              <a:t>.4</a:t>
            </a:r>
            <a:r>
              <a:rPr lang="en-US" sz="3600" b="1" baseline="-3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6</a:t>
            </a:r>
            <a:r>
              <a:rPr lang="en-US" sz="3600" b="1" baseline="-30000" dirty="0">
                <a:solidFill>
                  <a:srgbClr val="FF0000"/>
                </a:solidFill>
                <a:latin typeface="Arial" panose="020B0604020202020204" pitchFamily="34" charset="0"/>
                <a:cs typeface="Arial" panose="020B0604020202020204" pitchFamily="34" charset="0"/>
              </a:rPr>
              <a:t>-2</a:t>
            </a:r>
          </a:p>
        </p:txBody>
      </p:sp>
      <p:sp>
        <p:nvSpPr>
          <p:cNvPr id="11" name="Content Placeholder 2">
            <a:extLst>
              <a:ext uri="{FF2B5EF4-FFF2-40B4-BE49-F238E27FC236}">
                <a16:creationId xmlns:a16="http://schemas.microsoft.com/office/drawing/2014/main" id="{502431F3-922E-4C7E-B10D-BF8B3B41449F}"/>
              </a:ext>
            </a:extLst>
          </p:cNvPr>
          <p:cNvSpPr txBox="1">
            <a:spLocks/>
          </p:cNvSpPr>
          <p:nvPr/>
        </p:nvSpPr>
        <p:spPr>
          <a:xfrm>
            <a:off x="748141" y="5050438"/>
            <a:ext cx="10713030"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None/>
            </a:pPr>
            <a:r>
              <a:rPr lang="en-US" sz="3600" b="1" dirty="0">
                <a:latin typeface="Arial" panose="020B0604020202020204" pitchFamily="34" charset="0"/>
                <a:cs typeface="Arial" panose="020B0604020202020204" pitchFamily="34" charset="0"/>
              </a:rPr>
              <a:t>1</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10</a:t>
            </a:r>
            <a:r>
              <a:rPr lang="en-US" sz="3600" b="1" baseline="5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3</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10</a:t>
            </a:r>
            <a:r>
              <a:rPr lang="en-US" sz="3600" b="1" baseline="5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5</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10</a:t>
            </a:r>
            <a:r>
              <a:rPr lang="en-US" sz="3600" b="1" baseline="50000" dirty="0">
                <a:solidFill>
                  <a:srgbClr val="FF0000"/>
                </a:solidFill>
                <a:latin typeface="Arial" panose="020B0604020202020204" pitchFamily="34" charset="0"/>
                <a:cs typeface="Arial" panose="020B0604020202020204" pitchFamily="34" charset="0"/>
              </a:rPr>
              <a:t>0</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4</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10</a:t>
            </a:r>
            <a:r>
              <a:rPr lang="en-US" sz="3600" b="1" baseline="5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 </a:t>
            </a:r>
            <a:r>
              <a:rPr lang="en-US" sz="2800" dirty="0">
                <a:solidFill>
                  <a:srgbClr val="3333FF"/>
                </a:solidFill>
                <a:latin typeface="Arial" panose="020B0604020202020204" pitchFamily="34" charset="0"/>
                <a:cs typeface="Arial" panose="020B0604020202020204" pitchFamily="34" charset="0"/>
              </a:rPr>
              <a:t>+</a:t>
            </a:r>
            <a:r>
              <a:rPr lang="en-US" sz="3200" b="1" dirty="0">
                <a:latin typeface="Arial" panose="020B0604020202020204" pitchFamily="34" charset="0"/>
                <a:cs typeface="Arial" panose="020B0604020202020204" pitchFamily="34" charset="0"/>
              </a:rPr>
              <a:t> 6</a:t>
            </a:r>
            <a:r>
              <a:rPr lang="en-US" sz="2800" dirty="0">
                <a:solidFill>
                  <a:srgbClr val="3333FF"/>
                </a:solidFill>
                <a:latin typeface="Arial" panose="020B0604020202020204" pitchFamily="34" charset="0"/>
                <a:cs typeface="Arial" panose="020B0604020202020204" pitchFamily="34" charset="0"/>
              </a:rPr>
              <a:t>x</a:t>
            </a:r>
            <a:r>
              <a:rPr lang="en-US" sz="3200" b="1" dirty="0">
                <a:latin typeface="Arial" panose="020B0604020202020204" pitchFamily="34" charset="0"/>
                <a:cs typeface="Arial" panose="020B0604020202020204" pitchFamily="34" charset="0"/>
              </a:rPr>
              <a:t>10</a:t>
            </a:r>
            <a:r>
              <a:rPr lang="en-US" sz="3200" b="1" baseline="50000" dirty="0">
                <a:solidFill>
                  <a:srgbClr val="FF0000"/>
                </a:solidFill>
                <a:latin typeface="Arial" panose="020B0604020202020204" pitchFamily="34" charset="0"/>
                <a:cs typeface="Arial" panose="020B0604020202020204" pitchFamily="34" charset="0"/>
              </a:rPr>
              <a:t>-2</a:t>
            </a:r>
            <a:endParaRPr lang="en-US" sz="3600" b="1" dirty="0">
              <a:latin typeface="Arial" panose="020B0604020202020204" pitchFamily="34" charset="0"/>
              <a:cs typeface="Arial" panose="020B0604020202020204" pitchFamily="34" charset="0"/>
            </a:endParaRPr>
          </a:p>
        </p:txBody>
      </p:sp>
      <p:sp>
        <p:nvSpPr>
          <p:cNvPr id="12" name="Content Placeholder 2">
            <a:extLst>
              <a:ext uri="{FF2B5EF4-FFF2-40B4-BE49-F238E27FC236}">
                <a16:creationId xmlns:a16="http://schemas.microsoft.com/office/drawing/2014/main" id="{0A0EBBAE-D316-4B04-9A34-F5F0F1DEFD02}"/>
              </a:ext>
            </a:extLst>
          </p:cNvPr>
          <p:cNvSpPr txBox="1">
            <a:spLocks/>
          </p:cNvSpPr>
          <p:nvPr/>
        </p:nvSpPr>
        <p:spPr>
          <a:xfrm>
            <a:off x="2082799" y="4182226"/>
            <a:ext cx="4012033"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135.46</a:t>
            </a:r>
            <a:endParaRPr lang="en-US" sz="3600" b="1" baseline="-30000" dirty="0">
              <a:solidFill>
                <a:srgbClr val="FF0000"/>
              </a:solidFill>
              <a:latin typeface="Arial" panose="020B0604020202020204" pitchFamily="34" charset="0"/>
              <a:cs typeface="Arial" panose="020B0604020202020204" pitchFamily="34" charset="0"/>
            </a:endParaRPr>
          </a:p>
        </p:txBody>
      </p:sp>
      <p:sp>
        <p:nvSpPr>
          <p:cNvPr id="13" name="Arrow: Notched Right 12">
            <a:extLst>
              <a:ext uri="{FF2B5EF4-FFF2-40B4-BE49-F238E27FC236}">
                <a16:creationId xmlns:a16="http://schemas.microsoft.com/office/drawing/2014/main" id="{1EF71560-3914-4D80-859C-BE79D03BDE3D}"/>
              </a:ext>
            </a:extLst>
          </p:cNvPr>
          <p:cNvSpPr/>
          <p:nvPr/>
        </p:nvSpPr>
        <p:spPr>
          <a:xfrm>
            <a:off x="5745942" y="4426989"/>
            <a:ext cx="705658" cy="124691"/>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5" name="Straight Connector 14">
            <a:extLst>
              <a:ext uri="{FF2B5EF4-FFF2-40B4-BE49-F238E27FC236}">
                <a16:creationId xmlns:a16="http://schemas.microsoft.com/office/drawing/2014/main" id="{3D2FCE01-0A45-4808-863E-E3A916D83717}"/>
              </a:ext>
            </a:extLst>
          </p:cNvPr>
          <p:cNvCxnSpPr>
            <a:cxnSpLocks/>
          </p:cNvCxnSpPr>
          <p:nvPr/>
        </p:nvCxnSpPr>
        <p:spPr>
          <a:xfrm>
            <a:off x="2295659" y="3429000"/>
            <a:ext cx="7871098" cy="0"/>
          </a:xfrm>
          <a:prstGeom prst="line">
            <a:avLst/>
          </a:prstGeom>
          <a:ln>
            <a:solidFill>
              <a:srgbClr val="3333F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800CE46-5541-4C61-803E-8295BB86A719}"/>
              </a:ext>
            </a:extLst>
          </p:cNvPr>
          <p:cNvPicPr>
            <a:picLocks noChangeAspect="1"/>
          </p:cNvPicPr>
          <p:nvPr/>
        </p:nvPicPr>
        <p:blipFill>
          <a:blip r:embed="rId2"/>
          <a:stretch>
            <a:fillRect/>
          </a:stretch>
        </p:blipFill>
        <p:spPr>
          <a:xfrm>
            <a:off x="4349163" y="2661843"/>
            <a:ext cx="279414" cy="260363"/>
          </a:xfrm>
          <a:prstGeom prst="rect">
            <a:avLst/>
          </a:prstGeom>
        </p:spPr>
      </p:pic>
      <p:pic>
        <p:nvPicPr>
          <p:cNvPr id="14" name="Picture 13">
            <a:extLst>
              <a:ext uri="{FF2B5EF4-FFF2-40B4-BE49-F238E27FC236}">
                <a16:creationId xmlns:a16="http://schemas.microsoft.com/office/drawing/2014/main" id="{9103C766-169F-44CF-9867-F0D17ABBF361}"/>
              </a:ext>
            </a:extLst>
          </p:cNvPr>
          <p:cNvPicPr>
            <a:picLocks noChangeAspect="1"/>
          </p:cNvPicPr>
          <p:nvPr/>
        </p:nvPicPr>
        <p:blipFill>
          <a:blip r:embed="rId2"/>
          <a:stretch>
            <a:fillRect/>
          </a:stretch>
        </p:blipFill>
        <p:spPr>
          <a:xfrm>
            <a:off x="6007093" y="2629522"/>
            <a:ext cx="279414" cy="260363"/>
          </a:xfrm>
          <a:prstGeom prst="rect">
            <a:avLst/>
          </a:prstGeom>
        </p:spPr>
      </p:pic>
      <p:pic>
        <p:nvPicPr>
          <p:cNvPr id="16" name="Picture 15">
            <a:extLst>
              <a:ext uri="{FF2B5EF4-FFF2-40B4-BE49-F238E27FC236}">
                <a16:creationId xmlns:a16="http://schemas.microsoft.com/office/drawing/2014/main" id="{4B11F667-7C85-41A4-AFDF-EA66EEE0B265}"/>
              </a:ext>
            </a:extLst>
          </p:cNvPr>
          <p:cNvPicPr>
            <a:picLocks noChangeAspect="1"/>
          </p:cNvPicPr>
          <p:nvPr/>
        </p:nvPicPr>
        <p:blipFill>
          <a:blip r:embed="rId2"/>
          <a:stretch>
            <a:fillRect/>
          </a:stretch>
        </p:blipFill>
        <p:spPr>
          <a:xfrm>
            <a:off x="7625753" y="2645681"/>
            <a:ext cx="279414" cy="260363"/>
          </a:xfrm>
          <a:prstGeom prst="rect">
            <a:avLst/>
          </a:prstGeom>
        </p:spPr>
      </p:pic>
      <p:pic>
        <p:nvPicPr>
          <p:cNvPr id="17" name="Picture 16">
            <a:extLst>
              <a:ext uri="{FF2B5EF4-FFF2-40B4-BE49-F238E27FC236}">
                <a16:creationId xmlns:a16="http://schemas.microsoft.com/office/drawing/2014/main" id="{9209D5A8-0CA9-43AA-A9D2-BF6E8B0C70AB}"/>
              </a:ext>
            </a:extLst>
          </p:cNvPr>
          <p:cNvPicPr>
            <a:picLocks noChangeAspect="1"/>
          </p:cNvPicPr>
          <p:nvPr/>
        </p:nvPicPr>
        <p:blipFill>
          <a:blip r:embed="rId2"/>
          <a:stretch>
            <a:fillRect/>
          </a:stretch>
        </p:blipFill>
        <p:spPr>
          <a:xfrm>
            <a:off x="3507810" y="5230059"/>
            <a:ext cx="279414" cy="260363"/>
          </a:xfrm>
          <a:prstGeom prst="rect">
            <a:avLst/>
          </a:prstGeom>
        </p:spPr>
      </p:pic>
      <p:pic>
        <p:nvPicPr>
          <p:cNvPr id="18" name="Picture 17">
            <a:extLst>
              <a:ext uri="{FF2B5EF4-FFF2-40B4-BE49-F238E27FC236}">
                <a16:creationId xmlns:a16="http://schemas.microsoft.com/office/drawing/2014/main" id="{289748F0-CAF7-4709-A390-C9FA68927FD1}"/>
              </a:ext>
            </a:extLst>
          </p:cNvPr>
          <p:cNvPicPr>
            <a:picLocks noChangeAspect="1"/>
          </p:cNvPicPr>
          <p:nvPr/>
        </p:nvPicPr>
        <p:blipFill>
          <a:blip r:embed="rId2"/>
          <a:stretch>
            <a:fillRect/>
          </a:stretch>
        </p:blipFill>
        <p:spPr>
          <a:xfrm>
            <a:off x="5111938" y="5230059"/>
            <a:ext cx="279414" cy="260363"/>
          </a:xfrm>
          <a:prstGeom prst="rect">
            <a:avLst/>
          </a:prstGeom>
        </p:spPr>
      </p:pic>
      <p:pic>
        <p:nvPicPr>
          <p:cNvPr id="19" name="Picture 18">
            <a:extLst>
              <a:ext uri="{FF2B5EF4-FFF2-40B4-BE49-F238E27FC236}">
                <a16:creationId xmlns:a16="http://schemas.microsoft.com/office/drawing/2014/main" id="{2A210545-0A8B-4D89-A5D2-2F3E84A82172}"/>
              </a:ext>
            </a:extLst>
          </p:cNvPr>
          <p:cNvPicPr>
            <a:picLocks noChangeAspect="1"/>
          </p:cNvPicPr>
          <p:nvPr/>
        </p:nvPicPr>
        <p:blipFill>
          <a:blip r:embed="rId2"/>
          <a:stretch>
            <a:fillRect/>
          </a:stretch>
        </p:blipFill>
        <p:spPr>
          <a:xfrm>
            <a:off x="6799869" y="5230059"/>
            <a:ext cx="279414" cy="260363"/>
          </a:xfrm>
          <a:prstGeom prst="rect">
            <a:avLst/>
          </a:prstGeom>
        </p:spPr>
      </p:pic>
      <p:pic>
        <p:nvPicPr>
          <p:cNvPr id="20" name="Picture 19">
            <a:extLst>
              <a:ext uri="{FF2B5EF4-FFF2-40B4-BE49-F238E27FC236}">
                <a16:creationId xmlns:a16="http://schemas.microsoft.com/office/drawing/2014/main" id="{A2121A87-DB60-4893-9A66-B180CC17F3E9}"/>
              </a:ext>
            </a:extLst>
          </p:cNvPr>
          <p:cNvPicPr>
            <a:picLocks noChangeAspect="1"/>
          </p:cNvPicPr>
          <p:nvPr/>
        </p:nvPicPr>
        <p:blipFill>
          <a:blip r:embed="rId2"/>
          <a:stretch>
            <a:fillRect/>
          </a:stretch>
        </p:blipFill>
        <p:spPr>
          <a:xfrm>
            <a:off x="8470767" y="5230058"/>
            <a:ext cx="279414" cy="260363"/>
          </a:xfrm>
          <a:prstGeom prst="rect">
            <a:avLst/>
          </a:prstGeom>
        </p:spPr>
      </p:pic>
    </p:spTree>
    <p:extLst>
      <p:ext uri="{BB962C8B-B14F-4D97-AF65-F5344CB8AC3E}">
        <p14:creationId xmlns:p14="http://schemas.microsoft.com/office/powerpoint/2010/main" val="210597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75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par>
                          <p:cTn id="21" fill="hold">
                            <p:stCondLst>
                              <p:cond delay="0"/>
                            </p:stCondLst>
                            <p:childTnLst>
                              <p:par>
                                <p:cTn id="22" presetID="1" presetClass="exit" presetSubtype="0" fill="hold" nodeType="after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par>
                          <p:cTn id="24" fill="hold">
                            <p:stCondLst>
                              <p:cond delay="0"/>
                            </p:stCondLst>
                            <p:childTnLst>
                              <p:par>
                                <p:cTn id="25" presetID="1" presetClass="exit" presetSubtype="0" fill="hold" nodeType="after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175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7"/>
                                        </p:tgtEl>
                                        <p:attrNameLst>
                                          <p:attrName>style.visibility</p:attrName>
                                        </p:attrNameLst>
                                      </p:cBhvr>
                                      <p:to>
                                        <p:strVal val="hidden"/>
                                      </p:to>
                                    </p:set>
                                  </p:childTnLst>
                                </p:cTn>
                              </p:par>
                            </p:childTnLst>
                          </p:cTn>
                        </p:par>
                        <p:par>
                          <p:cTn id="53" fill="hold">
                            <p:stCondLst>
                              <p:cond delay="0"/>
                            </p:stCondLst>
                            <p:childTnLst>
                              <p:par>
                                <p:cTn id="54" presetID="1" presetClass="exit" presetSubtype="0" fill="hold" nodeType="afterEffect">
                                  <p:stCondLst>
                                    <p:cond delay="0"/>
                                  </p:stCondLst>
                                  <p:childTnLst>
                                    <p:set>
                                      <p:cBhvr>
                                        <p:cTn id="55" dur="1" fill="hold">
                                          <p:stCondLst>
                                            <p:cond delay="0"/>
                                          </p:stCondLst>
                                        </p:cTn>
                                        <p:tgtEl>
                                          <p:spTgt spid="18"/>
                                        </p:tgtEl>
                                        <p:attrNameLst>
                                          <p:attrName>style.visibility</p:attrName>
                                        </p:attrNameLst>
                                      </p:cBhvr>
                                      <p:to>
                                        <p:strVal val="hidden"/>
                                      </p:to>
                                    </p:set>
                                  </p:childTnLst>
                                </p:cTn>
                              </p:par>
                            </p:childTnLst>
                          </p:cTn>
                        </p:par>
                        <p:par>
                          <p:cTn id="56" fill="hold">
                            <p:stCondLst>
                              <p:cond delay="0"/>
                            </p:stCondLst>
                            <p:childTnLst>
                              <p:par>
                                <p:cTn id="57" presetID="1" presetClass="exit" presetSubtype="0" fill="hold" nodeType="afterEffect">
                                  <p:stCondLst>
                                    <p:cond delay="0"/>
                                  </p:stCondLst>
                                  <p:childTnLst>
                                    <p:set>
                                      <p:cBhvr>
                                        <p:cTn id="58" dur="1" fill="hold">
                                          <p:stCondLst>
                                            <p:cond delay="0"/>
                                          </p:stCondLst>
                                        </p:cTn>
                                        <p:tgtEl>
                                          <p:spTgt spid="19"/>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nodeType="afterEffect">
                                  <p:stCondLst>
                                    <p:cond delay="0"/>
                                  </p:stCondLst>
                                  <p:childTnLst>
                                    <p:set>
                                      <p:cBhvr>
                                        <p:cTn id="61"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4" grpId="0" animBg="1"/>
      <p:bldP spid="10" grpId="0"/>
      <p:bldP spid="11" grpId="0"/>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The binary system (base 2)</a:t>
            </a:r>
          </a:p>
        </p:txBody>
      </p:sp>
      <p:sp>
        <p:nvSpPr>
          <p:cNvPr id="3" name="Content Placeholder 2">
            <a:extLst>
              <a:ext uri="{FF2B5EF4-FFF2-40B4-BE49-F238E27FC236}">
                <a16:creationId xmlns:a16="http://schemas.microsoft.com/office/drawing/2014/main" id="{FEC33737-BC03-4391-8B5D-848E725EF2B7}"/>
              </a:ext>
            </a:extLst>
          </p:cNvPr>
          <p:cNvSpPr>
            <a:spLocks noGrp="1"/>
          </p:cNvSpPr>
          <p:nvPr>
            <p:ph idx="1"/>
          </p:nvPr>
        </p:nvSpPr>
        <p:spPr>
          <a:xfrm>
            <a:off x="6102472" y="1617286"/>
            <a:ext cx="4012033" cy="762003"/>
          </a:xfrm>
        </p:spPr>
        <p:txBody>
          <a:bodyPr>
            <a:normAutofit/>
          </a:bodyPr>
          <a:lstStyle/>
          <a:p>
            <a:pPr marL="0" indent="0" algn="ctr">
              <a:buNone/>
            </a:pPr>
            <a:r>
              <a:rPr lang="en-US" sz="3600" b="1" dirty="0">
                <a:latin typeface="Arial" panose="020B0604020202020204" pitchFamily="34" charset="0"/>
                <a:cs typeface="Arial" panose="020B0604020202020204" pitchFamily="34" charset="0"/>
              </a:rPr>
              <a:t>1</a:t>
            </a:r>
            <a:r>
              <a:rPr lang="en-US" sz="3600" b="1" baseline="-30000" dirty="0">
                <a:solidFill>
                  <a:srgbClr val="FF0000"/>
                </a:solidFill>
                <a:latin typeface="Arial" panose="020B0604020202020204" pitchFamily="34" charset="0"/>
                <a:cs typeface="Arial" panose="020B0604020202020204" pitchFamily="34" charset="0"/>
              </a:rPr>
              <a:t>3</a:t>
            </a:r>
            <a:r>
              <a:rPr lang="en-US" sz="3600" b="1" dirty="0">
                <a:latin typeface="Arial" panose="020B0604020202020204" pitchFamily="34" charset="0"/>
                <a:cs typeface="Arial" panose="020B0604020202020204" pitchFamily="34" charset="0"/>
              </a:rPr>
              <a:t>0</a:t>
            </a:r>
            <a:r>
              <a:rPr lang="en-US" sz="3600" b="1" baseline="-3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1</a:t>
            </a:r>
            <a:r>
              <a:rPr lang="en-US" sz="3600" b="1" baseline="-3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1</a:t>
            </a:r>
            <a:r>
              <a:rPr lang="en-US" sz="3600" b="1" baseline="-30000" dirty="0">
                <a:solidFill>
                  <a:srgbClr val="FF0000"/>
                </a:solidFill>
                <a:latin typeface="Arial" panose="020B0604020202020204" pitchFamily="34" charset="0"/>
                <a:cs typeface="Arial" panose="020B0604020202020204" pitchFamily="34" charset="0"/>
              </a:rPr>
              <a:t>0</a:t>
            </a:r>
          </a:p>
        </p:txBody>
      </p:sp>
      <p:sp>
        <p:nvSpPr>
          <p:cNvPr id="6" name="Content Placeholder 2">
            <a:extLst>
              <a:ext uri="{FF2B5EF4-FFF2-40B4-BE49-F238E27FC236}">
                <a16:creationId xmlns:a16="http://schemas.microsoft.com/office/drawing/2014/main" id="{BEB3D5AE-65DF-4134-ABFD-613683530127}"/>
              </a:ext>
            </a:extLst>
          </p:cNvPr>
          <p:cNvSpPr txBox="1">
            <a:spLocks/>
          </p:cNvSpPr>
          <p:nvPr/>
        </p:nvSpPr>
        <p:spPr>
          <a:xfrm>
            <a:off x="748141" y="2479958"/>
            <a:ext cx="10713030"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2</a:t>
            </a:r>
            <a:r>
              <a:rPr lang="en-US" sz="3600" b="1" baseline="50000" dirty="0">
                <a:solidFill>
                  <a:srgbClr val="FF0000"/>
                </a:solidFill>
                <a:latin typeface="Arial" panose="020B0604020202020204" pitchFamily="34" charset="0"/>
                <a:cs typeface="Arial" panose="020B0604020202020204" pitchFamily="34" charset="0"/>
              </a:rPr>
              <a:t>3</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0</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2</a:t>
            </a:r>
            <a:r>
              <a:rPr lang="en-US" sz="3600" b="1" baseline="5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1</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2</a:t>
            </a:r>
            <a:r>
              <a:rPr lang="en-US" sz="3600" b="1" baseline="5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1</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2</a:t>
            </a:r>
            <a:r>
              <a:rPr lang="en-US" sz="3600" b="1" baseline="50000" dirty="0">
                <a:solidFill>
                  <a:srgbClr val="FF0000"/>
                </a:solidFill>
                <a:latin typeface="Arial" panose="020B0604020202020204" pitchFamily="34" charset="0"/>
                <a:cs typeface="Arial" panose="020B0604020202020204" pitchFamily="34" charset="0"/>
              </a:rPr>
              <a:t>0</a:t>
            </a:r>
            <a:endParaRPr lang="en-US" sz="3600" b="1"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17780B30-0518-4FF8-8467-FBB635277651}"/>
              </a:ext>
            </a:extLst>
          </p:cNvPr>
          <p:cNvSpPr txBox="1">
            <a:spLocks/>
          </p:cNvSpPr>
          <p:nvPr/>
        </p:nvSpPr>
        <p:spPr>
          <a:xfrm>
            <a:off x="2082799" y="1611746"/>
            <a:ext cx="4012033"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1011</a:t>
            </a:r>
            <a:endParaRPr lang="en-US" sz="3600" b="1" baseline="-30000" dirty="0">
              <a:solidFill>
                <a:srgbClr val="FF0000"/>
              </a:solidFill>
              <a:latin typeface="Arial" panose="020B0604020202020204" pitchFamily="34" charset="0"/>
              <a:cs typeface="Arial" panose="020B0604020202020204" pitchFamily="34" charset="0"/>
            </a:endParaRPr>
          </a:p>
        </p:txBody>
      </p:sp>
      <p:sp>
        <p:nvSpPr>
          <p:cNvPr id="4" name="Arrow: Notched Right 3">
            <a:extLst>
              <a:ext uri="{FF2B5EF4-FFF2-40B4-BE49-F238E27FC236}">
                <a16:creationId xmlns:a16="http://schemas.microsoft.com/office/drawing/2014/main" id="{CEBBD5C5-3E0D-4548-9FE8-1D68A37360CE}"/>
              </a:ext>
            </a:extLst>
          </p:cNvPr>
          <p:cNvSpPr/>
          <p:nvPr/>
        </p:nvSpPr>
        <p:spPr>
          <a:xfrm>
            <a:off x="5745942" y="1856509"/>
            <a:ext cx="705658" cy="124691"/>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Content Placeholder 2">
            <a:extLst>
              <a:ext uri="{FF2B5EF4-FFF2-40B4-BE49-F238E27FC236}">
                <a16:creationId xmlns:a16="http://schemas.microsoft.com/office/drawing/2014/main" id="{6FCB050C-7842-4E6F-8559-1C7192F9FAC3}"/>
              </a:ext>
            </a:extLst>
          </p:cNvPr>
          <p:cNvSpPr txBox="1">
            <a:spLocks/>
          </p:cNvSpPr>
          <p:nvPr/>
        </p:nvSpPr>
        <p:spPr>
          <a:xfrm>
            <a:off x="6102472" y="4177606"/>
            <a:ext cx="4012033"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a:t>
            </a:r>
            <a:r>
              <a:rPr lang="en-US" sz="3600" b="1" baseline="-3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0</a:t>
            </a:r>
            <a:r>
              <a:rPr lang="en-US" sz="3600" b="1" baseline="-3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1</a:t>
            </a:r>
            <a:r>
              <a:rPr lang="en-US" sz="3600" b="1" baseline="-30000" dirty="0">
                <a:solidFill>
                  <a:srgbClr val="FF0000"/>
                </a:solidFill>
                <a:latin typeface="Arial" panose="020B0604020202020204" pitchFamily="34" charset="0"/>
                <a:cs typeface="Arial" panose="020B0604020202020204" pitchFamily="34" charset="0"/>
              </a:rPr>
              <a:t>0</a:t>
            </a:r>
            <a:r>
              <a:rPr lang="en-US" sz="3600" b="1" dirty="0">
                <a:latin typeface="Arial" panose="020B0604020202020204" pitchFamily="34" charset="0"/>
                <a:cs typeface="Arial" panose="020B0604020202020204" pitchFamily="34" charset="0"/>
              </a:rPr>
              <a:t>.1</a:t>
            </a:r>
            <a:r>
              <a:rPr lang="en-US" sz="3600" b="1" baseline="-3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1</a:t>
            </a:r>
            <a:r>
              <a:rPr lang="en-US" sz="3600" b="1" baseline="-30000" dirty="0">
                <a:solidFill>
                  <a:srgbClr val="FF0000"/>
                </a:solidFill>
                <a:latin typeface="Arial" panose="020B0604020202020204" pitchFamily="34" charset="0"/>
                <a:cs typeface="Arial" panose="020B0604020202020204" pitchFamily="34" charset="0"/>
              </a:rPr>
              <a:t>-2</a:t>
            </a:r>
          </a:p>
        </p:txBody>
      </p:sp>
      <p:sp>
        <p:nvSpPr>
          <p:cNvPr id="11" name="Content Placeholder 2">
            <a:extLst>
              <a:ext uri="{FF2B5EF4-FFF2-40B4-BE49-F238E27FC236}">
                <a16:creationId xmlns:a16="http://schemas.microsoft.com/office/drawing/2014/main" id="{502431F3-922E-4C7E-B10D-BF8B3B41449F}"/>
              </a:ext>
            </a:extLst>
          </p:cNvPr>
          <p:cNvSpPr txBox="1">
            <a:spLocks/>
          </p:cNvSpPr>
          <p:nvPr/>
        </p:nvSpPr>
        <p:spPr>
          <a:xfrm>
            <a:off x="748141" y="5050438"/>
            <a:ext cx="10713030"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None/>
            </a:pPr>
            <a:r>
              <a:rPr lang="en-US" sz="3600" b="1" dirty="0">
                <a:latin typeface="Arial" panose="020B0604020202020204" pitchFamily="34" charset="0"/>
                <a:cs typeface="Arial" panose="020B0604020202020204" pitchFamily="34" charset="0"/>
              </a:rPr>
              <a:t>1</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2</a:t>
            </a:r>
            <a:r>
              <a:rPr lang="en-US" sz="3600" b="1" baseline="5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0</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2</a:t>
            </a:r>
            <a:r>
              <a:rPr lang="en-US" sz="3600" b="1" baseline="5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1</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2</a:t>
            </a:r>
            <a:r>
              <a:rPr lang="en-US" sz="3600" b="1" baseline="50000" dirty="0">
                <a:solidFill>
                  <a:srgbClr val="FF0000"/>
                </a:solidFill>
                <a:latin typeface="Arial" panose="020B0604020202020204" pitchFamily="34" charset="0"/>
                <a:cs typeface="Arial" panose="020B0604020202020204" pitchFamily="34" charset="0"/>
              </a:rPr>
              <a:t>0</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1</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2</a:t>
            </a:r>
            <a:r>
              <a:rPr lang="en-US" sz="3600" b="1" baseline="5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 </a:t>
            </a:r>
            <a:r>
              <a:rPr lang="en-US" sz="2800" dirty="0">
                <a:solidFill>
                  <a:srgbClr val="3333FF"/>
                </a:solidFill>
                <a:latin typeface="Arial" panose="020B0604020202020204" pitchFamily="34" charset="0"/>
                <a:cs typeface="Arial" panose="020B0604020202020204" pitchFamily="34" charset="0"/>
              </a:rPr>
              <a:t>+</a:t>
            </a:r>
            <a:r>
              <a:rPr lang="en-US" sz="3200" b="1" dirty="0">
                <a:latin typeface="Arial" panose="020B0604020202020204" pitchFamily="34" charset="0"/>
                <a:cs typeface="Arial" panose="020B0604020202020204" pitchFamily="34" charset="0"/>
              </a:rPr>
              <a:t> 1</a:t>
            </a:r>
            <a:r>
              <a:rPr lang="en-US" sz="2800" dirty="0">
                <a:solidFill>
                  <a:srgbClr val="3333FF"/>
                </a:solidFill>
                <a:latin typeface="Arial" panose="020B0604020202020204" pitchFamily="34" charset="0"/>
                <a:cs typeface="Arial" panose="020B0604020202020204" pitchFamily="34" charset="0"/>
              </a:rPr>
              <a:t>x</a:t>
            </a:r>
            <a:r>
              <a:rPr lang="en-US" sz="3200" b="1" dirty="0">
                <a:latin typeface="Arial" panose="020B0604020202020204" pitchFamily="34" charset="0"/>
                <a:cs typeface="Arial" panose="020B0604020202020204" pitchFamily="34" charset="0"/>
              </a:rPr>
              <a:t>2</a:t>
            </a:r>
            <a:r>
              <a:rPr lang="en-US" sz="3200" b="1" baseline="50000" dirty="0">
                <a:solidFill>
                  <a:srgbClr val="FF0000"/>
                </a:solidFill>
                <a:latin typeface="Arial" panose="020B0604020202020204" pitchFamily="34" charset="0"/>
                <a:cs typeface="Arial" panose="020B0604020202020204" pitchFamily="34" charset="0"/>
              </a:rPr>
              <a:t>-2</a:t>
            </a:r>
            <a:endParaRPr lang="en-US" sz="3600" b="1" dirty="0">
              <a:latin typeface="Arial" panose="020B0604020202020204" pitchFamily="34" charset="0"/>
              <a:cs typeface="Arial" panose="020B0604020202020204" pitchFamily="34" charset="0"/>
            </a:endParaRPr>
          </a:p>
        </p:txBody>
      </p:sp>
      <p:sp>
        <p:nvSpPr>
          <p:cNvPr id="12" name="Content Placeholder 2">
            <a:extLst>
              <a:ext uri="{FF2B5EF4-FFF2-40B4-BE49-F238E27FC236}">
                <a16:creationId xmlns:a16="http://schemas.microsoft.com/office/drawing/2014/main" id="{0A0EBBAE-D316-4B04-9A34-F5F0F1DEFD02}"/>
              </a:ext>
            </a:extLst>
          </p:cNvPr>
          <p:cNvSpPr txBox="1">
            <a:spLocks/>
          </p:cNvSpPr>
          <p:nvPr/>
        </p:nvSpPr>
        <p:spPr>
          <a:xfrm>
            <a:off x="2082799" y="4182226"/>
            <a:ext cx="4012033"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101.11</a:t>
            </a:r>
            <a:endParaRPr lang="en-US" sz="3600" b="1" baseline="-30000" dirty="0">
              <a:solidFill>
                <a:srgbClr val="FF0000"/>
              </a:solidFill>
              <a:latin typeface="Arial" panose="020B0604020202020204" pitchFamily="34" charset="0"/>
              <a:cs typeface="Arial" panose="020B0604020202020204" pitchFamily="34" charset="0"/>
            </a:endParaRPr>
          </a:p>
        </p:txBody>
      </p:sp>
      <p:sp>
        <p:nvSpPr>
          <p:cNvPr id="13" name="Arrow: Notched Right 12">
            <a:extLst>
              <a:ext uri="{FF2B5EF4-FFF2-40B4-BE49-F238E27FC236}">
                <a16:creationId xmlns:a16="http://schemas.microsoft.com/office/drawing/2014/main" id="{1EF71560-3914-4D80-859C-BE79D03BDE3D}"/>
              </a:ext>
            </a:extLst>
          </p:cNvPr>
          <p:cNvSpPr/>
          <p:nvPr/>
        </p:nvSpPr>
        <p:spPr>
          <a:xfrm>
            <a:off x="5745942" y="4426989"/>
            <a:ext cx="705658" cy="124691"/>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5" name="Straight Connector 14">
            <a:extLst>
              <a:ext uri="{FF2B5EF4-FFF2-40B4-BE49-F238E27FC236}">
                <a16:creationId xmlns:a16="http://schemas.microsoft.com/office/drawing/2014/main" id="{3D2FCE01-0A45-4808-863E-E3A916D83717}"/>
              </a:ext>
            </a:extLst>
          </p:cNvPr>
          <p:cNvCxnSpPr>
            <a:cxnSpLocks/>
          </p:cNvCxnSpPr>
          <p:nvPr/>
        </p:nvCxnSpPr>
        <p:spPr>
          <a:xfrm>
            <a:off x="2295659" y="3429000"/>
            <a:ext cx="7871098" cy="0"/>
          </a:xfrm>
          <a:prstGeom prst="line">
            <a:avLst/>
          </a:prstGeom>
          <a:ln>
            <a:solidFill>
              <a:srgbClr val="3333FF"/>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179B30E-C626-4E52-A290-B9A1EDBEDB1C}"/>
              </a:ext>
            </a:extLst>
          </p:cNvPr>
          <p:cNvPicPr>
            <a:picLocks noChangeAspect="1"/>
          </p:cNvPicPr>
          <p:nvPr/>
        </p:nvPicPr>
        <p:blipFill>
          <a:blip r:embed="rId2"/>
          <a:stretch>
            <a:fillRect/>
          </a:stretch>
        </p:blipFill>
        <p:spPr>
          <a:xfrm>
            <a:off x="4574611" y="2661843"/>
            <a:ext cx="279414" cy="260363"/>
          </a:xfrm>
          <a:prstGeom prst="rect">
            <a:avLst/>
          </a:prstGeom>
        </p:spPr>
      </p:pic>
      <p:pic>
        <p:nvPicPr>
          <p:cNvPr id="16" name="Picture 15">
            <a:extLst>
              <a:ext uri="{FF2B5EF4-FFF2-40B4-BE49-F238E27FC236}">
                <a16:creationId xmlns:a16="http://schemas.microsoft.com/office/drawing/2014/main" id="{923FA78B-A97E-4A7A-B9D8-96F8E0E7A884}"/>
              </a:ext>
            </a:extLst>
          </p:cNvPr>
          <p:cNvPicPr>
            <a:picLocks noChangeAspect="1"/>
          </p:cNvPicPr>
          <p:nvPr/>
        </p:nvPicPr>
        <p:blipFill>
          <a:blip r:embed="rId2"/>
          <a:stretch>
            <a:fillRect/>
          </a:stretch>
        </p:blipFill>
        <p:spPr>
          <a:xfrm>
            <a:off x="5951016" y="2661842"/>
            <a:ext cx="279414" cy="260363"/>
          </a:xfrm>
          <a:prstGeom prst="rect">
            <a:avLst/>
          </a:prstGeom>
        </p:spPr>
      </p:pic>
      <p:pic>
        <p:nvPicPr>
          <p:cNvPr id="17" name="Picture 16">
            <a:extLst>
              <a:ext uri="{FF2B5EF4-FFF2-40B4-BE49-F238E27FC236}">
                <a16:creationId xmlns:a16="http://schemas.microsoft.com/office/drawing/2014/main" id="{0F4ACF9A-9FB8-4466-AA37-6A7B97B4E6F2}"/>
              </a:ext>
            </a:extLst>
          </p:cNvPr>
          <p:cNvPicPr>
            <a:picLocks noChangeAspect="1"/>
          </p:cNvPicPr>
          <p:nvPr/>
        </p:nvPicPr>
        <p:blipFill>
          <a:blip r:embed="rId2"/>
          <a:stretch>
            <a:fillRect/>
          </a:stretch>
        </p:blipFill>
        <p:spPr>
          <a:xfrm>
            <a:off x="7327421" y="2661841"/>
            <a:ext cx="279414" cy="260363"/>
          </a:xfrm>
          <a:prstGeom prst="rect">
            <a:avLst/>
          </a:prstGeom>
        </p:spPr>
      </p:pic>
      <p:pic>
        <p:nvPicPr>
          <p:cNvPr id="18" name="Picture 17">
            <a:extLst>
              <a:ext uri="{FF2B5EF4-FFF2-40B4-BE49-F238E27FC236}">
                <a16:creationId xmlns:a16="http://schemas.microsoft.com/office/drawing/2014/main" id="{21B6AFA0-97BA-4C62-8F0E-7D9E519434AD}"/>
              </a:ext>
            </a:extLst>
          </p:cNvPr>
          <p:cNvPicPr>
            <a:picLocks noChangeAspect="1"/>
          </p:cNvPicPr>
          <p:nvPr/>
        </p:nvPicPr>
        <p:blipFill>
          <a:blip r:embed="rId2"/>
          <a:stretch>
            <a:fillRect/>
          </a:stretch>
        </p:blipFill>
        <p:spPr>
          <a:xfrm>
            <a:off x="3884817" y="5227946"/>
            <a:ext cx="279414" cy="260363"/>
          </a:xfrm>
          <a:prstGeom prst="rect">
            <a:avLst/>
          </a:prstGeom>
        </p:spPr>
      </p:pic>
      <p:pic>
        <p:nvPicPr>
          <p:cNvPr id="19" name="Picture 18">
            <a:extLst>
              <a:ext uri="{FF2B5EF4-FFF2-40B4-BE49-F238E27FC236}">
                <a16:creationId xmlns:a16="http://schemas.microsoft.com/office/drawing/2014/main" id="{F9C4E142-295E-4B17-8497-929E8580DB9F}"/>
              </a:ext>
            </a:extLst>
          </p:cNvPr>
          <p:cNvPicPr>
            <a:picLocks noChangeAspect="1"/>
          </p:cNvPicPr>
          <p:nvPr/>
        </p:nvPicPr>
        <p:blipFill>
          <a:blip r:embed="rId2"/>
          <a:stretch>
            <a:fillRect/>
          </a:stretch>
        </p:blipFill>
        <p:spPr>
          <a:xfrm>
            <a:off x="5273859" y="5227945"/>
            <a:ext cx="279414" cy="260363"/>
          </a:xfrm>
          <a:prstGeom prst="rect">
            <a:avLst/>
          </a:prstGeom>
        </p:spPr>
      </p:pic>
      <p:pic>
        <p:nvPicPr>
          <p:cNvPr id="20" name="Picture 19">
            <a:extLst>
              <a:ext uri="{FF2B5EF4-FFF2-40B4-BE49-F238E27FC236}">
                <a16:creationId xmlns:a16="http://schemas.microsoft.com/office/drawing/2014/main" id="{58A6A473-C88E-4F56-9469-B91150C887AE}"/>
              </a:ext>
            </a:extLst>
          </p:cNvPr>
          <p:cNvPicPr>
            <a:picLocks noChangeAspect="1"/>
          </p:cNvPicPr>
          <p:nvPr/>
        </p:nvPicPr>
        <p:blipFill>
          <a:blip r:embed="rId2"/>
          <a:stretch>
            <a:fillRect/>
          </a:stretch>
        </p:blipFill>
        <p:spPr>
          <a:xfrm>
            <a:off x="6654360" y="5227944"/>
            <a:ext cx="279414" cy="260363"/>
          </a:xfrm>
          <a:prstGeom prst="rect">
            <a:avLst/>
          </a:prstGeom>
        </p:spPr>
      </p:pic>
      <p:pic>
        <p:nvPicPr>
          <p:cNvPr id="21" name="Picture 20">
            <a:extLst>
              <a:ext uri="{FF2B5EF4-FFF2-40B4-BE49-F238E27FC236}">
                <a16:creationId xmlns:a16="http://schemas.microsoft.com/office/drawing/2014/main" id="{303D1AB8-8E88-4581-9BDA-84434CA5F3D7}"/>
              </a:ext>
            </a:extLst>
          </p:cNvPr>
          <p:cNvPicPr>
            <a:picLocks noChangeAspect="1"/>
          </p:cNvPicPr>
          <p:nvPr/>
        </p:nvPicPr>
        <p:blipFill>
          <a:blip r:embed="rId2"/>
          <a:stretch>
            <a:fillRect/>
          </a:stretch>
        </p:blipFill>
        <p:spPr>
          <a:xfrm>
            <a:off x="8088101" y="5227943"/>
            <a:ext cx="279414" cy="260363"/>
          </a:xfrm>
          <a:prstGeom prst="rect">
            <a:avLst/>
          </a:prstGeom>
        </p:spPr>
      </p:pic>
    </p:spTree>
    <p:extLst>
      <p:ext uri="{BB962C8B-B14F-4D97-AF65-F5344CB8AC3E}">
        <p14:creationId xmlns:p14="http://schemas.microsoft.com/office/powerpoint/2010/main" val="323518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75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1" presetClass="exit" presetSubtype="0" fill="hold" nodeType="afterEffect">
                                  <p:stCondLst>
                                    <p:cond delay="0"/>
                                  </p:stCondLst>
                                  <p:childTnLst>
                                    <p:set>
                                      <p:cBhvr>
                                        <p:cTn id="23" dur="1" fill="hold">
                                          <p:stCondLst>
                                            <p:cond delay="0"/>
                                          </p:stCondLst>
                                        </p:cTn>
                                        <p:tgtEl>
                                          <p:spTgt spid="16"/>
                                        </p:tgtEl>
                                        <p:attrNameLst>
                                          <p:attrName>style.visibility</p:attrName>
                                        </p:attrNameLst>
                                      </p:cBhvr>
                                      <p:to>
                                        <p:strVal val="hidden"/>
                                      </p:to>
                                    </p:set>
                                  </p:childTnLst>
                                </p:cTn>
                              </p:par>
                            </p:childTnLst>
                          </p:cTn>
                        </p:par>
                        <p:par>
                          <p:cTn id="24" fill="hold">
                            <p:stCondLst>
                              <p:cond delay="0"/>
                            </p:stCondLst>
                            <p:childTnLst>
                              <p:par>
                                <p:cTn id="25" presetID="1" presetClass="exit" presetSubtype="0" fill="hold" nodeType="after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175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par>
                          <p:cTn id="53" fill="hold">
                            <p:stCondLst>
                              <p:cond delay="0"/>
                            </p:stCondLst>
                            <p:childTnLst>
                              <p:par>
                                <p:cTn id="54" presetID="1" presetClass="exit" presetSubtype="0" fill="hold" nodeType="afterEffect">
                                  <p:stCondLst>
                                    <p:cond delay="0"/>
                                  </p:stCondLst>
                                  <p:childTnLst>
                                    <p:set>
                                      <p:cBhvr>
                                        <p:cTn id="55" dur="1" fill="hold">
                                          <p:stCondLst>
                                            <p:cond delay="0"/>
                                          </p:stCondLst>
                                        </p:cTn>
                                        <p:tgtEl>
                                          <p:spTgt spid="19"/>
                                        </p:tgtEl>
                                        <p:attrNameLst>
                                          <p:attrName>style.visibility</p:attrName>
                                        </p:attrNameLst>
                                      </p:cBhvr>
                                      <p:to>
                                        <p:strVal val="hidden"/>
                                      </p:to>
                                    </p:set>
                                  </p:childTnLst>
                                </p:cTn>
                              </p:par>
                            </p:childTnLst>
                          </p:cTn>
                        </p:par>
                        <p:par>
                          <p:cTn id="56" fill="hold">
                            <p:stCondLst>
                              <p:cond delay="0"/>
                            </p:stCondLst>
                            <p:childTnLst>
                              <p:par>
                                <p:cTn id="57" presetID="1" presetClass="exit" presetSubtype="0" fill="hold" nodeType="afterEffect">
                                  <p:stCondLst>
                                    <p:cond delay="0"/>
                                  </p:stCondLst>
                                  <p:childTnLst>
                                    <p:set>
                                      <p:cBhvr>
                                        <p:cTn id="58" dur="1" fill="hold">
                                          <p:stCondLst>
                                            <p:cond delay="0"/>
                                          </p:stCondLst>
                                        </p:cTn>
                                        <p:tgtEl>
                                          <p:spTgt spid="20"/>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nodeType="afterEffect">
                                  <p:stCondLst>
                                    <p:cond delay="0"/>
                                  </p:stCondLst>
                                  <p:childTnLst>
                                    <p:set>
                                      <p:cBhvr>
                                        <p:cTn id="61"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4" grpId="0" animBg="1"/>
      <p:bldP spid="10" grpId="0"/>
      <p:bldP spid="11" grpId="0"/>
      <p:bldP spid="12" grpId="0"/>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The hexadecimal system (base 16)</a:t>
            </a:r>
          </a:p>
        </p:txBody>
      </p:sp>
      <p:sp>
        <p:nvSpPr>
          <p:cNvPr id="3" name="Content Placeholder 2">
            <a:extLst>
              <a:ext uri="{FF2B5EF4-FFF2-40B4-BE49-F238E27FC236}">
                <a16:creationId xmlns:a16="http://schemas.microsoft.com/office/drawing/2014/main" id="{FEC33737-BC03-4391-8B5D-848E725EF2B7}"/>
              </a:ext>
            </a:extLst>
          </p:cNvPr>
          <p:cNvSpPr>
            <a:spLocks noGrp="1"/>
          </p:cNvSpPr>
          <p:nvPr>
            <p:ph idx="1"/>
          </p:nvPr>
        </p:nvSpPr>
        <p:spPr>
          <a:xfrm>
            <a:off x="6102472" y="1617286"/>
            <a:ext cx="4012033" cy="762003"/>
          </a:xfrm>
        </p:spPr>
        <p:txBody>
          <a:bodyPr>
            <a:normAutofit/>
          </a:bodyPr>
          <a:lstStyle/>
          <a:p>
            <a:pPr marL="0" indent="0" algn="ctr">
              <a:buNone/>
            </a:pPr>
            <a:r>
              <a:rPr lang="en-US" sz="3600" b="1" dirty="0">
                <a:latin typeface="Arial" panose="020B0604020202020204" pitchFamily="34" charset="0"/>
                <a:cs typeface="Arial" panose="020B0604020202020204" pitchFamily="34" charset="0"/>
              </a:rPr>
              <a:t>B</a:t>
            </a:r>
            <a:r>
              <a:rPr lang="en-US" sz="3600" b="1" baseline="-30000" dirty="0">
                <a:solidFill>
                  <a:srgbClr val="FF0000"/>
                </a:solidFill>
                <a:latin typeface="Arial" panose="020B0604020202020204" pitchFamily="34" charset="0"/>
                <a:cs typeface="Arial" panose="020B0604020202020204" pitchFamily="34" charset="0"/>
              </a:rPr>
              <a:t>3</a:t>
            </a:r>
            <a:r>
              <a:rPr lang="en-US" sz="3600" b="1" dirty="0">
                <a:latin typeface="Arial" panose="020B0604020202020204" pitchFamily="34" charset="0"/>
                <a:cs typeface="Arial" panose="020B0604020202020204" pitchFamily="34" charset="0"/>
              </a:rPr>
              <a:t>9</a:t>
            </a:r>
            <a:r>
              <a:rPr lang="en-US" sz="3600" b="1" baseline="-3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A</a:t>
            </a:r>
            <a:r>
              <a:rPr lang="en-US" sz="3600" b="1" baseline="-3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2</a:t>
            </a:r>
            <a:r>
              <a:rPr lang="en-US" sz="3600" b="1" baseline="-30000" dirty="0">
                <a:solidFill>
                  <a:srgbClr val="FF0000"/>
                </a:solidFill>
                <a:latin typeface="Arial" panose="020B0604020202020204" pitchFamily="34" charset="0"/>
                <a:cs typeface="Arial" panose="020B0604020202020204" pitchFamily="34" charset="0"/>
              </a:rPr>
              <a:t>0</a:t>
            </a:r>
          </a:p>
        </p:txBody>
      </p:sp>
      <p:sp>
        <p:nvSpPr>
          <p:cNvPr id="6" name="Content Placeholder 2">
            <a:extLst>
              <a:ext uri="{FF2B5EF4-FFF2-40B4-BE49-F238E27FC236}">
                <a16:creationId xmlns:a16="http://schemas.microsoft.com/office/drawing/2014/main" id="{BEB3D5AE-65DF-4134-ABFD-613683530127}"/>
              </a:ext>
            </a:extLst>
          </p:cNvPr>
          <p:cNvSpPr txBox="1">
            <a:spLocks/>
          </p:cNvSpPr>
          <p:nvPr/>
        </p:nvSpPr>
        <p:spPr>
          <a:xfrm>
            <a:off x="748141" y="2479958"/>
            <a:ext cx="10713030"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11</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16</a:t>
            </a:r>
            <a:r>
              <a:rPr lang="en-US" sz="3600" b="1" baseline="50000" dirty="0">
                <a:solidFill>
                  <a:srgbClr val="FF0000"/>
                </a:solidFill>
                <a:latin typeface="Arial" panose="020B0604020202020204" pitchFamily="34" charset="0"/>
                <a:cs typeface="Arial" panose="020B0604020202020204" pitchFamily="34" charset="0"/>
              </a:rPr>
              <a:t>3</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9</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16</a:t>
            </a:r>
            <a:r>
              <a:rPr lang="en-US" sz="3600" b="1" baseline="5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10</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16</a:t>
            </a:r>
            <a:r>
              <a:rPr lang="en-US" sz="3600" b="1" baseline="5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2</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16</a:t>
            </a:r>
            <a:r>
              <a:rPr lang="en-US" sz="3600" b="1" baseline="50000" dirty="0">
                <a:solidFill>
                  <a:srgbClr val="FF0000"/>
                </a:solidFill>
                <a:latin typeface="Arial" panose="020B0604020202020204" pitchFamily="34" charset="0"/>
                <a:cs typeface="Arial" panose="020B0604020202020204" pitchFamily="34" charset="0"/>
              </a:rPr>
              <a:t>0</a:t>
            </a:r>
            <a:endParaRPr lang="en-US" sz="3600" b="1"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17780B30-0518-4FF8-8467-FBB635277651}"/>
              </a:ext>
            </a:extLst>
          </p:cNvPr>
          <p:cNvSpPr txBox="1">
            <a:spLocks/>
          </p:cNvSpPr>
          <p:nvPr/>
        </p:nvSpPr>
        <p:spPr>
          <a:xfrm>
            <a:off x="2082799" y="1611746"/>
            <a:ext cx="4012033"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B9A2</a:t>
            </a:r>
            <a:endParaRPr lang="en-US" sz="3600" b="1" baseline="-30000" dirty="0">
              <a:solidFill>
                <a:srgbClr val="FF0000"/>
              </a:solidFill>
              <a:latin typeface="Arial" panose="020B0604020202020204" pitchFamily="34" charset="0"/>
              <a:cs typeface="Arial" panose="020B0604020202020204" pitchFamily="34" charset="0"/>
            </a:endParaRPr>
          </a:p>
        </p:txBody>
      </p:sp>
      <p:sp>
        <p:nvSpPr>
          <p:cNvPr id="4" name="Arrow: Notched Right 3">
            <a:extLst>
              <a:ext uri="{FF2B5EF4-FFF2-40B4-BE49-F238E27FC236}">
                <a16:creationId xmlns:a16="http://schemas.microsoft.com/office/drawing/2014/main" id="{CEBBD5C5-3E0D-4548-9FE8-1D68A37360CE}"/>
              </a:ext>
            </a:extLst>
          </p:cNvPr>
          <p:cNvSpPr/>
          <p:nvPr/>
        </p:nvSpPr>
        <p:spPr>
          <a:xfrm>
            <a:off x="5745942" y="1856509"/>
            <a:ext cx="705658" cy="124691"/>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Content Placeholder 2">
            <a:extLst>
              <a:ext uri="{FF2B5EF4-FFF2-40B4-BE49-F238E27FC236}">
                <a16:creationId xmlns:a16="http://schemas.microsoft.com/office/drawing/2014/main" id="{6FCB050C-7842-4E6F-8559-1C7192F9FAC3}"/>
              </a:ext>
            </a:extLst>
          </p:cNvPr>
          <p:cNvSpPr txBox="1">
            <a:spLocks/>
          </p:cNvSpPr>
          <p:nvPr/>
        </p:nvSpPr>
        <p:spPr>
          <a:xfrm>
            <a:off x="6102472" y="4177606"/>
            <a:ext cx="4012033"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9</a:t>
            </a:r>
            <a:r>
              <a:rPr lang="en-US" sz="3600" b="1" baseline="-3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A</a:t>
            </a:r>
            <a:r>
              <a:rPr lang="en-US" sz="3600" b="1" baseline="-3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2</a:t>
            </a:r>
            <a:r>
              <a:rPr lang="en-US" sz="3600" b="1" baseline="-30000" dirty="0">
                <a:solidFill>
                  <a:srgbClr val="FF0000"/>
                </a:solidFill>
                <a:latin typeface="Arial" panose="020B0604020202020204" pitchFamily="34" charset="0"/>
                <a:cs typeface="Arial" panose="020B0604020202020204" pitchFamily="34" charset="0"/>
              </a:rPr>
              <a:t>0</a:t>
            </a:r>
            <a:r>
              <a:rPr lang="en-US" sz="3600" b="1" dirty="0">
                <a:latin typeface="Arial" panose="020B0604020202020204" pitchFamily="34" charset="0"/>
                <a:cs typeface="Arial" panose="020B0604020202020204" pitchFamily="34" charset="0"/>
              </a:rPr>
              <a:t>.4</a:t>
            </a:r>
            <a:r>
              <a:rPr lang="en-US" sz="3600" b="1" baseline="-3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5</a:t>
            </a:r>
            <a:r>
              <a:rPr lang="en-US" sz="3600" b="1" baseline="-30000" dirty="0">
                <a:solidFill>
                  <a:srgbClr val="FF0000"/>
                </a:solidFill>
                <a:latin typeface="Arial" panose="020B0604020202020204" pitchFamily="34" charset="0"/>
                <a:cs typeface="Arial" panose="020B0604020202020204" pitchFamily="34" charset="0"/>
              </a:rPr>
              <a:t>-2</a:t>
            </a:r>
          </a:p>
        </p:txBody>
      </p:sp>
      <p:sp>
        <p:nvSpPr>
          <p:cNvPr id="11" name="Content Placeholder 2">
            <a:extLst>
              <a:ext uri="{FF2B5EF4-FFF2-40B4-BE49-F238E27FC236}">
                <a16:creationId xmlns:a16="http://schemas.microsoft.com/office/drawing/2014/main" id="{502431F3-922E-4C7E-B10D-BF8B3B41449F}"/>
              </a:ext>
            </a:extLst>
          </p:cNvPr>
          <p:cNvSpPr txBox="1">
            <a:spLocks/>
          </p:cNvSpPr>
          <p:nvPr/>
        </p:nvSpPr>
        <p:spPr>
          <a:xfrm>
            <a:off x="748141" y="5050438"/>
            <a:ext cx="10713030"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None/>
            </a:pPr>
            <a:r>
              <a:rPr lang="en-US" sz="3600" b="1" dirty="0">
                <a:latin typeface="Arial" panose="020B0604020202020204" pitchFamily="34" charset="0"/>
                <a:cs typeface="Arial" panose="020B0604020202020204" pitchFamily="34" charset="0"/>
              </a:rPr>
              <a:t>9</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16</a:t>
            </a:r>
            <a:r>
              <a:rPr lang="en-US" sz="3600" b="1" baseline="5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10</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16</a:t>
            </a:r>
            <a:r>
              <a:rPr lang="en-US" sz="3600" b="1" baseline="5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2</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16</a:t>
            </a:r>
            <a:r>
              <a:rPr lang="en-US" sz="3600" b="1" baseline="50000" dirty="0">
                <a:solidFill>
                  <a:srgbClr val="FF0000"/>
                </a:solidFill>
                <a:latin typeface="Arial" panose="020B0604020202020204" pitchFamily="34" charset="0"/>
                <a:cs typeface="Arial" panose="020B0604020202020204" pitchFamily="34" charset="0"/>
              </a:rPr>
              <a:t>0</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4</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16</a:t>
            </a:r>
            <a:r>
              <a:rPr lang="en-US" sz="3600" b="1" baseline="5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 </a:t>
            </a:r>
            <a:r>
              <a:rPr lang="en-US" sz="2800" dirty="0">
                <a:solidFill>
                  <a:srgbClr val="3333FF"/>
                </a:solidFill>
                <a:latin typeface="Arial" panose="020B0604020202020204" pitchFamily="34" charset="0"/>
                <a:cs typeface="Arial" panose="020B0604020202020204" pitchFamily="34" charset="0"/>
              </a:rPr>
              <a:t>+</a:t>
            </a:r>
            <a:r>
              <a:rPr lang="en-US" sz="3200" b="1" dirty="0">
                <a:latin typeface="Arial" panose="020B0604020202020204" pitchFamily="34" charset="0"/>
                <a:cs typeface="Arial" panose="020B0604020202020204" pitchFamily="34" charset="0"/>
              </a:rPr>
              <a:t> 5</a:t>
            </a:r>
            <a:r>
              <a:rPr lang="en-US" sz="2800" dirty="0">
                <a:solidFill>
                  <a:srgbClr val="3333FF"/>
                </a:solidFill>
                <a:latin typeface="Arial" panose="020B0604020202020204" pitchFamily="34" charset="0"/>
                <a:cs typeface="Arial" panose="020B0604020202020204" pitchFamily="34" charset="0"/>
              </a:rPr>
              <a:t>x</a:t>
            </a:r>
            <a:r>
              <a:rPr lang="en-US" sz="3200" b="1" dirty="0">
                <a:latin typeface="Arial" panose="020B0604020202020204" pitchFamily="34" charset="0"/>
                <a:cs typeface="Arial" panose="020B0604020202020204" pitchFamily="34" charset="0"/>
              </a:rPr>
              <a:t>16</a:t>
            </a:r>
            <a:r>
              <a:rPr lang="en-US" sz="3200" b="1" baseline="50000" dirty="0">
                <a:solidFill>
                  <a:srgbClr val="FF0000"/>
                </a:solidFill>
                <a:latin typeface="Arial" panose="020B0604020202020204" pitchFamily="34" charset="0"/>
                <a:cs typeface="Arial" panose="020B0604020202020204" pitchFamily="34" charset="0"/>
              </a:rPr>
              <a:t>-2</a:t>
            </a:r>
            <a:endParaRPr lang="en-US" sz="3600" b="1" dirty="0">
              <a:latin typeface="Arial" panose="020B0604020202020204" pitchFamily="34" charset="0"/>
              <a:cs typeface="Arial" panose="020B0604020202020204" pitchFamily="34" charset="0"/>
            </a:endParaRPr>
          </a:p>
        </p:txBody>
      </p:sp>
      <p:sp>
        <p:nvSpPr>
          <p:cNvPr id="12" name="Content Placeholder 2">
            <a:extLst>
              <a:ext uri="{FF2B5EF4-FFF2-40B4-BE49-F238E27FC236}">
                <a16:creationId xmlns:a16="http://schemas.microsoft.com/office/drawing/2014/main" id="{0A0EBBAE-D316-4B04-9A34-F5F0F1DEFD02}"/>
              </a:ext>
            </a:extLst>
          </p:cNvPr>
          <p:cNvSpPr txBox="1">
            <a:spLocks/>
          </p:cNvSpPr>
          <p:nvPr/>
        </p:nvSpPr>
        <p:spPr>
          <a:xfrm>
            <a:off x="2082799" y="4182226"/>
            <a:ext cx="4012033"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9A2.45</a:t>
            </a:r>
            <a:endParaRPr lang="en-US" sz="3600" b="1" baseline="-30000" dirty="0">
              <a:solidFill>
                <a:srgbClr val="FF0000"/>
              </a:solidFill>
              <a:latin typeface="Arial" panose="020B0604020202020204" pitchFamily="34" charset="0"/>
              <a:cs typeface="Arial" panose="020B0604020202020204" pitchFamily="34" charset="0"/>
            </a:endParaRPr>
          </a:p>
        </p:txBody>
      </p:sp>
      <p:sp>
        <p:nvSpPr>
          <p:cNvPr id="13" name="Arrow: Notched Right 12">
            <a:extLst>
              <a:ext uri="{FF2B5EF4-FFF2-40B4-BE49-F238E27FC236}">
                <a16:creationId xmlns:a16="http://schemas.microsoft.com/office/drawing/2014/main" id="{1EF71560-3914-4D80-859C-BE79D03BDE3D}"/>
              </a:ext>
            </a:extLst>
          </p:cNvPr>
          <p:cNvSpPr/>
          <p:nvPr/>
        </p:nvSpPr>
        <p:spPr>
          <a:xfrm>
            <a:off x="5745942" y="4426989"/>
            <a:ext cx="705658" cy="124691"/>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5" name="Straight Connector 14">
            <a:extLst>
              <a:ext uri="{FF2B5EF4-FFF2-40B4-BE49-F238E27FC236}">
                <a16:creationId xmlns:a16="http://schemas.microsoft.com/office/drawing/2014/main" id="{3D2FCE01-0A45-4808-863E-E3A916D83717}"/>
              </a:ext>
            </a:extLst>
          </p:cNvPr>
          <p:cNvCxnSpPr>
            <a:cxnSpLocks/>
          </p:cNvCxnSpPr>
          <p:nvPr/>
        </p:nvCxnSpPr>
        <p:spPr>
          <a:xfrm>
            <a:off x="2295659" y="3429000"/>
            <a:ext cx="7871098" cy="0"/>
          </a:xfrm>
          <a:prstGeom prst="line">
            <a:avLst/>
          </a:prstGeom>
          <a:ln>
            <a:solidFill>
              <a:srgbClr val="3333FF"/>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3DCEC44-C047-442C-AAC8-9D5429498E1C}"/>
              </a:ext>
            </a:extLst>
          </p:cNvPr>
          <p:cNvPicPr>
            <a:picLocks noChangeAspect="1"/>
          </p:cNvPicPr>
          <p:nvPr/>
        </p:nvPicPr>
        <p:blipFill>
          <a:blip r:embed="rId2"/>
          <a:stretch>
            <a:fillRect/>
          </a:stretch>
        </p:blipFill>
        <p:spPr>
          <a:xfrm>
            <a:off x="4344793" y="2651369"/>
            <a:ext cx="279414" cy="260363"/>
          </a:xfrm>
          <a:prstGeom prst="rect">
            <a:avLst/>
          </a:prstGeom>
        </p:spPr>
      </p:pic>
      <p:pic>
        <p:nvPicPr>
          <p:cNvPr id="16" name="Picture 15">
            <a:extLst>
              <a:ext uri="{FF2B5EF4-FFF2-40B4-BE49-F238E27FC236}">
                <a16:creationId xmlns:a16="http://schemas.microsoft.com/office/drawing/2014/main" id="{66E3A747-0BAF-482F-9C87-370DDC435E11}"/>
              </a:ext>
            </a:extLst>
          </p:cNvPr>
          <p:cNvPicPr>
            <a:picLocks noChangeAspect="1"/>
          </p:cNvPicPr>
          <p:nvPr/>
        </p:nvPicPr>
        <p:blipFill>
          <a:blip r:embed="rId2"/>
          <a:stretch>
            <a:fillRect/>
          </a:stretch>
        </p:blipFill>
        <p:spPr>
          <a:xfrm>
            <a:off x="5962765" y="2654138"/>
            <a:ext cx="279414" cy="260363"/>
          </a:xfrm>
          <a:prstGeom prst="rect">
            <a:avLst/>
          </a:prstGeom>
        </p:spPr>
      </p:pic>
      <p:pic>
        <p:nvPicPr>
          <p:cNvPr id="17" name="Picture 16">
            <a:extLst>
              <a:ext uri="{FF2B5EF4-FFF2-40B4-BE49-F238E27FC236}">
                <a16:creationId xmlns:a16="http://schemas.microsoft.com/office/drawing/2014/main" id="{6D0A6FDC-B53C-4240-9B8B-2CE2668DDD4C}"/>
              </a:ext>
            </a:extLst>
          </p:cNvPr>
          <p:cNvPicPr>
            <a:picLocks noChangeAspect="1"/>
          </p:cNvPicPr>
          <p:nvPr/>
        </p:nvPicPr>
        <p:blipFill>
          <a:blip r:embed="rId2"/>
          <a:stretch>
            <a:fillRect/>
          </a:stretch>
        </p:blipFill>
        <p:spPr>
          <a:xfrm>
            <a:off x="7802429" y="2651369"/>
            <a:ext cx="279414" cy="260363"/>
          </a:xfrm>
          <a:prstGeom prst="rect">
            <a:avLst/>
          </a:prstGeom>
        </p:spPr>
      </p:pic>
      <p:pic>
        <p:nvPicPr>
          <p:cNvPr id="18" name="Picture 17">
            <a:extLst>
              <a:ext uri="{FF2B5EF4-FFF2-40B4-BE49-F238E27FC236}">
                <a16:creationId xmlns:a16="http://schemas.microsoft.com/office/drawing/2014/main" id="{80A86C9F-754F-48FF-B5E5-5C37152EB544}"/>
              </a:ext>
            </a:extLst>
          </p:cNvPr>
          <p:cNvPicPr>
            <a:picLocks noChangeAspect="1"/>
          </p:cNvPicPr>
          <p:nvPr/>
        </p:nvPicPr>
        <p:blipFill>
          <a:blip r:embed="rId2"/>
          <a:stretch>
            <a:fillRect/>
          </a:stretch>
        </p:blipFill>
        <p:spPr>
          <a:xfrm>
            <a:off x="3413113" y="5206980"/>
            <a:ext cx="279414" cy="260363"/>
          </a:xfrm>
          <a:prstGeom prst="rect">
            <a:avLst/>
          </a:prstGeom>
        </p:spPr>
      </p:pic>
      <p:pic>
        <p:nvPicPr>
          <p:cNvPr id="19" name="Picture 18">
            <a:extLst>
              <a:ext uri="{FF2B5EF4-FFF2-40B4-BE49-F238E27FC236}">
                <a16:creationId xmlns:a16="http://schemas.microsoft.com/office/drawing/2014/main" id="{9D8EFBB7-445C-4237-B2E2-1BE5AF97298C}"/>
              </a:ext>
            </a:extLst>
          </p:cNvPr>
          <p:cNvPicPr>
            <a:picLocks noChangeAspect="1"/>
          </p:cNvPicPr>
          <p:nvPr/>
        </p:nvPicPr>
        <p:blipFill>
          <a:blip r:embed="rId2"/>
          <a:stretch>
            <a:fillRect/>
          </a:stretch>
        </p:blipFill>
        <p:spPr>
          <a:xfrm>
            <a:off x="5252913" y="5202010"/>
            <a:ext cx="279414" cy="260363"/>
          </a:xfrm>
          <a:prstGeom prst="rect">
            <a:avLst/>
          </a:prstGeom>
        </p:spPr>
      </p:pic>
      <p:pic>
        <p:nvPicPr>
          <p:cNvPr id="20" name="Picture 19">
            <a:extLst>
              <a:ext uri="{FF2B5EF4-FFF2-40B4-BE49-F238E27FC236}">
                <a16:creationId xmlns:a16="http://schemas.microsoft.com/office/drawing/2014/main" id="{70B0E5A3-5058-4C34-862F-70894CADA15E}"/>
              </a:ext>
            </a:extLst>
          </p:cNvPr>
          <p:cNvPicPr>
            <a:picLocks noChangeAspect="1"/>
          </p:cNvPicPr>
          <p:nvPr/>
        </p:nvPicPr>
        <p:blipFill>
          <a:blip r:embed="rId2"/>
          <a:stretch>
            <a:fillRect/>
          </a:stretch>
        </p:blipFill>
        <p:spPr>
          <a:xfrm>
            <a:off x="6916996" y="5222877"/>
            <a:ext cx="279414" cy="260363"/>
          </a:xfrm>
          <a:prstGeom prst="rect">
            <a:avLst/>
          </a:prstGeom>
        </p:spPr>
      </p:pic>
      <p:pic>
        <p:nvPicPr>
          <p:cNvPr id="21" name="Picture 20">
            <a:extLst>
              <a:ext uri="{FF2B5EF4-FFF2-40B4-BE49-F238E27FC236}">
                <a16:creationId xmlns:a16="http://schemas.microsoft.com/office/drawing/2014/main" id="{11D51374-998A-4692-A0A6-351079D97E22}"/>
              </a:ext>
            </a:extLst>
          </p:cNvPr>
          <p:cNvPicPr>
            <a:picLocks noChangeAspect="1"/>
          </p:cNvPicPr>
          <p:nvPr/>
        </p:nvPicPr>
        <p:blipFill>
          <a:blip r:embed="rId2"/>
          <a:stretch>
            <a:fillRect/>
          </a:stretch>
        </p:blipFill>
        <p:spPr>
          <a:xfrm>
            <a:off x="8624822" y="5252726"/>
            <a:ext cx="279414" cy="260363"/>
          </a:xfrm>
          <a:prstGeom prst="rect">
            <a:avLst/>
          </a:prstGeom>
        </p:spPr>
      </p:pic>
    </p:spTree>
    <p:extLst>
      <p:ext uri="{BB962C8B-B14F-4D97-AF65-F5344CB8AC3E}">
        <p14:creationId xmlns:p14="http://schemas.microsoft.com/office/powerpoint/2010/main" val="24962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75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1" presetClass="exit" presetSubtype="0" fill="hold" nodeType="afterEffect">
                                  <p:stCondLst>
                                    <p:cond delay="0"/>
                                  </p:stCondLst>
                                  <p:childTnLst>
                                    <p:set>
                                      <p:cBhvr>
                                        <p:cTn id="23" dur="1" fill="hold">
                                          <p:stCondLst>
                                            <p:cond delay="0"/>
                                          </p:stCondLst>
                                        </p:cTn>
                                        <p:tgtEl>
                                          <p:spTgt spid="16"/>
                                        </p:tgtEl>
                                        <p:attrNameLst>
                                          <p:attrName>style.visibility</p:attrName>
                                        </p:attrNameLst>
                                      </p:cBhvr>
                                      <p:to>
                                        <p:strVal val="hidden"/>
                                      </p:to>
                                    </p:set>
                                  </p:childTnLst>
                                </p:cTn>
                              </p:par>
                            </p:childTnLst>
                          </p:cTn>
                        </p:par>
                        <p:par>
                          <p:cTn id="24" fill="hold">
                            <p:stCondLst>
                              <p:cond delay="0"/>
                            </p:stCondLst>
                            <p:childTnLst>
                              <p:par>
                                <p:cTn id="25" presetID="1" presetClass="exit" presetSubtype="0" fill="hold" nodeType="after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175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par>
                          <p:cTn id="53" fill="hold">
                            <p:stCondLst>
                              <p:cond delay="0"/>
                            </p:stCondLst>
                            <p:childTnLst>
                              <p:par>
                                <p:cTn id="54" presetID="1" presetClass="exit" presetSubtype="0" fill="hold" nodeType="afterEffect">
                                  <p:stCondLst>
                                    <p:cond delay="0"/>
                                  </p:stCondLst>
                                  <p:childTnLst>
                                    <p:set>
                                      <p:cBhvr>
                                        <p:cTn id="55" dur="1" fill="hold">
                                          <p:stCondLst>
                                            <p:cond delay="0"/>
                                          </p:stCondLst>
                                        </p:cTn>
                                        <p:tgtEl>
                                          <p:spTgt spid="19"/>
                                        </p:tgtEl>
                                        <p:attrNameLst>
                                          <p:attrName>style.visibility</p:attrName>
                                        </p:attrNameLst>
                                      </p:cBhvr>
                                      <p:to>
                                        <p:strVal val="hidden"/>
                                      </p:to>
                                    </p:set>
                                  </p:childTnLst>
                                </p:cTn>
                              </p:par>
                            </p:childTnLst>
                          </p:cTn>
                        </p:par>
                        <p:par>
                          <p:cTn id="56" fill="hold">
                            <p:stCondLst>
                              <p:cond delay="0"/>
                            </p:stCondLst>
                            <p:childTnLst>
                              <p:par>
                                <p:cTn id="57" presetID="1" presetClass="exit" presetSubtype="0" fill="hold" nodeType="afterEffect">
                                  <p:stCondLst>
                                    <p:cond delay="0"/>
                                  </p:stCondLst>
                                  <p:childTnLst>
                                    <p:set>
                                      <p:cBhvr>
                                        <p:cTn id="58" dur="1" fill="hold">
                                          <p:stCondLst>
                                            <p:cond delay="0"/>
                                          </p:stCondLst>
                                        </p:cTn>
                                        <p:tgtEl>
                                          <p:spTgt spid="20"/>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nodeType="afterEffect">
                                  <p:stCondLst>
                                    <p:cond delay="0"/>
                                  </p:stCondLst>
                                  <p:childTnLst>
                                    <p:set>
                                      <p:cBhvr>
                                        <p:cTn id="61"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4" grpId="0" animBg="1"/>
      <p:bldP spid="10" grpId="0"/>
      <p:bldP spid="11" grpId="0"/>
      <p:bldP spid="12"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The octal system (base 8)</a:t>
            </a:r>
          </a:p>
        </p:txBody>
      </p:sp>
      <p:sp>
        <p:nvSpPr>
          <p:cNvPr id="3" name="Content Placeholder 2">
            <a:extLst>
              <a:ext uri="{FF2B5EF4-FFF2-40B4-BE49-F238E27FC236}">
                <a16:creationId xmlns:a16="http://schemas.microsoft.com/office/drawing/2014/main" id="{FEC33737-BC03-4391-8B5D-848E725EF2B7}"/>
              </a:ext>
            </a:extLst>
          </p:cNvPr>
          <p:cNvSpPr>
            <a:spLocks noGrp="1"/>
          </p:cNvSpPr>
          <p:nvPr>
            <p:ph idx="1"/>
          </p:nvPr>
        </p:nvSpPr>
        <p:spPr>
          <a:xfrm>
            <a:off x="6102472" y="1617286"/>
            <a:ext cx="4012033" cy="762003"/>
          </a:xfrm>
        </p:spPr>
        <p:txBody>
          <a:bodyPr>
            <a:normAutofit/>
          </a:bodyPr>
          <a:lstStyle/>
          <a:p>
            <a:pPr marL="0" indent="0" algn="ctr">
              <a:buNone/>
            </a:pPr>
            <a:r>
              <a:rPr lang="en-US" sz="3600" b="1" dirty="0">
                <a:latin typeface="Arial" panose="020B0604020202020204" pitchFamily="34" charset="0"/>
                <a:cs typeface="Arial" panose="020B0604020202020204" pitchFamily="34" charset="0"/>
              </a:rPr>
              <a:t>1</a:t>
            </a:r>
            <a:r>
              <a:rPr lang="en-US" sz="3600" b="1" baseline="-30000" dirty="0">
                <a:solidFill>
                  <a:srgbClr val="FF0000"/>
                </a:solidFill>
                <a:latin typeface="Arial" panose="020B0604020202020204" pitchFamily="34" charset="0"/>
                <a:cs typeface="Arial" panose="020B0604020202020204" pitchFamily="34" charset="0"/>
              </a:rPr>
              <a:t>3</a:t>
            </a:r>
            <a:r>
              <a:rPr lang="en-US" sz="3600" b="1" dirty="0">
                <a:latin typeface="Arial" panose="020B0604020202020204" pitchFamily="34" charset="0"/>
                <a:cs typeface="Arial" panose="020B0604020202020204" pitchFamily="34" charset="0"/>
              </a:rPr>
              <a:t>2</a:t>
            </a:r>
            <a:r>
              <a:rPr lang="en-US" sz="3600" b="1" baseline="-3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3</a:t>
            </a:r>
            <a:r>
              <a:rPr lang="en-US" sz="3600" b="1" baseline="-3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5</a:t>
            </a:r>
            <a:r>
              <a:rPr lang="en-US" sz="3600" b="1" baseline="-30000" dirty="0">
                <a:solidFill>
                  <a:srgbClr val="FF0000"/>
                </a:solidFill>
                <a:latin typeface="Arial" panose="020B0604020202020204" pitchFamily="34" charset="0"/>
                <a:cs typeface="Arial" panose="020B0604020202020204" pitchFamily="34" charset="0"/>
              </a:rPr>
              <a:t>0</a:t>
            </a:r>
          </a:p>
        </p:txBody>
      </p:sp>
      <p:sp>
        <p:nvSpPr>
          <p:cNvPr id="6" name="Content Placeholder 2">
            <a:extLst>
              <a:ext uri="{FF2B5EF4-FFF2-40B4-BE49-F238E27FC236}">
                <a16:creationId xmlns:a16="http://schemas.microsoft.com/office/drawing/2014/main" id="{BEB3D5AE-65DF-4134-ABFD-613683530127}"/>
              </a:ext>
            </a:extLst>
          </p:cNvPr>
          <p:cNvSpPr txBox="1">
            <a:spLocks/>
          </p:cNvSpPr>
          <p:nvPr/>
        </p:nvSpPr>
        <p:spPr>
          <a:xfrm>
            <a:off x="748141" y="2479958"/>
            <a:ext cx="10713030"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8</a:t>
            </a:r>
            <a:r>
              <a:rPr lang="en-US" sz="3600" b="1" baseline="50000" dirty="0">
                <a:solidFill>
                  <a:srgbClr val="FF0000"/>
                </a:solidFill>
                <a:latin typeface="Arial" panose="020B0604020202020204" pitchFamily="34" charset="0"/>
                <a:cs typeface="Arial" panose="020B0604020202020204" pitchFamily="34" charset="0"/>
              </a:rPr>
              <a:t>3</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2</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8</a:t>
            </a:r>
            <a:r>
              <a:rPr lang="en-US" sz="3600" b="1" baseline="5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3</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8</a:t>
            </a:r>
            <a:r>
              <a:rPr lang="en-US" sz="3600" b="1" baseline="5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5</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8</a:t>
            </a:r>
            <a:r>
              <a:rPr lang="en-US" sz="3600" b="1" baseline="50000" dirty="0">
                <a:solidFill>
                  <a:srgbClr val="FF0000"/>
                </a:solidFill>
                <a:latin typeface="Arial" panose="020B0604020202020204" pitchFamily="34" charset="0"/>
                <a:cs typeface="Arial" panose="020B0604020202020204" pitchFamily="34" charset="0"/>
              </a:rPr>
              <a:t>0</a:t>
            </a:r>
            <a:endParaRPr lang="en-US" sz="3600" b="1"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17780B30-0518-4FF8-8467-FBB635277651}"/>
              </a:ext>
            </a:extLst>
          </p:cNvPr>
          <p:cNvSpPr txBox="1">
            <a:spLocks/>
          </p:cNvSpPr>
          <p:nvPr/>
        </p:nvSpPr>
        <p:spPr>
          <a:xfrm>
            <a:off x="2082799" y="1611746"/>
            <a:ext cx="4012033"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1235</a:t>
            </a:r>
            <a:endParaRPr lang="en-US" sz="3600" b="1" baseline="-30000" dirty="0">
              <a:solidFill>
                <a:srgbClr val="FF0000"/>
              </a:solidFill>
              <a:latin typeface="Arial" panose="020B0604020202020204" pitchFamily="34" charset="0"/>
              <a:cs typeface="Arial" panose="020B0604020202020204" pitchFamily="34" charset="0"/>
            </a:endParaRPr>
          </a:p>
        </p:txBody>
      </p:sp>
      <p:sp>
        <p:nvSpPr>
          <p:cNvPr id="4" name="Arrow: Notched Right 3">
            <a:extLst>
              <a:ext uri="{FF2B5EF4-FFF2-40B4-BE49-F238E27FC236}">
                <a16:creationId xmlns:a16="http://schemas.microsoft.com/office/drawing/2014/main" id="{CEBBD5C5-3E0D-4548-9FE8-1D68A37360CE}"/>
              </a:ext>
            </a:extLst>
          </p:cNvPr>
          <p:cNvSpPr/>
          <p:nvPr/>
        </p:nvSpPr>
        <p:spPr>
          <a:xfrm>
            <a:off x="5745942" y="1856509"/>
            <a:ext cx="705658" cy="124691"/>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Content Placeholder 2">
            <a:extLst>
              <a:ext uri="{FF2B5EF4-FFF2-40B4-BE49-F238E27FC236}">
                <a16:creationId xmlns:a16="http://schemas.microsoft.com/office/drawing/2014/main" id="{6FCB050C-7842-4E6F-8559-1C7192F9FAC3}"/>
              </a:ext>
            </a:extLst>
          </p:cNvPr>
          <p:cNvSpPr txBox="1">
            <a:spLocks/>
          </p:cNvSpPr>
          <p:nvPr/>
        </p:nvSpPr>
        <p:spPr>
          <a:xfrm>
            <a:off x="6102472" y="4177606"/>
            <a:ext cx="4012033"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a:t>
            </a:r>
            <a:r>
              <a:rPr lang="en-US" sz="3600" b="1" baseline="-3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3</a:t>
            </a:r>
            <a:r>
              <a:rPr lang="en-US" sz="3600" b="1" baseline="-3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5</a:t>
            </a:r>
            <a:r>
              <a:rPr lang="en-US" sz="3600" b="1" baseline="-30000" dirty="0">
                <a:solidFill>
                  <a:srgbClr val="FF0000"/>
                </a:solidFill>
                <a:latin typeface="Arial" panose="020B0604020202020204" pitchFamily="34" charset="0"/>
                <a:cs typeface="Arial" panose="020B0604020202020204" pitchFamily="34" charset="0"/>
              </a:rPr>
              <a:t>0</a:t>
            </a:r>
            <a:r>
              <a:rPr lang="en-US" sz="3600" b="1" dirty="0">
                <a:latin typeface="Arial" panose="020B0604020202020204" pitchFamily="34" charset="0"/>
                <a:cs typeface="Arial" panose="020B0604020202020204" pitchFamily="34" charset="0"/>
              </a:rPr>
              <a:t>.4</a:t>
            </a:r>
            <a:r>
              <a:rPr lang="en-US" sz="3600" b="1" baseline="-3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6</a:t>
            </a:r>
            <a:r>
              <a:rPr lang="en-US" sz="3600" b="1" baseline="-30000" dirty="0">
                <a:solidFill>
                  <a:srgbClr val="FF0000"/>
                </a:solidFill>
                <a:latin typeface="Arial" panose="020B0604020202020204" pitchFamily="34" charset="0"/>
                <a:cs typeface="Arial" panose="020B0604020202020204" pitchFamily="34" charset="0"/>
              </a:rPr>
              <a:t>-2</a:t>
            </a:r>
          </a:p>
        </p:txBody>
      </p:sp>
      <p:sp>
        <p:nvSpPr>
          <p:cNvPr id="11" name="Content Placeholder 2">
            <a:extLst>
              <a:ext uri="{FF2B5EF4-FFF2-40B4-BE49-F238E27FC236}">
                <a16:creationId xmlns:a16="http://schemas.microsoft.com/office/drawing/2014/main" id="{502431F3-922E-4C7E-B10D-BF8B3B41449F}"/>
              </a:ext>
            </a:extLst>
          </p:cNvPr>
          <p:cNvSpPr txBox="1">
            <a:spLocks/>
          </p:cNvSpPr>
          <p:nvPr/>
        </p:nvSpPr>
        <p:spPr>
          <a:xfrm>
            <a:off x="748141" y="5050438"/>
            <a:ext cx="10713030"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None/>
            </a:pPr>
            <a:r>
              <a:rPr lang="en-US" sz="3600" b="1" dirty="0">
                <a:latin typeface="Arial" panose="020B0604020202020204" pitchFamily="34" charset="0"/>
                <a:cs typeface="Arial" panose="020B0604020202020204" pitchFamily="34" charset="0"/>
              </a:rPr>
              <a:t>1</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8</a:t>
            </a:r>
            <a:r>
              <a:rPr lang="en-US" sz="3600" b="1" baseline="50000" dirty="0">
                <a:solidFill>
                  <a:srgbClr val="FF0000"/>
                </a:solidFill>
                <a:latin typeface="Arial" panose="020B0604020202020204" pitchFamily="34" charset="0"/>
                <a:cs typeface="Arial" panose="020B0604020202020204" pitchFamily="34" charset="0"/>
              </a:rPr>
              <a:t>2</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3</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8</a:t>
            </a:r>
            <a:r>
              <a:rPr lang="en-US" sz="3600" b="1" baseline="5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5</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8</a:t>
            </a:r>
            <a:r>
              <a:rPr lang="en-US" sz="3600" b="1" baseline="50000" dirty="0">
                <a:solidFill>
                  <a:srgbClr val="FF0000"/>
                </a:solidFill>
                <a:latin typeface="Arial" panose="020B0604020202020204" pitchFamily="34" charset="0"/>
                <a:cs typeface="Arial" panose="020B0604020202020204" pitchFamily="34" charset="0"/>
              </a:rPr>
              <a:t>0</a:t>
            </a:r>
            <a:r>
              <a:rPr lang="en-US" sz="3600" b="1" dirty="0">
                <a:latin typeface="Arial" panose="020B0604020202020204" pitchFamily="34" charset="0"/>
                <a:cs typeface="Arial" panose="020B0604020202020204" pitchFamily="34" charset="0"/>
              </a:rPr>
              <a:t> </a:t>
            </a:r>
            <a:r>
              <a:rPr lang="en-US" sz="3200" dirty="0">
                <a:solidFill>
                  <a:srgbClr val="3333FF"/>
                </a:solidFill>
                <a:latin typeface="Arial" panose="020B0604020202020204" pitchFamily="34" charset="0"/>
                <a:cs typeface="Arial" panose="020B0604020202020204" pitchFamily="34" charset="0"/>
              </a:rPr>
              <a:t>+</a:t>
            </a:r>
            <a:r>
              <a:rPr lang="en-US" sz="3600" b="1" dirty="0">
                <a:latin typeface="Arial" panose="020B0604020202020204" pitchFamily="34" charset="0"/>
                <a:cs typeface="Arial" panose="020B0604020202020204" pitchFamily="34" charset="0"/>
              </a:rPr>
              <a:t> 4</a:t>
            </a:r>
            <a:r>
              <a:rPr lang="en-US" sz="3200" dirty="0">
                <a:solidFill>
                  <a:srgbClr val="3333FF"/>
                </a:solidFill>
                <a:latin typeface="Arial" panose="020B0604020202020204" pitchFamily="34" charset="0"/>
                <a:cs typeface="Arial" panose="020B0604020202020204" pitchFamily="34" charset="0"/>
              </a:rPr>
              <a:t>x</a:t>
            </a:r>
            <a:r>
              <a:rPr lang="en-US" sz="3600" b="1" dirty="0">
                <a:latin typeface="Arial" panose="020B0604020202020204" pitchFamily="34" charset="0"/>
                <a:cs typeface="Arial" panose="020B0604020202020204" pitchFamily="34" charset="0"/>
              </a:rPr>
              <a:t>8</a:t>
            </a:r>
            <a:r>
              <a:rPr lang="en-US" sz="3600" b="1" baseline="50000" dirty="0">
                <a:solidFill>
                  <a:srgbClr val="FF0000"/>
                </a:solidFill>
                <a:latin typeface="Arial" panose="020B0604020202020204" pitchFamily="34" charset="0"/>
                <a:cs typeface="Arial" panose="020B0604020202020204" pitchFamily="34" charset="0"/>
              </a:rPr>
              <a:t>-1</a:t>
            </a:r>
            <a:r>
              <a:rPr lang="en-US" sz="3600" b="1" dirty="0">
                <a:latin typeface="Arial" panose="020B0604020202020204" pitchFamily="34" charset="0"/>
                <a:cs typeface="Arial" panose="020B0604020202020204" pitchFamily="34" charset="0"/>
              </a:rPr>
              <a:t> </a:t>
            </a:r>
            <a:r>
              <a:rPr lang="en-US" sz="2800" dirty="0">
                <a:solidFill>
                  <a:srgbClr val="3333FF"/>
                </a:solidFill>
                <a:latin typeface="Arial" panose="020B0604020202020204" pitchFamily="34" charset="0"/>
                <a:cs typeface="Arial" panose="020B0604020202020204" pitchFamily="34" charset="0"/>
              </a:rPr>
              <a:t>+</a:t>
            </a:r>
            <a:r>
              <a:rPr lang="en-US" sz="3200" b="1" dirty="0">
                <a:latin typeface="Arial" panose="020B0604020202020204" pitchFamily="34" charset="0"/>
                <a:cs typeface="Arial" panose="020B0604020202020204" pitchFamily="34" charset="0"/>
              </a:rPr>
              <a:t> 6</a:t>
            </a:r>
            <a:r>
              <a:rPr lang="en-US" sz="2800" dirty="0">
                <a:solidFill>
                  <a:srgbClr val="3333FF"/>
                </a:solidFill>
                <a:latin typeface="Arial" panose="020B0604020202020204" pitchFamily="34" charset="0"/>
                <a:cs typeface="Arial" panose="020B0604020202020204" pitchFamily="34" charset="0"/>
              </a:rPr>
              <a:t>x</a:t>
            </a:r>
            <a:r>
              <a:rPr lang="en-US" sz="3200" b="1" dirty="0">
                <a:latin typeface="Arial" panose="020B0604020202020204" pitchFamily="34" charset="0"/>
                <a:cs typeface="Arial" panose="020B0604020202020204" pitchFamily="34" charset="0"/>
              </a:rPr>
              <a:t>8</a:t>
            </a:r>
            <a:r>
              <a:rPr lang="en-US" sz="3200" b="1" baseline="50000" dirty="0">
                <a:solidFill>
                  <a:srgbClr val="FF0000"/>
                </a:solidFill>
                <a:latin typeface="Arial" panose="020B0604020202020204" pitchFamily="34" charset="0"/>
                <a:cs typeface="Arial" panose="020B0604020202020204" pitchFamily="34" charset="0"/>
              </a:rPr>
              <a:t>-2</a:t>
            </a:r>
            <a:endParaRPr lang="en-US" sz="3600" b="1" dirty="0">
              <a:latin typeface="Arial" panose="020B0604020202020204" pitchFamily="34" charset="0"/>
              <a:cs typeface="Arial" panose="020B0604020202020204" pitchFamily="34" charset="0"/>
            </a:endParaRPr>
          </a:p>
        </p:txBody>
      </p:sp>
      <p:sp>
        <p:nvSpPr>
          <p:cNvPr id="12" name="Content Placeholder 2">
            <a:extLst>
              <a:ext uri="{FF2B5EF4-FFF2-40B4-BE49-F238E27FC236}">
                <a16:creationId xmlns:a16="http://schemas.microsoft.com/office/drawing/2014/main" id="{0A0EBBAE-D316-4B04-9A34-F5F0F1DEFD02}"/>
              </a:ext>
            </a:extLst>
          </p:cNvPr>
          <p:cNvSpPr txBox="1">
            <a:spLocks/>
          </p:cNvSpPr>
          <p:nvPr/>
        </p:nvSpPr>
        <p:spPr>
          <a:xfrm>
            <a:off x="2082799" y="4182226"/>
            <a:ext cx="4012033" cy="7620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sz="3600" b="1" dirty="0">
                <a:latin typeface="Arial" panose="020B0604020202020204" pitchFamily="34" charset="0"/>
                <a:cs typeface="Arial" panose="020B0604020202020204" pitchFamily="34" charset="0"/>
              </a:rPr>
              <a:t>135.46</a:t>
            </a:r>
            <a:endParaRPr lang="en-US" sz="3600" b="1" baseline="-30000" dirty="0">
              <a:solidFill>
                <a:srgbClr val="FF0000"/>
              </a:solidFill>
              <a:latin typeface="Arial" panose="020B0604020202020204" pitchFamily="34" charset="0"/>
              <a:cs typeface="Arial" panose="020B0604020202020204" pitchFamily="34" charset="0"/>
            </a:endParaRPr>
          </a:p>
        </p:txBody>
      </p:sp>
      <p:sp>
        <p:nvSpPr>
          <p:cNvPr id="13" name="Arrow: Notched Right 12">
            <a:extLst>
              <a:ext uri="{FF2B5EF4-FFF2-40B4-BE49-F238E27FC236}">
                <a16:creationId xmlns:a16="http://schemas.microsoft.com/office/drawing/2014/main" id="{1EF71560-3914-4D80-859C-BE79D03BDE3D}"/>
              </a:ext>
            </a:extLst>
          </p:cNvPr>
          <p:cNvSpPr/>
          <p:nvPr/>
        </p:nvSpPr>
        <p:spPr>
          <a:xfrm>
            <a:off x="5745942" y="4426989"/>
            <a:ext cx="705658" cy="124691"/>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5" name="Straight Connector 14">
            <a:extLst>
              <a:ext uri="{FF2B5EF4-FFF2-40B4-BE49-F238E27FC236}">
                <a16:creationId xmlns:a16="http://schemas.microsoft.com/office/drawing/2014/main" id="{3D2FCE01-0A45-4808-863E-E3A916D83717}"/>
              </a:ext>
            </a:extLst>
          </p:cNvPr>
          <p:cNvCxnSpPr>
            <a:cxnSpLocks/>
          </p:cNvCxnSpPr>
          <p:nvPr/>
        </p:nvCxnSpPr>
        <p:spPr>
          <a:xfrm>
            <a:off x="2295659" y="3429000"/>
            <a:ext cx="7871098" cy="0"/>
          </a:xfrm>
          <a:prstGeom prst="line">
            <a:avLst/>
          </a:prstGeom>
          <a:ln>
            <a:solidFill>
              <a:srgbClr val="3333FF"/>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F006A89-4DB6-4417-A4B7-5C39EE88DFF1}"/>
              </a:ext>
            </a:extLst>
          </p:cNvPr>
          <p:cNvPicPr>
            <a:picLocks noChangeAspect="1"/>
          </p:cNvPicPr>
          <p:nvPr/>
        </p:nvPicPr>
        <p:blipFill>
          <a:blip r:embed="rId2"/>
          <a:stretch>
            <a:fillRect/>
          </a:stretch>
        </p:blipFill>
        <p:spPr>
          <a:xfrm>
            <a:off x="4579152" y="2638284"/>
            <a:ext cx="279414" cy="260363"/>
          </a:xfrm>
          <a:prstGeom prst="rect">
            <a:avLst/>
          </a:prstGeom>
        </p:spPr>
      </p:pic>
      <p:pic>
        <p:nvPicPr>
          <p:cNvPr id="16" name="Picture 15">
            <a:extLst>
              <a:ext uri="{FF2B5EF4-FFF2-40B4-BE49-F238E27FC236}">
                <a16:creationId xmlns:a16="http://schemas.microsoft.com/office/drawing/2014/main" id="{3043ED65-1939-49ED-A440-37758C07FDC0}"/>
              </a:ext>
            </a:extLst>
          </p:cNvPr>
          <p:cNvPicPr>
            <a:picLocks noChangeAspect="1"/>
          </p:cNvPicPr>
          <p:nvPr/>
        </p:nvPicPr>
        <p:blipFill>
          <a:blip r:embed="rId2"/>
          <a:stretch>
            <a:fillRect/>
          </a:stretch>
        </p:blipFill>
        <p:spPr>
          <a:xfrm>
            <a:off x="5947614" y="2630430"/>
            <a:ext cx="279414" cy="260363"/>
          </a:xfrm>
          <a:prstGeom prst="rect">
            <a:avLst/>
          </a:prstGeom>
        </p:spPr>
      </p:pic>
      <p:pic>
        <p:nvPicPr>
          <p:cNvPr id="17" name="Picture 16">
            <a:extLst>
              <a:ext uri="{FF2B5EF4-FFF2-40B4-BE49-F238E27FC236}">
                <a16:creationId xmlns:a16="http://schemas.microsoft.com/office/drawing/2014/main" id="{BA6EF013-A218-43D3-94DF-445BBA51B0A0}"/>
              </a:ext>
            </a:extLst>
          </p:cNvPr>
          <p:cNvPicPr>
            <a:picLocks noChangeAspect="1"/>
          </p:cNvPicPr>
          <p:nvPr/>
        </p:nvPicPr>
        <p:blipFill>
          <a:blip r:embed="rId2"/>
          <a:stretch>
            <a:fillRect/>
          </a:stretch>
        </p:blipFill>
        <p:spPr>
          <a:xfrm>
            <a:off x="7334927" y="2632000"/>
            <a:ext cx="279414" cy="260363"/>
          </a:xfrm>
          <a:prstGeom prst="rect">
            <a:avLst/>
          </a:prstGeom>
        </p:spPr>
      </p:pic>
      <p:pic>
        <p:nvPicPr>
          <p:cNvPr id="18" name="Picture 17">
            <a:extLst>
              <a:ext uri="{FF2B5EF4-FFF2-40B4-BE49-F238E27FC236}">
                <a16:creationId xmlns:a16="http://schemas.microsoft.com/office/drawing/2014/main" id="{E1CB3233-5ABB-42A6-99DD-C9D075BF5C36}"/>
              </a:ext>
            </a:extLst>
          </p:cNvPr>
          <p:cNvPicPr>
            <a:picLocks noChangeAspect="1"/>
          </p:cNvPicPr>
          <p:nvPr/>
        </p:nvPicPr>
        <p:blipFill>
          <a:blip r:embed="rId2"/>
          <a:stretch>
            <a:fillRect/>
          </a:stretch>
        </p:blipFill>
        <p:spPr>
          <a:xfrm>
            <a:off x="3895715" y="5216515"/>
            <a:ext cx="279414" cy="260363"/>
          </a:xfrm>
          <a:prstGeom prst="rect">
            <a:avLst/>
          </a:prstGeom>
        </p:spPr>
      </p:pic>
      <p:pic>
        <p:nvPicPr>
          <p:cNvPr id="19" name="Picture 18">
            <a:extLst>
              <a:ext uri="{FF2B5EF4-FFF2-40B4-BE49-F238E27FC236}">
                <a16:creationId xmlns:a16="http://schemas.microsoft.com/office/drawing/2014/main" id="{B1A5C16A-88D5-44D5-BB18-2DB7892CA868}"/>
              </a:ext>
            </a:extLst>
          </p:cNvPr>
          <p:cNvPicPr>
            <a:picLocks noChangeAspect="1"/>
          </p:cNvPicPr>
          <p:nvPr/>
        </p:nvPicPr>
        <p:blipFill>
          <a:blip r:embed="rId2"/>
          <a:stretch>
            <a:fillRect/>
          </a:stretch>
        </p:blipFill>
        <p:spPr>
          <a:xfrm>
            <a:off x="5283030" y="5218087"/>
            <a:ext cx="279414" cy="260363"/>
          </a:xfrm>
          <a:prstGeom prst="rect">
            <a:avLst/>
          </a:prstGeom>
        </p:spPr>
      </p:pic>
      <p:pic>
        <p:nvPicPr>
          <p:cNvPr id="20" name="Picture 19">
            <a:extLst>
              <a:ext uri="{FF2B5EF4-FFF2-40B4-BE49-F238E27FC236}">
                <a16:creationId xmlns:a16="http://schemas.microsoft.com/office/drawing/2014/main" id="{909A4017-12F0-4F8C-822A-ED00622FCB98}"/>
              </a:ext>
            </a:extLst>
          </p:cNvPr>
          <p:cNvPicPr>
            <a:picLocks noChangeAspect="1"/>
          </p:cNvPicPr>
          <p:nvPr/>
        </p:nvPicPr>
        <p:blipFill>
          <a:blip r:embed="rId2"/>
          <a:stretch>
            <a:fillRect/>
          </a:stretch>
        </p:blipFill>
        <p:spPr>
          <a:xfrm>
            <a:off x="6604358" y="5219657"/>
            <a:ext cx="279414" cy="260363"/>
          </a:xfrm>
          <a:prstGeom prst="rect">
            <a:avLst/>
          </a:prstGeom>
        </p:spPr>
      </p:pic>
      <p:pic>
        <p:nvPicPr>
          <p:cNvPr id="21" name="Picture 20">
            <a:extLst>
              <a:ext uri="{FF2B5EF4-FFF2-40B4-BE49-F238E27FC236}">
                <a16:creationId xmlns:a16="http://schemas.microsoft.com/office/drawing/2014/main" id="{E991185B-AB52-49A0-B605-DF2D1B6937C6}"/>
              </a:ext>
            </a:extLst>
          </p:cNvPr>
          <p:cNvPicPr>
            <a:picLocks noChangeAspect="1"/>
          </p:cNvPicPr>
          <p:nvPr/>
        </p:nvPicPr>
        <p:blipFill>
          <a:blip r:embed="rId2"/>
          <a:stretch>
            <a:fillRect/>
          </a:stretch>
        </p:blipFill>
        <p:spPr>
          <a:xfrm>
            <a:off x="8057659" y="5230653"/>
            <a:ext cx="279414" cy="260363"/>
          </a:xfrm>
          <a:prstGeom prst="rect">
            <a:avLst/>
          </a:prstGeom>
        </p:spPr>
      </p:pic>
    </p:spTree>
    <p:extLst>
      <p:ext uri="{BB962C8B-B14F-4D97-AF65-F5344CB8AC3E}">
        <p14:creationId xmlns:p14="http://schemas.microsoft.com/office/powerpoint/2010/main" val="116591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75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1" presetClass="exit" presetSubtype="0" fill="hold" nodeType="afterEffect">
                                  <p:stCondLst>
                                    <p:cond delay="0"/>
                                  </p:stCondLst>
                                  <p:childTnLst>
                                    <p:set>
                                      <p:cBhvr>
                                        <p:cTn id="23" dur="1" fill="hold">
                                          <p:stCondLst>
                                            <p:cond delay="0"/>
                                          </p:stCondLst>
                                        </p:cTn>
                                        <p:tgtEl>
                                          <p:spTgt spid="16"/>
                                        </p:tgtEl>
                                        <p:attrNameLst>
                                          <p:attrName>style.visibility</p:attrName>
                                        </p:attrNameLst>
                                      </p:cBhvr>
                                      <p:to>
                                        <p:strVal val="hidden"/>
                                      </p:to>
                                    </p:set>
                                  </p:childTnLst>
                                </p:cTn>
                              </p:par>
                            </p:childTnLst>
                          </p:cTn>
                        </p:par>
                        <p:par>
                          <p:cTn id="24" fill="hold">
                            <p:stCondLst>
                              <p:cond delay="0"/>
                            </p:stCondLst>
                            <p:childTnLst>
                              <p:par>
                                <p:cTn id="25" presetID="1" presetClass="exit" presetSubtype="0" fill="hold" nodeType="after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175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par>
                          <p:cTn id="53" fill="hold">
                            <p:stCondLst>
                              <p:cond delay="0"/>
                            </p:stCondLst>
                            <p:childTnLst>
                              <p:par>
                                <p:cTn id="54" presetID="1" presetClass="exit" presetSubtype="0" fill="hold" nodeType="afterEffect">
                                  <p:stCondLst>
                                    <p:cond delay="0"/>
                                  </p:stCondLst>
                                  <p:childTnLst>
                                    <p:set>
                                      <p:cBhvr>
                                        <p:cTn id="55" dur="1" fill="hold">
                                          <p:stCondLst>
                                            <p:cond delay="0"/>
                                          </p:stCondLst>
                                        </p:cTn>
                                        <p:tgtEl>
                                          <p:spTgt spid="19"/>
                                        </p:tgtEl>
                                        <p:attrNameLst>
                                          <p:attrName>style.visibility</p:attrName>
                                        </p:attrNameLst>
                                      </p:cBhvr>
                                      <p:to>
                                        <p:strVal val="hidden"/>
                                      </p:to>
                                    </p:set>
                                  </p:childTnLst>
                                </p:cTn>
                              </p:par>
                            </p:childTnLst>
                          </p:cTn>
                        </p:par>
                        <p:par>
                          <p:cTn id="56" fill="hold">
                            <p:stCondLst>
                              <p:cond delay="0"/>
                            </p:stCondLst>
                            <p:childTnLst>
                              <p:par>
                                <p:cTn id="57" presetID="1" presetClass="exit" presetSubtype="0" fill="hold" nodeType="afterEffect">
                                  <p:stCondLst>
                                    <p:cond delay="0"/>
                                  </p:stCondLst>
                                  <p:childTnLst>
                                    <p:set>
                                      <p:cBhvr>
                                        <p:cTn id="58" dur="1" fill="hold">
                                          <p:stCondLst>
                                            <p:cond delay="0"/>
                                          </p:stCondLst>
                                        </p:cTn>
                                        <p:tgtEl>
                                          <p:spTgt spid="20"/>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nodeType="afterEffect">
                                  <p:stCondLst>
                                    <p:cond delay="0"/>
                                  </p:stCondLst>
                                  <p:childTnLst>
                                    <p:set>
                                      <p:cBhvr>
                                        <p:cTn id="61"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4" grpId="0" animBg="1"/>
      <p:bldP spid="10" grpId="0"/>
      <p:bldP spid="11" grpId="0"/>
      <p:bldP spid="12"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Counting in </a:t>
            </a:r>
            <a:r>
              <a:rPr lang="vi-VN" dirty="0"/>
              <a:t>the </a:t>
            </a:r>
            <a:r>
              <a:rPr lang="en-US" dirty="0"/>
              <a:t>decimal system (base 10)</a:t>
            </a:r>
          </a:p>
        </p:txBody>
      </p:sp>
      <p:graphicFrame>
        <p:nvGraphicFramePr>
          <p:cNvPr id="5" name="Object 4">
            <a:extLst>
              <a:ext uri="{FF2B5EF4-FFF2-40B4-BE49-F238E27FC236}">
                <a16:creationId xmlns:a16="http://schemas.microsoft.com/office/drawing/2014/main" id="{1E4AD01A-6927-4DFF-9604-69CFA828E074}"/>
              </a:ext>
            </a:extLst>
          </p:cNvPr>
          <p:cNvGraphicFramePr>
            <a:graphicFrameLocks noChangeAspect="1"/>
          </p:cNvGraphicFramePr>
          <p:nvPr>
            <p:extLst>
              <p:ext uri="{D42A27DB-BD31-4B8C-83A1-F6EECF244321}">
                <p14:modId xmlns:p14="http://schemas.microsoft.com/office/powerpoint/2010/main" val="1374896572"/>
              </p:ext>
            </p:extLst>
          </p:nvPr>
        </p:nvGraphicFramePr>
        <p:xfrm>
          <a:off x="1617797" y="1603520"/>
          <a:ext cx="717550" cy="1708150"/>
        </p:xfrm>
        <a:graphic>
          <a:graphicData uri="http://schemas.openxmlformats.org/presentationml/2006/ole">
            <mc:AlternateContent xmlns:mc="http://schemas.openxmlformats.org/markup-compatibility/2006">
              <mc:Choice xmlns:v="urn:schemas-microsoft-com:vml" Requires="v">
                <p:oleObj spid="_x0000_s1281" name="Bitmap Image" r:id="rId3" imgW="717480" imgH="1708200" progId="Paint.Picture">
                  <p:embed/>
                </p:oleObj>
              </mc:Choice>
              <mc:Fallback>
                <p:oleObj name="Bitmap Image" r:id="rId3" imgW="717480" imgH="1708200" progId="Paint.Picture">
                  <p:embed/>
                  <p:pic>
                    <p:nvPicPr>
                      <p:cNvPr id="0" name=""/>
                      <p:cNvPicPr/>
                      <p:nvPr/>
                    </p:nvPicPr>
                    <p:blipFill>
                      <a:blip r:embed="rId4"/>
                      <a:stretch>
                        <a:fillRect/>
                      </a:stretch>
                    </p:blipFill>
                    <p:spPr>
                      <a:xfrm>
                        <a:off x="1617797" y="1603520"/>
                        <a:ext cx="717550" cy="17081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C49FC975-9216-464C-8652-27B8366FF9E1}"/>
              </a:ext>
            </a:extLst>
          </p:cNvPr>
          <p:cNvGraphicFramePr>
            <a:graphicFrameLocks noChangeAspect="1"/>
          </p:cNvGraphicFramePr>
          <p:nvPr>
            <p:extLst>
              <p:ext uri="{D42A27DB-BD31-4B8C-83A1-F6EECF244321}">
                <p14:modId xmlns:p14="http://schemas.microsoft.com/office/powerpoint/2010/main" val="2729348416"/>
              </p:ext>
            </p:extLst>
          </p:nvPr>
        </p:nvGraphicFramePr>
        <p:xfrm>
          <a:off x="3006432" y="1609870"/>
          <a:ext cx="711200" cy="1695450"/>
        </p:xfrm>
        <a:graphic>
          <a:graphicData uri="http://schemas.openxmlformats.org/presentationml/2006/ole">
            <mc:AlternateContent xmlns:mc="http://schemas.openxmlformats.org/markup-compatibility/2006">
              <mc:Choice xmlns:v="urn:schemas-microsoft-com:vml" Requires="v">
                <p:oleObj spid="_x0000_s1282" name="Bitmap Image" r:id="rId5" imgW="711360" imgH="1695600" progId="Paint.Picture">
                  <p:embed/>
                </p:oleObj>
              </mc:Choice>
              <mc:Fallback>
                <p:oleObj name="Bitmap Image" r:id="rId5" imgW="711360" imgH="1695600" progId="Paint.Picture">
                  <p:embed/>
                  <p:pic>
                    <p:nvPicPr>
                      <p:cNvPr id="0" name=""/>
                      <p:cNvPicPr/>
                      <p:nvPr/>
                    </p:nvPicPr>
                    <p:blipFill>
                      <a:blip r:embed="rId6"/>
                      <a:stretch>
                        <a:fillRect/>
                      </a:stretch>
                    </p:blipFill>
                    <p:spPr>
                      <a:xfrm>
                        <a:off x="3006432" y="1609870"/>
                        <a:ext cx="711200" cy="169545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6D177D12-9EDA-403E-8271-33C935494767}"/>
              </a:ext>
            </a:extLst>
          </p:cNvPr>
          <p:cNvGraphicFramePr>
            <a:graphicFrameLocks noChangeAspect="1"/>
          </p:cNvGraphicFramePr>
          <p:nvPr>
            <p:extLst>
              <p:ext uri="{D42A27DB-BD31-4B8C-83A1-F6EECF244321}">
                <p14:modId xmlns:p14="http://schemas.microsoft.com/office/powerpoint/2010/main" val="4134614650"/>
              </p:ext>
            </p:extLst>
          </p:nvPr>
        </p:nvGraphicFramePr>
        <p:xfrm>
          <a:off x="4335603" y="1600345"/>
          <a:ext cx="768350" cy="1714500"/>
        </p:xfrm>
        <a:graphic>
          <a:graphicData uri="http://schemas.openxmlformats.org/presentationml/2006/ole">
            <mc:AlternateContent xmlns:mc="http://schemas.openxmlformats.org/markup-compatibility/2006">
              <mc:Choice xmlns:v="urn:schemas-microsoft-com:vml" Requires="v">
                <p:oleObj spid="_x0000_s1283" name="Bitmap Image" r:id="rId7" imgW="768240" imgH="1714680" progId="Paint.Picture">
                  <p:embed/>
                </p:oleObj>
              </mc:Choice>
              <mc:Fallback>
                <p:oleObj name="Bitmap Image" r:id="rId7" imgW="768240" imgH="1714680" progId="Paint.Picture">
                  <p:embed/>
                  <p:pic>
                    <p:nvPicPr>
                      <p:cNvPr id="0" name=""/>
                      <p:cNvPicPr/>
                      <p:nvPr/>
                    </p:nvPicPr>
                    <p:blipFill>
                      <a:blip r:embed="rId8"/>
                      <a:stretch>
                        <a:fillRect/>
                      </a:stretch>
                    </p:blipFill>
                    <p:spPr>
                      <a:xfrm>
                        <a:off x="4335603" y="1600345"/>
                        <a:ext cx="768350" cy="17145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FF6A893F-849B-4046-8F84-FF0CC1FAAA8A}"/>
              </a:ext>
            </a:extLst>
          </p:cNvPr>
          <p:cNvGraphicFramePr>
            <a:graphicFrameLocks noChangeAspect="1"/>
          </p:cNvGraphicFramePr>
          <p:nvPr>
            <p:extLst>
              <p:ext uri="{D42A27DB-BD31-4B8C-83A1-F6EECF244321}">
                <p14:modId xmlns:p14="http://schemas.microsoft.com/office/powerpoint/2010/main" val="121111024"/>
              </p:ext>
            </p:extLst>
          </p:nvPr>
        </p:nvGraphicFramePr>
        <p:xfrm>
          <a:off x="5866243" y="1609870"/>
          <a:ext cx="533400" cy="1695450"/>
        </p:xfrm>
        <a:graphic>
          <a:graphicData uri="http://schemas.openxmlformats.org/presentationml/2006/ole">
            <mc:AlternateContent xmlns:mc="http://schemas.openxmlformats.org/markup-compatibility/2006">
              <mc:Choice xmlns:v="urn:schemas-microsoft-com:vml" Requires="v">
                <p:oleObj spid="_x0000_s1284" name="Bitmap Image" r:id="rId9" imgW="533520" imgH="1695600" progId="Paint.Picture">
                  <p:embed/>
                </p:oleObj>
              </mc:Choice>
              <mc:Fallback>
                <p:oleObj name="Bitmap Image" r:id="rId9" imgW="533520" imgH="1695600" progId="Paint.Picture">
                  <p:embed/>
                  <p:pic>
                    <p:nvPicPr>
                      <p:cNvPr id="0" name=""/>
                      <p:cNvPicPr/>
                      <p:nvPr/>
                    </p:nvPicPr>
                    <p:blipFill>
                      <a:blip r:embed="rId10"/>
                      <a:stretch>
                        <a:fillRect/>
                      </a:stretch>
                    </p:blipFill>
                    <p:spPr>
                      <a:xfrm>
                        <a:off x="5866243" y="1609870"/>
                        <a:ext cx="533400" cy="16954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4843C9D4-7C0B-4505-BAB8-7FBBE5B2803D}"/>
              </a:ext>
            </a:extLst>
          </p:cNvPr>
          <p:cNvGraphicFramePr>
            <a:graphicFrameLocks noChangeAspect="1"/>
          </p:cNvGraphicFramePr>
          <p:nvPr>
            <p:extLst>
              <p:ext uri="{D42A27DB-BD31-4B8C-83A1-F6EECF244321}">
                <p14:modId xmlns:p14="http://schemas.microsoft.com/office/powerpoint/2010/main" val="3658422125"/>
              </p:ext>
            </p:extLst>
          </p:nvPr>
        </p:nvGraphicFramePr>
        <p:xfrm>
          <a:off x="7035510" y="1606695"/>
          <a:ext cx="781050" cy="1701800"/>
        </p:xfrm>
        <a:graphic>
          <a:graphicData uri="http://schemas.openxmlformats.org/presentationml/2006/ole">
            <mc:AlternateContent xmlns:mc="http://schemas.openxmlformats.org/markup-compatibility/2006">
              <mc:Choice xmlns:v="urn:schemas-microsoft-com:vml" Requires="v">
                <p:oleObj spid="_x0000_s1285" name="Bitmap Image" r:id="rId11" imgW="781200" imgH="1701720" progId="Paint.Picture">
                  <p:embed/>
                </p:oleObj>
              </mc:Choice>
              <mc:Fallback>
                <p:oleObj name="Bitmap Image" r:id="rId11" imgW="781200" imgH="1701720" progId="Paint.Picture">
                  <p:embed/>
                  <p:pic>
                    <p:nvPicPr>
                      <p:cNvPr id="0" name=""/>
                      <p:cNvPicPr/>
                      <p:nvPr/>
                    </p:nvPicPr>
                    <p:blipFill>
                      <a:blip r:embed="rId12"/>
                      <a:stretch>
                        <a:fillRect/>
                      </a:stretch>
                    </p:blipFill>
                    <p:spPr>
                      <a:xfrm>
                        <a:off x="7035510" y="1606695"/>
                        <a:ext cx="781050" cy="1701800"/>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639E3FAC-46EA-4B77-AC4B-7303F28DD8A4}"/>
              </a:ext>
            </a:extLst>
          </p:cNvPr>
          <p:cNvPicPr>
            <a:picLocks noChangeAspect="1"/>
          </p:cNvPicPr>
          <p:nvPr/>
        </p:nvPicPr>
        <p:blipFill>
          <a:blip r:embed="rId13"/>
          <a:stretch>
            <a:fillRect/>
          </a:stretch>
        </p:blipFill>
        <p:spPr>
          <a:xfrm>
            <a:off x="7982494" y="4324340"/>
            <a:ext cx="1473276" cy="444523"/>
          </a:xfrm>
          <a:prstGeom prst="rect">
            <a:avLst/>
          </a:prstGeom>
        </p:spPr>
      </p:pic>
      <p:cxnSp>
        <p:nvCxnSpPr>
          <p:cNvPr id="17" name="Straight Arrow Connector 16">
            <a:extLst>
              <a:ext uri="{FF2B5EF4-FFF2-40B4-BE49-F238E27FC236}">
                <a16:creationId xmlns:a16="http://schemas.microsoft.com/office/drawing/2014/main" id="{0F560D14-B14A-4032-A607-AF093814E46E}"/>
              </a:ext>
            </a:extLst>
          </p:cNvPr>
          <p:cNvCxnSpPr/>
          <p:nvPr/>
        </p:nvCxnSpPr>
        <p:spPr>
          <a:xfrm flipV="1">
            <a:off x="8438857" y="3380509"/>
            <a:ext cx="243325" cy="943831"/>
          </a:xfrm>
          <a:prstGeom prst="straightConnector1">
            <a:avLst/>
          </a:prstGeom>
          <a:ln w="31750">
            <a:solidFill>
              <a:srgbClr val="3333FF"/>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D32CCFC-B106-4192-916C-8CE5BCE90610}"/>
              </a:ext>
            </a:extLst>
          </p:cNvPr>
          <p:cNvPicPr>
            <a:picLocks noChangeAspect="1"/>
          </p:cNvPicPr>
          <p:nvPr/>
        </p:nvPicPr>
        <p:blipFill>
          <a:blip r:embed="rId14"/>
          <a:stretch>
            <a:fillRect/>
          </a:stretch>
        </p:blipFill>
        <p:spPr>
          <a:xfrm>
            <a:off x="2210059" y="5798119"/>
            <a:ext cx="1047804" cy="508026"/>
          </a:xfrm>
          <a:prstGeom prst="rect">
            <a:avLst/>
          </a:prstGeom>
        </p:spPr>
      </p:pic>
      <p:pic>
        <p:nvPicPr>
          <p:cNvPr id="24" name="Picture 23">
            <a:extLst>
              <a:ext uri="{FF2B5EF4-FFF2-40B4-BE49-F238E27FC236}">
                <a16:creationId xmlns:a16="http://schemas.microsoft.com/office/drawing/2014/main" id="{CF459CC4-8649-4C6D-A57A-E8F572F0743A}"/>
              </a:ext>
            </a:extLst>
          </p:cNvPr>
          <p:cNvPicPr>
            <a:picLocks noChangeAspect="1"/>
          </p:cNvPicPr>
          <p:nvPr/>
        </p:nvPicPr>
        <p:blipFill>
          <a:blip r:embed="rId15"/>
          <a:stretch>
            <a:fillRect/>
          </a:stretch>
        </p:blipFill>
        <p:spPr>
          <a:xfrm>
            <a:off x="1122118" y="4058469"/>
            <a:ext cx="3759393" cy="1733639"/>
          </a:xfrm>
          <a:prstGeom prst="rect">
            <a:avLst/>
          </a:prstGeom>
        </p:spPr>
      </p:pic>
      <p:pic>
        <p:nvPicPr>
          <p:cNvPr id="26" name="Picture 25">
            <a:extLst>
              <a:ext uri="{FF2B5EF4-FFF2-40B4-BE49-F238E27FC236}">
                <a16:creationId xmlns:a16="http://schemas.microsoft.com/office/drawing/2014/main" id="{101B2DA4-9B53-4AAF-AD72-CE9E8162D4BB}"/>
              </a:ext>
            </a:extLst>
          </p:cNvPr>
          <p:cNvPicPr>
            <a:picLocks noChangeAspect="1"/>
          </p:cNvPicPr>
          <p:nvPr/>
        </p:nvPicPr>
        <p:blipFill>
          <a:blip r:embed="rId16"/>
          <a:stretch>
            <a:fillRect/>
          </a:stretch>
        </p:blipFill>
        <p:spPr>
          <a:xfrm>
            <a:off x="3841728" y="5742413"/>
            <a:ext cx="850944" cy="527077"/>
          </a:xfrm>
          <a:prstGeom prst="rect">
            <a:avLst/>
          </a:prstGeom>
        </p:spPr>
      </p:pic>
      <p:pic>
        <p:nvPicPr>
          <p:cNvPr id="30" name="Picture 29">
            <a:extLst>
              <a:ext uri="{FF2B5EF4-FFF2-40B4-BE49-F238E27FC236}">
                <a16:creationId xmlns:a16="http://schemas.microsoft.com/office/drawing/2014/main" id="{88C666EC-38A0-4B6F-ACF5-DFAFF035A241}"/>
              </a:ext>
            </a:extLst>
          </p:cNvPr>
          <p:cNvPicPr>
            <a:picLocks noChangeAspect="1"/>
          </p:cNvPicPr>
          <p:nvPr/>
        </p:nvPicPr>
        <p:blipFill>
          <a:blip r:embed="rId17"/>
          <a:stretch>
            <a:fillRect/>
          </a:stretch>
        </p:blipFill>
        <p:spPr>
          <a:xfrm>
            <a:off x="8605933" y="1632083"/>
            <a:ext cx="793791" cy="1187511"/>
          </a:xfrm>
          <a:prstGeom prst="rect">
            <a:avLst/>
          </a:prstGeom>
        </p:spPr>
      </p:pic>
      <p:pic>
        <p:nvPicPr>
          <p:cNvPr id="32" name="Picture 31">
            <a:extLst>
              <a:ext uri="{FF2B5EF4-FFF2-40B4-BE49-F238E27FC236}">
                <a16:creationId xmlns:a16="http://schemas.microsoft.com/office/drawing/2014/main" id="{19B39000-34D6-48F5-A014-8447ACFF801B}"/>
              </a:ext>
            </a:extLst>
          </p:cNvPr>
          <p:cNvPicPr>
            <a:picLocks noChangeAspect="1"/>
          </p:cNvPicPr>
          <p:nvPr/>
        </p:nvPicPr>
        <p:blipFill>
          <a:blip r:embed="rId18"/>
          <a:stretch>
            <a:fillRect/>
          </a:stretch>
        </p:blipFill>
        <p:spPr>
          <a:xfrm>
            <a:off x="8841299" y="2789672"/>
            <a:ext cx="400071" cy="450873"/>
          </a:xfrm>
          <a:prstGeom prst="rect">
            <a:avLst/>
          </a:prstGeom>
        </p:spPr>
      </p:pic>
      <p:pic>
        <p:nvPicPr>
          <p:cNvPr id="34" name="Picture 33">
            <a:extLst>
              <a:ext uri="{FF2B5EF4-FFF2-40B4-BE49-F238E27FC236}">
                <a16:creationId xmlns:a16="http://schemas.microsoft.com/office/drawing/2014/main" id="{1A69BBEC-2308-49D2-9CAF-1CA2B461536E}"/>
              </a:ext>
            </a:extLst>
          </p:cNvPr>
          <p:cNvPicPr>
            <a:picLocks noChangeAspect="1"/>
          </p:cNvPicPr>
          <p:nvPr/>
        </p:nvPicPr>
        <p:blipFill>
          <a:blip r:embed="rId19"/>
          <a:stretch>
            <a:fillRect/>
          </a:stretch>
        </p:blipFill>
        <p:spPr>
          <a:xfrm>
            <a:off x="8503137" y="2812101"/>
            <a:ext cx="768389" cy="444523"/>
          </a:xfrm>
          <a:prstGeom prst="rect">
            <a:avLst/>
          </a:prstGeom>
        </p:spPr>
      </p:pic>
    </p:spTree>
    <p:extLst>
      <p:ext uri="{BB962C8B-B14F-4D97-AF65-F5344CB8AC3E}">
        <p14:creationId xmlns:p14="http://schemas.microsoft.com/office/powerpoint/2010/main" val="388600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up)">
                                      <p:cBhvr>
                                        <p:cTn id="30" dur="500"/>
                                        <p:tgtEl>
                                          <p:spTgt spid="30"/>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up)">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22" presetClass="entr" presetSubtype="2"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right)">
                                      <p:cBhvr>
                                        <p:cTn id="41" dur="500"/>
                                        <p:tgtEl>
                                          <p:spTgt spid="34"/>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1000"/>
                            </p:stCondLst>
                            <p:childTnLst>
                              <p:par>
                                <p:cTn id="47" presetID="22" presetClass="entr" presetSubtype="4"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right)">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right)">
                                      <p:cBhvr>
                                        <p:cTn id="6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Counting in </a:t>
            </a:r>
            <a:r>
              <a:rPr lang="vi-VN" dirty="0"/>
              <a:t>the </a:t>
            </a:r>
            <a:r>
              <a:rPr lang="en-US" dirty="0"/>
              <a:t>binary system (base 2)</a:t>
            </a:r>
          </a:p>
        </p:txBody>
      </p:sp>
      <p:graphicFrame>
        <p:nvGraphicFramePr>
          <p:cNvPr id="3" name="Object 2">
            <a:extLst>
              <a:ext uri="{FF2B5EF4-FFF2-40B4-BE49-F238E27FC236}">
                <a16:creationId xmlns:a16="http://schemas.microsoft.com/office/drawing/2014/main" id="{467EA58F-7C6F-4384-B615-1EF5325A619B}"/>
              </a:ext>
            </a:extLst>
          </p:cNvPr>
          <p:cNvGraphicFramePr>
            <a:graphicFrameLocks noChangeAspect="1"/>
          </p:cNvGraphicFramePr>
          <p:nvPr>
            <p:extLst>
              <p:ext uri="{D42A27DB-BD31-4B8C-83A1-F6EECF244321}">
                <p14:modId xmlns:p14="http://schemas.microsoft.com/office/powerpoint/2010/main" val="1718353038"/>
              </p:ext>
            </p:extLst>
          </p:nvPr>
        </p:nvGraphicFramePr>
        <p:xfrm>
          <a:off x="3896303" y="1596591"/>
          <a:ext cx="704850" cy="1758950"/>
        </p:xfrm>
        <a:graphic>
          <a:graphicData uri="http://schemas.openxmlformats.org/presentationml/2006/ole">
            <mc:AlternateContent xmlns:mc="http://schemas.openxmlformats.org/markup-compatibility/2006">
              <mc:Choice xmlns:v="urn:schemas-microsoft-com:vml" Requires="v">
                <p:oleObj spid="_x0000_s2193" name="Bitmap Image" r:id="rId3" imgW="704880" imgH="1758960" progId="Paint.Picture">
                  <p:embed/>
                </p:oleObj>
              </mc:Choice>
              <mc:Fallback>
                <p:oleObj name="Bitmap Image" r:id="rId3" imgW="704880" imgH="1758960" progId="Paint.Picture">
                  <p:embed/>
                  <p:pic>
                    <p:nvPicPr>
                      <p:cNvPr id="0" name=""/>
                      <p:cNvPicPr/>
                      <p:nvPr/>
                    </p:nvPicPr>
                    <p:blipFill>
                      <a:blip r:embed="rId4"/>
                      <a:stretch>
                        <a:fillRect/>
                      </a:stretch>
                    </p:blipFill>
                    <p:spPr>
                      <a:xfrm>
                        <a:off x="3896303" y="1596591"/>
                        <a:ext cx="704850" cy="175895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0B3CB4C1-386B-4F54-8216-A1061E4DEC4E}"/>
              </a:ext>
            </a:extLst>
          </p:cNvPr>
          <p:cNvGraphicFramePr>
            <a:graphicFrameLocks noChangeAspect="1"/>
          </p:cNvGraphicFramePr>
          <p:nvPr>
            <p:extLst>
              <p:ext uri="{D42A27DB-BD31-4B8C-83A1-F6EECF244321}">
                <p14:modId xmlns:p14="http://schemas.microsoft.com/office/powerpoint/2010/main" val="4123464443"/>
              </p:ext>
            </p:extLst>
          </p:nvPr>
        </p:nvGraphicFramePr>
        <p:xfrm>
          <a:off x="5449161" y="1609291"/>
          <a:ext cx="831850" cy="1733550"/>
        </p:xfrm>
        <a:graphic>
          <a:graphicData uri="http://schemas.openxmlformats.org/presentationml/2006/ole">
            <mc:AlternateContent xmlns:mc="http://schemas.openxmlformats.org/markup-compatibility/2006">
              <mc:Choice xmlns:v="urn:schemas-microsoft-com:vml" Requires="v">
                <p:oleObj spid="_x0000_s2194" name="Bitmap Image" r:id="rId5" imgW="831960" imgH="1733400" progId="Paint.Picture">
                  <p:embed/>
                </p:oleObj>
              </mc:Choice>
              <mc:Fallback>
                <p:oleObj name="Bitmap Image" r:id="rId5" imgW="831960" imgH="1733400" progId="Paint.Picture">
                  <p:embed/>
                  <p:pic>
                    <p:nvPicPr>
                      <p:cNvPr id="0" name=""/>
                      <p:cNvPicPr/>
                      <p:nvPr/>
                    </p:nvPicPr>
                    <p:blipFill>
                      <a:blip r:embed="rId6"/>
                      <a:stretch>
                        <a:fillRect/>
                      </a:stretch>
                    </p:blipFill>
                    <p:spPr>
                      <a:xfrm>
                        <a:off x="5449161" y="1609291"/>
                        <a:ext cx="831850" cy="1733550"/>
                      </a:xfrm>
                      <a:prstGeom prst="rect">
                        <a:avLst/>
                      </a:prstGeom>
                    </p:spPr>
                  </p:pic>
                </p:oleObj>
              </mc:Fallback>
            </mc:AlternateContent>
          </a:graphicData>
        </a:graphic>
      </p:graphicFrame>
      <p:pic>
        <p:nvPicPr>
          <p:cNvPr id="14" name="Picture 13">
            <a:extLst>
              <a:ext uri="{FF2B5EF4-FFF2-40B4-BE49-F238E27FC236}">
                <a16:creationId xmlns:a16="http://schemas.microsoft.com/office/drawing/2014/main" id="{8B461552-ABB8-428E-B65D-AD86B63282B7}"/>
              </a:ext>
            </a:extLst>
          </p:cNvPr>
          <p:cNvPicPr>
            <a:picLocks noChangeAspect="1"/>
          </p:cNvPicPr>
          <p:nvPr/>
        </p:nvPicPr>
        <p:blipFill>
          <a:blip r:embed="rId7"/>
          <a:stretch>
            <a:fillRect/>
          </a:stretch>
        </p:blipFill>
        <p:spPr>
          <a:xfrm>
            <a:off x="6590574" y="4342811"/>
            <a:ext cx="1473276" cy="444523"/>
          </a:xfrm>
          <a:prstGeom prst="rect">
            <a:avLst/>
          </a:prstGeom>
        </p:spPr>
      </p:pic>
      <p:cxnSp>
        <p:nvCxnSpPr>
          <p:cNvPr id="15" name="Straight Arrow Connector 14">
            <a:extLst>
              <a:ext uri="{FF2B5EF4-FFF2-40B4-BE49-F238E27FC236}">
                <a16:creationId xmlns:a16="http://schemas.microsoft.com/office/drawing/2014/main" id="{EA2F43E0-5BB5-44E8-A0C4-928D4BAFAB01}"/>
              </a:ext>
            </a:extLst>
          </p:cNvPr>
          <p:cNvCxnSpPr/>
          <p:nvPr/>
        </p:nvCxnSpPr>
        <p:spPr>
          <a:xfrm flipV="1">
            <a:off x="7046937" y="3398980"/>
            <a:ext cx="243325" cy="943831"/>
          </a:xfrm>
          <a:prstGeom prst="straightConnector1">
            <a:avLst/>
          </a:prstGeom>
          <a:ln w="31750">
            <a:solidFill>
              <a:srgbClr val="3333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Object 4">
            <a:extLst>
              <a:ext uri="{FF2B5EF4-FFF2-40B4-BE49-F238E27FC236}">
                <a16:creationId xmlns:a16="http://schemas.microsoft.com/office/drawing/2014/main" id="{E4FF23F7-FD7F-4B87-832A-F717424474B0}"/>
              </a:ext>
            </a:extLst>
          </p:cNvPr>
          <p:cNvGraphicFramePr>
            <a:graphicFrameLocks noChangeAspect="1"/>
          </p:cNvGraphicFramePr>
          <p:nvPr>
            <p:extLst>
              <p:ext uri="{D42A27DB-BD31-4B8C-83A1-F6EECF244321}">
                <p14:modId xmlns:p14="http://schemas.microsoft.com/office/powerpoint/2010/main" val="3128800832"/>
              </p:ext>
            </p:extLst>
          </p:nvPr>
        </p:nvGraphicFramePr>
        <p:xfrm>
          <a:off x="1113272" y="4029219"/>
          <a:ext cx="3943350" cy="1733550"/>
        </p:xfrm>
        <a:graphic>
          <a:graphicData uri="http://schemas.openxmlformats.org/presentationml/2006/ole">
            <mc:AlternateContent xmlns:mc="http://schemas.openxmlformats.org/markup-compatibility/2006">
              <mc:Choice xmlns:v="urn:schemas-microsoft-com:vml" Requires="v">
                <p:oleObj spid="_x0000_s2195" name="Bitmap Image" r:id="rId8" imgW="3943440" imgH="1733400" progId="Paint.Picture">
                  <p:embed/>
                </p:oleObj>
              </mc:Choice>
              <mc:Fallback>
                <p:oleObj name="Bitmap Image" r:id="rId8" imgW="3943440" imgH="1733400" progId="Paint.Picture">
                  <p:embed/>
                  <p:pic>
                    <p:nvPicPr>
                      <p:cNvPr id="0" name=""/>
                      <p:cNvPicPr/>
                      <p:nvPr/>
                    </p:nvPicPr>
                    <p:blipFill>
                      <a:blip r:embed="rId9"/>
                      <a:stretch>
                        <a:fillRect/>
                      </a:stretch>
                    </p:blipFill>
                    <p:spPr>
                      <a:xfrm>
                        <a:off x="1113272" y="4029219"/>
                        <a:ext cx="3943350" cy="1733550"/>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3E5AFA2D-9B0A-49A7-B2FB-1ADBD8E057B9}"/>
              </a:ext>
            </a:extLst>
          </p:cNvPr>
          <p:cNvPicPr>
            <a:picLocks noChangeAspect="1"/>
          </p:cNvPicPr>
          <p:nvPr/>
        </p:nvPicPr>
        <p:blipFill>
          <a:blip r:embed="rId10"/>
          <a:stretch>
            <a:fillRect/>
          </a:stretch>
        </p:blipFill>
        <p:spPr>
          <a:xfrm>
            <a:off x="2108743" y="5779640"/>
            <a:ext cx="1028753" cy="508026"/>
          </a:xfrm>
          <a:prstGeom prst="rect">
            <a:avLst/>
          </a:prstGeom>
        </p:spPr>
      </p:pic>
      <p:pic>
        <p:nvPicPr>
          <p:cNvPr id="10" name="Picture 9">
            <a:extLst>
              <a:ext uri="{FF2B5EF4-FFF2-40B4-BE49-F238E27FC236}">
                <a16:creationId xmlns:a16="http://schemas.microsoft.com/office/drawing/2014/main" id="{474375A5-2281-4EE0-BCBC-8FB1F4C1E982}"/>
              </a:ext>
            </a:extLst>
          </p:cNvPr>
          <p:cNvPicPr>
            <a:picLocks noChangeAspect="1"/>
          </p:cNvPicPr>
          <p:nvPr/>
        </p:nvPicPr>
        <p:blipFill>
          <a:blip r:embed="rId11"/>
          <a:stretch>
            <a:fillRect/>
          </a:stretch>
        </p:blipFill>
        <p:spPr>
          <a:xfrm>
            <a:off x="3750226" y="5761168"/>
            <a:ext cx="1200212" cy="508026"/>
          </a:xfrm>
          <a:prstGeom prst="rect">
            <a:avLst/>
          </a:prstGeom>
        </p:spPr>
      </p:pic>
      <p:pic>
        <p:nvPicPr>
          <p:cNvPr id="12" name="Picture 11">
            <a:extLst>
              <a:ext uri="{FF2B5EF4-FFF2-40B4-BE49-F238E27FC236}">
                <a16:creationId xmlns:a16="http://schemas.microsoft.com/office/drawing/2014/main" id="{AC399EFA-4F45-4BFD-98C9-24E93E38DA98}"/>
              </a:ext>
            </a:extLst>
          </p:cNvPr>
          <p:cNvPicPr>
            <a:picLocks noChangeAspect="1"/>
          </p:cNvPicPr>
          <p:nvPr/>
        </p:nvPicPr>
        <p:blipFill>
          <a:blip r:embed="rId12"/>
          <a:stretch>
            <a:fillRect/>
          </a:stretch>
        </p:blipFill>
        <p:spPr>
          <a:xfrm>
            <a:off x="7242021" y="1638434"/>
            <a:ext cx="730288" cy="1174810"/>
          </a:xfrm>
          <a:prstGeom prst="rect">
            <a:avLst/>
          </a:prstGeom>
        </p:spPr>
      </p:pic>
      <p:pic>
        <p:nvPicPr>
          <p:cNvPr id="16" name="Picture 15">
            <a:extLst>
              <a:ext uri="{FF2B5EF4-FFF2-40B4-BE49-F238E27FC236}">
                <a16:creationId xmlns:a16="http://schemas.microsoft.com/office/drawing/2014/main" id="{C5759137-80C4-4076-82C0-B70CBFE5AACF}"/>
              </a:ext>
            </a:extLst>
          </p:cNvPr>
          <p:cNvPicPr>
            <a:picLocks noChangeAspect="1"/>
          </p:cNvPicPr>
          <p:nvPr/>
        </p:nvPicPr>
        <p:blipFill>
          <a:blip r:embed="rId13"/>
          <a:stretch>
            <a:fillRect/>
          </a:stretch>
        </p:blipFill>
        <p:spPr>
          <a:xfrm>
            <a:off x="7455259" y="2818548"/>
            <a:ext cx="400071" cy="450873"/>
          </a:xfrm>
          <a:prstGeom prst="rect">
            <a:avLst/>
          </a:prstGeom>
        </p:spPr>
      </p:pic>
      <p:pic>
        <p:nvPicPr>
          <p:cNvPr id="17" name="Picture 16">
            <a:extLst>
              <a:ext uri="{FF2B5EF4-FFF2-40B4-BE49-F238E27FC236}">
                <a16:creationId xmlns:a16="http://schemas.microsoft.com/office/drawing/2014/main" id="{7AEC3B16-EEA6-4BFD-BD38-52D38EE85C85}"/>
              </a:ext>
            </a:extLst>
          </p:cNvPr>
          <p:cNvPicPr>
            <a:picLocks noChangeAspect="1"/>
          </p:cNvPicPr>
          <p:nvPr/>
        </p:nvPicPr>
        <p:blipFill>
          <a:blip r:embed="rId14"/>
          <a:stretch>
            <a:fillRect/>
          </a:stretch>
        </p:blipFill>
        <p:spPr>
          <a:xfrm>
            <a:off x="7117097" y="2840977"/>
            <a:ext cx="768389" cy="444523"/>
          </a:xfrm>
          <a:prstGeom prst="rect">
            <a:avLst/>
          </a:prstGeom>
        </p:spPr>
      </p:pic>
    </p:spTree>
    <p:extLst>
      <p:ext uri="{BB962C8B-B14F-4D97-AF65-F5344CB8AC3E}">
        <p14:creationId xmlns:p14="http://schemas.microsoft.com/office/powerpoint/2010/main" val="139288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up)">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6"/>
                                        </p:tgtEl>
                                        <p:attrNameLst>
                                          <p:attrName>style.visibility</p:attrName>
                                        </p:attrNameLst>
                                      </p:cBhvr>
                                      <p:to>
                                        <p:strVal val="hidden"/>
                                      </p:to>
                                    </p:set>
                                  </p:childTnLst>
                                </p:cTn>
                              </p:par>
                              <p:par>
                                <p:cTn id="26" presetID="22" presetClass="entr" presetSubtype="2"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right)">
                                      <p:cBhvr>
                                        <p:cTn id="28" dur="500"/>
                                        <p:tgtEl>
                                          <p:spTgt spid="17"/>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par>
                          <p:cTn id="33" fill="hold">
                            <p:stCondLst>
                              <p:cond delay="1000"/>
                            </p:stCondLst>
                            <p:childTnLst>
                              <p:par>
                                <p:cTn id="34" presetID="2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right)">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right)">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Counting in </a:t>
            </a:r>
            <a:r>
              <a:rPr lang="vi-VN" dirty="0"/>
              <a:t>the </a:t>
            </a:r>
            <a:r>
              <a:rPr lang="en-US" dirty="0"/>
              <a:t>hexadecimal system (base 16)</a:t>
            </a:r>
          </a:p>
        </p:txBody>
      </p:sp>
      <p:graphicFrame>
        <p:nvGraphicFramePr>
          <p:cNvPr id="5" name="Object 4">
            <a:extLst>
              <a:ext uri="{FF2B5EF4-FFF2-40B4-BE49-F238E27FC236}">
                <a16:creationId xmlns:a16="http://schemas.microsoft.com/office/drawing/2014/main" id="{91FC845A-1B18-4399-8CAE-EE3EC4EAB6AA}"/>
              </a:ext>
            </a:extLst>
          </p:cNvPr>
          <p:cNvGraphicFramePr>
            <a:graphicFrameLocks noChangeAspect="1"/>
          </p:cNvGraphicFramePr>
          <p:nvPr>
            <p:extLst>
              <p:ext uri="{D42A27DB-BD31-4B8C-83A1-F6EECF244321}">
                <p14:modId xmlns:p14="http://schemas.microsoft.com/office/powerpoint/2010/main" val="3136683080"/>
              </p:ext>
            </p:extLst>
          </p:nvPr>
        </p:nvGraphicFramePr>
        <p:xfrm>
          <a:off x="1663125" y="1608430"/>
          <a:ext cx="774700" cy="1790700"/>
        </p:xfrm>
        <a:graphic>
          <a:graphicData uri="http://schemas.openxmlformats.org/presentationml/2006/ole">
            <mc:AlternateContent xmlns:mc="http://schemas.openxmlformats.org/markup-compatibility/2006">
              <mc:Choice xmlns:v="urn:schemas-microsoft-com:vml" Requires="v">
                <p:oleObj spid="_x0000_s3317" name="Bitmap Image" r:id="rId3" imgW="774720" imgH="1790640" progId="Paint.Picture">
                  <p:embed/>
                </p:oleObj>
              </mc:Choice>
              <mc:Fallback>
                <p:oleObj name="Bitmap Image" r:id="rId3" imgW="774720" imgH="1790640" progId="Paint.Picture">
                  <p:embed/>
                  <p:pic>
                    <p:nvPicPr>
                      <p:cNvPr id="0" name=""/>
                      <p:cNvPicPr/>
                      <p:nvPr/>
                    </p:nvPicPr>
                    <p:blipFill>
                      <a:blip r:embed="rId4"/>
                      <a:stretch>
                        <a:fillRect/>
                      </a:stretch>
                    </p:blipFill>
                    <p:spPr>
                      <a:xfrm>
                        <a:off x="1663125" y="1608430"/>
                        <a:ext cx="774700" cy="17907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8364CA9-118F-44A6-B23C-F8881B24CEF1}"/>
              </a:ext>
            </a:extLst>
          </p:cNvPr>
          <p:cNvGraphicFramePr>
            <a:graphicFrameLocks noChangeAspect="1"/>
          </p:cNvGraphicFramePr>
          <p:nvPr>
            <p:extLst>
              <p:ext uri="{D42A27DB-BD31-4B8C-83A1-F6EECF244321}">
                <p14:modId xmlns:p14="http://schemas.microsoft.com/office/powerpoint/2010/main" val="3603875759"/>
              </p:ext>
            </p:extLst>
          </p:nvPr>
        </p:nvGraphicFramePr>
        <p:xfrm>
          <a:off x="3044536" y="1602080"/>
          <a:ext cx="838200" cy="1803400"/>
        </p:xfrm>
        <a:graphic>
          <a:graphicData uri="http://schemas.openxmlformats.org/presentationml/2006/ole">
            <mc:AlternateContent xmlns:mc="http://schemas.openxmlformats.org/markup-compatibility/2006">
              <mc:Choice xmlns:v="urn:schemas-microsoft-com:vml" Requires="v">
                <p:oleObj spid="_x0000_s3318" name="Bitmap Image" r:id="rId5" imgW="838080" imgH="1803240" progId="Paint.Picture">
                  <p:embed/>
                </p:oleObj>
              </mc:Choice>
              <mc:Fallback>
                <p:oleObj name="Bitmap Image" r:id="rId5" imgW="838080" imgH="1803240" progId="Paint.Picture">
                  <p:embed/>
                  <p:pic>
                    <p:nvPicPr>
                      <p:cNvPr id="0" name=""/>
                      <p:cNvPicPr/>
                      <p:nvPr/>
                    </p:nvPicPr>
                    <p:blipFill>
                      <a:blip r:embed="rId6"/>
                      <a:stretch>
                        <a:fillRect/>
                      </a:stretch>
                    </p:blipFill>
                    <p:spPr>
                      <a:xfrm>
                        <a:off x="3044536" y="1602080"/>
                        <a:ext cx="838200" cy="18034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E5FE4AA-EB72-4F35-B6FB-C00B0A870569}"/>
              </a:ext>
            </a:extLst>
          </p:cNvPr>
          <p:cNvGraphicFramePr>
            <a:graphicFrameLocks noChangeAspect="1"/>
          </p:cNvGraphicFramePr>
          <p:nvPr>
            <p:extLst>
              <p:ext uri="{D42A27DB-BD31-4B8C-83A1-F6EECF244321}">
                <p14:modId xmlns:p14="http://schemas.microsoft.com/office/powerpoint/2010/main" val="2467708173"/>
              </p:ext>
            </p:extLst>
          </p:nvPr>
        </p:nvGraphicFramePr>
        <p:xfrm>
          <a:off x="4476172" y="1598905"/>
          <a:ext cx="838200" cy="1809750"/>
        </p:xfrm>
        <a:graphic>
          <a:graphicData uri="http://schemas.openxmlformats.org/presentationml/2006/ole">
            <mc:AlternateContent xmlns:mc="http://schemas.openxmlformats.org/markup-compatibility/2006">
              <mc:Choice xmlns:v="urn:schemas-microsoft-com:vml" Requires="v">
                <p:oleObj spid="_x0000_s3319" name="Bitmap Image" r:id="rId7" imgW="838080" imgH="1809720" progId="Paint.Picture">
                  <p:embed/>
                </p:oleObj>
              </mc:Choice>
              <mc:Fallback>
                <p:oleObj name="Bitmap Image" r:id="rId7" imgW="838080" imgH="1809720" progId="Paint.Picture">
                  <p:embed/>
                  <p:pic>
                    <p:nvPicPr>
                      <p:cNvPr id="0" name=""/>
                      <p:cNvPicPr/>
                      <p:nvPr/>
                    </p:nvPicPr>
                    <p:blipFill>
                      <a:blip r:embed="rId8"/>
                      <a:stretch>
                        <a:fillRect/>
                      </a:stretch>
                    </p:blipFill>
                    <p:spPr>
                      <a:xfrm>
                        <a:off x="4476172" y="1598905"/>
                        <a:ext cx="838200" cy="180975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D90F3F6E-FE90-44A2-B727-52FAAA30F1C4}"/>
              </a:ext>
            </a:extLst>
          </p:cNvPr>
          <p:cNvGraphicFramePr>
            <a:graphicFrameLocks noChangeAspect="1"/>
          </p:cNvGraphicFramePr>
          <p:nvPr>
            <p:extLst>
              <p:ext uri="{D42A27DB-BD31-4B8C-83A1-F6EECF244321}">
                <p14:modId xmlns:p14="http://schemas.microsoft.com/office/powerpoint/2010/main" val="3158275948"/>
              </p:ext>
            </p:extLst>
          </p:nvPr>
        </p:nvGraphicFramePr>
        <p:xfrm>
          <a:off x="5833916" y="1602080"/>
          <a:ext cx="635000" cy="1803400"/>
        </p:xfrm>
        <a:graphic>
          <a:graphicData uri="http://schemas.openxmlformats.org/presentationml/2006/ole">
            <mc:AlternateContent xmlns:mc="http://schemas.openxmlformats.org/markup-compatibility/2006">
              <mc:Choice xmlns:v="urn:schemas-microsoft-com:vml" Requires="v">
                <p:oleObj spid="_x0000_s3320" name="Bitmap Image" r:id="rId9" imgW="635040" imgH="1803240" progId="Paint.Picture">
                  <p:embed/>
                </p:oleObj>
              </mc:Choice>
              <mc:Fallback>
                <p:oleObj name="Bitmap Image" r:id="rId9" imgW="635040" imgH="1803240" progId="Paint.Picture">
                  <p:embed/>
                  <p:pic>
                    <p:nvPicPr>
                      <p:cNvPr id="0" name=""/>
                      <p:cNvPicPr/>
                      <p:nvPr/>
                    </p:nvPicPr>
                    <p:blipFill>
                      <a:blip r:embed="rId10"/>
                      <a:stretch>
                        <a:fillRect/>
                      </a:stretch>
                    </p:blipFill>
                    <p:spPr>
                      <a:xfrm>
                        <a:off x="5833916" y="1602080"/>
                        <a:ext cx="635000" cy="18034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AD4C5B6-D72E-418A-8D40-17EAE7FECDAF}"/>
              </a:ext>
            </a:extLst>
          </p:cNvPr>
          <p:cNvGraphicFramePr>
            <a:graphicFrameLocks noChangeAspect="1"/>
          </p:cNvGraphicFramePr>
          <p:nvPr>
            <p:extLst>
              <p:ext uri="{D42A27DB-BD31-4B8C-83A1-F6EECF244321}">
                <p14:modId xmlns:p14="http://schemas.microsoft.com/office/powerpoint/2010/main" val="1943681712"/>
              </p:ext>
            </p:extLst>
          </p:nvPr>
        </p:nvGraphicFramePr>
        <p:xfrm>
          <a:off x="6847028" y="1614780"/>
          <a:ext cx="825500" cy="1778000"/>
        </p:xfrm>
        <a:graphic>
          <a:graphicData uri="http://schemas.openxmlformats.org/presentationml/2006/ole">
            <mc:AlternateContent xmlns:mc="http://schemas.openxmlformats.org/markup-compatibility/2006">
              <mc:Choice xmlns:v="urn:schemas-microsoft-com:vml" Requires="v">
                <p:oleObj spid="_x0000_s3321" name="Bitmap Image" r:id="rId11" imgW="825480" imgH="1778040" progId="Paint.Picture">
                  <p:embed/>
                </p:oleObj>
              </mc:Choice>
              <mc:Fallback>
                <p:oleObj name="Bitmap Image" r:id="rId11" imgW="825480" imgH="1778040" progId="Paint.Picture">
                  <p:embed/>
                  <p:pic>
                    <p:nvPicPr>
                      <p:cNvPr id="0" name=""/>
                      <p:cNvPicPr/>
                      <p:nvPr/>
                    </p:nvPicPr>
                    <p:blipFill>
                      <a:blip r:embed="rId12"/>
                      <a:stretch>
                        <a:fillRect/>
                      </a:stretch>
                    </p:blipFill>
                    <p:spPr>
                      <a:xfrm>
                        <a:off x="6847028" y="1614780"/>
                        <a:ext cx="825500" cy="1778000"/>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411E2714-4ACE-499E-A22A-9554D07137DE}"/>
              </a:ext>
            </a:extLst>
          </p:cNvPr>
          <p:cNvPicPr>
            <a:picLocks noChangeAspect="1"/>
          </p:cNvPicPr>
          <p:nvPr/>
        </p:nvPicPr>
        <p:blipFill>
          <a:blip r:embed="rId13"/>
          <a:stretch>
            <a:fillRect/>
          </a:stretch>
        </p:blipFill>
        <p:spPr>
          <a:xfrm>
            <a:off x="7844870" y="4370525"/>
            <a:ext cx="1473276" cy="444523"/>
          </a:xfrm>
          <a:prstGeom prst="rect">
            <a:avLst/>
          </a:prstGeom>
        </p:spPr>
      </p:pic>
      <p:cxnSp>
        <p:nvCxnSpPr>
          <p:cNvPr id="13" name="Straight Arrow Connector 12">
            <a:extLst>
              <a:ext uri="{FF2B5EF4-FFF2-40B4-BE49-F238E27FC236}">
                <a16:creationId xmlns:a16="http://schemas.microsoft.com/office/drawing/2014/main" id="{6DDE1E7A-E909-4D17-AB01-9CD31FDD5A9D}"/>
              </a:ext>
            </a:extLst>
          </p:cNvPr>
          <p:cNvCxnSpPr/>
          <p:nvPr/>
        </p:nvCxnSpPr>
        <p:spPr>
          <a:xfrm flipV="1">
            <a:off x="8301233" y="3426694"/>
            <a:ext cx="243325" cy="943831"/>
          </a:xfrm>
          <a:prstGeom prst="straightConnector1">
            <a:avLst/>
          </a:prstGeom>
          <a:ln w="31750">
            <a:solidFill>
              <a:srgbClr val="3333FF"/>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60EF6635-3AEB-4901-A5EB-B2B6DEAD1A6B}"/>
              </a:ext>
            </a:extLst>
          </p:cNvPr>
          <p:cNvPicPr>
            <a:picLocks noChangeAspect="1"/>
          </p:cNvPicPr>
          <p:nvPr/>
        </p:nvPicPr>
        <p:blipFill>
          <a:blip r:embed="rId14"/>
          <a:stretch>
            <a:fillRect/>
          </a:stretch>
        </p:blipFill>
        <p:spPr>
          <a:xfrm>
            <a:off x="1120919" y="4037404"/>
            <a:ext cx="5461281" cy="1701887"/>
          </a:xfrm>
          <a:prstGeom prst="rect">
            <a:avLst/>
          </a:prstGeom>
        </p:spPr>
      </p:pic>
      <p:pic>
        <p:nvPicPr>
          <p:cNvPr id="20" name="Picture 19">
            <a:extLst>
              <a:ext uri="{FF2B5EF4-FFF2-40B4-BE49-F238E27FC236}">
                <a16:creationId xmlns:a16="http://schemas.microsoft.com/office/drawing/2014/main" id="{5A6EB865-DFFB-4131-9D30-15964C3E2175}"/>
              </a:ext>
            </a:extLst>
          </p:cNvPr>
          <p:cNvPicPr>
            <a:picLocks noChangeAspect="1"/>
          </p:cNvPicPr>
          <p:nvPr/>
        </p:nvPicPr>
        <p:blipFill>
          <a:blip r:embed="rId15"/>
          <a:stretch>
            <a:fillRect/>
          </a:stretch>
        </p:blipFill>
        <p:spPr>
          <a:xfrm>
            <a:off x="2197355" y="5739808"/>
            <a:ext cx="1073205" cy="495325"/>
          </a:xfrm>
          <a:prstGeom prst="rect">
            <a:avLst/>
          </a:prstGeom>
        </p:spPr>
      </p:pic>
      <p:pic>
        <p:nvPicPr>
          <p:cNvPr id="22" name="Picture 21">
            <a:extLst>
              <a:ext uri="{FF2B5EF4-FFF2-40B4-BE49-F238E27FC236}">
                <a16:creationId xmlns:a16="http://schemas.microsoft.com/office/drawing/2014/main" id="{FA69F561-8658-440C-978A-F4AD98347B0C}"/>
              </a:ext>
            </a:extLst>
          </p:cNvPr>
          <p:cNvPicPr>
            <a:picLocks noChangeAspect="1"/>
          </p:cNvPicPr>
          <p:nvPr/>
        </p:nvPicPr>
        <p:blipFill>
          <a:blip r:embed="rId16"/>
          <a:stretch>
            <a:fillRect/>
          </a:stretch>
        </p:blipFill>
        <p:spPr>
          <a:xfrm>
            <a:off x="3921391" y="5705759"/>
            <a:ext cx="876345" cy="508026"/>
          </a:xfrm>
          <a:prstGeom prst="rect">
            <a:avLst/>
          </a:prstGeom>
        </p:spPr>
      </p:pic>
      <p:pic>
        <p:nvPicPr>
          <p:cNvPr id="24" name="Picture 23">
            <a:extLst>
              <a:ext uri="{FF2B5EF4-FFF2-40B4-BE49-F238E27FC236}">
                <a16:creationId xmlns:a16="http://schemas.microsoft.com/office/drawing/2014/main" id="{4CD5BF1F-A95F-490E-BA3F-C10CB30C5514}"/>
              </a:ext>
            </a:extLst>
          </p:cNvPr>
          <p:cNvPicPr>
            <a:picLocks noChangeAspect="1"/>
          </p:cNvPicPr>
          <p:nvPr/>
        </p:nvPicPr>
        <p:blipFill>
          <a:blip r:embed="rId17"/>
          <a:stretch>
            <a:fillRect/>
          </a:stretch>
        </p:blipFill>
        <p:spPr>
          <a:xfrm>
            <a:off x="5552767" y="5746159"/>
            <a:ext cx="901746" cy="482625"/>
          </a:xfrm>
          <a:prstGeom prst="rect">
            <a:avLst/>
          </a:prstGeom>
        </p:spPr>
      </p:pic>
      <p:pic>
        <p:nvPicPr>
          <p:cNvPr id="26" name="Picture 25">
            <a:extLst>
              <a:ext uri="{FF2B5EF4-FFF2-40B4-BE49-F238E27FC236}">
                <a16:creationId xmlns:a16="http://schemas.microsoft.com/office/drawing/2014/main" id="{8D7C8816-EBC7-48C6-BE77-D86EEF317E12}"/>
              </a:ext>
            </a:extLst>
          </p:cNvPr>
          <p:cNvPicPr>
            <a:picLocks noChangeAspect="1"/>
          </p:cNvPicPr>
          <p:nvPr/>
        </p:nvPicPr>
        <p:blipFill>
          <a:blip r:embed="rId18"/>
          <a:stretch>
            <a:fillRect/>
          </a:stretch>
        </p:blipFill>
        <p:spPr>
          <a:xfrm>
            <a:off x="8385353" y="1654707"/>
            <a:ext cx="946199" cy="1219263"/>
          </a:xfrm>
          <a:prstGeom prst="rect">
            <a:avLst/>
          </a:prstGeom>
        </p:spPr>
      </p:pic>
      <p:pic>
        <p:nvPicPr>
          <p:cNvPr id="27" name="Picture 26">
            <a:extLst>
              <a:ext uri="{FF2B5EF4-FFF2-40B4-BE49-F238E27FC236}">
                <a16:creationId xmlns:a16="http://schemas.microsoft.com/office/drawing/2014/main" id="{9635E261-EEF3-4AB9-9BA1-E3E833C74741}"/>
              </a:ext>
            </a:extLst>
          </p:cNvPr>
          <p:cNvPicPr>
            <a:picLocks noChangeAspect="1"/>
          </p:cNvPicPr>
          <p:nvPr/>
        </p:nvPicPr>
        <p:blipFill>
          <a:blip r:embed="rId19"/>
          <a:stretch>
            <a:fillRect/>
          </a:stretch>
        </p:blipFill>
        <p:spPr>
          <a:xfrm>
            <a:off x="8831674" y="2876297"/>
            <a:ext cx="400071" cy="450873"/>
          </a:xfrm>
          <a:prstGeom prst="rect">
            <a:avLst/>
          </a:prstGeom>
        </p:spPr>
      </p:pic>
      <p:pic>
        <p:nvPicPr>
          <p:cNvPr id="28" name="Picture 27">
            <a:extLst>
              <a:ext uri="{FF2B5EF4-FFF2-40B4-BE49-F238E27FC236}">
                <a16:creationId xmlns:a16="http://schemas.microsoft.com/office/drawing/2014/main" id="{0494AE12-18D1-45C8-B63A-1C35B6B2D941}"/>
              </a:ext>
            </a:extLst>
          </p:cNvPr>
          <p:cNvPicPr>
            <a:picLocks noChangeAspect="1"/>
          </p:cNvPicPr>
          <p:nvPr/>
        </p:nvPicPr>
        <p:blipFill>
          <a:blip r:embed="rId20"/>
          <a:stretch>
            <a:fillRect/>
          </a:stretch>
        </p:blipFill>
        <p:spPr>
          <a:xfrm>
            <a:off x="8493512" y="2898726"/>
            <a:ext cx="768389" cy="444523"/>
          </a:xfrm>
          <a:prstGeom prst="rect">
            <a:avLst/>
          </a:prstGeom>
        </p:spPr>
      </p:pic>
    </p:spTree>
    <p:extLst>
      <p:ext uri="{BB962C8B-B14F-4D97-AF65-F5344CB8AC3E}">
        <p14:creationId xmlns:p14="http://schemas.microsoft.com/office/powerpoint/2010/main" val="24180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up)">
                                      <p:cBhvr>
                                        <p:cTn id="30" dur="500"/>
                                        <p:tgtEl>
                                          <p:spTgt spid="26"/>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up)">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par>
                                <p:cTn id="39" presetID="22" presetClass="entr" presetSubtype="2"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right)">
                                      <p:cBhvr>
                                        <p:cTn id="41" dur="500"/>
                                        <p:tgtEl>
                                          <p:spTgt spid="28"/>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1000"/>
                            </p:stCondLst>
                            <p:childTnLst>
                              <p:par>
                                <p:cTn id="47" presetID="22" presetClass="entr" presetSubtype="4"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right)">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right)">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right)">
                                      <p:cBhvr>
                                        <p:cTn id="6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Counting in </a:t>
            </a:r>
            <a:r>
              <a:rPr lang="vi-VN" dirty="0"/>
              <a:t>the </a:t>
            </a:r>
            <a:r>
              <a:rPr lang="en-US" dirty="0"/>
              <a:t>octal system (base 8)</a:t>
            </a:r>
          </a:p>
        </p:txBody>
      </p:sp>
      <p:graphicFrame>
        <p:nvGraphicFramePr>
          <p:cNvPr id="3" name="Object 2">
            <a:extLst>
              <a:ext uri="{FF2B5EF4-FFF2-40B4-BE49-F238E27FC236}">
                <a16:creationId xmlns:a16="http://schemas.microsoft.com/office/drawing/2014/main" id="{6900FA97-D0EA-467B-909E-649E2CDB8E2B}"/>
              </a:ext>
            </a:extLst>
          </p:cNvPr>
          <p:cNvGraphicFramePr>
            <a:graphicFrameLocks noChangeAspect="1"/>
          </p:cNvGraphicFramePr>
          <p:nvPr>
            <p:extLst>
              <p:ext uri="{D42A27DB-BD31-4B8C-83A1-F6EECF244321}">
                <p14:modId xmlns:p14="http://schemas.microsoft.com/office/powerpoint/2010/main" val="249265579"/>
              </p:ext>
            </p:extLst>
          </p:nvPr>
        </p:nvGraphicFramePr>
        <p:xfrm>
          <a:off x="1814071" y="1597462"/>
          <a:ext cx="768350" cy="1701800"/>
        </p:xfrm>
        <a:graphic>
          <a:graphicData uri="http://schemas.openxmlformats.org/presentationml/2006/ole">
            <mc:AlternateContent xmlns:mc="http://schemas.openxmlformats.org/markup-compatibility/2006">
              <mc:Choice xmlns:v="urn:schemas-microsoft-com:vml" Requires="v">
                <p:oleObj spid="_x0000_s4335" name="Bitmap Image" r:id="rId3" imgW="768240" imgH="1701720" progId="Paint.Picture">
                  <p:embed/>
                </p:oleObj>
              </mc:Choice>
              <mc:Fallback>
                <p:oleObj name="Bitmap Image" r:id="rId3" imgW="768240" imgH="1701720" progId="Paint.Picture">
                  <p:embed/>
                  <p:pic>
                    <p:nvPicPr>
                      <p:cNvPr id="0" name=""/>
                      <p:cNvPicPr/>
                      <p:nvPr/>
                    </p:nvPicPr>
                    <p:blipFill>
                      <a:blip r:embed="rId4"/>
                      <a:stretch>
                        <a:fillRect/>
                      </a:stretch>
                    </p:blipFill>
                    <p:spPr>
                      <a:xfrm>
                        <a:off x="1814071" y="1597462"/>
                        <a:ext cx="768350" cy="170180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E5C7CCFB-DB48-452C-87C6-6DC9A4DF8DF9}"/>
              </a:ext>
            </a:extLst>
          </p:cNvPr>
          <p:cNvGraphicFramePr>
            <a:graphicFrameLocks noChangeAspect="1"/>
          </p:cNvGraphicFramePr>
          <p:nvPr>
            <p:extLst>
              <p:ext uri="{D42A27DB-BD31-4B8C-83A1-F6EECF244321}">
                <p14:modId xmlns:p14="http://schemas.microsoft.com/office/powerpoint/2010/main" val="3505800515"/>
              </p:ext>
            </p:extLst>
          </p:nvPr>
        </p:nvGraphicFramePr>
        <p:xfrm>
          <a:off x="3195776" y="1600637"/>
          <a:ext cx="812800" cy="1695450"/>
        </p:xfrm>
        <a:graphic>
          <a:graphicData uri="http://schemas.openxmlformats.org/presentationml/2006/ole">
            <mc:AlternateContent xmlns:mc="http://schemas.openxmlformats.org/markup-compatibility/2006">
              <mc:Choice xmlns:v="urn:schemas-microsoft-com:vml" Requires="v">
                <p:oleObj spid="_x0000_s4336" name="Bitmap Image" r:id="rId5" imgW="812880" imgH="1695600" progId="Paint.Picture">
                  <p:embed/>
                </p:oleObj>
              </mc:Choice>
              <mc:Fallback>
                <p:oleObj name="Bitmap Image" r:id="rId5" imgW="812880" imgH="1695600" progId="Paint.Picture">
                  <p:embed/>
                  <p:pic>
                    <p:nvPicPr>
                      <p:cNvPr id="0" name=""/>
                      <p:cNvPicPr/>
                      <p:nvPr/>
                    </p:nvPicPr>
                    <p:blipFill>
                      <a:blip r:embed="rId6"/>
                      <a:stretch>
                        <a:fillRect/>
                      </a:stretch>
                    </p:blipFill>
                    <p:spPr>
                      <a:xfrm>
                        <a:off x="3195776" y="1600637"/>
                        <a:ext cx="812800" cy="169545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78290371-116E-4FBD-BDD4-A3AD84546924}"/>
              </a:ext>
            </a:extLst>
          </p:cNvPr>
          <p:cNvGraphicFramePr>
            <a:graphicFrameLocks noChangeAspect="1"/>
          </p:cNvGraphicFramePr>
          <p:nvPr>
            <p:extLst>
              <p:ext uri="{D42A27DB-BD31-4B8C-83A1-F6EECF244321}">
                <p14:modId xmlns:p14="http://schemas.microsoft.com/office/powerpoint/2010/main" val="3801549215"/>
              </p:ext>
            </p:extLst>
          </p:nvPr>
        </p:nvGraphicFramePr>
        <p:xfrm>
          <a:off x="4654838" y="1584762"/>
          <a:ext cx="831850" cy="1727200"/>
        </p:xfrm>
        <a:graphic>
          <a:graphicData uri="http://schemas.openxmlformats.org/presentationml/2006/ole">
            <mc:AlternateContent xmlns:mc="http://schemas.openxmlformats.org/markup-compatibility/2006">
              <mc:Choice xmlns:v="urn:schemas-microsoft-com:vml" Requires="v">
                <p:oleObj spid="_x0000_s4337" name="Bitmap Image" r:id="rId7" imgW="831960" imgH="1727280" progId="Paint.Picture">
                  <p:embed/>
                </p:oleObj>
              </mc:Choice>
              <mc:Fallback>
                <p:oleObj name="Bitmap Image" r:id="rId7" imgW="831960" imgH="1727280" progId="Paint.Picture">
                  <p:embed/>
                  <p:pic>
                    <p:nvPicPr>
                      <p:cNvPr id="0" name=""/>
                      <p:cNvPicPr/>
                      <p:nvPr/>
                    </p:nvPicPr>
                    <p:blipFill>
                      <a:blip r:embed="rId8"/>
                      <a:stretch>
                        <a:fillRect/>
                      </a:stretch>
                    </p:blipFill>
                    <p:spPr>
                      <a:xfrm>
                        <a:off x="4654838" y="1584762"/>
                        <a:ext cx="831850" cy="17272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9BCD5EC-6FDB-4998-963B-C26E199D41ED}"/>
              </a:ext>
            </a:extLst>
          </p:cNvPr>
          <p:cNvGraphicFramePr>
            <a:graphicFrameLocks noChangeAspect="1"/>
          </p:cNvGraphicFramePr>
          <p:nvPr>
            <p:extLst>
              <p:ext uri="{D42A27DB-BD31-4B8C-83A1-F6EECF244321}">
                <p14:modId xmlns:p14="http://schemas.microsoft.com/office/powerpoint/2010/main" val="2462094677"/>
              </p:ext>
            </p:extLst>
          </p:nvPr>
        </p:nvGraphicFramePr>
        <p:xfrm>
          <a:off x="5824391" y="1603812"/>
          <a:ext cx="654050" cy="1689100"/>
        </p:xfrm>
        <a:graphic>
          <a:graphicData uri="http://schemas.openxmlformats.org/presentationml/2006/ole">
            <mc:AlternateContent xmlns:mc="http://schemas.openxmlformats.org/markup-compatibility/2006">
              <mc:Choice xmlns:v="urn:schemas-microsoft-com:vml" Requires="v">
                <p:oleObj spid="_x0000_s4338" name="Bitmap Image" r:id="rId9" imgW="654120" imgH="1689120" progId="Paint.Picture">
                  <p:embed/>
                </p:oleObj>
              </mc:Choice>
              <mc:Fallback>
                <p:oleObj name="Bitmap Image" r:id="rId9" imgW="654120" imgH="1689120" progId="Paint.Picture">
                  <p:embed/>
                  <p:pic>
                    <p:nvPicPr>
                      <p:cNvPr id="0" name=""/>
                      <p:cNvPicPr/>
                      <p:nvPr/>
                    </p:nvPicPr>
                    <p:blipFill>
                      <a:blip r:embed="rId10"/>
                      <a:stretch>
                        <a:fillRect/>
                      </a:stretch>
                    </p:blipFill>
                    <p:spPr>
                      <a:xfrm>
                        <a:off x="5824391" y="1603812"/>
                        <a:ext cx="654050" cy="16891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6E27D4F0-C8D7-461B-A215-449D885B05AE}"/>
              </a:ext>
            </a:extLst>
          </p:cNvPr>
          <p:cNvGraphicFramePr>
            <a:graphicFrameLocks noChangeAspect="1"/>
          </p:cNvGraphicFramePr>
          <p:nvPr>
            <p:extLst>
              <p:ext uri="{D42A27DB-BD31-4B8C-83A1-F6EECF244321}">
                <p14:modId xmlns:p14="http://schemas.microsoft.com/office/powerpoint/2010/main" val="2527560811"/>
              </p:ext>
            </p:extLst>
          </p:nvPr>
        </p:nvGraphicFramePr>
        <p:xfrm>
          <a:off x="6939106" y="1603812"/>
          <a:ext cx="844550" cy="1689100"/>
        </p:xfrm>
        <a:graphic>
          <a:graphicData uri="http://schemas.openxmlformats.org/presentationml/2006/ole">
            <mc:AlternateContent xmlns:mc="http://schemas.openxmlformats.org/markup-compatibility/2006">
              <mc:Choice xmlns:v="urn:schemas-microsoft-com:vml" Requires="v">
                <p:oleObj spid="_x0000_s4339" name="Bitmap Image" r:id="rId11" imgW="844560" imgH="1689120" progId="Paint.Picture">
                  <p:embed/>
                </p:oleObj>
              </mc:Choice>
              <mc:Fallback>
                <p:oleObj name="Bitmap Image" r:id="rId11" imgW="844560" imgH="1689120" progId="Paint.Picture">
                  <p:embed/>
                  <p:pic>
                    <p:nvPicPr>
                      <p:cNvPr id="0" name=""/>
                      <p:cNvPicPr/>
                      <p:nvPr/>
                    </p:nvPicPr>
                    <p:blipFill>
                      <a:blip r:embed="rId12"/>
                      <a:stretch>
                        <a:fillRect/>
                      </a:stretch>
                    </p:blipFill>
                    <p:spPr>
                      <a:xfrm>
                        <a:off x="6939106" y="1603812"/>
                        <a:ext cx="844550" cy="1689100"/>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1352E7D9-7887-4D94-BC44-0399DC8F9807}"/>
              </a:ext>
            </a:extLst>
          </p:cNvPr>
          <p:cNvPicPr>
            <a:picLocks noChangeAspect="1"/>
          </p:cNvPicPr>
          <p:nvPr/>
        </p:nvPicPr>
        <p:blipFill>
          <a:blip r:embed="rId13"/>
          <a:stretch>
            <a:fillRect/>
          </a:stretch>
        </p:blipFill>
        <p:spPr>
          <a:xfrm>
            <a:off x="7783910" y="4315107"/>
            <a:ext cx="1473276" cy="444523"/>
          </a:xfrm>
          <a:prstGeom prst="rect">
            <a:avLst/>
          </a:prstGeom>
        </p:spPr>
      </p:pic>
      <p:cxnSp>
        <p:nvCxnSpPr>
          <p:cNvPr id="16" name="Straight Arrow Connector 15">
            <a:extLst>
              <a:ext uri="{FF2B5EF4-FFF2-40B4-BE49-F238E27FC236}">
                <a16:creationId xmlns:a16="http://schemas.microsoft.com/office/drawing/2014/main" id="{46F1ABB9-26ED-4695-B334-92E4FC73F27E}"/>
              </a:ext>
            </a:extLst>
          </p:cNvPr>
          <p:cNvCxnSpPr/>
          <p:nvPr/>
        </p:nvCxnSpPr>
        <p:spPr>
          <a:xfrm flipV="1">
            <a:off x="8240273" y="3371276"/>
            <a:ext cx="243325" cy="943831"/>
          </a:xfrm>
          <a:prstGeom prst="straightConnector1">
            <a:avLst/>
          </a:prstGeom>
          <a:ln w="31750">
            <a:solidFill>
              <a:srgbClr val="3333FF"/>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EF031F4-A96F-4102-BDE7-C684078F847F}"/>
              </a:ext>
            </a:extLst>
          </p:cNvPr>
          <p:cNvPicPr>
            <a:picLocks noChangeAspect="1"/>
          </p:cNvPicPr>
          <p:nvPr/>
        </p:nvPicPr>
        <p:blipFill>
          <a:blip r:embed="rId14"/>
          <a:stretch>
            <a:fillRect/>
          </a:stretch>
        </p:blipFill>
        <p:spPr>
          <a:xfrm>
            <a:off x="1117750" y="4009111"/>
            <a:ext cx="5264421" cy="1739989"/>
          </a:xfrm>
          <a:prstGeom prst="rect">
            <a:avLst/>
          </a:prstGeom>
        </p:spPr>
      </p:pic>
      <p:pic>
        <p:nvPicPr>
          <p:cNvPr id="9" name="Picture 8">
            <a:extLst>
              <a:ext uri="{FF2B5EF4-FFF2-40B4-BE49-F238E27FC236}">
                <a16:creationId xmlns:a16="http://schemas.microsoft.com/office/drawing/2014/main" id="{7FBB50BD-E005-4D02-9F94-C21F4C4B7FB8}"/>
              </a:ext>
            </a:extLst>
          </p:cNvPr>
          <p:cNvPicPr>
            <a:picLocks noChangeAspect="1"/>
          </p:cNvPicPr>
          <p:nvPr/>
        </p:nvPicPr>
        <p:blipFill>
          <a:blip r:embed="rId15"/>
          <a:stretch>
            <a:fillRect/>
          </a:stretch>
        </p:blipFill>
        <p:spPr>
          <a:xfrm>
            <a:off x="2262306" y="5749329"/>
            <a:ext cx="850944" cy="476274"/>
          </a:xfrm>
          <a:prstGeom prst="rect">
            <a:avLst/>
          </a:prstGeom>
        </p:spPr>
      </p:pic>
      <p:pic>
        <p:nvPicPr>
          <p:cNvPr id="11" name="Picture 10">
            <a:extLst>
              <a:ext uri="{FF2B5EF4-FFF2-40B4-BE49-F238E27FC236}">
                <a16:creationId xmlns:a16="http://schemas.microsoft.com/office/drawing/2014/main" id="{28752C26-1992-47A0-8773-B3368538D541}"/>
              </a:ext>
            </a:extLst>
          </p:cNvPr>
          <p:cNvPicPr>
            <a:picLocks noChangeAspect="1"/>
          </p:cNvPicPr>
          <p:nvPr/>
        </p:nvPicPr>
        <p:blipFill>
          <a:blip r:embed="rId16"/>
          <a:stretch>
            <a:fillRect/>
          </a:stretch>
        </p:blipFill>
        <p:spPr>
          <a:xfrm>
            <a:off x="3832201" y="5749332"/>
            <a:ext cx="869995" cy="476274"/>
          </a:xfrm>
          <a:prstGeom prst="rect">
            <a:avLst/>
          </a:prstGeom>
        </p:spPr>
      </p:pic>
      <p:pic>
        <p:nvPicPr>
          <p:cNvPr id="18" name="Picture 17">
            <a:extLst>
              <a:ext uri="{FF2B5EF4-FFF2-40B4-BE49-F238E27FC236}">
                <a16:creationId xmlns:a16="http://schemas.microsoft.com/office/drawing/2014/main" id="{354FA75C-C469-451C-9587-571B5AEF50D4}"/>
              </a:ext>
            </a:extLst>
          </p:cNvPr>
          <p:cNvPicPr>
            <a:picLocks noChangeAspect="1"/>
          </p:cNvPicPr>
          <p:nvPr/>
        </p:nvPicPr>
        <p:blipFill>
          <a:blip r:embed="rId17"/>
          <a:stretch>
            <a:fillRect/>
          </a:stretch>
        </p:blipFill>
        <p:spPr>
          <a:xfrm>
            <a:off x="5365439" y="5742990"/>
            <a:ext cx="869995" cy="488975"/>
          </a:xfrm>
          <a:prstGeom prst="rect">
            <a:avLst/>
          </a:prstGeom>
        </p:spPr>
      </p:pic>
      <p:pic>
        <p:nvPicPr>
          <p:cNvPr id="20" name="Picture 19">
            <a:extLst>
              <a:ext uri="{FF2B5EF4-FFF2-40B4-BE49-F238E27FC236}">
                <a16:creationId xmlns:a16="http://schemas.microsoft.com/office/drawing/2014/main" id="{2AFABB48-C6B5-44D0-ADA9-C03FA7D9733E}"/>
              </a:ext>
            </a:extLst>
          </p:cNvPr>
          <p:cNvPicPr>
            <a:picLocks noChangeAspect="1"/>
          </p:cNvPicPr>
          <p:nvPr/>
        </p:nvPicPr>
        <p:blipFill>
          <a:blip r:embed="rId18"/>
          <a:stretch>
            <a:fillRect/>
          </a:stretch>
        </p:blipFill>
        <p:spPr>
          <a:xfrm>
            <a:off x="8116345" y="1622363"/>
            <a:ext cx="1041454" cy="1168460"/>
          </a:xfrm>
          <a:prstGeom prst="rect">
            <a:avLst/>
          </a:prstGeom>
        </p:spPr>
      </p:pic>
      <p:pic>
        <p:nvPicPr>
          <p:cNvPr id="21" name="Picture 20">
            <a:extLst>
              <a:ext uri="{FF2B5EF4-FFF2-40B4-BE49-F238E27FC236}">
                <a16:creationId xmlns:a16="http://schemas.microsoft.com/office/drawing/2014/main" id="{F7B5574F-991E-469E-8B54-C123E0F12B17}"/>
              </a:ext>
            </a:extLst>
          </p:cNvPr>
          <p:cNvPicPr>
            <a:picLocks noChangeAspect="1"/>
          </p:cNvPicPr>
          <p:nvPr/>
        </p:nvPicPr>
        <p:blipFill>
          <a:blip r:embed="rId19"/>
          <a:stretch>
            <a:fillRect/>
          </a:stretch>
        </p:blipFill>
        <p:spPr>
          <a:xfrm>
            <a:off x="8629540" y="2799296"/>
            <a:ext cx="400071" cy="450873"/>
          </a:xfrm>
          <a:prstGeom prst="rect">
            <a:avLst/>
          </a:prstGeom>
        </p:spPr>
      </p:pic>
      <p:pic>
        <p:nvPicPr>
          <p:cNvPr id="22" name="Picture 21">
            <a:extLst>
              <a:ext uri="{FF2B5EF4-FFF2-40B4-BE49-F238E27FC236}">
                <a16:creationId xmlns:a16="http://schemas.microsoft.com/office/drawing/2014/main" id="{0593AA89-135E-42B4-B5C3-71BA49582817}"/>
              </a:ext>
            </a:extLst>
          </p:cNvPr>
          <p:cNvPicPr>
            <a:picLocks noChangeAspect="1"/>
          </p:cNvPicPr>
          <p:nvPr/>
        </p:nvPicPr>
        <p:blipFill>
          <a:blip r:embed="rId20"/>
          <a:stretch>
            <a:fillRect/>
          </a:stretch>
        </p:blipFill>
        <p:spPr>
          <a:xfrm>
            <a:off x="8291378" y="2821725"/>
            <a:ext cx="768389" cy="444523"/>
          </a:xfrm>
          <a:prstGeom prst="rect">
            <a:avLst/>
          </a:prstGeom>
        </p:spPr>
      </p:pic>
    </p:spTree>
    <p:extLst>
      <p:ext uri="{BB962C8B-B14F-4D97-AF65-F5344CB8AC3E}">
        <p14:creationId xmlns:p14="http://schemas.microsoft.com/office/powerpoint/2010/main" val="53196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22" presetClass="entr" presetSubtype="2"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right)">
                                      <p:cBhvr>
                                        <p:cTn id="41" dur="500"/>
                                        <p:tgtEl>
                                          <p:spTgt spid="22"/>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1000"/>
                            </p:stCondLst>
                            <p:childTnLst>
                              <p:par>
                                <p:cTn id="47" presetID="22" presetClass="entr" presetSubtype="4"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right)">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right)">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right)">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2.1 Introduction</a:t>
            </a:r>
          </a:p>
          <a:p>
            <a:r>
              <a:rPr lang="de-DE" dirty="0"/>
              <a:t>2.2 Positional Number Systems</a:t>
            </a:r>
          </a:p>
          <a:p>
            <a:r>
              <a:rPr lang="en-US" dirty="0"/>
              <a:t>2.3 Conversion</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3352-993B-46DE-ABFC-229D3B205F8B}"/>
              </a:ext>
            </a:extLst>
          </p:cNvPr>
          <p:cNvSpPr>
            <a:spLocks noGrp="1"/>
          </p:cNvSpPr>
          <p:nvPr>
            <p:ph type="title"/>
          </p:nvPr>
        </p:nvSpPr>
        <p:spPr/>
        <p:txBody>
          <a:bodyPr/>
          <a:lstStyle/>
          <a:p>
            <a:r>
              <a:rPr lang="en-US" dirty="0"/>
              <a:t>Summary of the four positional systems</a:t>
            </a:r>
          </a:p>
        </p:txBody>
      </p:sp>
      <p:pic>
        <p:nvPicPr>
          <p:cNvPr id="5" name="Content Placeholder 4">
            <a:extLst>
              <a:ext uri="{FF2B5EF4-FFF2-40B4-BE49-F238E27FC236}">
                <a16:creationId xmlns:a16="http://schemas.microsoft.com/office/drawing/2014/main" id="{275198FC-606B-4EBD-853B-7D4000FC5CE6}"/>
              </a:ext>
            </a:extLst>
          </p:cNvPr>
          <p:cNvPicPr>
            <a:picLocks noGrp="1" noChangeAspect="1"/>
          </p:cNvPicPr>
          <p:nvPr>
            <p:ph idx="1"/>
          </p:nvPr>
        </p:nvPicPr>
        <p:blipFill>
          <a:blip r:embed="rId2"/>
          <a:stretch>
            <a:fillRect/>
          </a:stretch>
        </p:blipFill>
        <p:spPr>
          <a:xfrm>
            <a:off x="1488433" y="1798656"/>
            <a:ext cx="9213616" cy="2737834"/>
          </a:xfrm>
        </p:spPr>
      </p:pic>
      <p:sp>
        <p:nvSpPr>
          <p:cNvPr id="7" name="TextBox 6">
            <a:extLst>
              <a:ext uri="{FF2B5EF4-FFF2-40B4-BE49-F238E27FC236}">
                <a16:creationId xmlns:a16="http://schemas.microsoft.com/office/drawing/2014/main" id="{C3C4853D-AB46-4527-A5CF-BB4A48590A52}"/>
              </a:ext>
            </a:extLst>
          </p:cNvPr>
          <p:cNvSpPr txBox="1"/>
          <p:nvPr/>
        </p:nvSpPr>
        <p:spPr>
          <a:xfrm>
            <a:off x="2709908" y="4792652"/>
            <a:ext cx="6094520" cy="369332"/>
          </a:xfrm>
          <a:prstGeom prst="rect">
            <a:avLst/>
          </a:prstGeom>
          <a:noFill/>
        </p:spPr>
        <p:txBody>
          <a:bodyPr wrap="square">
            <a:spAutoFit/>
          </a:bodyPr>
          <a:lstStyle/>
          <a:p>
            <a:r>
              <a:rPr lang="en-US" sz="1800" b="1" i="0" u="none" strike="noStrike" baseline="0" dirty="0">
                <a:latin typeface="Frutiger-Bold"/>
              </a:rPr>
              <a:t>Table 2.1 </a:t>
            </a:r>
            <a:r>
              <a:rPr lang="en-US" sz="1800" b="0" i="0" u="none" strike="noStrike" baseline="0" dirty="0">
                <a:latin typeface="Frutiger-Roman"/>
              </a:rPr>
              <a:t>Summary of the four positional number systems</a:t>
            </a:r>
            <a:endParaRPr lang="en-US" dirty="0"/>
          </a:p>
        </p:txBody>
      </p:sp>
    </p:spTree>
    <p:extLst>
      <p:ext uri="{BB962C8B-B14F-4D97-AF65-F5344CB8AC3E}">
        <p14:creationId xmlns:p14="http://schemas.microsoft.com/office/powerpoint/2010/main" val="263725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3352-993B-46DE-ABFC-229D3B205F8B}"/>
              </a:ext>
            </a:extLst>
          </p:cNvPr>
          <p:cNvSpPr>
            <a:spLocks noGrp="1"/>
          </p:cNvSpPr>
          <p:nvPr>
            <p:ph type="title"/>
          </p:nvPr>
        </p:nvSpPr>
        <p:spPr/>
        <p:txBody>
          <a:bodyPr>
            <a:normAutofit/>
          </a:bodyPr>
          <a:lstStyle/>
          <a:p>
            <a:r>
              <a:rPr lang="en-US" sz="3600" b="1" dirty="0">
                <a:solidFill>
                  <a:srgbClr val="FF0000"/>
                </a:solidFill>
                <a:latin typeface="Arial" panose="020B0604020202020204" pitchFamily="34" charset="0"/>
                <a:cs typeface="Arial" panose="020B0604020202020204" pitchFamily="34" charset="0"/>
              </a:rPr>
              <a:t>D</a:t>
            </a:r>
            <a:r>
              <a:rPr lang="vi-VN" sz="3600" b="1" dirty="0">
                <a:solidFill>
                  <a:srgbClr val="FF0000"/>
                </a:solidFill>
                <a:latin typeface="Arial" panose="020B0604020202020204" pitchFamily="34" charset="0"/>
                <a:cs typeface="Arial" panose="020B0604020202020204" pitchFamily="34" charset="0"/>
              </a:rPr>
              <a:t>iscussion</a:t>
            </a:r>
            <a:endParaRPr lang="en-US" sz="3600" b="1" dirty="0">
              <a:solidFill>
                <a:srgbClr val="FF0000"/>
              </a:solidFill>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7DA9F900-A0AC-46E6-935E-5FB0ADE956A4}"/>
              </a:ext>
            </a:extLst>
          </p:cNvPr>
          <p:cNvSpPr>
            <a:spLocks noGrp="1"/>
          </p:cNvSpPr>
          <p:nvPr>
            <p:ph idx="1"/>
          </p:nvPr>
        </p:nvSpPr>
        <p:spPr>
          <a:xfrm>
            <a:off x="1104900" y="1600200"/>
            <a:ext cx="9982200" cy="4572000"/>
          </a:xfrm>
        </p:spPr>
        <p:txBody>
          <a:bodyPr>
            <a:normAutofit/>
          </a:bodyPr>
          <a:lstStyle/>
          <a:p>
            <a:pPr marL="742950" indent="-742950">
              <a:buFont typeface="+mj-lt"/>
              <a:buAutoNum type="arabicPeriod"/>
            </a:pPr>
            <a:r>
              <a:rPr lang="en-US" sz="3200" dirty="0"/>
              <a:t>Why is the base 2 system used in computers?</a:t>
            </a:r>
          </a:p>
          <a:p>
            <a:pPr marL="742950" indent="-742950">
              <a:buFont typeface="+mj-lt"/>
              <a:buAutoNum type="arabicPeriod"/>
            </a:pPr>
            <a:endParaRPr lang="en-US" sz="3200" dirty="0"/>
          </a:p>
          <a:p>
            <a:pPr marL="742950" indent="-742950">
              <a:buFont typeface="+mj-lt"/>
              <a:buAutoNum type="arabicPeriod"/>
            </a:pPr>
            <a:r>
              <a:rPr lang="en-US" sz="3200" dirty="0"/>
              <a:t>Why are base 16 and base 8 systems used by computers instead of base 10 systems?</a:t>
            </a:r>
            <a:endParaRPr lang="vi-VN" sz="3200" dirty="0"/>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229927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wipe(up)">
                                      <p:cBhvr>
                                        <p:cTn id="1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 Conversion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053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AACA-95D4-448F-9B10-F5D319784D9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41738B-405F-476E-AE52-4FBB222B9D95}"/>
              </a:ext>
            </a:extLst>
          </p:cNvPr>
          <p:cNvSpPr>
            <a:spLocks noGrp="1"/>
          </p:cNvSpPr>
          <p:nvPr>
            <p:ph idx="1"/>
          </p:nvPr>
        </p:nvSpPr>
        <p:spPr>
          <a:xfrm>
            <a:off x="1104900" y="1600200"/>
            <a:ext cx="6139180" cy="4572000"/>
          </a:xfrm>
        </p:spPr>
        <p:txBody>
          <a:bodyPr/>
          <a:lstStyle/>
          <a:p>
            <a:r>
              <a:rPr lang="en-US" altLang="en-US" sz="2000" b="0" i="0" dirty="0"/>
              <a:t>We need to know how to convert a number in one system to the equivalent number in another system. Since the decimal system is more familiar than the other systems,.</a:t>
            </a:r>
          </a:p>
          <a:p>
            <a:r>
              <a:rPr lang="en-US" altLang="en-US" sz="2000" b="1" i="0" dirty="0"/>
              <a:t>First</a:t>
            </a:r>
            <a:r>
              <a:rPr lang="en-US" altLang="en-US" sz="2000" b="0" i="0" dirty="0"/>
              <a:t> show how to covert from any base to decimal. </a:t>
            </a:r>
          </a:p>
          <a:p>
            <a:r>
              <a:rPr lang="en-US" altLang="en-US" sz="2000" b="1" i="0" dirty="0"/>
              <a:t>Then </a:t>
            </a:r>
            <a:r>
              <a:rPr lang="en-US" altLang="en-US" sz="2000" b="0" i="0" dirty="0"/>
              <a:t>show how to convert from decimal to any base. </a:t>
            </a:r>
          </a:p>
          <a:p>
            <a:r>
              <a:rPr lang="en-US" altLang="en-US" sz="2000" b="1" i="0" dirty="0"/>
              <a:t>Finally</a:t>
            </a:r>
            <a:r>
              <a:rPr lang="en-US" altLang="en-US" sz="2000" b="0" i="0" dirty="0"/>
              <a:t>, show how we can easily convert from binary to hexadecimal or octal and vice versa.</a:t>
            </a:r>
          </a:p>
          <a:p>
            <a:endParaRPr lang="en-US" dirty="0"/>
          </a:p>
        </p:txBody>
      </p:sp>
      <p:pic>
        <p:nvPicPr>
          <p:cNvPr id="5" name="Picture 4">
            <a:extLst>
              <a:ext uri="{FF2B5EF4-FFF2-40B4-BE49-F238E27FC236}">
                <a16:creationId xmlns:a16="http://schemas.microsoft.com/office/drawing/2014/main" id="{AE6D9122-0ED7-45BF-B065-1E8D503D6E38}"/>
              </a:ext>
            </a:extLst>
          </p:cNvPr>
          <p:cNvPicPr>
            <a:picLocks noChangeAspect="1"/>
          </p:cNvPicPr>
          <p:nvPr/>
        </p:nvPicPr>
        <p:blipFill>
          <a:blip r:embed="rId2"/>
          <a:stretch>
            <a:fillRect/>
          </a:stretch>
        </p:blipFill>
        <p:spPr>
          <a:xfrm>
            <a:off x="7216139" y="1600200"/>
            <a:ext cx="4209143" cy="3937000"/>
          </a:xfrm>
          <a:prstGeom prst="rect">
            <a:avLst/>
          </a:prstGeom>
        </p:spPr>
      </p:pic>
    </p:spTree>
    <p:extLst>
      <p:ext uri="{BB962C8B-B14F-4D97-AF65-F5344CB8AC3E}">
        <p14:creationId xmlns:p14="http://schemas.microsoft.com/office/powerpoint/2010/main" val="409384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5C90-B6F0-4A3F-AEA7-1E2686BB9FFE}"/>
              </a:ext>
            </a:extLst>
          </p:cNvPr>
          <p:cNvSpPr>
            <a:spLocks noGrp="1"/>
          </p:cNvSpPr>
          <p:nvPr>
            <p:ph type="title"/>
          </p:nvPr>
        </p:nvSpPr>
        <p:spPr/>
        <p:txBody>
          <a:bodyPr/>
          <a:lstStyle/>
          <a:p>
            <a:r>
              <a:rPr lang="en-US" dirty="0"/>
              <a:t>Covert from any base to decimal</a:t>
            </a:r>
          </a:p>
        </p:txBody>
      </p:sp>
      <p:pic>
        <p:nvPicPr>
          <p:cNvPr id="5" name="Content Placeholder 4">
            <a:extLst>
              <a:ext uri="{FF2B5EF4-FFF2-40B4-BE49-F238E27FC236}">
                <a16:creationId xmlns:a16="http://schemas.microsoft.com/office/drawing/2014/main" id="{BA9D2A22-6401-479E-B568-7823A06BC608}"/>
              </a:ext>
            </a:extLst>
          </p:cNvPr>
          <p:cNvPicPr>
            <a:picLocks noGrp="1" noChangeAspect="1"/>
          </p:cNvPicPr>
          <p:nvPr>
            <p:ph idx="1"/>
          </p:nvPr>
        </p:nvPicPr>
        <p:blipFill>
          <a:blip r:embed="rId2"/>
          <a:stretch>
            <a:fillRect/>
          </a:stretch>
        </p:blipFill>
        <p:spPr>
          <a:xfrm>
            <a:off x="1104900" y="1896626"/>
            <a:ext cx="9872791" cy="2959854"/>
          </a:xfrm>
        </p:spPr>
      </p:pic>
      <p:sp>
        <p:nvSpPr>
          <p:cNvPr id="7" name="TextBox 6">
            <a:extLst>
              <a:ext uri="{FF2B5EF4-FFF2-40B4-BE49-F238E27FC236}">
                <a16:creationId xmlns:a16="http://schemas.microsoft.com/office/drawing/2014/main" id="{3C580B11-3604-4083-9919-B81F3941EE30}"/>
              </a:ext>
            </a:extLst>
          </p:cNvPr>
          <p:cNvSpPr txBox="1"/>
          <p:nvPr/>
        </p:nvSpPr>
        <p:spPr>
          <a:xfrm>
            <a:off x="3048000" y="5286494"/>
            <a:ext cx="6096000" cy="400110"/>
          </a:xfrm>
          <a:prstGeom prst="rect">
            <a:avLst/>
          </a:prstGeom>
          <a:noFill/>
        </p:spPr>
        <p:txBody>
          <a:bodyPr wrap="square">
            <a:spAutoFit/>
          </a:bodyPr>
          <a:lstStyle/>
          <a:p>
            <a:r>
              <a:rPr lang="en-US" sz="2000" b="1" i="0" u="none" strike="noStrike" baseline="0" dirty="0"/>
              <a:t>Figure 2.2 </a:t>
            </a:r>
            <a:r>
              <a:rPr lang="en-US" sz="2000" b="0" i="1" u="none" strike="noStrike" baseline="0" dirty="0"/>
              <a:t>Converting other bases to decimal</a:t>
            </a:r>
            <a:endParaRPr lang="en-US" sz="2000" dirty="0"/>
          </a:p>
        </p:txBody>
      </p:sp>
    </p:spTree>
    <p:extLst>
      <p:ext uri="{BB962C8B-B14F-4D97-AF65-F5344CB8AC3E}">
        <p14:creationId xmlns:p14="http://schemas.microsoft.com/office/powerpoint/2010/main" val="188608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5C90-B6F0-4A3F-AEA7-1E2686BB9FFE}"/>
              </a:ext>
            </a:extLst>
          </p:cNvPr>
          <p:cNvSpPr>
            <a:spLocks noGrp="1"/>
          </p:cNvSpPr>
          <p:nvPr>
            <p:ph type="title"/>
          </p:nvPr>
        </p:nvSpPr>
        <p:spPr/>
        <p:txBody>
          <a:bodyPr/>
          <a:lstStyle/>
          <a:p>
            <a:r>
              <a:rPr lang="en-US" dirty="0"/>
              <a:t>Covert from any base to decimal (examples)</a:t>
            </a:r>
          </a:p>
        </p:txBody>
      </p:sp>
      <p:pic>
        <p:nvPicPr>
          <p:cNvPr id="8" name="Content Placeholder 7">
            <a:extLst>
              <a:ext uri="{FF2B5EF4-FFF2-40B4-BE49-F238E27FC236}">
                <a16:creationId xmlns:a16="http://schemas.microsoft.com/office/drawing/2014/main" id="{E93779E7-66EA-4A79-B576-0322C87C5966}"/>
              </a:ext>
            </a:extLst>
          </p:cNvPr>
          <p:cNvPicPr>
            <a:picLocks noGrp="1" noChangeAspect="1"/>
          </p:cNvPicPr>
          <p:nvPr>
            <p:ph idx="1"/>
          </p:nvPr>
        </p:nvPicPr>
        <p:blipFill>
          <a:blip r:embed="rId2"/>
          <a:stretch>
            <a:fillRect/>
          </a:stretch>
        </p:blipFill>
        <p:spPr>
          <a:xfrm>
            <a:off x="2126609" y="1700767"/>
            <a:ext cx="7938782" cy="1557182"/>
          </a:xfrm>
        </p:spPr>
      </p:pic>
      <p:pic>
        <p:nvPicPr>
          <p:cNvPr id="10" name="Picture 9">
            <a:extLst>
              <a:ext uri="{FF2B5EF4-FFF2-40B4-BE49-F238E27FC236}">
                <a16:creationId xmlns:a16="http://schemas.microsoft.com/office/drawing/2014/main" id="{33CDE581-5A1C-4172-9523-B43C617533AD}"/>
              </a:ext>
            </a:extLst>
          </p:cNvPr>
          <p:cNvPicPr>
            <a:picLocks noChangeAspect="1"/>
          </p:cNvPicPr>
          <p:nvPr/>
        </p:nvPicPr>
        <p:blipFill>
          <a:blip r:embed="rId3"/>
          <a:stretch>
            <a:fillRect/>
          </a:stretch>
        </p:blipFill>
        <p:spPr>
          <a:xfrm>
            <a:off x="1994528" y="4219810"/>
            <a:ext cx="8266759" cy="1642509"/>
          </a:xfrm>
          <a:prstGeom prst="rect">
            <a:avLst/>
          </a:prstGeom>
        </p:spPr>
      </p:pic>
      <p:sp>
        <p:nvSpPr>
          <p:cNvPr id="12" name="TextBox 11">
            <a:extLst>
              <a:ext uri="{FF2B5EF4-FFF2-40B4-BE49-F238E27FC236}">
                <a16:creationId xmlns:a16="http://schemas.microsoft.com/office/drawing/2014/main" id="{3E68F5ED-0668-4935-9838-93848AA4C67A}"/>
              </a:ext>
            </a:extLst>
          </p:cNvPr>
          <p:cNvSpPr txBox="1"/>
          <p:nvPr/>
        </p:nvSpPr>
        <p:spPr>
          <a:xfrm>
            <a:off x="2126609" y="3511788"/>
            <a:ext cx="7938782" cy="369332"/>
          </a:xfrm>
          <a:prstGeom prst="rect">
            <a:avLst/>
          </a:prstGeom>
          <a:noFill/>
        </p:spPr>
        <p:txBody>
          <a:bodyPr wrap="square">
            <a:spAutoFit/>
          </a:bodyPr>
          <a:lstStyle/>
          <a:p>
            <a:pPr algn="l"/>
            <a:r>
              <a:rPr lang="en-US" sz="1800" b="1" i="0" u="none" strike="noStrike" baseline="0" dirty="0">
                <a:latin typeface="Frutiger-Bold"/>
              </a:rPr>
              <a:t>Example 3.1   </a:t>
            </a:r>
            <a:r>
              <a:rPr lang="en-US" sz="1800" b="0" i="0" u="none" strike="noStrike" baseline="0" dirty="0">
                <a:latin typeface="BerlingLTStd-Roman"/>
              </a:rPr>
              <a:t>Convert the binary number (110.11)</a:t>
            </a:r>
            <a:r>
              <a:rPr lang="en-US" sz="800" b="0" i="0" u="none" strike="noStrike" baseline="0" dirty="0">
                <a:latin typeface="BerlingLTStd-Roman"/>
              </a:rPr>
              <a:t>2 </a:t>
            </a:r>
            <a:r>
              <a:rPr lang="en-US" sz="1800" b="0" i="0" u="none" strike="noStrike" baseline="0" dirty="0">
                <a:latin typeface="BerlingLTStd-Roman"/>
              </a:rPr>
              <a:t>to decimal: </a:t>
            </a:r>
            <a:r>
              <a:rPr lang="en-US" sz="1800" b="1" i="0" u="none" strike="noStrike" baseline="0" dirty="0">
                <a:solidFill>
                  <a:srgbClr val="FF0000"/>
                </a:solidFill>
                <a:latin typeface="BerlingLTStd-Roman"/>
              </a:rPr>
              <a:t>(110.11)</a:t>
            </a:r>
            <a:r>
              <a:rPr lang="en-US" sz="800" b="1" i="0" u="none" strike="noStrike" baseline="0" dirty="0">
                <a:solidFill>
                  <a:srgbClr val="FF0000"/>
                </a:solidFill>
                <a:latin typeface="BerlingLTStd-Roman"/>
              </a:rPr>
              <a:t>2 </a:t>
            </a:r>
            <a:r>
              <a:rPr lang="en-US" sz="1800" b="1" i="0" u="none" strike="noStrike" baseline="0" dirty="0">
                <a:solidFill>
                  <a:srgbClr val="FF0000"/>
                </a:solidFill>
                <a:latin typeface="MathematicalPiLTStd-1"/>
              </a:rPr>
              <a:t>= </a:t>
            </a:r>
            <a:r>
              <a:rPr lang="en-US" sz="1800" b="1" i="0" u="none" strike="noStrike" baseline="0" dirty="0">
                <a:solidFill>
                  <a:srgbClr val="FF0000"/>
                </a:solidFill>
                <a:latin typeface="BerlingLTStd-Roman"/>
              </a:rPr>
              <a:t>6.75</a:t>
            </a:r>
            <a:endParaRPr lang="en-US" b="1" dirty="0">
              <a:solidFill>
                <a:srgbClr val="FF0000"/>
              </a:solidFill>
            </a:endParaRPr>
          </a:p>
        </p:txBody>
      </p:sp>
      <p:sp>
        <p:nvSpPr>
          <p:cNvPr id="14" name="TextBox 13">
            <a:extLst>
              <a:ext uri="{FF2B5EF4-FFF2-40B4-BE49-F238E27FC236}">
                <a16:creationId xmlns:a16="http://schemas.microsoft.com/office/drawing/2014/main" id="{46528695-F874-4E7D-B789-3B785CB1E50B}"/>
              </a:ext>
            </a:extLst>
          </p:cNvPr>
          <p:cNvSpPr txBox="1"/>
          <p:nvPr/>
        </p:nvSpPr>
        <p:spPr>
          <a:xfrm>
            <a:off x="2113280" y="6119931"/>
            <a:ext cx="8134678" cy="369332"/>
          </a:xfrm>
          <a:prstGeom prst="rect">
            <a:avLst/>
          </a:prstGeom>
          <a:noFill/>
        </p:spPr>
        <p:txBody>
          <a:bodyPr wrap="square">
            <a:spAutoFit/>
          </a:bodyPr>
          <a:lstStyle/>
          <a:p>
            <a:pPr algn="l"/>
            <a:r>
              <a:rPr lang="en-US" sz="1800" b="1" i="0" u="none" strike="noStrike" baseline="0" dirty="0">
                <a:latin typeface="Frutiger-Bold"/>
              </a:rPr>
              <a:t>Example 2.3 </a:t>
            </a:r>
            <a:r>
              <a:rPr lang="en-US" sz="1800" b="0" i="0" u="none" strike="noStrike" baseline="0" dirty="0">
                <a:latin typeface="BerlingLTStd-Roman"/>
              </a:rPr>
              <a:t>Convert the hexadecimal number (1A.23)</a:t>
            </a:r>
            <a:r>
              <a:rPr lang="en-US" sz="800" b="0" i="0" u="none" strike="noStrike" baseline="0" dirty="0">
                <a:latin typeface="BerlingLTStd-Roman"/>
              </a:rPr>
              <a:t>16 </a:t>
            </a:r>
            <a:r>
              <a:rPr lang="en-US" sz="1800" b="0" i="0" u="none" strike="noStrike" baseline="0" dirty="0">
                <a:latin typeface="BerlingLTStd-Roman"/>
              </a:rPr>
              <a:t>to decimal : </a:t>
            </a:r>
            <a:r>
              <a:rPr lang="en-US" sz="1800" b="1" i="0" u="none" strike="noStrike" baseline="0" dirty="0">
                <a:solidFill>
                  <a:srgbClr val="FF0000"/>
                </a:solidFill>
                <a:latin typeface="BerlingLTStd-Roman"/>
              </a:rPr>
              <a:t>1A.23 = 26.137</a:t>
            </a:r>
            <a:endParaRPr lang="en-US" dirty="0"/>
          </a:p>
        </p:txBody>
      </p:sp>
    </p:spTree>
    <p:extLst>
      <p:ext uri="{BB962C8B-B14F-4D97-AF65-F5344CB8AC3E}">
        <p14:creationId xmlns:p14="http://schemas.microsoft.com/office/powerpoint/2010/main" val="335288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70EC-5E72-4C00-93CB-82517CD9DA9A}"/>
              </a:ext>
            </a:extLst>
          </p:cNvPr>
          <p:cNvSpPr>
            <a:spLocks noGrp="1"/>
          </p:cNvSpPr>
          <p:nvPr>
            <p:ph type="title"/>
          </p:nvPr>
        </p:nvSpPr>
        <p:spPr/>
        <p:txBody>
          <a:bodyPr/>
          <a:lstStyle/>
          <a:p>
            <a:r>
              <a:rPr lang="en-US" dirty="0"/>
              <a:t>Convert from decimal to any base. </a:t>
            </a:r>
          </a:p>
        </p:txBody>
      </p:sp>
      <p:pic>
        <p:nvPicPr>
          <p:cNvPr id="5" name="Content Placeholder 4">
            <a:extLst>
              <a:ext uri="{FF2B5EF4-FFF2-40B4-BE49-F238E27FC236}">
                <a16:creationId xmlns:a16="http://schemas.microsoft.com/office/drawing/2014/main" id="{AA51D044-4A14-43A3-A39E-A04500B37B4E}"/>
              </a:ext>
            </a:extLst>
          </p:cNvPr>
          <p:cNvPicPr>
            <a:picLocks noGrp="1" noChangeAspect="1"/>
          </p:cNvPicPr>
          <p:nvPr>
            <p:ph idx="1"/>
          </p:nvPr>
        </p:nvPicPr>
        <p:blipFill>
          <a:blip r:embed="rId2"/>
          <a:stretch>
            <a:fillRect/>
          </a:stretch>
        </p:blipFill>
        <p:spPr>
          <a:xfrm>
            <a:off x="995680" y="2532365"/>
            <a:ext cx="5613458" cy="3564405"/>
          </a:xfrm>
        </p:spPr>
      </p:pic>
      <p:sp>
        <p:nvSpPr>
          <p:cNvPr id="7" name="TextBox 6">
            <a:extLst>
              <a:ext uri="{FF2B5EF4-FFF2-40B4-BE49-F238E27FC236}">
                <a16:creationId xmlns:a16="http://schemas.microsoft.com/office/drawing/2014/main" id="{82573582-4676-4363-B6C2-06B72D17F5A8}"/>
              </a:ext>
            </a:extLst>
          </p:cNvPr>
          <p:cNvSpPr txBox="1"/>
          <p:nvPr/>
        </p:nvSpPr>
        <p:spPr>
          <a:xfrm>
            <a:off x="995680" y="1504295"/>
            <a:ext cx="9692640" cy="707886"/>
          </a:xfrm>
          <a:prstGeom prst="rect">
            <a:avLst/>
          </a:prstGeom>
          <a:noFill/>
        </p:spPr>
        <p:txBody>
          <a:bodyPr wrap="square">
            <a:spAutoFit/>
          </a:bodyPr>
          <a:lstStyle/>
          <a:p>
            <a:pPr algn="l"/>
            <a:r>
              <a:rPr lang="en-US" sz="2000" b="0" i="0" u="none" strike="noStrike" baseline="0" dirty="0"/>
              <a:t>We can convert a decimal number to its equivalent in any base. We need two procedures, one for </a:t>
            </a:r>
            <a:r>
              <a:rPr lang="en-US" sz="2000" b="1" i="0" u="none" strike="noStrike" baseline="0" dirty="0">
                <a:solidFill>
                  <a:srgbClr val="FF0000"/>
                </a:solidFill>
              </a:rPr>
              <a:t>the integral part </a:t>
            </a:r>
            <a:r>
              <a:rPr lang="en-US" sz="2000" b="0" i="0" u="none" strike="noStrike" baseline="0" dirty="0"/>
              <a:t>and one for </a:t>
            </a:r>
            <a:r>
              <a:rPr lang="en-US" sz="2000" b="1" i="0" u="none" strike="noStrike" baseline="0" dirty="0">
                <a:solidFill>
                  <a:srgbClr val="FF0000"/>
                </a:solidFill>
              </a:rPr>
              <a:t>the fractional part.</a:t>
            </a:r>
            <a:endParaRPr lang="en-US" sz="2000" b="1" dirty="0">
              <a:solidFill>
                <a:srgbClr val="FF0000"/>
              </a:solidFill>
            </a:endParaRPr>
          </a:p>
        </p:txBody>
      </p:sp>
      <p:sp>
        <p:nvSpPr>
          <p:cNvPr id="9" name="TextBox 8">
            <a:extLst>
              <a:ext uri="{FF2B5EF4-FFF2-40B4-BE49-F238E27FC236}">
                <a16:creationId xmlns:a16="http://schemas.microsoft.com/office/drawing/2014/main" id="{B997D366-F7A7-431B-8A6A-3BCA7826F344}"/>
              </a:ext>
            </a:extLst>
          </p:cNvPr>
          <p:cNvSpPr txBox="1"/>
          <p:nvPr/>
        </p:nvSpPr>
        <p:spPr>
          <a:xfrm>
            <a:off x="3802409" y="6102650"/>
            <a:ext cx="6096000" cy="400110"/>
          </a:xfrm>
          <a:prstGeom prst="rect">
            <a:avLst/>
          </a:prstGeom>
          <a:noFill/>
        </p:spPr>
        <p:txBody>
          <a:bodyPr wrap="square">
            <a:spAutoFit/>
          </a:bodyPr>
          <a:lstStyle/>
          <a:p>
            <a:r>
              <a:rPr lang="en-US" sz="2000" b="1" i="0" u="none" strike="noStrike" baseline="0" dirty="0"/>
              <a:t>Figure 2.3 </a:t>
            </a:r>
            <a:r>
              <a:rPr lang="en-US" sz="2000" b="0" i="1" u="none" strike="noStrike" baseline="0" dirty="0"/>
              <a:t>Algorithm to convert </a:t>
            </a:r>
            <a:r>
              <a:rPr lang="en-US" sz="2000" b="1" i="1" u="none" strike="noStrike" baseline="0" dirty="0">
                <a:solidFill>
                  <a:srgbClr val="FF0000"/>
                </a:solidFill>
              </a:rPr>
              <a:t>the integral part</a:t>
            </a:r>
            <a:endParaRPr lang="en-US" sz="2000" b="1" dirty="0">
              <a:solidFill>
                <a:srgbClr val="FF0000"/>
              </a:solidFill>
            </a:endParaRPr>
          </a:p>
        </p:txBody>
      </p:sp>
      <p:pic>
        <p:nvPicPr>
          <p:cNvPr id="11" name="Picture 10">
            <a:extLst>
              <a:ext uri="{FF2B5EF4-FFF2-40B4-BE49-F238E27FC236}">
                <a16:creationId xmlns:a16="http://schemas.microsoft.com/office/drawing/2014/main" id="{494219B0-5675-4D9E-8B62-9A0A189794DA}"/>
              </a:ext>
            </a:extLst>
          </p:cNvPr>
          <p:cNvPicPr>
            <a:picLocks noChangeAspect="1"/>
          </p:cNvPicPr>
          <p:nvPr/>
        </p:nvPicPr>
        <p:blipFill>
          <a:blip r:embed="rId3"/>
          <a:stretch>
            <a:fillRect/>
          </a:stretch>
        </p:blipFill>
        <p:spPr>
          <a:xfrm>
            <a:off x="7091680" y="2628192"/>
            <a:ext cx="4894466" cy="731675"/>
          </a:xfrm>
          <a:prstGeom prst="rect">
            <a:avLst/>
          </a:prstGeom>
        </p:spPr>
      </p:pic>
      <p:sp>
        <p:nvSpPr>
          <p:cNvPr id="13" name="Arrow: Right 12">
            <a:extLst>
              <a:ext uri="{FF2B5EF4-FFF2-40B4-BE49-F238E27FC236}">
                <a16:creationId xmlns:a16="http://schemas.microsoft.com/office/drawing/2014/main" id="{7E64F57C-5D88-4433-99ED-A8A5612BA505}"/>
              </a:ext>
            </a:extLst>
          </p:cNvPr>
          <p:cNvSpPr/>
          <p:nvPr/>
        </p:nvSpPr>
        <p:spPr>
          <a:xfrm>
            <a:off x="6685280" y="2891259"/>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8FCDE46-F9E8-42C8-9488-C2813BE7E72A}"/>
              </a:ext>
            </a:extLst>
          </p:cNvPr>
          <p:cNvSpPr txBox="1"/>
          <p:nvPr/>
        </p:nvSpPr>
        <p:spPr>
          <a:xfrm>
            <a:off x="7547553" y="3554315"/>
            <a:ext cx="609600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35 in decimal to binary.</a:t>
            </a:r>
            <a:endParaRPr lang="en-US" dirty="0"/>
          </a:p>
        </p:txBody>
      </p:sp>
      <p:pic>
        <p:nvPicPr>
          <p:cNvPr id="17" name="Picture 16">
            <a:extLst>
              <a:ext uri="{FF2B5EF4-FFF2-40B4-BE49-F238E27FC236}">
                <a16:creationId xmlns:a16="http://schemas.microsoft.com/office/drawing/2014/main" id="{5FF5B9B3-53C6-47B7-AD57-210E2D0BFCF7}"/>
              </a:ext>
            </a:extLst>
          </p:cNvPr>
          <p:cNvPicPr>
            <a:picLocks noChangeAspect="1"/>
          </p:cNvPicPr>
          <p:nvPr/>
        </p:nvPicPr>
        <p:blipFill>
          <a:blip r:embed="rId4"/>
          <a:stretch>
            <a:fillRect/>
          </a:stretch>
        </p:blipFill>
        <p:spPr>
          <a:xfrm>
            <a:off x="7143130" y="4227211"/>
            <a:ext cx="4894466" cy="1041488"/>
          </a:xfrm>
          <a:prstGeom prst="rect">
            <a:avLst/>
          </a:prstGeom>
        </p:spPr>
      </p:pic>
      <p:sp>
        <p:nvSpPr>
          <p:cNvPr id="18" name="Arrow: Right 17">
            <a:extLst>
              <a:ext uri="{FF2B5EF4-FFF2-40B4-BE49-F238E27FC236}">
                <a16:creationId xmlns:a16="http://schemas.microsoft.com/office/drawing/2014/main" id="{4480EA38-661E-4936-8820-02689B3AE30C}"/>
              </a:ext>
            </a:extLst>
          </p:cNvPr>
          <p:cNvSpPr/>
          <p:nvPr/>
        </p:nvSpPr>
        <p:spPr>
          <a:xfrm>
            <a:off x="6703089" y="4679423"/>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3F91258-85E2-4F7B-A33B-51138B5A5F39}"/>
              </a:ext>
            </a:extLst>
          </p:cNvPr>
          <p:cNvSpPr txBox="1"/>
          <p:nvPr/>
        </p:nvSpPr>
        <p:spPr>
          <a:xfrm>
            <a:off x="7547553" y="5464453"/>
            <a:ext cx="609600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126 in decimal to Octal.</a:t>
            </a:r>
            <a:endParaRPr lang="en-US" dirty="0"/>
          </a:p>
        </p:txBody>
      </p:sp>
    </p:spTree>
    <p:extLst>
      <p:ext uri="{BB962C8B-B14F-4D97-AF65-F5344CB8AC3E}">
        <p14:creationId xmlns:p14="http://schemas.microsoft.com/office/powerpoint/2010/main" val="18875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70EC-5E72-4C00-93CB-82517CD9DA9A}"/>
              </a:ext>
            </a:extLst>
          </p:cNvPr>
          <p:cNvSpPr>
            <a:spLocks noGrp="1"/>
          </p:cNvSpPr>
          <p:nvPr>
            <p:ph type="title"/>
          </p:nvPr>
        </p:nvSpPr>
        <p:spPr/>
        <p:txBody>
          <a:bodyPr/>
          <a:lstStyle/>
          <a:p>
            <a:r>
              <a:rPr lang="en-US" dirty="0"/>
              <a:t>Convert from decimal to any base (</a:t>
            </a:r>
            <a:r>
              <a:rPr lang="en-US" dirty="0" err="1"/>
              <a:t>cont</a:t>
            </a:r>
            <a:r>
              <a:rPr lang="en-US" dirty="0"/>
              <a:t>). </a:t>
            </a:r>
          </a:p>
        </p:txBody>
      </p:sp>
      <p:pic>
        <p:nvPicPr>
          <p:cNvPr id="5" name="Picture 4">
            <a:extLst>
              <a:ext uri="{FF2B5EF4-FFF2-40B4-BE49-F238E27FC236}">
                <a16:creationId xmlns:a16="http://schemas.microsoft.com/office/drawing/2014/main" id="{DC608C4A-1952-41A7-B940-1DF988CCA3CC}"/>
              </a:ext>
            </a:extLst>
          </p:cNvPr>
          <p:cNvPicPr>
            <a:picLocks noChangeAspect="1"/>
          </p:cNvPicPr>
          <p:nvPr/>
        </p:nvPicPr>
        <p:blipFill>
          <a:blip r:embed="rId2"/>
          <a:stretch>
            <a:fillRect/>
          </a:stretch>
        </p:blipFill>
        <p:spPr>
          <a:xfrm>
            <a:off x="901700" y="1750006"/>
            <a:ext cx="5516319" cy="3584859"/>
          </a:xfrm>
          <a:prstGeom prst="rect">
            <a:avLst/>
          </a:prstGeom>
        </p:spPr>
      </p:pic>
      <p:pic>
        <p:nvPicPr>
          <p:cNvPr id="7" name="Picture 6">
            <a:extLst>
              <a:ext uri="{FF2B5EF4-FFF2-40B4-BE49-F238E27FC236}">
                <a16:creationId xmlns:a16="http://schemas.microsoft.com/office/drawing/2014/main" id="{0FBCFCF2-CF30-409E-A530-D2EC046206B3}"/>
              </a:ext>
            </a:extLst>
          </p:cNvPr>
          <p:cNvPicPr>
            <a:picLocks noChangeAspect="1"/>
          </p:cNvPicPr>
          <p:nvPr/>
        </p:nvPicPr>
        <p:blipFill>
          <a:blip r:embed="rId3"/>
          <a:stretch>
            <a:fillRect/>
          </a:stretch>
        </p:blipFill>
        <p:spPr>
          <a:xfrm>
            <a:off x="6937420" y="1750006"/>
            <a:ext cx="4919730" cy="797668"/>
          </a:xfrm>
          <a:prstGeom prst="rect">
            <a:avLst/>
          </a:prstGeom>
        </p:spPr>
      </p:pic>
      <p:pic>
        <p:nvPicPr>
          <p:cNvPr id="9" name="Picture 8">
            <a:extLst>
              <a:ext uri="{FF2B5EF4-FFF2-40B4-BE49-F238E27FC236}">
                <a16:creationId xmlns:a16="http://schemas.microsoft.com/office/drawing/2014/main" id="{A96412AC-2F97-4A60-93A1-7B832C46D654}"/>
              </a:ext>
            </a:extLst>
          </p:cNvPr>
          <p:cNvPicPr>
            <a:picLocks noChangeAspect="1"/>
          </p:cNvPicPr>
          <p:nvPr/>
        </p:nvPicPr>
        <p:blipFill>
          <a:blip r:embed="rId4"/>
          <a:stretch>
            <a:fillRect/>
          </a:stretch>
        </p:blipFill>
        <p:spPr>
          <a:xfrm>
            <a:off x="6937420" y="3751526"/>
            <a:ext cx="5254580" cy="797668"/>
          </a:xfrm>
          <a:prstGeom prst="rect">
            <a:avLst/>
          </a:prstGeom>
        </p:spPr>
      </p:pic>
      <p:sp>
        <p:nvSpPr>
          <p:cNvPr id="10" name="Arrow: Right 9">
            <a:extLst>
              <a:ext uri="{FF2B5EF4-FFF2-40B4-BE49-F238E27FC236}">
                <a16:creationId xmlns:a16="http://schemas.microsoft.com/office/drawing/2014/main" id="{6840FC62-DA11-4316-871B-8B2BEDF5C52D}"/>
              </a:ext>
            </a:extLst>
          </p:cNvPr>
          <p:cNvSpPr/>
          <p:nvPr/>
        </p:nvSpPr>
        <p:spPr>
          <a:xfrm>
            <a:off x="6521495" y="2092960"/>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DEFF270-78BF-4FCB-B028-B6B0D56925BF}"/>
              </a:ext>
            </a:extLst>
          </p:cNvPr>
          <p:cNvSpPr/>
          <p:nvPr/>
        </p:nvSpPr>
        <p:spPr>
          <a:xfrm>
            <a:off x="6539304" y="3881124"/>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91FA9DD-A714-4B02-9213-15B2830D313B}"/>
              </a:ext>
            </a:extLst>
          </p:cNvPr>
          <p:cNvSpPr txBox="1"/>
          <p:nvPr/>
        </p:nvSpPr>
        <p:spPr>
          <a:xfrm>
            <a:off x="6937420" y="2921808"/>
            <a:ext cx="491973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decimal number 0.625 to binary</a:t>
            </a:r>
            <a:endParaRPr lang="en-US" dirty="0"/>
          </a:p>
        </p:txBody>
      </p:sp>
      <p:sp>
        <p:nvSpPr>
          <p:cNvPr id="13" name="TextBox 12">
            <a:extLst>
              <a:ext uri="{FF2B5EF4-FFF2-40B4-BE49-F238E27FC236}">
                <a16:creationId xmlns:a16="http://schemas.microsoft.com/office/drawing/2014/main" id="{AEAD4447-54BC-4BDD-8B4C-81DFC32CA35F}"/>
              </a:ext>
            </a:extLst>
          </p:cNvPr>
          <p:cNvSpPr txBox="1"/>
          <p:nvPr/>
        </p:nvSpPr>
        <p:spPr>
          <a:xfrm>
            <a:off x="6937420" y="4824914"/>
            <a:ext cx="539682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0.634 to octal using a maximum of four digits</a:t>
            </a:r>
            <a:endParaRPr lang="en-US" dirty="0"/>
          </a:p>
        </p:txBody>
      </p:sp>
      <p:sp>
        <p:nvSpPr>
          <p:cNvPr id="14" name="TextBox 13">
            <a:extLst>
              <a:ext uri="{FF2B5EF4-FFF2-40B4-BE49-F238E27FC236}">
                <a16:creationId xmlns:a16="http://schemas.microsoft.com/office/drawing/2014/main" id="{29B1B595-B91F-4592-BFB7-D6832C7BC022}"/>
              </a:ext>
            </a:extLst>
          </p:cNvPr>
          <p:cNvSpPr txBox="1"/>
          <p:nvPr/>
        </p:nvSpPr>
        <p:spPr>
          <a:xfrm>
            <a:off x="3768135" y="5911709"/>
            <a:ext cx="6096000" cy="400110"/>
          </a:xfrm>
          <a:prstGeom prst="rect">
            <a:avLst/>
          </a:prstGeom>
          <a:noFill/>
        </p:spPr>
        <p:txBody>
          <a:bodyPr wrap="square">
            <a:spAutoFit/>
          </a:bodyPr>
          <a:lstStyle/>
          <a:p>
            <a:r>
              <a:rPr lang="en-US" sz="2000" b="1" i="0" u="none" strike="noStrike" baseline="0" dirty="0"/>
              <a:t>Figure 2.4 </a:t>
            </a:r>
            <a:r>
              <a:rPr lang="en-US" sz="2000" b="0" i="1" u="none" strike="noStrike" baseline="0" dirty="0"/>
              <a:t>Algorithm to convert </a:t>
            </a:r>
            <a:r>
              <a:rPr lang="en-US" sz="2000" b="1" i="1" u="none" strike="noStrike" baseline="0" dirty="0">
                <a:solidFill>
                  <a:srgbClr val="FF0000"/>
                </a:solidFill>
              </a:rPr>
              <a:t>the fractional part</a:t>
            </a:r>
            <a:endParaRPr lang="en-US" sz="2000" i="1" dirty="0"/>
          </a:p>
        </p:txBody>
      </p:sp>
    </p:spTree>
    <p:extLst>
      <p:ext uri="{BB962C8B-B14F-4D97-AF65-F5344CB8AC3E}">
        <p14:creationId xmlns:p14="http://schemas.microsoft.com/office/powerpoint/2010/main" val="246702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Convert from decimal to binary system (base 2)</a:t>
            </a:r>
          </a:p>
        </p:txBody>
      </p:sp>
      <p:graphicFrame>
        <p:nvGraphicFramePr>
          <p:cNvPr id="5" name="Object 4">
            <a:extLst>
              <a:ext uri="{FF2B5EF4-FFF2-40B4-BE49-F238E27FC236}">
                <a16:creationId xmlns:a16="http://schemas.microsoft.com/office/drawing/2014/main" id="{F2A002A5-B6FB-4D88-B931-2B8B42CF2564}"/>
              </a:ext>
            </a:extLst>
          </p:cNvPr>
          <p:cNvGraphicFramePr>
            <a:graphicFrameLocks noChangeAspect="1"/>
          </p:cNvGraphicFramePr>
          <p:nvPr>
            <p:extLst>
              <p:ext uri="{D42A27DB-BD31-4B8C-83A1-F6EECF244321}">
                <p14:modId xmlns:p14="http://schemas.microsoft.com/office/powerpoint/2010/main" val="2659655445"/>
              </p:ext>
            </p:extLst>
          </p:nvPr>
        </p:nvGraphicFramePr>
        <p:xfrm>
          <a:off x="3707767" y="1601153"/>
          <a:ext cx="1924050" cy="482600"/>
        </p:xfrm>
        <a:graphic>
          <a:graphicData uri="http://schemas.openxmlformats.org/presentationml/2006/ole">
            <mc:AlternateContent xmlns:mc="http://schemas.openxmlformats.org/markup-compatibility/2006">
              <mc:Choice xmlns:v="urn:schemas-microsoft-com:vml" Requires="v">
                <p:oleObj spid="_x0000_s5428" name="Bitmap Image" r:id="rId3" imgW="1924200" imgH="482760" progId="Paint.Picture">
                  <p:embed/>
                </p:oleObj>
              </mc:Choice>
              <mc:Fallback>
                <p:oleObj name="Bitmap Image" r:id="rId3" imgW="1924200" imgH="482760" progId="Paint.Picture">
                  <p:embed/>
                  <p:pic>
                    <p:nvPicPr>
                      <p:cNvPr id="0" name=""/>
                      <p:cNvPicPr/>
                      <p:nvPr/>
                    </p:nvPicPr>
                    <p:blipFill>
                      <a:blip r:embed="rId4"/>
                      <a:stretch>
                        <a:fillRect/>
                      </a:stretch>
                    </p:blipFill>
                    <p:spPr>
                      <a:xfrm>
                        <a:off x="3707767" y="1601153"/>
                        <a:ext cx="1924050" cy="4826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6DBF476-FBD8-4AB3-A628-0B6362C97CBF}"/>
              </a:ext>
            </a:extLst>
          </p:cNvPr>
          <p:cNvGraphicFramePr>
            <a:graphicFrameLocks noChangeAspect="1"/>
          </p:cNvGraphicFramePr>
          <p:nvPr>
            <p:extLst>
              <p:ext uri="{D42A27DB-BD31-4B8C-83A1-F6EECF244321}">
                <p14:modId xmlns:p14="http://schemas.microsoft.com/office/powerpoint/2010/main" val="3652268654"/>
              </p:ext>
            </p:extLst>
          </p:nvPr>
        </p:nvGraphicFramePr>
        <p:xfrm>
          <a:off x="3695065" y="2060893"/>
          <a:ext cx="1936750" cy="152400"/>
        </p:xfrm>
        <a:graphic>
          <a:graphicData uri="http://schemas.openxmlformats.org/presentationml/2006/ole">
            <mc:AlternateContent xmlns:mc="http://schemas.openxmlformats.org/markup-compatibility/2006">
              <mc:Choice xmlns:v="urn:schemas-microsoft-com:vml" Requires="v">
                <p:oleObj spid="_x0000_s5429" name="Bitmap Image" r:id="rId5" imgW="1936800" imgH="152280" progId="Paint.Picture">
                  <p:embed/>
                </p:oleObj>
              </mc:Choice>
              <mc:Fallback>
                <p:oleObj name="Bitmap Image" r:id="rId5" imgW="1936800" imgH="152280" progId="Paint.Picture">
                  <p:embed/>
                  <p:pic>
                    <p:nvPicPr>
                      <p:cNvPr id="0" name=""/>
                      <p:cNvPicPr/>
                      <p:nvPr/>
                    </p:nvPicPr>
                    <p:blipFill>
                      <a:blip r:embed="rId6"/>
                      <a:stretch>
                        <a:fillRect/>
                      </a:stretch>
                    </p:blipFill>
                    <p:spPr>
                      <a:xfrm>
                        <a:off x="3695065" y="2060893"/>
                        <a:ext cx="1936750" cy="1524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C769971-E36C-4E56-B38A-FC9045463D0A}"/>
              </a:ext>
            </a:extLst>
          </p:cNvPr>
          <p:cNvGraphicFramePr>
            <a:graphicFrameLocks noChangeAspect="1"/>
          </p:cNvGraphicFramePr>
          <p:nvPr>
            <p:extLst>
              <p:ext uri="{D42A27DB-BD31-4B8C-83A1-F6EECF244321}">
                <p14:modId xmlns:p14="http://schemas.microsoft.com/office/powerpoint/2010/main" val="1033911282"/>
              </p:ext>
            </p:extLst>
          </p:nvPr>
        </p:nvGraphicFramePr>
        <p:xfrm>
          <a:off x="3695065" y="2161858"/>
          <a:ext cx="1936750" cy="539750"/>
        </p:xfrm>
        <a:graphic>
          <a:graphicData uri="http://schemas.openxmlformats.org/presentationml/2006/ole">
            <mc:AlternateContent xmlns:mc="http://schemas.openxmlformats.org/markup-compatibility/2006">
              <mc:Choice xmlns:v="urn:schemas-microsoft-com:vml" Requires="v">
                <p:oleObj spid="_x0000_s5430" name="Bitmap Image" r:id="rId7" imgW="1936800" imgH="539640" progId="Paint.Picture">
                  <p:embed/>
                </p:oleObj>
              </mc:Choice>
              <mc:Fallback>
                <p:oleObj name="Bitmap Image" r:id="rId7" imgW="1936800" imgH="539640" progId="Paint.Picture">
                  <p:embed/>
                  <p:pic>
                    <p:nvPicPr>
                      <p:cNvPr id="0" name=""/>
                      <p:cNvPicPr/>
                      <p:nvPr/>
                    </p:nvPicPr>
                    <p:blipFill>
                      <a:blip r:embed="rId8"/>
                      <a:stretch>
                        <a:fillRect/>
                      </a:stretch>
                    </p:blipFill>
                    <p:spPr>
                      <a:xfrm>
                        <a:off x="3695065" y="2161858"/>
                        <a:ext cx="1936750" cy="53975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70C5A769-A914-4872-80F8-1C34E1D908E1}"/>
              </a:ext>
            </a:extLst>
          </p:cNvPr>
          <p:cNvGraphicFramePr>
            <a:graphicFrameLocks noChangeAspect="1"/>
          </p:cNvGraphicFramePr>
          <p:nvPr>
            <p:extLst>
              <p:ext uri="{D42A27DB-BD31-4B8C-83A1-F6EECF244321}">
                <p14:modId xmlns:p14="http://schemas.microsoft.com/office/powerpoint/2010/main" val="1935572629"/>
              </p:ext>
            </p:extLst>
          </p:nvPr>
        </p:nvGraphicFramePr>
        <p:xfrm>
          <a:off x="3695065" y="2605088"/>
          <a:ext cx="1936750" cy="527050"/>
        </p:xfrm>
        <a:graphic>
          <a:graphicData uri="http://schemas.openxmlformats.org/presentationml/2006/ole">
            <mc:AlternateContent xmlns:mc="http://schemas.openxmlformats.org/markup-compatibility/2006">
              <mc:Choice xmlns:v="urn:schemas-microsoft-com:vml" Requires="v">
                <p:oleObj spid="_x0000_s5431" name="Bitmap Image" r:id="rId9" imgW="1936800" imgH="527040" progId="Paint.Picture">
                  <p:embed/>
                </p:oleObj>
              </mc:Choice>
              <mc:Fallback>
                <p:oleObj name="Bitmap Image" r:id="rId9" imgW="1936800" imgH="527040" progId="Paint.Picture">
                  <p:embed/>
                  <p:pic>
                    <p:nvPicPr>
                      <p:cNvPr id="0" name=""/>
                      <p:cNvPicPr/>
                      <p:nvPr/>
                    </p:nvPicPr>
                    <p:blipFill>
                      <a:blip r:embed="rId10"/>
                      <a:stretch>
                        <a:fillRect/>
                      </a:stretch>
                    </p:blipFill>
                    <p:spPr>
                      <a:xfrm>
                        <a:off x="3695065" y="2605088"/>
                        <a:ext cx="1936750" cy="527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545F5A73-3F0C-4169-967C-24F5993D3108}"/>
              </a:ext>
            </a:extLst>
          </p:cNvPr>
          <p:cNvGraphicFramePr>
            <a:graphicFrameLocks noChangeAspect="1"/>
          </p:cNvGraphicFramePr>
          <p:nvPr>
            <p:extLst>
              <p:ext uri="{D42A27DB-BD31-4B8C-83A1-F6EECF244321}">
                <p14:modId xmlns:p14="http://schemas.microsoft.com/office/powerpoint/2010/main" val="2251974690"/>
              </p:ext>
            </p:extLst>
          </p:nvPr>
        </p:nvGraphicFramePr>
        <p:xfrm>
          <a:off x="3701416" y="3043238"/>
          <a:ext cx="1930400" cy="565150"/>
        </p:xfrm>
        <a:graphic>
          <a:graphicData uri="http://schemas.openxmlformats.org/presentationml/2006/ole">
            <mc:AlternateContent xmlns:mc="http://schemas.openxmlformats.org/markup-compatibility/2006">
              <mc:Choice xmlns:v="urn:schemas-microsoft-com:vml" Requires="v">
                <p:oleObj spid="_x0000_s5432" name="Bitmap Image" r:id="rId11" imgW="1930320" imgH="565200" progId="Paint.Picture">
                  <p:embed/>
                </p:oleObj>
              </mc:Choice>
              <mc:Fallback>
                <p:oleObj name="Bitmap Image" r:id="rId11" imgW="1930320" imgH="565200" progId="Paint.Picture">
                  <p:embed/>
                  <p:pic>
                    <p:nvPicPr>
                      <p:cNvPr id="0" name=""/>
                      <p:cNvPicPr/>
                      <p:nvPr/>
                    </p:nvPicPr>
                    <p:blipFill>
                      <a:blip r:embed="rId12"/>
                      <a:stretch>
                        <a:fillRect/>
                      </a:stretch>
                    </p:blipFill>
                    <p:spPr>
                      <a:xfrm>
                        <a:off x="3701416" y="3043238"/>
                        <a:ext cx="1930400" cy="5651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A1BF54E-3349-430F-A047-E54B22C531C7}"/>
              </a:ext>
            </a:extLst>
          </p:cNvPr>
          <p:cNvGraphicFramePr>
            <a:graphicFrameLocks noChangeAspect="1"/>
          </p:cNvGraphicFramePr>
          <p:nvPr>
            <p:extLst>
              <p:ext uri="{D42A27DB-BD31-4B8C-83A1-F6EECF244321}">
                <p14:modId xmlns:p14="http://schemas.microsoft.com/office/powerpoint/2010/main" val="2818258290"/>
              </p:ext>
            </p:extLst>
          </p:nvPr>
        </p:nvGraphicFramePr>
        <p:xfrm>
          <a:off x="3695065" y="3531553"/>
          <a:ext cx="1936750" cy="584200"/>
        </p:xfrm>
        <a:graphic>
          <a:graphicData uri="http://schemas.openxmlformats.org/presentationml/2006/ole">
            <mc:AlternateContent xmlns:mc="http://schemas.openxmlformats.org/markup-compatibility/2006">
              <mc:Choice xmlns:v="urn:schemas-microsoft-com:vml" Requires="v">
                <p:oleObj spid="_x0000_s5433" name="Bitmap Image" r:id="rId13" imgW="1936800" imgH="584280" progId="Paint.Picture">
                  <p:embed/>
                </p:oleObj>
              </mc:Choice>
              <mc:Fallback>
                <p:oleObj name="Bitmap Image" r:id="rId13" imgW="1936800" imgH="584280" progId="Paint.Picture">
                  <p:embed/>
                  <p:pic>
                    <p:nvPicPr>
                      <p:cNvPr id="0" name=""/>
                      <p:cNvPicPr/>
                      <p:nvPr/>
                    </p:nvPicPr>
                    <p:blipFill>
                      <a:blip r:embed="rId14"/>
                      <a:stretch>
                        <a:fillRect/>
                      </a:stretch>
                    </p:blipFill>
                    <p:spPr>
                      <a:xfrm>
                        <a:off x="3695065" y="3531553"/>
                        <a:ext cx="1936750" cy="5842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D5BF7432-A76B-4381-BA3F-C8C40B4C5375}"/>
              </a:ext>
            </a:extLst>
          </p:cNvPr>
          <p:cNvGraphicFramePr>
            <a:graphicFrameLocks noChangeAspect="1"/>
          </p:cNvGraphicFramePr>
          <p:nvPr>
            <p:extLst>
              <p:ext uri="{D42A27DB-BD31-4B8C-83A1-F6EECF244321}">
                <p14:modId xmlns:p14="http://schemas.microsoft.com/office/powerpoint/2010/main" val="814200545"/>
              </p:ext>
            </p:extLst>
          </p:nvPr>
        </p:nvGraphicFramePr>
        <p:xfrm>
          <a:off x="3701416" y="3986213"/>
          <a:ext cx="1930400" cy="508000"/>
        </p:xfrm>
        <a:graphic>
          <a:graphicData uri="http://schemas.openxmlformats.org/presentationml/2006/ole">
            <mc:AlternateContent xmlns:mc="http://schemas.openxmlformats.org/markup-compatibility/2006">
              <mc:Choice xmlns:v="urn:schemas-microsoft-com:vml" Requires="v">
                <p:oleObj spid="_x0000_s5434" name="Bitmap Image" r:id="rId15" imgW="1930320" imgH="507960" progId="Paint.Picture">
                  <p:embed/>
                </p:oleObj>
              </mc:Choice>
              <mc:Fallback>
                <p:oleObj name="Bitmap Image" r:id="rId15" imgW="1930320" imgH="507960" progId="Paint.Picture">
                  <p:embed/>
                  <p:pic>
                    <p:nvPicPr>
                      <p:cNvPr id="0" name=""/>
                      <p:cNvPicPr/>
                      <p:nvPr/>
                    </p:nvPicPr>
                    <p:blipFill>
                      <a:blip r:embed="rId16"/>
                      <a:stretch>
                        <a:fillRect/>
                      </a:stretch>
                    </p:blipFill>
                    <p:spPr>
                      <a:xfrm>
                        <a:off x="3701416" y="3986213"/>
                        <a:ext cx="1930400" cy="5080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DF7AAAA7-2BFE-4325-8790-B2595AD501A8}"/>
              </a:ext>
            </a:extLst>
          </p:cNvPr>
          <p:cNvGraphicFramePr>
            <a:graphicFrameLocks noChangeAspect="1"/>
          </p:cNvGraphicFramePr>
          <p:nvPr>
            <p:extLst>
              <p:ext uri="{D42A27DB-BD31-4B8C-83A1-F6EECF244321}">
                <p14:modId xmlns:p14="http://schemas.microsoft.com/office/powerpoint/2010/main" val="1472709955"/>
              </p:ext>
            </p:extLst>
          </p:nvPr>
        </p:nvGraphicFramePr>
        <p:xfrm>
          <a:off x="3701416" y="4431348"/>
          <a:ext cx="1930400" cy="552450"/>
        </p:xfrm>
        <a:graphic>
          <a:graphicData uri="http://schemas.openxmlformats.org/presentationml/2006/ole">
            <mc:AlternateContent xmlns:mc="http://schemas.openxmlformats.org/markup-compatibility/2006">
              <mc:Choice xmlns:v="urn:schemas-microsoft-com:vml" Requires="v">
                <p:oleObj spid="_x0000_s5435" name="Bitmap Image" r:id="rId17" imgW="1930320" imgH="552600" progId="Paint.Picture">
                  <p:embed/>
                </p:oleObj>
              </mc:Choice>
              <mc:Fallback>
                <p:oleObj name="Bitmap Image" r:id="rId17" imgW="1930320" imgH="552600" progId="Paint.Picture">
                  <p:embed/>
                  <p:pic>
                    <p:nvPicPr>
                      <p:cNvPr id="0" name=""/>
                      <p:cNvPicPr/>
                      <p:nvPr/>
                    </p:nvPicPr>
                    <p:blipFill>
                      <a:blip r:embed="rId18"/>
                      <a:stretch>
                        <a:fillRect/>
                      </a:stretch>
                    </p:blipFill>
                    <p:spPr>
                      <a:xfrm>
                        <a:off x="3701416" y="4431348"/>
                        <a:ext cx="1930400" cy="55245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3F968C5F-E314-45DB-B36F-4EB7DBFF98CB}"/>
              </a:ext>
            </a:extLst>
          </p:cNvPr>
          <p:cNvGraphicFramePr>
            <a:graphicFrameLocks noChangeAspect="1"/>
          </p:cNvGraphicFramePr>
          <p:nvPr>
            <p:extLst>
              <p:ext uri="{D42A27DB-BD31-4B8C-83A1-F6EECF244321}">
                <p14:modId xmlns:p14="http://schemas.microsoft.com/office/powerpoint/2010/main" val="2866202973"/>
              </p:ext>
            </p:extLst>
          </p:nvPr>
        </p:nvGraphicFramePr>
        <p:xfrm>
          <a:off x="3695065" y="4942523"/>
          <a:ext cx="1936750" cy="546100"/>
        </p:xfrm>
        <a:graphic>
          <a:graphicData uri="http://schemas.openxmlformats.org/presentationml/2006/ole">
            <mc:AlternateContent xmlns:mc="http://schemas.openxmlformats.org/markup-compatibility/2006">
              <mc:Choice xmlns:v="urn:schemas-microsoft-com:vml" Requires="v">
                <p:oleObj spid="_x0000_s5436" name="Bitmap Image" r:id="rId19" imgW="1936800" imgH="546120" progId="Paint.Picture">
                  <p:embed/>
                </p:oleObj>
              </mc:Choice>
              <mc:Fallback>
                <p:oleObj name="Bitmap Image" r:id="rId19" imgW="1936800" imgH="546120" progId="Paint.Picture">
                  <p:embed/>
                  <p:pic>
                    <p:nvPicPr>
                      <p:cNvPr id="0" name=""/>
                      <p:cNvPicPr/>
                      <p:nvPr/>
                    </p:nvPicPr>
                    <p:blipFill>
                      <a:blip r:embed="rId20"/>
                      <a:stretch>
                        <a:fillRect/>
                      </a:stretch>
                    </p:blipFill>
                    <p:spPr>
                      <a:xfrm>
                        <a:off x="3695065" y="4942523"/>
                        <a:ext cx="1936750" cy="546100"/>
                      </a:xfrm>
                      <a:prstGeom prst="rect">
                        <a:avLst/>
                      </a:prstGeom>
                    </p:spPr>
                  </p:pic>
                </p:oleObj>
              </mc:Fallback>
            </mc:AlternateContent>
          </a:graphicData>
        </a:graphic>
      </p:graphicFrame>
      <p:pic>
        <p:nvPicPr>
          <p:cNvPr id="19" name="Picture 18">
            <a:extLst>
              <a:ext uri="{FF2B5EF4-FFF2-40B4-BE49-F238E27FC236}">
                <a16:creationId xmlns:a16="http://schemas.microsoft.com/office/drawing/2014/main" id="{01261D0D-2E2B-4FFC-B171-8C072FC027B1}"/>
              </a:ext>
            </a:extLst>
          </p:cNvPr>
          <p:cNvPicPr>
            <a:picLocks noChangeAspect="1"/>
          </p:cNvPicPr>
          <p:nvPr/>
        </p:nvPicPr>
        <p:blipFill>
          <a:blip r:embed="rId21"/>
          <a:stretch>
            <a:fillRect/>
          </a:stretch>
        </p:blipFill>
        <p:spPr>
          <a:xfrm>
            <a:off x="5574657" y="2825069"/>
            <a:ext cx="311166" cy="1797142"/>
          </a:xfrm>
          <a:prstGeom prst="rect">
            <a:avLst/>
          </a:prstGeom>
        </p:spPr>
      </p:pic>
      <p:pic>
        <p:nvPicPr>
          <p:cNvPr id="21" name="Picture 20">
            <a:extLst>
              <a:ext uri="{FF2B5EF4-FFF2-40B4-BE49-F238E27FC236}">
                <a16:creationId xmlns:a16="http://schemas.microsoft.com/office/drawing/2014/main" id="{EBFC583F-6A7B-4249-9420-4C58F308FC69}"/>
              </a:ext>
            </a:extLst>
          </p:cNvPr>
          <p:cNvPicPr>
            <a:picLocks noChangeAspect="1"/>
          </p:cNvPicPr>
          <p:nvPr/>
        </p:nvPicPr>
        <p:blipFill>
          <a:blip r:embed="rId22"/>
          <a:stretch>
            <a:fillRect/>
          </a:stretch>
        </p:blipFill>
        <p:spPr>
          <a:xfrm>
            <a:off x="6416595" y="3356590"/>
            <a:ext cx="3118010" cy="774740"/>
          </a:xfrm>
          <a:prstGeom prst="rect">
            <a:avLst/>
          </a:prstGeom>
        </p:spPr>
      </p:pic>
    </p:spTree>
    <p:extLst>
      <p:ext uri="{BB962C8B-B14F-4D97-AF65-F5344CB8AC3E}">
        <p14:creationId xmlns:p14="http://schemas.microsoft.com/office/powerpoint/2010/main" val="127190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Convert from decimal to binary system (base 2)</a:t>
            </a:r>
          </a:p>
        </p:txBody>
      </p:sp>
      <p:graphicFrame>
        <p:nvGraphicFramePr>
          <p:cNvPr id="3" name="Object 2">
            <a:extLst>
              <a:ext uri="{FF2B5EF4-FFF2-40B4-BE49-F238E27FC236}">
                <a16:creationId xmlns:a16="http://schemas.microsoft.com/office/drawing/2014/main" id="{45B986F2-2A39-4E49-86C0-FF3D7EC039F8}"/>
              </a:ext>
            </a:extLst>
          </p:cNvPr>
          <p:cNvGraphicFramePr>
            <a:graphicFrameLocks noChangeAspect="1"/>
          </p:cNvGraphicFramePr>
          <p:nvPr>
            <p:extLst>
              <p:ext uri="{D42A27DB-BD31-4B8C-83A1-F6EECF244321}">
                <p14:modId xmlns:p14="http://schemas.microsoft.com/office/powerpoint/2010/main" val="2363239965"/>
              </p:ext>
            </p:extLst>
          </p:nvPr>
        </p:nvGraphicFramePr>
        <p:xfrm>
          <a:off x="3691689" y="2076633"/>
          <a:ext cx="2209800" cy="603250"/>
        </p:xfrm>
        <a:graphic>
          <a:graphicData uri="http://schemas.openxmlformats.org/presentationml/2006/ole">
            <mc:AlternateContent xmlns:mc="http://schemas.openxmlformats.org/markup-compatibility/2006">
              <mc:Choice xmlns:v="urn:schemas-microsoft-com:vml" Requires="v">
                <p:oleObj spid="_x0000_s6332" name="Bitmap Image" r:id="rId3" imgW="2209680" imgH="603360" progId="Paint.Picture">
                  <p:embed/>
                </p:oleObj>
              </mc:Choice>
              <mc:Fallback>
                <p:oleObj name="Bitmap Image" r:id="rId3" imgW="2209680" imgH="603360" progId="Paint.Picture">
                  <p:embed/>
                  <p:pic>
                    <p:nvPicPr>
                      <p:cNvPr id="0" name=""/>
                      <p:cNvPicPr/>
                      <p:nvPr/>
                    </p:nvPicPr>
                    <p:blipFill>
                      <a:blip r:embed="rId4"/>
                      <a:stretch>
                        <a:fillRect/>
                      </a:stretch>
                    </p:blipFill>
                    <p:spPr>
                      <a:xfrm>
                        <a:off x="3691689" y="2076633"/>
                        <a:ext cx="2209800" cy="60325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5B9C0A07-8709-47D8-9958-0C24CDB40E97}"/>
              </a:ext>
            </a:extLst>
          </p:cNvPr>
          <p:cNvGraphicFramePr>
            <a:graphicFrameLocks noChangeAspect="1"/>
          </p:cNvGraphicFramePr>
          <p:nvPr>
            <p:extLst>
              <p:ext uri="{D42A27DB-BD31-4B8C-83A1-F6EECF244321}">
                <p14:modId xmlns:p14="http://schemas.microsoft.com/office/powerpoint/2010/main" val="2662409359"/>
              </p:ext>
            </p:extLst>
          </p:nvPr>
        </p:nvGraphicFramePr>
        <p:xfrm>
          <a:off x="3702900" y="2674272"/>
          <a:ext cx="2197100" cy="158750"/>
        </p:xfrm>
        <a:graphic>
          <a:graphicData uri="http://schemas.openxmlformats.org/presentationml/2006/ole">
            <mc:AlternateContent xmlns:mc="http://schemas.openxmlformats.org/markup-compatibility/2006">
              <mc:Choice xmlns:v="urn:schemas-microsoft-com:vml" Requires="v">
                <p:oleObj spid="_x0000_s6333" name="Bitmap Image" r:id="rId5" imgW="2197080" imgH="158760" progId="Paint.Picture">
                  <p:embed/>
                </p:oleObj>
              </mc:Choice>
              <mc:Fallback>
                <p:oleObj name="Bitmap Image" r:id="rId5" imgW="2197080" imgH="158760" progId="Paint.Picture">
                  <p:embed/>
                  <p:pic>
                    <p:nvPicPr>
                      <p:cNvPr id="0" name=""/>
                      <p:cNvPicPr/>
                      <p:nvPr/>
                    </p:nvPicPr>
                    <p:blipFill>
                      <a:blip r:embed="rId6"/>
                      <a:stretch>
                        <a:fillRect/>
                      </a:stretch>
                    </p:blipFill>
                    <p:spPr>
                      <a:xfrm>
                        <a:off x="3702900" y="2674272"/>
                        <a:ext cx="2197100" cy="15875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241D512-BDBA-4505-8EE7-4DD9A812830F}"/>
              </a:ext>
            </a:extLst>
          </p:cNvPr>
          <p:cNvGraphicFramePr>
            <a:graphicFrameLocks noChangeAspect="1"/>
          </p:cNvGraphicFramePr>
          <p:nvPr>
            <p:extLst>
              <p:ext uri="{D42A27DB-BD31-4B8C-83A1-F6EECF244321}">
                <p14:modId xmlns:p14="http://schemas.microsoft.com/office/powerpoint/2010/main" val="3681514859"/>
              </p:ext>
            </p:extLst>
          </p:nvPr>
        </p:nvGraphicFramePr>
        <p:xfrm>
          <a:off x="3698040" y="2814103"/>
          <a:ext cx="2203450" cy="514350"/>
        </p:xfrm>
        <a:graphic>
          <a:graphicData uri="http://schemas.openxmlformats.org/presentationml/2006/ole">
            <mc:AlternateContent xmlns:mc="http://schemas.openxmlformats.org/markup-compatibility/2006">
              <mc:Choice xmlns:v="urn:schemas-microsoft-com:vml" Requires="v">
                <p:oleObj spid="_x0000_s6334" name="Bitmap Image" r:id="rId7" imgW="2203560" imgH="514440" progId="Paint.Picture">
                  <p:embed/>
                </p:oleObj>
              </mc:Choice>
              <mc:Fallback>
                <p:oleObj name="Bitmap Image" r:id="rId7" imgW="2203560" imgH="514440" progId="Paint.Picture">
                  <p:embed/>
                  <p:pic>
                    <p:nvPicPr>
                      <p:cNvPr id="0" name=""/>
                      <p:cNvPicPr/>
                      <p:nvPr/>
                    </p:nvPicPr>
                    <p:blipFill>
                      <a:blip r:embed="rId8"/>
                      <a:stretch>
                        <a:fillRect/>
                      </a:stretch>
                    </p:blipFill>
                    <p:spPr>
                      <a:xfrm>
                        <a:off x="3698040" y="2814103"/>
                        <a:ext cx="2203450" cy="5143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B0530B7-5819-4CFD-A93F-2FEE7793B08F}"/>
              </a:ext>
            </a:extLst>
          </p:cNvPr>
          <p:cNvGraphicFramePr>
            <a:graphicFrameLocks noChangeAspect="1"/>
          </p:cNvGraphicFramePr>
          <p:nvPr>
            <p:extLst>
              <p:ext uri="{D42A27DB-BD31-4B8C-83A1-F6EECF244321}">
                <p14:modId xmlns:p14="http://schemas.microsoft.com/office/powerpoint/2010/main" val="394844187"/>
              </p:ext>
            </p:extLst>
          </p:nvPr>
        </p:nvGraphicFramePr>
        <p:xfrm>
          <a:off x="3709251" y="3269967"/>
          <a:ext cx="2190750" cy="565150"/>
        </p:xfrm>
        <a:graphic>
          <a:graphicData uri="http://schemas.openxmlformats.org/presentationml/2006/ole">
            <mc:AlternateContent xmlns:mc="http://schemas.openxmlformats.org/markup-compatibility/2006">
              <mc:Choice xmlns:v="urn:schemas-microsoft-com:vml" Requires="v">
                <p:oleObj spid="_x0000_s6335" name="Bitmap Image" r:id="rId9" imgW="2190600" imgH="565200" progId="Paint.Picture">
                  <p:embed/>
                </p:oleObj>
              </mc:Choice>
              <mc:Fallback>
                <p:oleObj name="Bitmap Image" r:id="rId9" imgW="2190600" imgH="565200" progId="Paint.Picture">
                  <p:embed/>
                  <p:pic>
                    <p:nvPicPr>
                      <p:cNvPr id="0" name=""/>
                      <p:cNvPicPr/>
                      <p:nvPr/>
                    </p:nvPicPr>
                    <p:blipFill>
                      <a:blip r:embed="rId10"/>
                      <a:stretch>
                        <a:fillRect/>
                      </a:stretch>
                    </p:blipFill>
                    <p:spPr>
                      <a:xfrm>
                        <a:off x="3709251" y="3269967"/>
                        <a:ext cx="2190750" cy="56515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B600709B-5E74-45CA-B9C5-E97733117BEE}"/>
              </a:ext>
            </a:extLst>
          </p:cNvPr>
          <p:cNvGraphicFramePr>
            <a:graphicFrameLocks noChangeAspect="1"/>
          </p:cNvGraphicFramePr>
          <p:nvPr>
            <p:extLst>
              <p:ext uri="{D42A27DB-BD31-4B8C-83A1-F6EECF244321}">
                <p14:modId xmlns:p14="http://schemas.microsoft.com/office/powerpoint/2010/main" val="2926946678"/>
              </p:ext>
            </p:extLst>
          </p:nvPr>
        </p:nvGraphicFramePr>
        <p:xfrm>
          <a:off x="3698040" y="3744983"/>
          <a:ext cx="2203450" cy="596900"/>
        </p:xfrm>
        <a:graphic>
          <a:graphicData uri="http://schemas.openxmlformats.org/presentationml/2006/ole">
            <mc:AlternateContent xmlns:mc="http://schemas.openxmlformats.org/markup-compatibility/2006">
              <mc:Choice xmlns:v="urn:schemas-microsoft-com:vml" Requires="v">
                <p:oleObj spid="_x0000_s6336" name="Bitmap Image" r:id="rId11" imgW="2203560" imgH="596880" progId="Paint.Picture">
                  <p:embed/>
                </p:oleObj>
              </mc:Choice>
              <mc:Fallback>
                <p:oleObj name="Bitmap Image" r:id="rId11" imgW="2203560" imgH="596880" progId="Paint.Picture">
                  <p:embed/>
                  <p:pic>
                    <p:nvPicPr>
                      <p:cNvPr id="0" name=""/>
                      <p:cNvPicPr/>
                      <p:nvPr/>
                    </p:nvPicPr>
                    <p:blipFill>
                      <a:blip r:embed="rId12"/>
                      <a:stretch>
                        <a:fillRect/>
                      </a:stretch>
                    </p:blipFill>
                    <p:spPr>
                      <a:xfrm>
                        <a:off x="3698040" y="3744983"/>
                        <a:ext cx="2203450" cy="5969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5DE2F019-F4F2-45C2-8533-C3C17E1B0388}"/>
              </a:ext>
            </a:extLst>
          </p:cNvPr>
          <p:cNvGraphicFramePr>
            <a:graphicFrameLocks noChangeAspect="1"/>
          </p:cNvGraphicFramePr>
          <p:nvPr>
            <p:extLst>
              <p:ext uri="{D42A27DB-BD31-4B8C-83A1-F6EECF244321}">
                <p14:modId xmlns:p14="http://schemas.microsoft.com/office/powerpoint/2010/main" val="1883385438"/>
              </p:ext>
            </p:extLst>
          </p:nvPr>
        </p:nvGraphicFramePr>
        <p:xfrm>
          <a:off x="3702900" y="4245299"/>
          <a:ext cx="2197100" cy="558800"/>
        </p:xfrm>
        <a:graphic>
          <a:graphicData uri="http://schemas.openxmlformats.org/presentationml/2006/ole">
            <mc:AlternateContent xmlns:mc="http://schemas.openxmlformats.org/markup-compatibility/2006">
              <mc:Choice xmlns:v="urn:schemas-microsoft-com:vml" Requires="v">
                <p:oleObj spid="_x0000_s6337" name="Bitmap Image" r:id="rId13" imgW="2197080" imgH="558720" progId="Paint.Picture">
                  <p:embed/>
                </p:oleObj>
              </mc:Choice>
              <mc:Fallback>
                <p:oleObj name="Bitmap Image" r:id="rId13" imgW="2197080" imgH="558720" progId="Paint.Picture">
                  <p:embed/>
                  <p:pic>
                    <p:nvPicPr>
                      <p:cNvPr id="0" name=""/>
                      <p:cNvPicPr/>
                      <p:nvPr/>
                    </p:nvPicPr>
                    <p:blipFill>
                      <a:blip r:embed="rId14"/>
                      <a:stretch>
                        <a:fillRect/>
                      </a:stretch>
                    </p:blipFill>
                    <p:spPr>
                      <a:xfrm>
                        <a:off x="3702900" y="4245299"/>
                        <a:ext cx="2197100" cy="558800"/>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5BD11ED1-96A3-4EED-AF9B-336F5E2D7A84}"/>
              </a:ext>
            </a:extLst>
          </p:cNvPr>
          <p:cNvPicPr>
            <a:picLocks noChangeAspect="1"/>
          </p:cNvPicPr>
          <p:nvPr/>
        </p:nvPicPr>
        <p:blipFill>
          <a:blip r:embed="rId15"/>
          <a:stretch>
            <a:fillRect/>
          </a:stretch>
        </p:blipFill>
        <p:spPr>
          <a:xfrm>
            <a:off x="5715859" y="3149803"/>
            <a:ext cx="317516" cy="1212912"/>
          </a:xfrm>
          <a:prstGeom prst="rect">
            <a:avLst/>
          </a:prstGeom>
        </p:spPr>
      </p:pic>
      <p:pic>
        <p:nvPicPr>
          <p:cNvPr id="7" name="Picture 6">
            <a:extLst>
              <a:ext uri="{FF2B5EF4-FFF2-40B4-BE49-F238E27FC236}">
                <a16:creationId xmlns:a16="http://schemas.microsoft.com/office/drawing/2014/main" id="{2046C153-9DD3-4B5B-B7C0-652FE2A0C92E}"/>
              </a:ext>
            </a:extLst>
          </p:cNvPr>
          <p:cNvPicPr>
            <a:picLocks noChangeAspect="1"/>
          </p:cNvPicPr>
          <p:nvPr/>
        </p:nvPicPr>
        <p:blipFill>
          <a:blip r:embed="rId16"/>
          <a:stretch>
            <a:fillRect/>
          </a:stretch>
        </p:blipFill>
        <p:spPr>
          <a:xfrm>
            <a:off x="6185973" y="3365317"/>
            <a:ext cx="2476627" cy="704886"/>
          </a:xfrm>
          <a:prstGeom prst="rect">
            <a:avLst/>
          </a:prstGeom>
        </p:spPr>
      </p:pic>
    </p:spTree>
    <p:extLst>
      <p:ext uri="{BB962C8B-B14F-4D97-AF65-F5344CB8AC3E}">
        <p14:creationId xmlns:p14="http://schemas.microsoft.com/office/powerpoint/2010/main" val="300556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p>
          <a:p>
            <a:r>
              <a:rPr lang="en-US" sz="1800" dirty="0"/>
              <a:t>Understand the concept of number systems.</a:t>
            </a:r>
          </a:p>
          <a:p>
            <a:r>
              <a:rPr lang="en-US" sz="1800" dirty="0"/>
              <a:t>Distinguish between non-positional and positional number systems.</a:t>
            </a:r>
          </a:p>
          <a:p>
            <a:r>
              <a:rPr lang="en-US" sz="1800" dirty="0"/>
              <a:t>Describe the decimal system (base 10).</a:t>
            </a:r>
          </a:p>
          <a:p>
            <a:r>
              <a:rPr lang="en-US" sz="1800" dirty="0"/>
              <a:t>Describe the binary system (base 2).</a:t>
            </a:r>
          </a:p>
          <a:p>
            <a:r>
              <a:rPr lang="en-US" sz="1800" dirty="0"/>
              <a:t>Describe the hexadecimal system (base 16).</a:t>
            </a:r>
          </a:p>
          <a:p>
            <a:r>
              <a:rPr lang="en-US" sz="1800" dirty="0"/>
              <a:t>Describe the octal system (base 8).</a:t>
            </a:r>
          </a:p>
          <a:p>
            <a:r>
              <a:rPr lang="en-US" sz="1800" dirty="0"/>
              <a:t>Convert a number in binary, octal, or hexadecimal to a number in the decimal system.</a:t>
            </a:r>
          </a:p>
          <a:p>
            <a:r>
              <a:rPr lang="en-US" sz="1800" dirty="0"/>
              <a:t>Convert a number in the decimal system to a number in binary, octal, or hexadecimal.</a:t>
            </a:r>
          </a:p>
          <a:p>
            <a:r>
              <a:rPr lang="en-US" sz="1800" dirty="0"/>
              <a:t>Find the number of digits needed in each system to represent a particular value.</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up)">
                                      <p:cBhvr>
                                        <p:cTn id="11" dur="500"/>
                                        <p:tgtEl>
                                          <p:spTgt spid="3">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up)">
                                      <p:cBhvr>
                                        <p:cTn id="23" dur="500"/>
                                        <p:tgtEl>
                                          <p:spTgt spid="3">
                                            <p:txEl>
                                              <p:pRg st="5" end="5"/>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up)">
                                      <p:cBhvr>
                                        <p:cTn id="27" dur="500"/>
                                        <p:tgtEl>
                                          <p:spTgt spid="3">
                                            <p:txEl>
                                              <p:pRg st="6" end="6"/>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up)">
                                      <p:cBhvr>
                                        <p:cTn id="31" dur="500"/>
                                        <p:tgtEl>
                                          <p:spTgt spid="3">
                                            <p:txEl>
                                              <p:pRg st="7" end="7"/>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up)">
                                      <p:cBhvr>
                                        <p:cTn id="35" dur="500"/>
                                        <p:tgtEl>
                                          <p:spTgt spid="3">
                                            <p:txEl>
                                              <p:pRg st="8" end="8"/>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up)">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379B331-57FB-4FAA-A88F-A18A5412BFDF}"/>
              </a:ext>
            </a:extLst>
          </p:cNvPr>
          <p:cNvPicPr>
            <a:picLocks noChangeAspect="1"/>
          </p:cNvPicPr>
          <p:nvPr/>
        </p:nvPicPr>
        <p:blipFill>
          <a:blip r:embed="rId2"/>
          <a:stretch>
            <a:fillRect/>
          </a:stretch>
        </p:blipFill>
        <p:spPr>
          <a:xfrm>
            <a:off x="4964521" y="3010567"/>
            <a:ext cx="1263715" cy="704886"/>
          </a:xfrm>
          <a:prstGeom prst="rect">
            <a:avLst/>
          </a:prstGeom>
        </p:spPr>
      </p:pic>
      <p:pic>
        <p:nvPicPr>
          <p:cNvPr id="21" name="Picture 20">
            <a:extLst>
              <a:ext uri="{FF2B5EF4-FFF2-40B4-BE49-F238E27FC236}">
                <a16:creationId xmlns:a16="http://schemas.microsoft.com/office/drawing/2014/main" id="{CE0138C0-F91F-4D06-9185-AF4E7948A507}"/>
              </a:ext>
            </a:extLst>
          </p:cNvPr>
          <p:cNvPicPr>
            <a:picLocks noChangeAspect="1"/>
          </p:cNvPicPr>
          <p:nvPr/>
        </p:nvPicPr>
        <p:blipFill>
          <a:blip r:embed="rId3"/>
          <a:stretch>
            <a:fillRect/>
          </a:stretch>
        </p:blipFill>
        <p:spPr>
          <a:xfrm>
            <a:off x="5103257" y="2997966"/>
            <a:ext cx="1778091" cy="711237"/>
          </a:xfrm>
          <a:prstGeom prst="rect">
            <a:avLst/>
          </a:prstGeom>
        </p:spPr>
      </p:pic>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Convert from decimal to binary system (base 2)</a:t>
            </a:r>
          </a:p>
        </p:txBody>
      </p:sp>
      <p:pic>
        <p:nvPicPr>
          <p:cNvPr id="10" name="Picture 9">
            <a:extLst>
              <a:ext uri="{FF2B5EF4-FFF2-40B4-BE49-F238E27FC236}">
                <a16:creationId xmlns:a16="http://schemas.microsoft.com/office/drawing/2014/main" id="{4B846A22-1331-43C8-82EB-EDF5DF4BEC4C}"/>
              </a:ext>
            </a:extLst>
          </p:cNvPr>
          <p:cNvPicPr>
            <a:picLocks noChangeAspect="1"/>
          </p:cNvPicPr>
          <p:nvPr/>
        </p:nvPicPr>
        <p:blipFill>
          <a:blip r:embed="rId4"/>
          <a:stretch>
            <a:fillRect/>
          </a:stretch>
        </p:blipFill>
        <p:spPr>
          <a:xfrm>
            <a:off x="4821312" y="2887741"/>
            <a:ext cx="2641736" cy="869995"/>
          </a:xfrm>
          <a:prstGeom prst="rect">
            <a:avLst/>
          </a:prstGeom>
        </p:spPr>
      </p:pic>
      <p:pic>
        <p:nvPicPr>
          <p:cNvPr id="24" name="Picture 23">
            <a:extLst>
              <a:ext uri="{FF2B5EF4-FFF2-40B4-BE49-F238E27FC236}">
                <a16:creationId xmlns:a16="http://schemas.microsoft.com/office/drawing/2014/main" id="{500278EF-7FB4-45C3-975F-4EF8D79539CE}"/>
              </a:ext>
            </a:extLst>
          </p:cNvPr>
          <p:cNvPicPr>
            <a:picLocks noChangeAspect="1"/>
          </p:cNvPicPr>
          <p:nvPr/>
        </p:nvPicPr>
        <p:blipFill>
          <a:blip r:embed="rId5"/>
          <a:stretch>
            <a:fillRect/>
          </a:stretch>
        </p:blipFill>
        <p:spPr>
          <a:xfrm>
            <a:off x="1221101" y="2815709"/>
            <a:ext cx="933498" cy="2190863"/>
          </a:xfrm>
          <a:prstGeom prst="rect">
            <a:avLst/>
          </a:prstGeom>
        </p:spPr>
      </p:pic>
      <p:pic>
        <p:nvPicPr>
          <p:cNvPr id="26" name="Picture 25">
            <a:extLst>
              <a:ext uri="{FF2B5EF4-FFF2-40B4-BE49-F238E27FC236}">
                <a16:creationId xmlns:a16="http://schemas.microsoft.com/office/drawing/2014/main" id="{6990F072-2EA9-480F-8C3D-0318528F24B8}"/>
              </a:ext>
            </a:extLst>
          </p:cNvPr>
          <p:cNvPicPr>
            <a:picLocks noChangeAspect="1"/>
          </p:cNvPicPr>
          <p:nvPr/>
        </p:nvPicPr>
        <p:blipFill>
          <a:blip r:embed="rId6"/>
          <a:stretch>
            <a:fillRect/>
          </a:stretch>
        </p:blipFill>
        <p:spPr>
          <a:xfrm>
            <a:off x="7518368" y="2800293"/>
            <a:ext cx="1231963" cy="2197213"/>
          </a:xfrm>
          <a:prstGeom prst="rect">
            <a:avLst/>
          </a:prstGeom>
        </p:spPr>
      </p:pic>
      <p:pic>
        <p:nvPicPr>
          <p:cNvPr id="28" name="Picture 27">
            <a:extLst>
              <a:ext uri="{FF2B5EF4-FFF2-40B4-BE49-F238E27FC236}">
                <a16:creationId xmlns:a16="http://schemas.microsoft.com/office/drawing/2014/main" id="{8FA7FB78-DCD1-434F-9279-04E4FDEDEE8C}"/>
              </a:ext>
            </a:extLst>
          </p:cNvPr>
          <p:cNvPicPr>
            <a:picLocks noChangeAspect="1"/>
          </p:cNvPicPr>
          <p:nvPr/>
        </p:nvPicPr>
        <p:blipFill>
          <a:blip r:embed="rId7"/>
          <a:stretch>
            <a:fillRect/>
          </a:stretch>
        </p:blipFill>
        <p:spPr>
          <a:xfrm>
            <a:off x="2150333" y="3608508"/>
            <a:ext cx="203210" cy="1016052"/>
          </a:xfrm>
          <a:prstGeom prst="rect">
            <a:avLst/>
          </a:prstGeom>
        </p:spPr>
      </p:pic>
      <p:pic>
        <p:nvPicPr>
          <p:cNvPr id="32" name="Picture 31">
            <a:extLst>
              <a:ext uri="{FF2B5EF4-FFF2-40B4-BE49-F238E27FC236}">
                <a16:creationId xmlns:a16="http://schemas.microsoft.com/office/drawing/2014/main" id="{AD373E00-048D-4C32-A2E2-EB0EE46D4F31}"/>
              </a:ext>
            </a:extLst>
          </p:cNvPr>
          <p:cNvPicPr>
            <a:picLocks noChangeAspect="1"/>
          </p:cNvPicPr>
          <p:nvPr/>
        </p:nvPicPr>
        <p:blipFill>
          <a:blip r:embed="rId8"/>
          <a:stretch>
            <a:fillRect/>
          </a:stretch>
        </p:blipFill>
        <p:spPr>
          <a:xfrm>
            <a:off x="8750331" y="3634690"/>
            <a:ext cx="203210" cy="1041454"/>
          </a:xfrm>
          <a:prstGeom prst="rect">
            <a:avLst/>
          </a:prstGeom>
        </p:spPr>
      </p:pic>
      <p:pic>
        <p:nvPicPr>
          <p:cNvPr id="34" name="Picture 33">
            <a:extLst>
              <a:ext uri="{FF2B5EF4-FFF2-40B4-BE49-F238E27FC236}">
                <a16:creationId xmlns:a16="http://schemas.microsoft.com/office/drawing/2014/main" id="{9AA2692E-D54B-4956-A0AB-A6B0D59AAFD8}"/>
              </a:ext>
            </a:extLst>
          </p:cNvPr>
          <p:cNvPicPr>
            <a:picLocks noChangeAspect="1"/>
          </p:cNvPicPr>
          <p:nvPr/>
        </p:nvPicPr>
        <p:blipFill>
          <a:blip r:embed="rId9"/>
          <a:stretch>
            <a:fillRect/>
          </a:stretch>
        </p:blipFill>
        <p:spPr>
          <a:xfrm>
            <a:off x="9039666" y="3825857"/>
            <a:ext cx="2063856" cy="692186"/>
          </a:xfrm>
          <a:prstGeom prst="rect">
            <a:avLst/>
          </a:prstGeom>
        </p:spPr>
      </p:pic>
      <p:pic>
        <p:nvPicPr>
          <p:cNvPr id="36" name="Picture 35">
            <a:extLst>
              <a:ext uri="{FF2B5EF4-FFF2-40B4-BE49-F238E27FC236}">
                <a16:creationId xmlns:a16="http://schemas.microsoft.com/office/drawing/2014/main" id="{9624BFFF-1B2C-4C59-BE4C-AD061F92A319}"/>
              </a:ext>
            </a:extLst>
          </p:cNvPr>
          <p:cNvPicPr>
            <a:picLocks noChangeAspect="1"/>
          </p:cNvPicPr>
          <p:nvPr/>
        </p:nvPicPr>
        <p:blipFill>
          <a:blip r:embed="rId10"/>
          <a:stretch>
            <a:fillRect/>
          </a:stretch>
        </p:blipFill>
        <p:spPr>
          <a:xfrm>
            <a:off x="3359356" y="5543801"/>
            <a:ext cx="3702240" cy="698536"/>
          </a:xfrm>
          <a:prstGeom prst="rect">
            <a:avLst/>
          </a:prstGeom>
        </p:spPr>
      </p:pic>
      <p:pic>
        <p:nvPicPr>
          <p:cNvPr id="30" name="Picture 29">
            <a:extLst>
              <a:ext uri="{FF2B5EF4-FFF2-40B4-BE49-F238E27FC236}">
                <a16:creationId xmlns:a16="http://schemas.microsoft.com/office/drawing/2014/main" id="{27F06426-7B13-4C0F-871B-B4BC63C1BDD2}"/>
              </a:ext>
            </a:extLst>
          </p:cNvPr>
          <p:cNvPicPr>
            <a:picLocks noChangeAspect="1"/>
          </p:cNvPicPr>
          <p:nvPr/>
        </p:nvPicPr>
        <p:blipFill>
          <a:blip r:embed="rId11"/>
          <a:stretch>
            <a:fillRect/>
          </a:stretch>
        </p:blipFill>
        <p:spPr>
          <a:xfrm>
            <a:off x="2374853" y="3860782"/>
            <a:ext cx="1803493" cy="685835"/>
          </a:xfrm>
          <a:prstGeom prst="rect">
            <a:avLst/>
          </a:prstGeom>
        </p:spPr>
      </p:pic>
      <p:pic>
        <p:nvPicPr>
          <p:cNvPr id="38" name="Picture 37">
            <a:extLst>
              <a:ext uri="{FF2B5EF4-FFF2-40B4-BE49-F238E27FC236}">
                <a16:creationId xmlns:a16="http://schemas.microsoft.com/office/drawing/2014/main" id="{DAF30E39-623C-4C68-845C-AFACD8C31FF7}"/>
              </a:ext>
            </a:extLst>
          </p:cNvPr>
          <p:cNvPicPr>
            <a:picLocks noChangeAspect="1"/>
          </p:cNvPicPr>
          <p:nvPr/>
        </p:nvPicPr>
        <p:blipFill>
          <a:blip r:embed="rId12"/>
          <a:stretch>
            <a:fillRect/>
          </a:stretch>
        </p:blipFill>
        <p:spPr>
          <a:xfrm>
            <a:off x="5025118" y="2395012"/>
            <a:ext cx="139707" cy="2895749"/>
          </a:xfrm>
          <a:prstGeom prst="rect">
            <a:avLst/>
          </a:prstGeom>
        </p:spPr>
      </p:pic>
    </p:spTree>
    <p:extLst>
      <p:ext uri="{BB962C8B-B14F-4D97-AF65-F5344CB8AC3E}">
        <p14:creationId xmlns:p14="http://schemas.microsoft.com/office/powerpoint/2010/main" val="38007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7.40741E-7 L -0.08516 -0.22893 " pathEditMode="relative" rAng="0" ptsTypes="AA">
                                      <p:cBhvr>
                                        <p:cTn id="6" dur="2000" fill="hold"/>
                                        <p:tgtEl>
                                          <p:spTgt spid="10"/>
                                        </p:tgtEl>
                                        <p:attrNameLst>
                                          <p:attrName>ppt_x</p:attrName>
                                          <p:attrName>ppt_y</p:attrName>
                                        </p:attrNameLst>
                                      </p:cBhvr>
                                      <p:rCtr x="-4258" y="-11458"/>
                                    </p:animMotion>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35" presetClass="path" presetSubtype="0" accel="50000" decel="50000" fill="hold" nodeType="withEffect">
                                  <p:stCondLst>
                                    <p:cond delay="0"/>
                                  </p:stCondLst>
                                  <p:childTnLst>
                                    <p:animMotion origin="layout" path="M -4.375E-6 2.22222E-6 L -0.32213 -0.12685 " pathEditMode="relative" rAng="0" ptsTypes="AA">
                                      <p:cBhvr>
                                        <p:cTn id="10" dur="2000" fill="hold"/>
                                        <p:tgtEl>
                                          <p:spTgt spid="18"/>
                                        </p:tgtEl>
                                        <p:attrNameLst>
                                          <p:attrName>ppt_x</p:attrName>
                                          <p:attrName>ppt_y</p:attrName>
                                        </p:attrNameLst>
                                      </p:cBhvr>
                                      <p:rCtr x="-16107" y="-6343"/>
                                    </p:animMotion>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63" presetClass="path" presetSubtype="0" accel="50000" decel="50000" fill="hold" nodeType="withEffect">
                                  <p:stCondLst>
                                    <p:cond delay="0"/>
                                  </p:stCondLst>
                                  <p:childTnLst>
                                    <p:animMotion origin="layout" path="M 3.54167E-6 1.11111E-6 L 0.16562 -0.12685 " pathEditMode="relative" rAng="0" ptsTypes="AA">
                                      <p:cBhvr>
                                        <p:cTn id="14" dur="2000" fill="hold"/>
                                        <p:tgtEl>
                                          <p:spTgt spid="21"/>
                                        </p:tgtEl>
                                        <p:attrNameLst>
                                          <p:attrName>ppt_x</p:attrName>
                                          <p:attrName>ppt_y</p:attrName>
                                        </p:attrNameLst>
                                      </p:cBhvr>
                                      <p:rCtr x="8281" y="-6343"/>
                                    </p:animMotion>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par>
                                <p:cTn id="28" presetID="22" presetClass="entr" presetSubtype="1"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0 -0.00139 L 0.08177 0.24468 " pathEditMode="relative" rAng="0" ptsTypes="AA">
                                      <p:cBhvr>
                                        <p:cTn id="41" dur="2000" fill="hold"/>
                                        <p:tgtEl>
                                          <p:spTgt spid="30"/>
                                        </p:tgtEl>
                                        <p:attrNameLst>
                                          <p:attrName>ppt_x</p:attrName>
                                          <p:attrName>ppt_y</p:attrName>
                                        </p:attrNameLst>
                                      </p:cBhvr>
                                      <p:rCtr x="4089" y="12292"/>
                                    </p:animMotion>
                                  </p:childTnLst>
                                </p:cTn>
                              </p:par>
                              <p:par>
                                <p:cTn id="42" presetID="42" presetClass="path" presetSubtype="0" accel="50000" decel="50000" fill="hold" nodeType="withEffect">
                                  <p:stCondLst>
                                    <p:cond delay="0"/>
                                  </p:stCondLst>
                                  <p:childTnLst>
                                    <p:animMotion origin="layout" path="M -0.00156 0.00139 L -0.33268 0.24931 " pathEditMode="relative" rAng="0" ptsTypes="AA">
                                      <p:cBhvr>
                                        <p:cTn id="43" dur="2000" fill="hold"/>
                                        <p:tgtEl>
                                          <p:spTgt spid="34"/>
                                        </p:tgtEl>
                                        <p:attrNameLst>
                                          <p:attrName>ppt_x</p:attrName>
                                          <p:attrName>ppt_y</p:attrName>
                                        </p:attrNameLst>
                                      </p:cBhvr>
                                      <p:rCtr x="-16563" y="12384"/>
                                    </p:animMotion>
                                  </p:childTnLst>
                                </p:cTn>
                              </p:par>
                            </p:childTnLst>
                          </p:cTn>
                        </p:par>
                        <p:par>
                          <p:cTn id="44" fill="hold">
                            <p:stCondLst>
                              <p:cond delay="2000"/>
                            </p:stCondLst>
                            <p:childTnLst>
                              <p:par>
                                <p:cTn id="45" presetID="1" presetClass="entr" presetSubtype="0"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par>
                          <p:cTn id="47" fill="hold">
                            <p:stCondLst>
                              <p:cond delay="2000"/>
                            </p:stCondLst>
                            <p:childTnLst>
                              <p:par>
                                <p:cTn id="48" presetID="1" presetClass="exit" presetSubtype="0" fill="hold" nodeType="afterEffect">
                                  <p:stCondLst>
                                    <p:cond delay="0"/>
                                  </p:stCondLst>
                                  <p:childTnLst>
                                    <p:set>
                                      <p:cBhvr>
                                        <p:cTn id="49" dur="1" fill="hold">
                                          <p:stCondLst>
                                            <p:cond delay="0"/>
                                          </p:stCondLst>
                                        </p:cTn>
                                        <p:tgtEl>
                                          <p:spTgt spid="30"/>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34"/>
                                        </p:tgtEl>
                                        <p:attrNameLst>
                                          <p:attrName>style.visibility</p:attrName>
                                        </p:attrNameLst>
                                      </p:cBhvr>
                                      <p:to>
                                        <p:strVal val="hidden"/>
                                      </p:to>
                                    </p:set>
                                  </p:childTnLst>
                                </p:cTn>
                              </p:par>
                              <p:par>
                                <p:cTn id="52" presetID="22" presetClass="entr" presetSubtype="1"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up)">
                                      <p:cBhvr>
                                        <p:cTn id="5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650B-62F2-4C4F-B871-A33429AE6CCE}"/>
              </a:ext>
            </a:extLst>
          </p:cNvPr>
          <p:cNvSpPr>
            <a:spLocks noGrp="1"/>
          </p:cNvSpPr>
          <p:nvPr>
            <p:ph type="title"/>
          </p:nvPr>
        </p:nvSpPr>
        <p:spPr/>
        <p:txBody>
          <a:bodyPr/>
          <a:lstStyle/>
          <a:p>
            <a:r>
              <a:rPr lang="en-US" dirty="0"/>
              <a:t>Binary–hexadecimal conversion</a:t>
            </a:r>
          </a:p>
        </p:txBody>
      </p:sp>
      <p:pic>
        <p:nvPicPr>
          <p:cNvPr id="5" name="Content Placeholder 4">
            <a:extLst>
              <a:ext uri="{FF2B5EF4-FFF2-40B4-BE49-F238E27FC236}">
                <a16:creationId xmlns:a16="http://schemas.microsoft.com/office/drawing/2014/main" id="{91FB5DEA-3CF3-4829-8A33-345F4A4DC376}"/>
              </a:ext>
            </a:extLst>
          </p:cNvPr>
          <p:cNvPicPr>
            <a:picLocks noGrp="1" noChangeAspect="1"/>
          </p:cNvPicPr>
          <p:nvPr>
            <p:ph idx="1"/>
          </p:nvPr>
        </p:nvPicPr>
        <p:blipFill>
          <a:blip r:embed="rId2"/>
          <a:stretch>
            <a:fillRect/>
          </a:stretch>
        </p:blipFill>
        <p:spPr>
          <a:xfrm>
            <a:off x="2050603" y="1505785"/>
            <a:ext cx="7398452" cy="1738549"/>
          </a:xfrm>
        </p:spPr>
      </p:pic>
      <p:sp>
        <p:nvSpPr>
          <p:cNvPr id="7" name="TextBox 6">
            <a:extLst>
              <a:ext uri="{FF2B5EF4-FFF2-40B4-BE49-F238E27FC236}">
                <a16:creationId xmlns:a16="http://schemas.microsoft.com/office/drawing/2014/main" id="{EFA2D422-34D0-40C4-93B4-C16CE0277799}"/>
              </a:ext>
            </a:extLst>
          </p:cNvPr>
          <p:cNvSpPr txBox="1"/>
          <p:nvPr/>
        </p:nvSpPr>
        <p:spPr>
          <a:xfrm>
            <a:off x="2834640" y="3610114"/>
            <a:ext cx="8250942" cy="400110"/>
          </a:xfrm>
          <a:prstGeom prst="rect">
            <a:avLst/>
          </a:prstGeom>
          <a:noFill/>
        </p:spPr>
        <p:txBody>
          <a:bodyPr wrap="square">
            <a:spAutoFit/>
          </a:bodyPr>
          <a:lstStyle/>
          <a:p>
            <a:r>
              <a:rPr lang="en-US" sz="2000" b="1" i="0" u="none" strike="noStrike" baseline="0" dirty="0"/>
              <a:t>Figure 2.5 </a:t>
            </a:r>
            <a:r>
              <a:rPr lang="en-US" sz="2000" b="0" i="1" u="none" strike="noStrike" baseline="0" dirty="0">
                <a:ea typeface="Ebrima" panose="02000000000000000000" pitchFamily="2" charset="0"/>
                <a:cs typeface="Ebrima" panose="02000000000000000000" pitchFamily="2" charset="0"/>
              </a:rPr>
              <a:t>Binary</a:t>
            </a:r>
            <a:r>
              <a:rPr lang="en-US" sz="2000" b="0" i="1" u="none" strike="noStrike" baseline="0" dirty="0"/>
              <a:t> to hexadecimal and hexadecimal to binary</a:t>
            </a:r>
            <a:endParaRPr lang="en-US" sz="2000" dirty="0"/>
          </a:p>
        </p:txBody>
      </p:sp>
      <p:sp>
        <p:nvSpPr>
          <p:cNvPr id="9" name="TextBox 8">
            <a:extLst>
              <a:ext uri="{FF2B5EF4-FFF2-40B4-BE49-F238E27FC236}">
                <a16:creationId xmlns:a16="http://schemas.microsoft.com/office/drawing/2014/main" id="{6A1AC195-29FA-4E26-B6A1-788631270885}"/>
              </a:ext>
            </a:extLst>
          </p:cNvPr>
          <p:cNvSpPr txBox="1"/>
          <p:nvPr/>
        </p:nvSpPr>
        <p:spPr>
          <a:xfrm>
            <a:off x="1104900" y="4345226"/>
            <a:ext cx="9980682" cy="707886"/>
          </a:xfrm>
          <a:prstGeom prst="rect">
            <a:avLst/>
          </a:prstGeom>
          <a:noFill/>
        </p:spPr>
        <p:txBody>
          <a:bodyPr wrap="square">
            <a:spAutoFit/>
          </a:bodyPr>
          <a:lstStyle/>
          <a:p>
            <a:pPr algn="l"/>
            <a:r>
              <a:rPr lang="en-US" sz="2000" b="1" i="0" u="none" strike="noStrike" baseline="0" dirty="0"/>
              <a:t>Example 2.4</a:t>
            </a:r>
          </a:p>
          <a:p>
            <a:pPr algn="l"/>
            <a:r>
              <a:rPr lang="en-US" sz="2000" b="0" i="0" u="none" strike="noStrike" baseline="0" dirty="0"/>
              <a:t>What is the binary equivalent of (24C)16?</a:t>
            </a:r>
          </a:p>
        </p:txBody>
      </p:sp>
      <p:sp>
        <p:nvSpPr>
          <p:cNvPr id="6" name="TextBox 5">
            <a:extLst>
              <a:ext uri="{FF2B5EF4-FFF2-40B4-BE49-F238E27FC236}">
                <a16:creationId xmlns:a16="http://schemas.microsoft.com/office/drawing/2014/main" id="{E574100D-6551-4574-BADF-9144DD1B2BF1}"/>
              </a:ext>
            </a:extLst>
          </p:cNvPr>
          <p:cNvSpPr txBox="1"/>
          <p:nvPr/>
        </p:nvSpPr>
        <p:spPr>
          <a:xfrm>
            <a:off x="1153607" y="5111116"/>
            <a:ext cx="9980682" cy="1323439"/>
          </a:xfrm>
          <a:prstGeom prst="rect">
            <a:avLst/>
          </a:prstGeom>
          <a:noFill/>
        </p:spPr>
        <p:txBody>
          <a:bodyPr wrap="square">
            <a:spAutoFit/>
          </a:bodyPr>
          <a:lstStyle/>
          <a:p>
            <a:pPr algn="l"/>
            <a:r>
              <a:rPr lang="en-US" sz="2000" b="1" u="none" strike="noStrike" baseline="0" dirty="0"/>
              <a:t>Solution</a:t>
            </a:r>
          </a:p>
          <a:p>
            <a:pPr algn="l"/>
            <a:r>
              <a:rPr lang="en-US" sz="2000" b="0" i="0" u="none" strike="noStrike" baseline="0" dirty="0"/>
              <a:t>Each hexadecimal digit is converted to 4-bit patterns: 2 → 0010, 4 → 0100, and C → 1100. </a:t>
            </a:r>
          </a:p>
          <a:p>
            <a:pPr algn="l"/>
            <a:r>
              <a:rPr lang="en-US" sz="2000" b="0" i="0" u="none" strike="noStrike" baseline="0" dirty="0"/>
              <a:t>The result is </a:t>
            </a:r>
            <a:r>
              <a:rPr lang="en-US" sz="2000" b="1" i="0" u="none" strike="noStrike" baseline="0" dirty="0">
                <a:solidFill>
                  <a:srgbClr val="FF0000"/>
                </a:solidFill>
              </a:rPr>
              <a:t>(001001001100)2.</a:t>
            </a:r>
            <a:endParaRPr lang="en-US" sz="2000" b="1" dirty="0">
              <a:solidFill>
                <a:srgbClr val="FF0000"/>
              </a:solidFill>
            </a:endParaRPr>
          </a:p>
        </p:txBody>
      </p:sp>
    </p:spTree>
    <p:extLst>
      <p:ext uri="{BB962C8B-B14F-4D97-AF65-F5344CB8AC3E}">
        <p14:creationId xmlns:p14="http://schemas.microsoft.com/office/powerpoint/2010/main" val="6760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650B-62F2-4C4F-B871-A33429AE6CCE}"/>
              </a:ext>
            </a:extLst>
          </p:cNvPr>
          <p:cNvSpPr>
            <a:spLocks noGrp="1"/>
          </p:cNvSpPr>
          <p:nvPr>
            <p:ph type="title"/>
          </p:nvPr>
        </p:nvSpPr>
        <p:spPr/>
        <p:txBody>
          <a:bodyPr/>
          <a:lstStyle/>
          <a:p>
            <a:r>
              <a:rPr lang="en-US" dirty="0"/>
              <a:t>Binary–octal conversion</a:t>
            </a:r>
          </a:p>
        </p:txBody>
      </p:sp>
      <p:pic>
        <p:nvPicPr>
          <p:cNvPr id="5" name="Content Placeholder 4">
            <a:extLst>
              <a:ext uri="{FF2B5EF4-FFF2-40B4-BE49-F238E27FC236}">
                <a16:creationId xmlns:a16="http://schemas.microsoft.com/office/drawing/2014/main" id="{422DB829-CF67-4023-9BFB-0352814E0A8F}"/>
              </a:ext>
            </a:extLst>
          </p:cNvPr>
          <p:cNvPicPr>
            <a:picLocks noGrp="1" noChangeAspect="1"/>
          </p:cNvPicPr>
          <p:nvPr>
            <p:ph idx="1"/>
          </p:nvPr>
        </p:nvPicPr>
        <p:blipFill>
          <a:blip r:embed="rId2"/>
          <a:stretch>
            <a:fillRect/>
          </a:stretch>
        </p:blipFill>
        <p:spPr>
          <a:xfrm>
            <a:off x="2510092" y="1546373"/>
            <a:ext cx="6850620" cy="1882627"/>
          </a:xfrm>
        </p:spPr>
      </p:pic>
      <p:sp>
        <p:nvSpPr>
          <p:cNvPr id="7" name="TextBox 6">
            <a:extLst>
              <a:ext uri="{FF2B5EF4-FFF2-40B4-BE49-F238E27FC236}">
                <a16:creationId xmlns:a16="http://schemas.microsoft.com/office/drawing/2014/main" id="{10AB6DA0-288D-4522-87C6-11D35BE6B821}"/>
              </a:ext>
            </a:extLst>
          </p:cNvPr>
          <p:cNvSpPr txBox="1"/>
          <p:nvPr/>
        </p:nvSpPr>
        <p:spPr>
          <a:xfrm>
            <a:off x="2887402" y="3617545"/>
            <a:ext cx="6096000" cy="400110"/>
          </a:xfrm>
          <a:prstGeom prst="rect">
            <a:avLst/>
          </a:prstGeom>
          <a:noFill/>
        </p:spPr>
        <p:txBody>
          <a:bodyPr wrap="square">
            <a:spAutoFit/>
          </a:bodyPr>
          <a:lstStyle/>
          <a:p>
            <a:r>
              <a:rPr lang="en-US" sz="2000" b="1" i="0" u="none" strike="noStrike" baseline="0" dirty="0"/>
              <a:t>Figure 2.6 </a:t>
            </a:r>
            <a:r>
              <a:rPr lang="en-US" sz="2000" b="0" i="0" u="none" strike="noStrike" baseline="0" dirty="0"/>
              <a:t>Binary to octal conversion</a:t>
            </a:r>
            <a:endParaRPr lang="en-US" sz="2000" dirty="0"/>
          </a:p>
        </p:txBody>
      </p:sp>
      <p:sp>
        <p:nvSpPr>
          <p:cNvPr id="9" name="TextBox 8">
            <a:extLst>
              <a:ext uri="{FF2B5EF4-FFF2-40B4-BE49-F238E27FC236}">
                <a16:creationId xmlns:a16="http://schemas.microsoft.com/office/drawing/2014/main" id="{4BACF734-71A3-4A42-81DB-3C745E333966}"/>
              </a:ext>
            </a:extLst>
          </p:cNvPr>
          <p:cNvSpPr txBox="1"/>
          <p:nvPr/>
        </p:nvSpPr>
        <p:spPr>
          <a:xfrm>
            <a:off x="1894080" y="4497507"/>
            <a:ext cx="8866381" cy="707886"/>
          </a:xfrm>
          <a:prstGeom prst="rect">
            <a:avLst/>
          </a:prstGeom>
          <a:noFill/>
        </p:spPr>
        <p:txBody>
          <a:bodyPr wrap="square">
            <a:spAutoFit/>
          </a:bodyPr>
          <a:lstStyle/>
          <a:p>
            <a:pPr algn="l"/>
            <a:r>
              <a:rPr lang="en-US" sz="2000" b="1" i="0" u="none" strike="noStrike" baseline="0" dirty="0"/>
              <a:t>Example 2.5</a:t>
            </a:r>
          </a:p>
          <a:p>
            <a:pPr algn="l"/>
            <a:r>
              <a:rPr lang="en-US" sz="2000" b="0" i="0" u="none" strike="noStrike" baseline="0" dirty="0"/>
              <a:t>What is the binary equivalent of for (</a:t>
            </a:r>
            <a:r>
              <a:rPr lang="en-US" sz="2000" b="1" i="0" u="none" strike="noStrike" baseline="0" dirty="0">
                <a:solidFill>
                  <a:srgbClr val="FF0000"/>
                </a:solidFill>
              </a:rPr>
              <a:t>24)8?</a:t>
            </a:r>
          </a:p>
        </p:txBody>
      </p:sp>
      <p:sp>
        <p:nvSpPr>
          <p:cNvPr id="8" name="TextBox 7">
            <a:extLst>
              <a:ext uri="{FF2B5EF4-FFF2-40B4-BE49-F238E27FC236}">
                <a16:creationId xmlns:a16="http://schemas.microsoft.com/office/drawing/2014/main" id="{0680F69A-D0A2-4F09-AEA3-FFC10FF6C738}"/>
              </a:ext>
            </a:extLst>
          </p:cNvPr>
          <p:cNvSpPr txBox="1"/>
          <p:nvPr/>
        </p:nvSpPr>
        <p:spPr>
          <a:xfrm>
            <a:off x="1894080" y="5311627"/>
            <a:ext cx="8866381" cy="707886"/>
          </a:xfrm>
          <a:prstGeom prst="rect">
            <a:avLst/>
          </a:prstGeom>
          <a:noFill/>
        </p:spPr>
        <p:txBody>
          <a:bodyPr wrap="square">
            <a:spAutoFit/>
          </a:bodyPr>
          <a:lstStyle/>
          <a:p>
            <a:pPr algn="l"/>
            <a:r>
              <a:rPr lang="en-US" sz="2000" b="1" i="1" u="none" strike="noStrike" baseline="0" dirty="0"/>
              <a:t>Solution</a:t>
            </a:r>
          </a:p>
          <a:p>
            <a:pPr algn="l"/>
            <a:r>
              <a:rPr lang="en-US" sz="2000" b="0" i="0" u="none" strike="noStrike" baseline="0" dirty="0"/>
              <a:t>Write each octal digit as its equivalent bit pattern to get </a:t>
            </a:r>
            <a:r>
              <a:rPr lang="en-US" sz="2000" b="1" i="0" u="none" strike="noStrike" baseline="0" dirty="0">
                <a:solidFill>
                  <a:srgbClr val="FF0000"/>
                </a:solidFill>
              </a:rPr>
              <a:t>(010100)2.</a:t>
            </a:r>
            <a:endParaRPr lang="en-US" sz="2000" b="1" dirty="0">
              <a:solidFill>
                <a:srgbClr val="FF0000"/>
              </a:solidFill>
            </a:endParaRPr>
          </a:p>
        </p:txBody>
      </p:sp>
    </p:spTree>
    <p:extLst>
      <p:ext uri="{BB962C8B-B14F-4D97-AF65-F5344CB8AC3E}">
        <p14:creationId xmlns:p14="http://schemas.microsoft.com/office/powerpoint/2010/main" val="330394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662C-06F6-4FA2-95E8-0067AB57AE60}"/>
              </a:ext>
            </a:extLst>
          </p:cNvPr>
          <p:cNvSpPr>
            <a:spLocks noGrp="1"/>
          </p:cNvSpPr>
          <p:nvPr>
            <p:ph type="title"/>
          </p:nvPr>
        </p:nvSpPr>
        <p:spPr/>
        <p:txBody>
          <a:bodyPr/>
          <a:lstStyle/>
          <a:p>
            <a:r>
              <a:rPr lang="en-US" dirty="0"/>
              <a:t>Octal–hexadecimal conversion</a:t>
            </a:r>
          </a:p>
        </p:txBody>
      </p:sp>
      <p:pic>
        <p:nvPicPr>
          <p:cNvPr id="5" name="Content Placeholder 4">
            <a:extLst>
              <a:ext uri="{FF2B5EF4-FFF2-40B4-BE49-F238E27FC236}">
                <a16:creationId xmlns:a16="http://schemas.microsoft.com/office/drawing/2014/main" id="{BC242E41-AF2D-4083-86EE-311881D0B815}"/>
              </a:ext>
            </a:extLst>
          </p:cNvPr>
          <p:cNvPicPr>
            <a:picLocks noGrp="1" noChangeAspect="1"/>
          </p:cNvPicPr>
          <p:nvPr>
            <p:ph idx="1"/>
          </p:nvPr>
        </p:nvPicPr>
        <p:blipFill>
          <a:blip r:embed="rId2"/>
          <a:stretch>
            <a:fillRect/>
          </a:stretch>
        </p:blipFill>
        <p:spPr>
          <a:xfrm>
            <a:off x="2954088" y="2005702"/>
            <a:ext cx="6286405" cy="2389438"/>
          </a:xfrm>
        </p:spPr>
      </p:pic>
      <p:sp>
        <p:nvSpPr>
          <p:cNvPr id="7" name="TextBox 6">
            <a:extLst>
              <a:ext uri="{FF2B5EF4-FFF2-40B4-BE49-F238E27FC236}">
                <a16:creationId xmlns:a16="http://schemas.microsoft.com/office/drawing/2014/main" id="{F09970D8-FECD-4647-A4C4-6BC7D76A58BF}"/>
              </a:ext>
            </a:extLst>
          </p:cNvPr>
          <p:cNvSpPr txBox="1"/>
          <p:nvPr/>
        </p:nvSpPr>
        <p:spPr>
          <a:xfrm>
            <a:off x="1643128" y="4608397"/>
            <a:ext cx="8852911" cy="400110"/>
          </a:xfrm>
          <a:prstGeom prst="rect">
            <a:avLst/>
          </a:prstGeom>
          <a:noFill/>
        </p:spPr>
        <p:txBody>
          <a:bodyPr wrap="square">
            <a:spAutoFit/>
          </a:bodyPr>
          <a:lstStyle/>
          <a:p>
            <a:r>
              <a:rPr lang="en-US" sz="2000" b="1" i="0" u="none" strike="noStrike" baseline="0" dirty="0"/>
              <a:t>Figure 2.7 </a:t>
            </a:r>
            <a:r>
              <a:rPr lang="en-US" sz="2000" b="0" i="1" u="none" strike="noStrike" baseline="0" dirty="0"/>
              <a:t>Octal to hexadecimal and hexadecimal to octal conversion</a:t>
            </a:r>
            <a:endParaRPr lang="en-US" sz="2000" dirty="0"/>
          </a:p>
        </p:txBody>
      </p:sp>
    </p:spTree>
    <p:extLst>
      <p:ext uri="{BB962C8B-B14F-4D97-AF65-F5344CB8AC3E}">
        <p14:creationId xmlns:p14="http://schemas.microsoft.com/office/powerpoint/2010/main" val="156383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1-Introduction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669F-2304-4E63-B176-F03E8311A2E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10B3BE2-7B42-4357-A78A-E5E03B8A20C2}"/>
              </a:ext>
            </a:extLst>
          </p:cNvPr>
          <p:cNvSpPr>
            <a:spLocks noGrp="1"/>
          </p:cNvSpPr>
          <p:nvPr>
            <p:ph idx="1"/>
          </p:nvPr>
        </p:nvSpPr>
        <p:spPr>
          <a:xfrm>
            <a:off x="1104900" y="1600200"/>
            <a:ext cx="9980682" cy="3389050"/>
          </a:xfrm>
        </p:spPr>
        <p:txBody>
          <a:bodyPr>
            <a:noAutofit/>
          </a:bodyPr>
          <a:lstStyle/>
          <a:p>
            <a:pPr algn="l"/>
            <a:r>
              <a:rPr lang="en-US" sz="1800" b="0" i="0" u="none" strike="noStrike" baseline="0" dirty="0"/>
              <a:t>A </a:t>
            </a:r>
            <a:r>
              <a:rPr lang="en-US" sz="1800" b="1" i="0" u="none" strike="noStrike" baseline="0" dirty="0"/>
              <a:t>number system </a:t>
            </a:r>
            <a:r>
              <a:rPr lang="en-US" sz="1800" b="0" i="0" u="none" strike="noStrike" baseline="0" dirty="0"/>
              <a:t>(or numeral system) defines how a number can be represented using distinct</a:t>
            </a:r>
            <a:r>
              <a:rPr lang="en-US" sz="1800" dirty="0"/>
              <a:t> </a:t>
            </a:r>
            <a:r>
              <a:rPr lang="en-US" sz="1800" b="0" i="0" u="none" strike="noStrike" baseline="0" dirty="0"/>
              <a:t>symbols. </a:t>
            </a:r>
          </a:p>
          <a:p>
            <a:pPr algn="l"/>
            <a:r>
              <a:rPr lang="en-US" sz="1800" b="0" i="0" u="none" strike="noStrike" baseline="0" dirty="0"/>
              <a:t>A number can be represented differently in different systems. </a:t>
            </a:r>
          </a:p>
          <a:p>
            <a:pPr algn="l"/>
            <a:r>
              <a:rPr lang="en-US" sz="1800" b="0" i="0" u="none" strike="noStrike" baseline="0" dirty="0"/>
              <a:t>For example, the two numbers (2A)16 and (52)8 both refer to the same quantity, (42)10, but their representations are different. This is the same as using.</a:t>
            </a:r>
          </a:p>
          <a:p>
            <a:pPr marL="0" indent="0" algn="l">
              <a:buNone/>
            </a:pPr>
            <a:endParaRPr lang="en-US" b="0" i="0" u="none" strike="noStrike" baseline="0" dirty="0">
              <a:latin typeface="BerlingLTStd-Roman"/>
            </a:endParaRPr>
          </a:p>
        </p:txBody>
      </p:sp>
      <p:pic>
        <p:nvPicPr>
          <p:cNvPr id="8" name="Picture 7">
            <a:extLst>
              <a:ext uri="{FF2B5EF4-FFF2-40B4-BE49-F238E27FC236}">
                <a16:creationId xmlns:a16="http://schemas.microsoft.com/office/drawing/2014/main" id="{1CFCBFB4-B40D-42DD-A431-2B2CF7266D1F}"/>
              </a:ext>
            </a:extLst>
          </p:cNvPr>
          <p:cNvPicPr>
            <a:picLocks noChangeAspect="1"/>
          </p:cNvPicPr>
          <p:nvPr/>
        </p:nvPicPr>
        <p:blipFill>
          <a:blip r:embed="rId2"/>
          <a:stretch>
            <a:fillRect/>
          </a:stretch>
        </p:blipFill>
        <p:spPr>
          <a:xfrm>
            <a:off x="3207800" y="3429000"/>
            <a:ext cx="4642045" cy="2744002"/>
          </a:xfrm>
          <a:prstGeom prst="rect">
            <a:avLst/>
          </a:prstGeom>
        </p:spPr>
      </p:pic>
      <p:sp>
        <p:nvSpPr>
          <p:cNvPr id="10" name="TextBox 9">
            <a:extLst>
              <a:ext uri="{FF2B5EF4-FFF2-40B4-BE49-F238E27FC236}">
                <a16:creationId xmlns:a16="http://schemas.microsoft.com/office/drawing/2014/main" id="{FA567D36-7A73-426F-9E07-491C0D5D0938}"/>
              </a:ext>
            </a:extLst>
          </p:cNvPr>
          <p:cNvSpPr txBox="1"/>
          <p:nvPr/>
        </p:nvSpPr>
        <p:spPr>
          <a:xfrm>
            <a:off x="3659819" y="6309350"/>
            <a:ext cx="6094520" cy="369332"/>
          </a:xfrm>
          <a:prstGeom prst="rect">
            <a:avLst/>
          </a:prstGeom>
          <a:noFill/>
        </p:spPr>
        <p:txBody>
          <a:bodyPr wrap="square">
            <a:spAutoFit/>
          </a:bodyPr>
          <a:lstStyle/>
          <a:p>
            <a:pPr marL="0" indent="0">
              <a:buNone/>
            </a:pPr>
            <a:r>
              <a:rPr lang="en-US" b="1" dirty="0"/>
              <a:t>Figure -2.1 </a:t>
            </a:r>
            <a:r>
              <a:rPr lang="en-US" dirty="0"/>
              <a:t>Types of number system</a:t>
            </a:r>
          </a:p>
        </p:txBody>
      </p:sp>
    </p:spTree>
    <p:extLst>
      <p:ext uri="{BB962C8B-B14F-4D97-AF65-F5344CB8AC3E}">
        <p14:creationId xmlns:p14="http://schemas.microsoft.com/office/powerpoint/2010/main" val="150168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Positional Number Systems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0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50D5-37A4-4914-AF59-8923587F400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1BD030F-5B0C-4280-A1F0-ACB30DF6F863}"/>
              </a:ext>
            </a:extLst>
          </p:cNvPr>
          <p:cNvSpPr>
            <a:spLocks noGrp="1"/>
          </p:cNvSpPr>
          <p:nvPr>
            <p:ph idx="1"/>
          </p:nvPr>
        </p:nvSpPr>
        <p:spPr>
          <a:xfrm>
            <a:off x="1104900" y="1600200"/>
            <a:ext cx="9894533" cy="5181600"/>
          </a:xfrm>
          <a:ln>
            <a:noFill/>
          </a:ln>
        </p:spPr>
        <p:txBody>
          <a:bodyPr/>
          <a:lstStyle/>
          <a:p>
            <a:pPr eaLnBrk="1" hangingPunct="1">
              <a:defRPr/>
            </a:pPr>
            <a:r>
              <a:rPr lang="en-US" altLang="en-US" sz="2000" b="0" i="0" dirty="0">
                <a:effectLst>
                  <a:outerShdw blurRad="38100" dist="38100" dir="2700000" algn="tl">
                    <a:srgbClr val="C0C0C0"/>
                  </a:outerShdw>
                </a:effectLst>
              </a:rPr>
              <a:t>In a </a:t>
            </a:r>
            <a:r>
              <a:rPr lang="en-US" altLang="en-US" sz="2000" i="0" dirty="0">
                <a:effectLst>
                  <a:outerShdw blurRad="38100" dist="38100" dir="2700000" algn="tl">
                    <a:srgbClr val="C0C0C0"/>
                  </a:outerShdw>
                </a:effectLst>
              </a:rPr>
              <a:t>positional number system</a:t>
            </a:r>
            <a:r>
              <a:rPr lang="en-US" altLang="en-US" sz="2000" b="0" i="0" dirty="0">
                <a:effectLst>
                  <a:outerShdw blurRad="38100" dist="38100" dir="2700000" algn="tl">
                    <a:srgbClr val="C0C0C0"/>
                  </a:outerShdw>
                </a:effectLst>
              </a:rPr>
              <a:t>, the position a symbol occupies in the number determines the value it represents. </a:t>
            </a:r>
          </a:p>
          <a:p>
            <a:pPr eaLnBrk="1" hangingPunct="1">
              <a:defRPr/>
            </a:pPr>
            <a:r>
              <a:rPr lang="en-US" altLang="en-US" sz="2000" b="0" i="0" dirty="0">
                <a:effectLst>
                  <a:outerShdw blurRad="38100" dist="38100" dir="2700000" algn="tl">
                    <a:srgbClr val="C0C0C0"/>
                  </a:outerShdw>
                </a:effectLst>
              </a:rPr>
              <a:t>In this system, a number represented as:</a:t>
            </a:r>
          </a:p>
          <a:p>
            <a:pPr eaLnBrk="1" hangingPunct="1">
              <a:defRPr/>
            </a:pPr>
            <a:endParaRPr lang="en-US" sz="1800" b="0" i="0" u="none" strike="noStrike" baseline="0" dirty="0">
              <a:latin typeface="BerlingLTStd-Roman"/>
            </a:endParaRPr>
          </a:p>
          <a:p>
            <a:pPr eaLnBrk="1" hangingPunct="1">
              <a:defRPr/>
            </a:pPr>
            <a:endParaRPr lang="en-US" sz="1800" dirty="0">
              <a:latin typeface="BerlingLTStd-Roman"/>
            </a:endParaRPr>
          </a:p>
          <a:p>
            <a:pPr eaLnBrk="1" hangingPunct="1">
              <a:defRPr/>
            </a:pPr>
            <a:r>
              <a:rPr lang="en-US" b="0" i="0" u="none" strike="noStrike" baseline="0" dirty="0"/>
              <a:t>has the value of:</a:t>
            </a:r>
            <a:endParaRPr lang="en-US" altLang="en-US" b="0" i="0" dirty="0">
              <a:effectLst>
                <a:outerShdw blurRad="38100" dist="38100" dir="2700000" algn="tl">
                  <a:srgbClr val="C0C0C0"/>
                </a:outerShdw>
              </a:effectLst>
            </a:endParaRPr>
          </a:p>
          <a:p>
            <a:endParaRPr lang="en-US" sz="1800" b="0" i="0" u="none" strike="noStrike" baseline="0" dirty="0">
              <a:latin typeface="BerlingLTStd-Roman"/>
            </a:endParaRPr>
          </a:p>
          <a:p>
            <a:endParaRPr lang="en-US" sz="1800" dirty="0">
              <a:latin typeface="BerlingLTStd-Roman"/>
            </a:endParaRPr>
          </a:p>
          <a:p>
            <a:endParaRPr lang="en-US" sz="1800" b="0" i="0" u="none" strike="noStrike" baseline="0" dirty="0">
              <a:latin typeface="BerlingLTStd-Roman"/>
            </a:endParaRPr>
          </a:p>
          <a:p>
            <a:endParaRPr lang="en-US" sz="1800" dirty="0">
              <a:latin typeface="BerlingLTStd-Roman"/>
            </a:endParaRPr>
          </a:p>
          <a:p>
            <a:r>
              <a:rPr lang="en-US" b="0" i="0" u="none" strike="noStrike" baseline="0" dirty="0"/>
              <a:t>in which S is the set of symbols, b is the </a:t>
            </a:r>
            <a:r>
              <a:rPr lang="en-US" b="1" i="0" u="none" strike="noStrike" baseline="0" dirty="0"/>
              <a:t>base </a:t>
            </a:r>
            <a:r>
              <a:rPr lang="en-US" b="0" i="0" u="none" strike="noStrike" baseline="0" dirty="0"/>
              <a:t>(or </a:t>
            </a:r>
            <a:r>
              <a:rPr lang="en-US" b="1" i="0" u="none" strike="noStrike" baseline="0" dirty="0"/>
              <a:t>radix</a:t>
            </a:r>
            <a:r>
              <a:rPr lang="en-US" b="0" i="0" u="none" strike="noStrike" baseline="0" dirty="0"/>
              <a:t>)</a:t>
            </a:r>
            <a:endParaRPr lang="en-US" dirty="0"/>
          </a:p>
        </p:txBody>
      </p:sp>
      <p:pic>
        <p:nvPicPr>
          <p:cNvPr id="4" name="Picture 3">
            <a:extLst>
              <a:ext uri="{FF2B5EF4-FFF2-40B4-BE49-F238E27FC236}">
                <a16:creationId xmlns:a16="http://schemas.microsoft.com/office/drawing/2014/main" id="{CD46D5B6-6FE0-4D1C-BBEA-C03870ACECD8}"/>
              </a:ext>
            </a:extLst>
          </p:cNvPr>
          <p:cNvPicPr>
            <a:picLocks noChangeAspect="1"/>
          </p:cNvPicPr>
          <p:nvPr/>
        </p:nvPicPr>
        <p:blipFill>
          <a:blip r:embed="rId2"/>
          <a:stretch>
            <a:fillRect/>
          </a:stretch>
        </p:blipFill>
        <p:spPr>
          <a:xfrm>
            <a:off x="2515947" y="2958484"/>
            <a:ext cx="4729993" cy="636972"/>
          </a:xfrm>
          <a:prstGeom prst="rect">
            <a:avLst/>
          </a:prstGeom>
        </p:spPr>
      </p:pic>
      <p:pic>
        <p:nvPicPr>
          <p:cNvPr id="8" name="Picture 7">
            <a:extLst>
              <a:ext uri="{FF2B5EF4-FFF2-40B4-BE49-F238E27FC236}">
                <a16:creationId xmlns:a16="http://schemas.microsoft.com/office/drawing/2014/main" id="{A221972D-FA3B-4183-AB8E-73367414465D}"/>
              </a:ext>
            </a:extLst>
          </p:cNvPr>
          <p:cNvPicPr>
            <a:picLocks noChangeAspect="1"/>
          </p:cNvPicPr>
          <p:nvPr/>
        </p:nvPicPr>
        <p:blipFill>
          <a:blip r:embed="rId3"/>
          <a:stretch>
            <a:fillRect/>
          </a:stretch>
        </p:blipFill>
        <p:spPr>
          <a:xfrm>
            <a:off x="2515947" y="4655483"/>
            <a:ext cx="6498310" cy="1150227"/>
          </a:xfrm>
          <a:prstGeom prst="rect">
            <a:avLst/>
          </a:prstGeom>
          <a:ln w="38100">
            <a:solidFill>
              <a:srgbClr val="FF0000"/>
            </a:solidFill>
          </a:ln>
        </p:spPr>
      </p:pic>
    </p:spTree>
    <p:extLst>
      <p:ext uri="{BB962C8B-B14F-4D97-AF65-F5344CB8AC3E}">
        <p14:creationId xmlns:p14="http://schemas.microsoft.com/office/powerpoint/2010/main" val="121554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The decimal system (base 10)</a:t>
            </a:r>
          </a:p>
        </p:txBody>
      </p:sp>
      <p:sp>
        <p:nvSpPr>
          <p:cNvPr id="3" name="Content Placeholder 2">
            <a:extLst>
              <a:ext uri="{FF2B5EF4-FFF2-40B4-BE49-F238E27FC236}">
                <a16:creationId xmlns:a16="http://schemas.microsoft.com/office/drawing/2014/main" id="{FEC33737-BC03-4391-8B5D-848E725EF2B7}"/>
              </a:ext>
            </a:extLst>
          </p:cNvPr>
          <p:cNvSpPr>
            <a:spLocks noGrp="1"/>
          </p:cNvSpPr>
          <p:nvPr>
            <p:ph idx="1"/>
          </p:nvPr>
        </p:nvSpPr>
        <p:spPr/>
        <p:txBody>
          <a:bodyPr/>
          <a:lstStyle/>
          <a:p>
            <a:pPr algn="l"/>
            <a:r>
              <a:rPr lang="en-US" sz="1800" b="0" i="0" u="none" strike="noStrike" baseline="0" dirty="0">
                <a:latin typeface="BerlingLTStd-Roman"/>
              </a:rPr>
              <a:t>The word </a:t>
            </a:r>
            <a:r>
              <a:rPr lang="en-US" sz="1800" b="0" i="1" u="none" strike="noStrike" baseline="0" dirty="0">
                <a:latin typeface="BerlingLTStd-Italic"/>
              </a:rPr>
              <a:t>decimal </a:t>
            </a:r>
            <a:r>
              <a:rPr lang="en-US" sz="1800" b="0" i="0" u="none" strike="noStrike" baseline="0" dirty="0">
                <a:latin typeface="BerlingLTStd-Roman"/>
              </a:rPr>
              <a:t>is derived from the Latin root </a:t>
            </a:r>
            <a:r>
              <a:rPr lang="en-US" sz="1800" b="0" i="1" u="none" strike="noStrike" baseline="0" dirty="0" err="1">
                <a:latin typeface="BerlingLTStd-Italic"/>
              </a:rPr>
              <a:t>decem</a:t>
            </a:r>
            <a:r>
              <a:rPr lang="en-US" sz="1800" b="0" i="1" u="none" strike="noStrike" baseline="0" dirty="0">
                <a:latin typeface="BerlingLTStd-Italic"/>
              </a:rPr>
              <a:t> </a:t>
            </a:r>
            <a:r>
              <a:rPr lang="en-US" sz="1800" b="0" i="0" u="none" strike="noStrike" baseline="0" dirty="0">
                <a:latin typeface="BerlingLTStd-Roman"/>
              </a:rPr>
              <a:t>(ten). In this system the base b </a:t>
            </a:r>
            <a:r>
              <a:rPr lang="en-US" sz="1800" dirty="0">
                <a:latin typeface="MathematicalPiLTStd-1"/>
              </a:rPr>
              <a:t>=</a:t>
            </a:r>
            <a:r>
              <a:rPr lang="en-US" sz="1800" b="0" i="0" u="none" strike="noStrike" baseline="0" dirty="0">
                <a:latin typeface="MathematicalPiLTStd-1"/>
              </a:rPr>
              <a:t> </a:t>
            </a:r>
            <a:r>
              <a:rPr lang="en-US" sz="1800" b="0" i="0" u="none" strike="noStrike" baseline="0" dirty="0">
                <a:latin typeface="BerlingLTStd-Roman"/>
              </a:rPr>
              <a:t>10 and we use ten symbols to represent a number. </a:t>
            </a:r>
          </a:p>
          <a:p>
            <a:pPr algn="l"/>
            <a:r>
              <a:rPr lang="en-US" sz="1800" b="0" i="0" u="none" strike="noStrike" baseline="0" dirty="0">
                <a:latin typeface="BerlingLTStd-Roman"/>
              </a:rPr>
              <a:t>The set of symbols is S </a:t>
            </a:r>
            <a:r>
              <a:rPr lang="en-US" sz="1800" dirty="0">
                <a:latin typeface="MathematicalPiLTStd-1"/>
              </a:rPr>
              <a:t>=</a:t>
            </a:r>
            <a:r>
              <a:rPr lang="en-US" sz="1800" b="0" i="0" u="none" strike="noStrike" baseline="0" dirty="0">
                <a:latin typeface="MathematicalPiLTStd-1"/>
              </a:rPr>
              <a:t> </a:t>
            </a:r>
            <a:r>
              <a:rPr lang="en-US" sz="1800" b="0" i="0" u="none" strike="noStrike" baseline="0" dirty="0">
                <a:latin typeface="BerlingLTStd-Roman"/>
              </a:rPr>
              <a:t>{0, 1, 2, 3, 4, 5, 6, 7, 8, 9}. As we know, the symbols in this system are often referred to as </a:t>
            </a:r>
            <a:r>
              <a:rPr lang="en-US" sz="1800" b="1" i="0" u="none" strike="noStrike" baseline="0" dirty="0">
                <a:latin typeface="BerlingLTStd-Bold"/>
              </a:rPr>
              <a:t>decimal digits </a:t>
            </a:r>
            <a:r>
              <a:rPr lang="en-US" sz="1800" b="0" i="0" u="none" strike="noStrike" baseline="0" dirty="0">
                <a:latin typeface="BerlingLTStd-Roman"/>
              </a:rPr>
              <a:t>or just digits.</a:t>
            </a:r>
          </a:p>
          <a:p>
            <a:pPr algn="l"/>
            <a:r>
              <a:rPr lang="en-US" sz="1800" b="0" i="0" u="none" strike="noStrike" baseline="0" dirty="0">
                <a:latin typeface="BerlingLTStd-Roman"/>
              </a:rPr>
              <a:t>In the decimal system, a number is written as:</a:t>
            </a:r>
          </a:p>
          <a:p>
            <a:pPr algn="l"/>
            <a:endParaRPr lang="en-US" dirty="0"/>
          </a:p>
        </p:txBody>
      </p:sp>
      <p:pic>
        <p:nvPicPr>
          <p:cNvPr id="5" name="Picture 4">
            <a:extLst>
              <a:ext uri="{FF2B5EF4-FFF2-40B4-BE49-F238E27FC236}">
                <a16:creationId xmlns:a16="http://schemas.microsoft.com/office/drawing/2014/main" id="{BF05822A-DD4C-4632-B066-2E2D86F92A8E}"/>
              </a:ext>
            </a:extLst>
          </p:cNvPr>
          <p:cNvPicPr>
            <a:picLocks noChangeAspect="1"/>
          </p:cNvPicPr>
          <p:nvPr/>
        </p:nvPicPr>
        <p:blipFill>
          <a:blip r:embed="rId2"/>
          <a:stretch>
            <a:fillRect/>
          </a:stretch>
        </p:blipFill>
        <p:spPr>
          <a:xfrm>
            <a:off x="2758372" y="3542583"/>
            <a:ext cx="5329186" cy="687234"/>
          </a:xfrm>
          <a:prstGeom prst="rect">
            <a:avLst/>
          </a:prstGeom>
          <a:ln w="38100">
            <a:solidFill>
              <a:srgbClr val="FF0000"/>
            </a:solidFill>
          </a:ln>
        </p:spPr>
      </p:pic>
    </p:spTree>
    <p:extLst>
      <p:ext uri="{BB962C8B-B14F-4D97-AF65-F5344CB8AC3E}">
        <p14:creationId xmlns:p14="http://schemas.microsoft.com/office/powerpoint/2010/main" val="37003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BA4D-701B-4E58-8556-1896483DA2DF}"/>
              </a:ext>
            </a:extLst>
          </p:cNvPr>
          <p:cNvSpPr>
            <a:spLocks noGrp="1"/>
          </p:cNvSpPr>
          <p:nvPr>
            <p:ph type="title"/>
          </p:nvPr>
        </p:nvSpPr>
        <p:spPr/>
        <p:txBody>
          <a:bodyPr/>
          <a:lstStyle/>
          <a:p>
            <a:r>
              <a:rPr lang="en-US" dirty="0"/>
              <a:t>The binary system (base 2)</a:t>
            </a:r>
          </a:p>
        </p:txBody>
      </p:sp>
      <p:sp>
        <p:nvSpPr>
          <p:cNvPr id="3" name="Content Placeholder 2">
            <a:extLst>
              <a:ext uri="{FF2B5EF4-FFF2-40B4-BE49-F238E27FC236}">
                <a16:creationId xmlns:a16="http://schemas.microsoft.com/office/drawing/2014/main" id="{34AA8154-6C51-413F-8928-FB0E1A1B1045}"/>
              </a:ext>
            </a:extLst>
          </p:cNvPr>
          <p:cNvSpPr>
            <a:spLocks noGrp="1"/>
          </p:cNvSpPr>
          <p:nvPr>
            <p:ph idx="1"/>
          </p:nvPr>
        </p:nvSpPr>
        <p:spPr/>
        <p:txBody>
          <a:bodyPr>
            <a:normAutofit/>
          </a:bodyPr>
          <a:lstStyle/>
          <a:p>
            <a:pPr algn="l"/>
            <a:r>
              <a:rPr lang="en-US" sz="1800" b="0" i="0" u="none" strike="noStrike" baseline="0" dirty="0">
                <a:latin typeface="BerlingLTStd-Roman"/>
              </a:rPr>
              <a:t>The second positional number system we discuss in this chapter is the </a:t>
            </a:r>
            <a:r>
              <a:rPr lang="en-US" sz="1800" b="1" i="0" u="none" strike="noStrike" baseline="0" dirty="0">
                <a:latin typeface="BerlingLTStd-Bold"/>
              </a:rPr>
              <a:t>binary system</a:t>
            </a:r>
            <a:r>
              <a:rPr lang="en-US" sz="1800" b="0" i="0" u="none" strike="noStrike" baseline="0" dirty="0">
                <a:latin typeface="BerlingLTStd-Roman"/>
              </a:rPr>
              <a:t>.</a:t>
            </a:r>
          </a:p>
          <a:p>
            <a:pPr algn="l"/>
            <a:r>
              <a:rPr lang="en-US" sz="1800" b="0" i="0" u="none" strike="noStrike" baseline="0" dirty="0">
                <a:latin typeface="BerlingLTStd-Roman"/>
              </a:rPr>
              <a:t>The word </a:t>
            </a:r>
            <a:r>
              <a:rPr lang="en-US" sz="1800" b="1" i="0" u="none" strike="noStrike" baseline="0" dirty="0">
                <a:latin typeface="BerlingLTStd-Bold"/>
              </a:rPr>
              <a:t>binary </a:t>
            </a:r>
            <a:r>
              <a:rPr lang="en-US" sz="1800" b="0" i="0" u="none" strike="noStrike" baseline="0" dirty="0">
                <a:latin typeface="BerlingLTStd-Roman"/>
              </a:rPr>
              <a:t>is derived from the Latin root </a:t>
            </a:r>
            <a:r>
              <a:rPr lang="en-US" sz="1800" b="1" i="1" u="none" strike="noStrike" baseline="0" dirty="0" err="1">
                <a:latin typeface="BerlingLTStd-BoldItalic"/>
              </a:rPr>
              <a:t>bini</a:t>
            </a:r>
            <a:r>
              <a:rPr lang="en-US" sz="1800" b="1" i="1" u="none" strike="noStrike" baseline="0" dirty="0">
                <a:latin typeface="BerlingLTStd-BoldItalic"/>
              </a:rPr>
              <a:t> </a:t>
            </a:r>
            <a:r>
              <a:rPr lang="en-US" sz="1800" b="0" i="0" u="none" strike="noStrike" baseline="0" dirty="0">
                <a:latin typeface="BerlingLTStd-Roman"/>
              </a:rPr>
              <a:t>(or two by two). In this system the base b </a:t>
            </a:r>
            <a:r>
              <a:rPr lang="en-US" sz="1800" dirty="0">
                <a:latin typeface="MathematicalPiLTStd-1"/>
              </a:rPr>
              <a:t>=</a:t>
            </a:r>
            <a:r>
              <a:rPr lang="en-US" sz="1800" b="0" i="0" u="none" strike="noStrike" baseline="0" dirty="0">
                <a:latin typeface="MathematicalPiLTStd-1"/>
              </a:rPr>
              <a:t> </a:t>
            </a:r>
            <a:r>
              <a:rPr lang="en-US" sz="1800" b="0" i="0" u="none" strike="noStrike" baseline="0" dirty="0">
                <a:latin typeface="BerlingLTStd-Roman"/>
              </a:rPr>
              <a:t>2 and we use only two symbols, S </a:t>
            </a:r>
            <a:r>
              <a:rPr lang="en-US" sz="1800" dirty="0">
                <a:latin typeface="MathematicalPiLTStd-1"/>
              </a:rPr>
              <a:t>=</a:t>
            </a:r>
            <a:r>
              <a:rPr lang="en-US" sz="1800" b="0" i="0" u="none" strike="noStrike" baseline="0" dirty="0">
                <a:latin typeface="MathematicalPiLTStd-1"/>
              </a:rPr>
              <a:t> </a:t>
            </a:r>
            <a:r>
              <a:rPr lang="en-US" sz="1800" b="0" i="0" u="none" strike="noStrike" baseline="0" dirty="0">
                <a:latin typeface="BerlingLTStd-Roman"/>
              </a:rPr>
              <a:t>{0, 1}. The symbols in this system are often referred to as </a:t>
            </a:r>
            <a:r>
              <a:rPr lang="en-US" sz="1800" b="1" i="0" u="none" strike="noStrike" baseline="0" dirty="0">
                <a:latin typeface="BerlingLTStd-Bold"/>
              </a:rPr>
              <a:t>binary digits </a:t>
            </a:r>
            <a:r>
              <a:rPr lang="en-US" sz="1800" b="0" i="0" u="none" strike="noStrike" baseline="0" dirty="0">
                <a:latin typeface="BerlingLTStd-Roman"/>
              </a:rPr>
              <a:t>or </a:t>
            </a:r>
            <a:r>
              <a:rPr lang="en-US" sz="1800" b="1" i="0" u="none" strike="noStrike" baseline="0" dirty="0">
                <a:latin typeface="BerlingLTStd-Bold"/>
              </a:rPr>
              <a:t>bits </a:t>
            </a:r>
            <a:r>
              <a:rPr lang="en-US" sz="1800" b="0" i="0" u="none" strike="noStrike" baseline="0" dirty="0">
                <a:latin typeface="BerlingLTStd-Roman"/>
              </a:rPr>
              <a:t>(</a:t>
            </a:r>
            <a:r>
              <a:rPr lang="en-US" sz="1800" b="1" i="0" u="none" strike="noStrike" baseline="0" dirty="0">
                <a:latin typeface="BerlingLTStd-Bold"/>
              </a:rPr>
              <a:t>b</a:t>
            </a:r>
            <a:r>
              <a:rPr lang="en-US" sz="1800" b="0" i="0" u="none" strike="noStrike" baseline="0" dirty="0">
                <a:latin typeface="BerlingLTStd-Roman"/>
              </a:rPr>
              <a:t>inary dig</a:t>
            </a:r>
            <a:r>
              <a:rPr lang="en-US" sz="1800" b="1" i="0" u="none" strike="noStrike" baseline="0" dirty="0">
                <a:latin typeface="BerlingLTStd-Bold"/>
              </a:rPr>
              <a:t>it. </a:t>
            </a:r>
          </a:p>
          <a:p>
            <a:pPr algn="l"/>
            <a:r>
              <a:rPr lang="en-US" sz="1800" dirty="0">
                <a:latin typeface="BerlingLTStd-Roman"/>
              </a:rPr>
              <a:t>D</a:t>
            </a:r>
            <a:r>
              <a:rPr lang="en-US" sz="1800" b="0" i="0" u="none" strike="noStrike" baseline="0" dirty="0">
                <a:latin typeface="BerlingLTStd-Roman"/>
              </a:rPr>
              <a:t>ata and programs are stored in the computer using binary patterns, a string of bits. </a:t>
            </a:r>
          </a:p>
          <a:p>
            <a:pPr algn="l"/>
            <a:endParaRPr lang="en-US" sz="1800" b="1" i="0" u="none" strike="noStrike" baseline="0" dirty="0">
              <a:latin typeface="Frutiger-Bold"/>
            </a:endParaRPr>
          </a:p>
          <a:p>
            <a:pPr algn="l"/>
            <a:endParaRPr lang="en-US" sz="1800" b="1" dirty="0">
              <a:latin typeface="Frutiger-Bold"/>
            </a:endParaRPr>
          </a:p>
          <a:p>
            <a:pPr algn="l"/>
            <a:endParaRPr lang="en-US" sz="1800" b="1" i="0" u="none" strike="noStrike" baseline="0" dirty="0">
              <a:latin typeface="Frutiger-Bold"/>
            </a:endParaRPr>
          </a:p>
          <a:p>
            <a:pPr marL="0" indent="0" algn="l">
              <a:buNone/>
            </a:pPr>
            <a:endParaRPr lang="en-US" sz="1800" b="1" i="0" u="none" strike="noStrike" baseline="0" dirty="0">
              <a:latin typeface="Frutiger-Bold"/>
            </a:endParaRPr>
          </a:p>
          <a:p>
            <a:pPr marL="0" indent="0" algn="l">
              <a:buNone/>
            </a:pPr>
            <a:r>
              <a:rPr lang="en-US" sz="1800" b="1" i="0" u="none" strike="noStrike" baseline="0" dirty="0">
                <a:latin typeface="Frutiger-Bold"/>
              </a:rPr>
              <a:t>		Example 2.1 </a:t>
            </a:r>
            <a:r>
              <a:rPr lang="en-US" sz="1800" b="0" i="0" u="none" strike="noStrike" baseline="0" dirty="0">
                <a:latin typeface="BerlingLTStd-Roman"/>
              </a:rPr>
              <a:t>the number (101.11)2 in binary = 5.75 in decimal</a:t>
            </a:r>
            <a:endParaRPr lang="en-US" dirty="0"/>
          </a:p>
        </p:txBody>
      </p:sp>
      <p:pic>
        <p:nvPicPr>
          <p:cNvPr id="5" name="Picture 4">
            <a:extLst>
              <a:ext uri="{FF2B5EF4-FFF2-40B4-BE49-F238E27FC236}">
                <a16:creationId xmlns:a16="http://schemas.microsoft.com/office/drawing/2014/main" id="{2D1FDAF7-9539-4D61-9B47-FE63C5C1FDB6}"/>
              </a:ext>
            </a:extLst>
          </p:cNvPr>
          <p:cNvPicPr>
            <a:picLocks noChangeAspect="1"/>
          </p:cNvPicPr>
          <p:nvPr/>
        </p:nvPicPr>
        <p:blipFill>
          <a:blip r:embed="rId2"/>
          <a:stretch>
            <a:fillRect/>
          </a:stretch>
        </p:blipFill>
        <p:spPr>
          <a:xfrm>
            <a:off x="1678708" y="3680566"/>
            <a:ext cx="8833066" cy="1424095"/>
          </a:xfrm>
          <a:prstGeom prst="rect">
            <a:avLst/>
          </a:prstGeom>
          <a:ln w="38100">
            <a:solidFill>
              <a:srgbClr val="FF0000"/>
            </a:solidFill>
          </a:ln>
        </p:spPr>
      </p:pic>
    </p:spTree>
    <p:extLst>
      <p:ext uri="{BB962C8B-B14F-4D97-AF65-F5344CB8AC3E}">
        <p14:creationId xmlns:p14="http://schemas.microsoft.com/office/powerpoint/2010/main" val="11509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2414</TotalTime>
  <Words>1355</Words>
  <Application>Microsoft Office PowerPoint</Application>
  <PresentationFormat>Widescreen</PresentationFormat>
  <Paragraphs>139</Paragraphs>
  <Slides>33</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6" baseType="lpstr">
      <vt:lpstr>Arial</vt:lpstr>
      <vt:lpstr>BerlingLTStd-Bold</vt:lpstr>
      <vt:lpstr>BerlingLTStd-BoldItalic</vt:lpstr>
      <vt:lpstr>BerlingLTStd-Italic</vt:lpstr>
      <vt:lpstr>BerlingLTStd-Roman</vt:lpstr>
      <vt:lpstr>Euphemia</vt:lpstr>
      <vt:lpstr>Frutiger-Bold</vt:lpstr>
      <vt:lpstr>Frutiger-Roman</vt:lpstr>
      <vt:lpstr>MathematicalPiLTStd-1</vt:lpstr>
      <vt:lpstr>Plantagenet Cherokee</vt:lpstr>
      <vt:lpstr>Wingdings</vt:lpstr>
      <vt:lpstr>Academic Literature 16x9</vt:lpstr>
      <vt:lpstr>Bitmap Image</vt:lpstr>
      <vt:lpstr>2. Numbering systems</vt:lpstr>
      <vt:lpstr>Content</vt:lpstr>
      <vt:lpstr>Objectives</vt:lpstr>
      <vt:lpstr>1-Introduction</vt:lpstr>
      <vt:lpstr>1- Introduction</vt:lpstr>
      <vt:lpstr>2 - Positional Number Systems</vt:lpstr>
      <vt:lpstr>Introduction</vt:lpstr>
      <vt:lpstr>The decimal system (base 10)</vt:lpstr>
      <vt:lpstr>The binary system (base 2)</vt:lpstr>
      <vt:lpstr>The hexadecimal system (base 16)</vt:lpstr>
      <vt:lpstr>The octal system (base 8)</vt:lpstr>
      <vt:lpstr>The decimal system (base 10)</vt:lpstr>
      <vt:lpstr>The binary system (base 2)</vt:lpstr>
      <vt:lpstr>The hexadecimal system (base 16)</vt:lpstr>
      <vt:lpstr>The octal system (base 8)</vt:lpstr>
      <vt:lpstr>Counting in the decimal system (base 10)</vt:lpstr>
      <vt:lpstr>Counting in the binary system (base 2)</vt:lpstr>
      <vt:lpstr>Counting in the hexadecimal system (base 16)</vt:lpstr>
      <vt:lpstr>Counting in the octal system (base 8)</vt:lpstr>
      <vt:lpstr>Summary of the four positional systems</vt:lpstr>
      <vt:lpstr>Discussion</vt:lpstr>
      <vt:lpstr>3 - Conversion</vt:lpstr>
      <vt:lpstr>Introduction</vt:lpstr>
      <vt:lpstr>Covert from any base to decimal</vt:lpstr>
      <vt:lpstr>Covert from any base to decimal (examples)</vt:lpstr>
      <vt:lpstr>Convert from decimal to any base. </vt:lpstr>
      <vt:lpstr>Convert from decimal to any base (cont). </vt:lpstr>
      <vt:lpstr>Convert from decimal to binary system (base 2)</vt:lpstr>
      <vt:lpstr>Convert from decimal to binary system (base 2)</vt:lpstr>
      <vt:lpstr>Convert from decimal to binary system (base 2)</vt:lpstr>
      <vt:lpstr>Binary–hexadecimal conversion</vt:lpstr>
      <vt:lpstr>Binary–octal conversion</vt:lpstr>
      <vt:lpstr>Octal–hexadecimal conversion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Sử Nhật Hạ</cp:lastModifiedBy>
  <cp:revision>196</cp:revision>
  <dcterms:created xsi:type="dcterms:W3CDTF">2021-08-24T09:33:39Z</dcterms:created>
  <dcterms:modified xsi:type="dcterms:W3CDTF">2022-05-14T02:37:51Z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