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2" r:id="rId1"/>
  </p:sldMasterIdLst>
  <p:notesMasterIdLst>
    <p:notesMasterId r:id="rId54"/>
  </p:notesMasterIdLst>
  <p:sldIdLst>
    <p:sldId id="337" r:id="rId2"/>
    <p:sldId id="336" r:id="rId3"/>
    <p:sldId id="464" r:id="rId4"/>
    <p:sldId id="466" r:id="rId5"/>
    <p:sldId id="467" r:id="rId6"/>
    <p:sldId id="472" r:id="rId7"/>
    <p:sldId id="540" r:id="rId8"/>
    <p:sldId id="473" r:id="rId9"/>
    <p:sldId id="474" r:id="rId10"/>
    <p:sldId id="478" r:id="rId11"/>
    <p:sldId id="479" r:id="rId12"/>
    <p:sldId id="481" r:id="rId13"/>
    <p:sldId id="482" r:id="rId14"/>
    <p:sldId id="480" r:id="rId15"/>
    <p:sldId id="483" r:id="rId16"/>
    <p:sldId id="536" r:id="rId17"/>
    <p:sldId id="542" r:id="rId18"/>
    <p:sldId id="487" r:id="rId19"/>
    <p:sldId id="510" r:id="rId20"/>
    <p:sldId id="495" r:id="rId21"/>
    <p:sldId id="496" r:id="rId22"/>
    <p:sldId id="497" r:id="rId23"/>
    <p:sldId id="543" r:id="rId24"/>
    <p:sldId id="488" r:id="rId25"/>
    <p:sldId id="498" r:id="rId26"/>
    <p:sldId id="499" r:id="rId27"/>
    <p:sldId id="544" r:id="rId28"/>
    <p:sldId id="500" r:id="rId29"/>
    <p:sldId id="492" r:id="rId30"/>
    <p:sldId id="502" r:id="rId31"/>
    <p:sldId id="451" r:id="rId32"/>
    <p:sldId id="493" r:id="rId33"/>
    <p:sldId id="489" r:id="rId34"/>
    <p:sldId id="490" r:id="rId35"/>
    <p:sldId id="454" r:id="rId36"/>
    <p:sldId id="491" r:id="rId37"/>
    <p:sldId id="504" r:id="rId38"/>
    <p:sldId id="522" r:id="rId39"/>
    <p:sldId id="516" r:id="rId40"/>
    <p:sldId id="518" r:id="rId41"/>
    <p:sldId id="523" r:id="rId42"/>
    <p:sldId id="526" r:id="rId43"/>
    <p:sldId id="517" r:id="rId44"/>
    <p:sldId id="519" r:id="rId45"/>
    <p:sldId id="524" r:id="rId46"/>
    <p:sldId id="527" r:id="rId47"/>
    <p:sldId id="528" r:id="rId48"/>
    <p:sldId id="459" r:id="rId49"/>
    <p:sldId id="545" r:id="rId50"/>
    <p:sldId id="546" r:id="rId51"/>
    <p:sldId id="547" r:id="rId52"/>
    <p:sldId id="548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6600"/>
    <a:srgbClr val="CCFF99"/>
    <a:srgbClr val="CC9900"/>
    <a:srgbClr val="CCECFF"/>
    <a:srgbClr val="00FF00"/>
    <a:srgbClr val="339966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852" autoAdjust="0"/>
    <p:restoredTop sz="86371" autoAdjust="0"/>
  </p:normalViewPr>
  <p:slideViewPr>
    <p:cSldViewPr>
      <p:cViewPr varScale="1">
        <p:scale>
          <a:sx n="74" d="100"/>
          <a:sy n="74" d="100"/>
        </p:scale>
        <p:origin x="-103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12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9E65D67-160A-45C8-9B50-DB49897F022E}" type="datetimeFigureOut">
              <a:rPr lang="en-US"/>
              <a:pPr>
                <a:defRPr/>
              </a:pPr>
              <a:t>17-Oct-18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89F6D69-EECB-4E3D-BC4A-365AFE7D0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626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9F6D69-EECB-4E3D-BC4A-365AFE7D02B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13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9F6D69-EECB-4E3D-BC4A-365AFE7D02B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48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9F6D69-EECB-4E3D-BC4A-365AFE7D02B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83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9F6D69-EECB-4E3D-BC4A-365AFE7D02B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7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40961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549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58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l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46C0A"/>
        </a:buClr>
        <a:buFont typeface="Wingdings" pitchFamily="2" charset="2"/>
        <a:buChar char="l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8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3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49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54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65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70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7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75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77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79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80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82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84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371600" y="609600"/>
            <a:ext cx="5410200" cy="1981200"/>
          </a:xfrm>
        </p:spPr>
        <p:txBody>
          <a:bodyPr/>
          <a:lstStyle/>
          <a:p>
            <a:r>
              <a:rPr lang="en-US" sz="8000" b="1" smtClean="0">
                <a:solidFill>
                  <a:srgbClr val="0000FF"/>
                </a:solidFill>
                <a:latin typeface="Arial" charset="0"/>
                <a:cs typeface="Arial" charset="0"/>
              </a:rPr>
              <a:t>Chapter</a:t>
            </a:r>
          </a:p>
        </p:txBody>
      </p:sp>
      <p:pic>
        <p:nvPicPr>
          <p:cNvPr id="3686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579688"/>
            <a:ext cx="89154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z="4000" b="1" smtClean="0">
                <a:solidFill>
                  <a:srgbClr val="CC3300"/>
                </a:solidFill>
                <a:latin typeface="Arial" charset="0"/>
                <a:cs typeface="Arial" charset="0"/>
              </a:rPr>
              <a:t>1.2. Gaussian Elimination</a:t>
            </a:r>
            <a:br>
              <a:rPr lang="en-US" sz="4000" b="1" smtClean="0">
                <a:solidFill>
                  <a:srgbClr val="CC3300"/>
                </a:solidFill>
                <a:latin typeface="Arial" charset="0"/>
                <a:cs typeface="Arial" charset="0"/>
              </a:rPr>
            </a:br>
            <a:r>
              <a:rPr lang="en-US" sz="4000" smtClean="0">
                <a:solidFill>
                  <a:srgbClr val="CC3300"/>
                </a:solidFill>
                <a:latin typeface="Arial" charset="0"/>
                <a:cs typeface="Arial" charset="0"/>
              </a:rPr>
              <a:t>(phép khử Gauss)</a:t>
            </a:r>
          </a:p>
        </p:txBody>
      </p:sp>
      <p:sp>
        <p:nvSpPr>
          <p:cNvPr id="9220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  <a:latin typeface="Arial" charset="0"/>
                <a:cs typeface="Arial" charset="0"/>
                <a:sym typeface="Wingdings" pitchFamily="2" charset="2"/>
              </a:rPr>
              <a:t>By using elementary row operations to carry the a</a:t>
            </a:r>
            <a:r>
              <a:rPr lang="en-US" sz="2800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ugment matrix </a:t>
            </a:r>
            <a:r>
              <a:rPr lang="en-US" sz="2800" dirty="0" smtClean="0">
                <a:solidFill>
                  <a:schemeClr val="tx2"/>
                </a:solidFill>
                <a:latin typeface="Arial" charset="0"/>
                <a:cs typeface="Arial" charset="0"/>
                <a:sym typeface="Wingdings" pitchFamily="2" charset="2"/>
              </a:rPr>
              <a:t>to “nice” matrix such as </a:t>
            </a:r>
          </a:p>
        </p:txBody>
      </p:sp>
      <p:graphicFrame>
        <p:nvGraphicFramePr>
          <p:cNvPr id="921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581400" y="2971800"/>
          <a:ext cx="19812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MathType 6.0 Equation" r:id="rId3" imgW="927000" imgH="749160" progId="Equation.DSMT4">
                  <p:embed/>
                </p:oleObj>
              </mc:Choice>
              <mc:Fallback>
                <p:oleObj name="MathType 6.0 Equation" r:id="rId3" imgW="927000" imgH="749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971800"/>
                        <a:ext cx="198120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838200" y="5135563"/>
            <a:ext cx="787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( and it is said to be in </a:t>
            </a:r>
            <a:r>
              <a:rPr lang="en-US" sz="3200" b="1">
                <a:solidFill>
                  <a:srgbClr val="0000FF"/>
                </a:solidFill>
              </a:rPr>
              <a:t>row- echelon form </a:t>
            </a:r>
          </a:p>
          <a:p>
            <a:r>
              <a:rPr lang="en-US" sz="3200" b="1">
                <a:solidFill>
                  <a:srgbClr val="0000FF"/>
                </a:solidFill>
              </a:rPr>
              <a:t>           (dạng bậc thang theo dòng)</a:t>
            </a:r>
            <a:r>
              <a:rPr lang="en-US" sz="3200">
                <a:solidFill>
                  <a:srgbClr val="0000FF"/>
                </a:solidFill>
              </a:rPr>
              <a:t>)</a:t>
            </a:r>
            <a:r>
              <a:rPr lang="en-US" sz="3200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sz="4000" b="1" smtClean="0">
                <a:solidFill>
                  <a:schemeClr val="accent2"/>
                </a:solidFill>
                <a:latin typeface="Arial" charset="0"/>
                <a:cs typeface="Arial" charset="0"/>
              </a:rPr>
              <a:t>A </a:t>
            </a:r>
            <a:r>
              <a:rPr lang="en-US" sz="4000" b="1" smtClean="0">
                <a:solidFill>
                  <a:schemeClr val="tx2"/>
                </a:solidFill>
                <a:latin typeface="Arial" charset="0"/>
                <a:cs typeface="Arial" charset="0"/>
              </a:rPr>
              <a:t>row-echelon matrix</a:t>
            </a:r>
            <a:r>
              <a:rPr lang="en-US" sz="4000" b="1" smtClean="0">
                <a:solidFill>
                  <a:schemeClr val="accent2"/>
                </a:solidFill>
                <a:latin typeface="Arial" charset="0"/>
                <a:cs typeface="Arial" charset="0"/>
              </a:rPr>
              <a:t> has 3 properties</a:t>
            </a:r>
          </a:p>
        </p:txBody>
      </p:sp>
      <p:sp>
        <p:nvSpPr>
          <p:cNvPr id="10244" name="Rectangle 3"/>
          <p:cNvSpPr>
            <a:spLocks noGrp="1"/>
          </p:cNvSpPr>
          <p:nvPr>
            <p:ph type="body" idx="1"/>
          </p:nvPr>
        </p:nvSpPr>
        <p:spPr>
          <a:xfrm>
            <a:off x="4419600" y="2027238"/>
            <a:ext cx="4495800" cy="4525962"/>
          </a:xfrm>
        </p:spPr>
        <p:txBody>
          <a:bodyPr/>
          <a:lstStyle/>
          <a:p>
            <a:r>
              <a:rPr lang="en-US" sz="2800" smtClean="0">
                <a:solidFill>
                  <a:srgbClr val="FF3300"/>
                </a:solidFill>
                <a:latin typeface="Calibri" pitchFamily="34" charset="0"/>
                <a:cs typeface="Arial" charset="0"/>
              </a:rPr>
              <a:t>All the zero rows are at the bottom</a:t>
            </a:r>
          </a:p>
          <a:p>
            <a:r>
              <a:rPr lang="en-US" sz="2800" smtClean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The first nonzero entry from the left in each nonzero row is a 1, called the </a:t>
            </a:r>
            <a:r>
              <a:rPr lang="en-US" sz="2800" b="1" smtClean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leading 1</a:t>
            </a:r>
            <a:r>
              <a:rPr lang="en-US" sz="2800" smtClean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 for that row</a:t>
            </a:r>
          </a:p>
          <a:p>
            <a:r>
              <a:rPr lang="en-US" sz="2800" smtClean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Each leading 1 is </a:t>
            </a:r>
            <a:r>
              <a:rPr lang="en-US" sz="2800" b="1" smtClean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to the right</a:t>
            </a:r>
            <a:r>
              <a:rPr lang="en-US" sz="2800" smtClean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 of all leading 1’s in the rows above it</a:t>
            </a:r>
          </a:p>
          <a:p>
            <a:endParaRPr lang="en-US" sz="2800" smtClean="0">
              <a:solidFill>
                <a:schemeClr val="tx2"/>
              </a:solidFill>
              <a:latin typeface="Calibri" pitchFamily="34" charset="0"/>
              <a:cs typeface="Arial" charset="0"/>
            </a:endParaRP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457200" y="2678113"/>
          <a:ext cx="3886200" cy="341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MathType 6.0 Equation" r:id="rId3" imgW="2539800" imgH="2234880" progId="Equation.DSMT4">
                  <p:embed/>
                </p:oleObj>
              </mc:Choice>
              <mc:Fallback>
                <p:oleObj name="MathType 6.0 Equation" r:id="rId3" imgW="2539800" imgH="2234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678113"/>
                        <a:ext cx="3886200" cy="3417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Line 9"/>
          <p:cNvSpPr>
            <a:spLocks noChangeShapeType="1"/>
          </p:cNvSpPr>
          <p:nvPr/>
        </p:nvSpPr>
        <p:spPr bwMode="auto">
          <a:xfrm flipH="1">
            <a:off x="3429000" y="2438400"/>
            <a:ext cx="1143000" cy="3048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6" name="Line 10"/>
          <p:cNvSpPr>
            <a:spLocks noChangeShapeType="1"/>
          </p:cNvSpPr>
          <p:nvPr/>
        </p:nvSpPr>
        <p:spPr bwMode="auto">
          <a:xfrm>
            <a:off x="1447800" y="3124200"/>
            <a:ext cx="3048000" cy="152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247" name="Group 12"/>
          <p:cNvGrpSpPr>
            <a:grpSpLocks/>
          </p:cNvGrpSpPr>
          <p:nvPr/>
        </p:nvGrpSpPr>
        <p:grpSpPr bwMode="auto">
          <a:xfrm>
            <a:off x="1143000" y="2743200"/>
            <a:ext cx="3200400" cy="2590800"/>
            <a:chOff x="2112" y="1488"/>
            <a:chExt cx="1728" cy="1488"/>
          </a:xfrm>
        </p:grpSpPr>
        <p:sp>
          <p:nvSpPr>
            <p:cNvPr id="10248" name="Line 13"/>
            <p:cNvSpPr>
              <a:spLocks noChangeShapeType="1"/>
            </p:cNvSpPr>
            <p:nvPr/>
          </p:nvSpPr>
          <p:spPr bwMode="auto">
            <a:xfrm>
              <a:off x="2112" y="1488"/>
              <a:ext cx="0" cy="2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9" name="Line 14"/>
            <p:cNvSpPr>
              <a:spLocks noChangeShapeType="1"/>
            </p:cNvSpPr>
            <p:nvPr/>
          </p:nvSpPr>
          <p:spPr bwMode="auto">
            <a:xfrm>
              <a:off x="2112" y="1776"/>
              <a:ext cx="48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0" name="Line 15"/>
            <p:cNvSpPr>
              <a:spLocks noChangeShapeType="1"/>
            </p:cNvSpPr>
            <p:nvPr/>
          </p:nvSpPr>
          <p:spPr bwMode="auto">
            <a:xfrm>
              <a:off x="2592" y="1776"/>
              <a:ext cx="0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1" name="Line 16"/>
            <p:cNvSpPr>
              <a:spLocks noChangeShapeType="1"/>
            </p:cNvSpPr>
            <p:nvPr/>
          </p:nvSpPr>
          <p:spPr bwMode="auto">
            <a:xfrm>
              <a:off x="2592" y="2208"/>
              <a:ext cx="33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2" name="Line 17"/>
            <p:cNvSpPr>
              <a:spLocks noChangeShapeType="1"/>
            </p:cNvSpPr>
            <p:nvPr/>
          </p:nvSpPr>
          <p:spPr bwMode="auto">
            <a:xfrm>
              <a:off x="2928" y="2208"/>
              <a:ext cx="0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3" name="Line 18"/>
            <p:cNvSpPr>
              <a:spLocks noChangeShapeType="1"/>
            </p:cNvSpPr>
            <p:nvPr/>
          </p:nvSpPr>
          <p:spPr bwMode="auto">
            <a:xfrm>
              <a:off x="2928" y="2640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4" name="Line 19"/>
            <p:cNvSpPr>
              <a:spLocks noChangeShapeType="1"/>
            </p:cNvSpPr>
            <p:nvPr/>
          </p:nvSpPr>
          <p:spPr bwMode="auto">
            <a:xfrm>
              <a:off x="3504" y="2640"/>
              <a:ext cx="0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5" name="Line 20"/>
            <p:cNvSpPr>
              <a:spLocks noChangeShapeType="1"/>
            </p:cNvSpPr>
            <p:nvPr/>
          </p:nvSpPr>
          <p:spPr bwMode="auto">
            <a:xfrm>
              <a:off x="3504" y="2976"/>
              <a:ext cx="33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00FF"/>
                </a:solidFill>
                <a:latin typeface="Arial" charset="0"/>
                <a:cs typeface="Arial" charset="0"/>
              </a:rPr>
              <a:t>Row-echelon matrix</a:t>
            </a:r>
          </a:p>
        </p:txBody>
      </p:sp>
      <p:graphicFrame>
        <p:nvGraphicFramePr>
          <p:cNvPr id="1126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667000" y="2255838"/>
          <a:ext cx="3429000" cy="315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Equation" r:id="rId3" imgW="1270000" imgH="1168400" progId="Equation.DSMT4">
                  <p:embed/>
                </p:oleObj>
              </mc:Choice>
              <mc:Fallback>
                <p:oleObj name="Equation" r:id="rId3" imgW="1270000" imgH="1168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255838"/>
                        <a:ext cx="3429000" cy="315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7"/>
          <p:cNvSpPr txBox="1">
            <a:spLocks noChangeArrowheads="1"/>
          </p:cNvSpPr>
          <p:nvPr/>
        </p:nvSpPr>
        <p:spPr bwMode="auto">
          <a:xfrm>
            <a:off x="974725" y="5675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69" name="Text Box 8"/>
          <p:cNvSpPr txBox="1">
            <a:spLocks noChangeArrowheads="1"/>
          </p:cNvSpPr>
          <p:nvPr/>
        </p:nvSpPr>
        <p:spPr bwMode="auto">
          <a:xfrm>
            <a:off x="228600" y="5730875"/>
            <a:ext cx="67913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           ( for any choice in  *-position )</a:t>
            </a:r>
          </a:p>
        </p:txBody>
      </p:sp>
      <p:sp>
        <p:nvSpPr>
          <p:cNvPr id="11270" name="Text Box 9"/>
          <p:cNvSpPr txBox="1">
            <a:spLocks noChangeArrowheads="1"/>
          </p:cNvSpPr>
          <p:nvPr/>
        </p:nvSpPr>
        <p:spPr bwMode="auto">
          <a:xfrm>
            <a:off x="228600" y="1387475"/>
            <a:ext cx="87963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The row-echelon matrix has the “staircase” form</a:t>
            </a:r>
          </a:p>
        </p:txBody>
      </p:sp>
      <p:sp>
        <p:nvSpPr>
          <p:cNvPr id="11271" name="Line 12"/>
          <p:cNvSpPr>
            <a:spLocks noChangeShapeType="1"/>
          </p:cNvSpPr>
          <p:nvPr/>
        </p:nvSpPr>
        <p:spPr bwMode="auto">
          <a:xfrm flipH="1">
            <a:off x="1295400" y="2667000"/>
            <a:ext cx="2057400" cy="1447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2" name="Line 13"/>
          <p:cNvSpPr>
            <a:spLocks noChangeShapeType="1"/>
          </p:cNvSpPr>
          <p:nvPr/>
        </p:nvSpPr>
        <p:spPr bwMode="auto">
          <a:xfrm flipH="1">
            <a:off x="1371600" y="3276600"/>
            <a:ext cx="2895600" cy="838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Text Box 14"/>
          <p:cNvSpPr txBox="1">
            <a:spLocks noChangeArrowheads="1"/>
          </p:cNvSpPr>
          <p:nvPr/>
        </p:nvSpPr>
        <p:spPr bwMode="auto">
          <a:xfrm>
            <a:off x="533400" y="4038600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leading ones</a:t>
            </a:r>
          </a:p>
        </p:txBody>
      </p:sp>
      <p:grpSp>
        <p:nvGrpSpPr>
          <p:cNvPr id="11274" name="Group 36"/>
          <p:cNvGrpSpPr>
            <a:grpSpLocks/>
          </p:cNvGrpSpPr>
          <p:nvPr/>
        </p:nvGrpSpPr>
        <p:grpSpPr bwMode="auto">
          <a:xfrm>
            <a:off x="3352800" y="2362200"/>
            <a:ext cx="2743200" cy="2362200"/>
            <a:chOff x="2112" y="1488"/>
            <a:chExt cx="1728" cy="1488"/>
          </a:xfrm>
        </p:grpSpPr>
        <p:sp>
          <p:nvSpPr>
            <p:cNvPr id="11275" name="Line 28"/>
            <p:cNvSpPr>
              <a:spLocks noChangeShapeType="1"/>
            </p:cNvSpPr>
            <p:nvPr/>
          </p:nvSpPr>
          <p:spPr bwMode="auto">
            <a:xfrm>
              <a:off x="2112" y="1488"/>
              <a:ext cx="0" cy="2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6" name="Line 29"/>
            <p:cNvSpPr>
              <a:spLocks noChangeShapeType="1"/>
            </p:cNvSpPr>
            <p:nvPr/>
          </p:nvSpPr>
          <p:spPr bwMode="auto">
            <a:xfrm>
              <a:off x="2112" y="1776"/>
              <a:ext cx="48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7" name="Line 30"/>
            <p:cNvSpPr>
              <a:spLocks noChangeShapeType="1"/>
            </p:cNvSpPr>
            <p:nvPr/>
          </p:nvSpPr>
          <p:spPr bwMode="auto">
            <a:xfrm>
              <a:off x="2592" y="1776"/>
              <a:ext cx="0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8" name="Line 31"/>
            <p:cNvSpPr>
              <a:spLocks noChangeShapeType="1"/>
            </p:cNvSpPr>
            <p:nvPr/>
          </p:nvSpPr>
          <p:spPr bwMode="auto">
            <a:xfrm>
              <a:off x="2592" y="2208"/>
              <a:ext cx="33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9" name="Line 32"/>
            <p:cNvSpPr>
              <a:spLocks noChangeShapeType="1"/>
            </p:cNvSpPr>
            <p:nvPr/>
          </p:nvSpPr>
          <p:spPr bwMode="auto">
            <a:xfrm>
              <a:off x="2928" y="2208"/>
              <a:ext cx="0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0" name="Line 33"/>
            <p:cNvSpPr>
              <a:spLocks noChangeShapeType="1"/>
            </p:cNvSpPr>
            <p:nvPr/>
          </p:nvSpPr>
          <p:spPr bwMode="auto">
            <a:xfrm>
              <a:off x="2928" y="2640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1" name="Line 34"/>
            <p:cNvSpPr>
              <a:spLocks noChangeShapeType="1"/>
            </p:cNvSpPr>
            <p:nvPr/>
          </p:nvSpPr>
          <p:spPr bwMode="auto">
            <a:xfrm>
              <a:off x="3504" y="2640"/>
              <a:ext cx="0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Line 35"/>
            <p:cNvSpPr>
              <a:spLocks noChangeShapeType="1"/>
            </p:cNvSpPr>
            <p:nvPr/>
          </p:nvSpPr>
          <p:spPr bwMode="auto">
            <a:xfrm>
              <a:off x="3504" y="2976"/>
              <a:ext cx="33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vi-VN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Which is a r</a:t>
            </a:r>
            <a:r>
              <a:rPr lang="en-US" b="1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ow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-echelon matrix</a:t>
            </a:r>
            <a:r>
              <a:rPr lang="vi-VN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?</a:t>
            </a:r>
            <a:endParaRPr lang="en-US" b="1" dirty="0" smtClean="0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12290" name="Object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16845643"/>
              </p:ext>
            </p:extLst>
          </p:nvPr>
        </p:nvGraphicFramePr>
        <p:xfrm>
          <a:off x="4800600" y="1612900"/>
          <a:ext cx="1543050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5" name="Equation" r:id="rId3" imgW="736560" imgH="749160" progId="Equation.DSMT4">
                  <p:embed/>
                </p:oleObj>
              </mc:Choice>
              <mc:Fallback>
                <p:oleObj name="Equation" r:id="rId3" imgW="736560" imgH="749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612900"/>
                        <a:ext cx="1543050" cy="157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828800" y="1839913"/>
          <a:ext cx="154305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6" name="Unknown" r:id="rId5" imgW="723600" imgH="495000" progId="Equation.DSMT4">
                  <p:embed/>
                </p:oleObj>
              </mc:Choice>
              <mc:Fallback>
                <p:oleObj name="Unknown" r:id="rId5" imgW="723600" imgH="495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839913"/>
                        <a:ext cx="1543050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914400" y="4114800"/>
          <a:ext cx="200342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7" name="Unknown" r:id="rId7" imgW="939600" imgH="749160" progId="Equation.DSMT4">
                  <p:embed/>
                </p:oleObj>
              </mc:Choice>
              <mc:Fallback>
                <p:oleObj name="Unknown" r:id="rId7" imgW="939600" imgH="7491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14800"/>
                        <a:ext cx="2003425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10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3810000" y="4114800"/>
          <a:ext cx="2084388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8" name="Unknown" r:id="rId9" imgW="977760" imgH="749160" progId="Equation.DSMT4">
                  <p:embed/>
                </p:oleObj>
              </mc:Choice>
              <mc:Fallback>
                <p:oleObj name="Unknown" r:id="rId9" imgW="977760" imgH="7491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114800"/>
                        <a:ext cx="2084388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12"/>
          <p:cNvGraphicFramePr>
            <a:graphicFrameLocks noChangeAspect="1"/>
          </p:cNvGraphicFramePr>
          <p:nvPr/>
        </p:nvGraphicFramePr>
        <p:xfrm>
          <a:off x="6784975" y="4114800"/>
          <a:ext cx="159702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9" name="Unknown" r:id="rId11" imgW="749160" imgH="749160" progId="Equation.DSMT4">
                  <p:embed/>
                </p:oleObj>
              </mc:Choice>
              <mc:Fallback>
                <p:oleObj name="Unknown" r:id="rId11" imgW="749160" imgH="74916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975" y="4114800"/>
                        <a:ext cx="1597025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1386114" y="4633686"/>
            <a:ext cx="533400" cy="1143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95686" y="2119086"/>
            <a:ext cx="3810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85430" y="4557486"/>
            <a:ext cx="1524000" cy="700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US" sz="4000" b="1" smtClean="0">
                <a:solidFill>
                  <a:srgbClr val="0000FF"/>
                </a:solidFill>
                <a:latin typeface="Arial" charset="0"/>
                <a:cs typeface="Arial" charset="0"/>
              </a:rPr>
              <a:t>A reduced row-echelon matrix</a:t>
            </a:r>
            <a:br>
              <a:rPr lang="en-US" sz="4000" b="1" smtClean="0">
                <a:solidFill>
                  <a:srgbClr val="0000FF"/>
                </a:solidFill>
                <a:latin typeface="Arial" charset="0"/>
                <a:cs typeface="Arial" charset="0"/>
              </a:rPr>
            </a:br>
            <a:r>
              <a:rPr lang="en-US" sz="4000" smtClean="0">
                <a:solidFill>
                  <a:srgbClr val="0000FF"/>
                </a:solidFill>
                <a:latin typeface="Arial" charset="0"/>
                <a:cs typeface="Arial" charset="0"/>
              </a:rPr>
              <a:t>(ma trận bậc thang theo dòng thu gọn)</a:t>
            </a:r>
            <a:r>
              <a:rPr lang="en-US" sz="4000" smtClean="0">
                <a:latin typeface="Arial" charset="0"/>
                <a:cs typeface="Arial" charset="0"/>
              </a:rPr>
              <a:t> has the properties</a:t>
            </a:r>
          </a:p>
        </p:txBody>
      </p:sp>
      <p:sp>
        <p:nvSpPr>
          <p:cNvPr id="13316" name="Rectangle 3"/>
          <p:cNvSpPr>
            <a:spLocks noGrp="1"/>
          </p:cNvSpPr>
          <p:nvPr>
            <p:ph type="body" idx="1"/>
          </p:nvPr>
        </p:nvSpPr>
        <p:spPr>
          <a:xfrm>
            <a:off x="381000" y="2865438"/>
            <a:ext cx="5410200" cy="3001962"/>
          </a:xfrm>
        </p:spPr>
        <p:txBody>
          <a:bodyPr/>
          <a:lstStyle/>
          <a:p>
            <a:r>
              <a:rPr lang="en-US" smtClean="0">
                <a:solidFill>
                  <a:schemeClr val="tx2"/>
                </a:solidFill>
                <a:latin typeface="Arial" charset="0"/>
                <a:cs typeface="Arial" charset="0"/>
              </a:rPr>
              <a:t>It is a row-echelon matrix</a:t>
            </a:r>
          </a:p>
          <a:p>
            <a:r>
              <a:rPr lang="en-US" smtClean="0">
                <a:solidFill>
                  <a:schemeClr val="tx2"/>
                </a:solidFill>
                <a:latin typeface="Arial" charset="0"/>
                <a:cs typeface="Arial" charset="0"/>
              </a:rPr>
              <a:t>Each leading 1 is the </a:t>
            </a:r>
            <a:r>
              <a:rPr lang="en-US" b="1" smtClean="0">
                <a:solidFill>
                  <a:srgbClr val="0000FF"/>
                </a:solidFill>
                <a:latin typeface="Arial" charset="0"/>
                <a:cs typeface="Arial" charset="0"/>
              </a:rPr>
              <a:t>only nonzero</a:t>
            </a:r>
            <a:r>
              <a:rPr lang="en-US" smtClean="0">
                <a:solidFill>
                  <a:schemeClr val="tx2"/>
                </a:solidFill>
                <a:latin typeface="Arial" charset="0"/>
                <a:cs typeface="Arial" charset="0"/>
              </a:rPr>
              <a:t> entry in its column</a:t>
            </a:r>
          </a:p>
          <a:p>
            <a:endParaRPr lang="en-US" smtClean="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13314" name="Object 6"/>
          <p:cNvGraphicFramePr>
            <a:graphicFrameLocks noChangeAspect="1"/>
          </p:cNvGraphicFramePr>
          <p:nvPr/>
        </p:nvGraphicFramePr>
        <p:xfrm>
          <a:off x="6019800" y="3235325"/>
          <a:ext cx="254317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MathType 6.0 Equation" r:id="rId3" imgW="977760" imgH="749160" progId="Equation.DSMT4">
                  <p:embed/>
                </p:oleObj>
              </mc:Choice>
              <mc:Fallback>
                <p:oleObj name="MathType 6.0 Equation" r:id="rId3" imgW="977760" imgH="749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235325"/>
                        <a:ext cx="2543175" cy="194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Line 8"/>
          <p:cNvSpPr>
            <a:spLocks noChangeShapeType="1"/>
          </p:cNvSpPr>
          <p:nvPr/>
        </p:nvSpPr>
        <p:spPr bwMode="auto">
          <a:xfrm flipV="1">
            <a:off x="8305800" y="4419600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8" name="Line 9"/>
          <p:cNvSpPr>
            <a:spLocks noChangeShapeType="1"/>
          </p:cNvSpPr>
          <p:nvPr/>
        </p:nvSpPr>
        <p:spPr bwMode="auto">
          <a:xfrm flipV="1">
            <a:off x="7772400" y="4419600"/>
            <a:ext cx="0" cy="609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Line 10"/>
          <p:cNvSpPr>
            <a:spLocks noChangeShapeType="1"/>
          </p:cNvSpPr>
          <p:nvPr/>
        </p:nvSpPr>
        <p:spPr bwMode="auto">
          <a:xfrm flipV="1">
            <a:off x="7162800" y="3810000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Which is a r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educed row- echelon matrix</a:t>
            </a:r>
            <a:r>
              <a:rPr lang="vi-VN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?</a:t>
            </a:r>
            <a:endParaRPr lang="en-US" b="1" dirty="0" smtClean="0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4773613" y="1600200"/>
          <a:ext cx="159702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3" name="MathType 6.0 Equation" r:id="rId3" imgW="749160" imgH="749160" progId="Equation.DSMT4">
                  <p:embed/>
                </p:oleObj>
              </mc:Choice>
              <mc:Fallback>
                <p:oleObj name="MathType 6.0 Equation" r:id="rId3" imgW="749160" imgH="749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613" y="1600200"/>
                        <a:ext cx="1597025" cy="159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5"/>
          <p:cNvGraphicFramePr>
            <a:graphicFrameLocks noChangeAspect="1"/>
          </p:cNvGraphicFramePr>
          <p:nvPr/>
        </p:nvGraphicFramePr>
        <p:xfrm>
          <a:off x="1801813" y="1839913"/>
          <a:ext cx="1598612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4" name="Unknown" r:id="rId5" imgW="749160" imgH="495000" progId="Equation.DSMT4">
                  <p:embed/>
                </p:oleObj>
              </mc:Choice>
              <mc:Fallback>
                <p:oleObj name="Unknown" r:id="rId5" imgW="749160" imgH="495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1839913"/>
                        <a:ext cx="1598612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6"/>
          <p:cNvGraphicFramePr>
            <a:graphicFrameLocks noChangeAspect="1"/>
          </p:cNvGraphicFramePr>
          <p:nvPr/>
        </p:nvGraphicFramePr>
        <p:xfrm>
          <a:off x="873125" y="4114800"/>
          <a:ext cx="208597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5" name="Unknown" r:id="rId7" imgW="977760" imgH="749160" progId="Equation.DSMT4">
                  <p:embed/>
                </p:oleObj>
              </mc:Choice>
              <mc:Fallback>
                <p:oleObj name="Unknown" r:id="rId7" imgW="977760" imgH="749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4114800"/>
                        <a:ext cx="2085975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7"/>
          <p:cNvGraphicFramePr>
            <a:graphicFrameLocks noChangeAspect="1"/>
          </p:cNvGraphicFramePr>
          <p:nvPr/>
        </p:nvGraphicFramePr>
        <p:xfrm>
          <a:off x="3810000" y="4114800"/>
          <a:ext cx="2084388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6" name="Unknown" r:id="rId9" imgW="977760" imgH="749160" progId="Equation.DSMT4">
                  <p:embed/>
                </p:oleObj>
              </mc:Choice>
              <mc:Fallback>
                <p:oleObj name="Unknown" r:id="rId9" imgW="977760" imgH="7491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114800"/>
                        <a:ext cx="2084388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8"/>
          <p:cNvGraphicFramePr>
            <a:graphicFrameLocks noChangeAspect="1"/>
          </p:cNvGraphicFramePr>
          <p:nvPr/>
        </p:nvGraphicFramePr>
        <p:xfrm>
          <a:off x="6784975" y="4114800"/>
          <a:ext cx="159702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7" name="MathType 6.0 Equation" r:id="rId11" imgW="749160" imgH="749160" progId="Equation.DSMT4">
                  <p:embed/>
                </p:oleObj>
              </mc:Choice>
              <mc:Fallback>
                <p:oleObj name="MathType 6.0 Equation" r:id="rId11" imgW="749160" imgH="7491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975" y="4114800"/>
                        <a:ext cx="1597025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419600" y="1371600"/>
            <a:ext cx="2438400" cy="1981200"/>
            <a:chOff x="2784" y="864"/>
            <a:chExt cx="1536" cy="1248"/>
          </a:xfrm>
        </p:grpSpPr>
        <p:sp>
          <p:nvSpPr>
            <p:cNvPr id="14348" name="Line 9"/>
            <p:cNvSpPr>
              <a:spLocks noChangeShapeType="1"/>
            </p:cNvSpPr>
            <p:nvPr/>
          </p:nvSpPr>
          <p:spPr bwMode="auto">
            <a:xfrm flipH="1">
              <a:off x="2784" y="1056"/>
              <a:ext cx="153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Line 10"/>
            <p:cNvSpPr>
              <a:spLocks noChangeShapeType="1"/>
            </p:cNvSpPr>
            <p:nvPr/>
          </p:nvSpPr>
          <p:spPr bwMode="auto">
            <a:xfrm>
              <a:off x="2928" y="864"/>
              <a:ext cx="120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400800" y="3810000"/>
            <a:ext cx="2057400" cy="2057400"/>
            <a:chOff x="4032" y="2400"/>
            <a:chExt cx="1296" cy="1296"/>
          </a:xfrm>
        </p:grpSpPr>
        <p:sp>
          <p:nvSpPr>
            <p:cNvPr id="14346" name="Line 11"/>
            <p:cNvSpPr>
              <a:spLocks noChangeShapeType="1"/>
            </p:cNvSpPr>
            <p:nvPr/>
          </p:nvSpPr>
          <p:spPr bwMode="auto">
            <a:xfrm flipH="1">
              <a:off x="4032" y="2400"/>
              <a:ext cx="1296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Line 12"/>
            <p:cNvSpPr>
              <a:spLocks noChangeShapeType="1"/>
            </p:cNvSpPr>
            <p:nvPr/>
          </p:nvSpPr>
          <p:spPr bwMode="auto">
            <a:xfrm>
              <a:off x="4176" y="2448"/>
              <a:ext cx="1152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0"/>
            <a:ext cx="8229600" cy="1143000"/>
          </a:xfrm>
        </p:spPr>
        <p:txBody>
          <a:bodyPr/>
          <a:lstStyle/>
          <a:p>
            <a:r>
              <a:rPr lang="vi-VN" b="1" dirty="0" smtClean="0"/>
              <a:t>How to carry a matrix to </a:t>
            </a:r>
            <a:br>
              <a:rPr lang="vi-VN" b="1" dirty="0" smtClean="0"/>
            </a:br>
            <a:r>
              <a:rPr lang="vi-VN" b="1" dirty="0" smtClean="0"/>
              <a:t>(reduced) row-echelon form?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670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smtClean="0">
                <a:solidFill>
                  <a:schemeClr val="tx2"/>
                </a:solidFill>
                <a:latin typeface="Arial" charset="0"/>
                <a:cs typeface="Arial" charset="0"/>
                <a:sym typeface="Wingdings" pitchFamily="2" charset="2"/>
              </a:rPr>
              <a:t>E</a:t>
            </a:r>
            <a:r>
              <a:rPr lang="en-US" b="1" dirty="0" err="1" smtClean="0">
                <a:solidFill>
                  <a:schemeClr val="tx2"/>
                </a:solidFill>
                <a:latin typeface="Arial" charset="0"/>
                <a:cs typeface="Arial" charset="0"/>
                <a:sym typeface="Wingdings" pitchFamily="2" charset="2"/>
              </a:rPr>
              <a:t>lementary</a:t>
            </a:r>
            <a:r>
              <a:rPr lang="en-US" b="1" dirty="0" smtClean="0">
                <a:solidFill>
                  <a:schemeClr val="tx2"/>
                </a:solidFill>
                <a:latin typeface="Arial" charset="0"/>
                <a:cs typeface="Arial" charset="0"/>
                <a:sym typeface="Wingdings" pitchFamily="2" charset="2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Arial" charset="0"/>
                <a:cs typeface="Arial" charset="0"/>
                <a:sym typeface="Wingdings" pitchFamily="2" charset="2"/>
              </a:rPr>
              <a:t>row operations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72" y="1643742"/>
            <a:ext cx="8153400" cy="4235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26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CC3300"/>
                </a:solidFill>
                <a:latin typeface="Arial" charset="0"/>
                <a:cs typeface="Arial" charset="0"/>
              </a:rPr>
              <a:t>Gaussian Algorithm</a:t>
            </a:r>
          </a:p>
        </p:txBody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>
          <a:xfrm>
            <a:off x="533400" y="2362200"/>
            <a:ext cx="8001000" cy="4525963"/>
          </a:xfrm>
        </p:spPr>
        <p:txBody>
          <a:bodyPr/>
          <a:lstStyle/>
          <a:p>
            <a:r>
              <a:rPr lang="en-US" sz="2400" smtClean="0">
                <a:solidFill>
                  <a:schemeClr val="tx2"/>
                </a:solidFill>
                <a:latin typeface="Arial" charset="0"/>
                <a:cs typeface="Arial" charset="0"/>
              </a:rPr>
              <a:t>Step 1. If all row are </a:t>
            </a:r>
            <a:r>
              <a:rPr lang="en-US" sz="2400" b="1" smtClean="0">
                <a:solidFill>
                  <a:srgbClr val="0000FF"/>
                </a:solidFill>
                <a:latin typeface="Arial" charset="0"/>
                <a:cs typeface="Arial" charset="0"/>
              </a:rPr>
              <a:t>zeros</a:t>
            </a:r>
            <a:r>
              <a:rPr lang="en-US" sz="2400" smtClean="0">
                <a:solidFill>
                  <a:schemeClr val="tx2"/>
                </a:solidFill>
                <a:latin typeface="Arial" charset="0"/>
                <a:cs typeface="Arial" charset="0"/>
              </a:rPr>
              <a:t>, stop</a:t>
            </a:r>
          </a:p>
          <a:p>
            <a:r>
              <a:rPr lang="en-US" sz="2400" smtClean="0">
                <a:solidFill>
                  <a:schemeClr val="tx2"/>
                </a:solidFill>
                <a:latin typeface="Arial" charset="0"/>
                <a:cs typeface="Arial" charset="0"/>
              </a:rPr>
              <a:t>Step 2. Otherwise, find the </a:t>
            </a:r>
            <a:r>
              <a:rPr lang="en-US" sz="2400" smtClean="0">
                <a:solidFill>
                  <a:srgbClr val="0000FF"/>
                </a:solidFill>
                <a:latin typeface="Arial" charset="0"/>
                <a:cs typeface="Arial" charset="0"/>
              </a:rPr>
              <a:t>first column</a:t>
            </a:r>
            <a:r>
              <a:rPr lang="en-US" sz="2400" smtClean="0">
                <a:solidFill>
                  <a:schemeClr val="tx2"/>
                </a:solidFill>
                <a:latin typeface="Arial" charset="0"/>
                <a:cs typeface="Arial" charset="0"/>
              </a:rPr>
              <a:t> from the left containing a </a:t>
            </a:r>
            <a:r>
              <a:rPr lang="en-US" sz="2400" smtClean="0">
                <a:solidFill>
                  <a:srgbClr val="0000FF"/>
                </a:solidFill>
                <a:latin typeface="Arial" charset="0"/>
                <a:cs typeface="Arial" charset="0"/>
              </a:rPr>
              <a:t>nonzero entry</a:t>
            </a:r>
            <a:r>
              <a:rPr lang="en-US" sz="2400" smtClean="0">
                <a:solidFill>
                  <a:schemeClr val="tx2"/>
                </a:solidFill>
                <a:latin typeface="Arial" charset="0"/>
                <a:cs typeface="Arial" charset="0"/>
              </a:rPr>
              <a:t> (call it </a:t>
            </a:r>
            <a:r>
              <a:rPr lang="en-US" sz="2400" i="1" smtClean="0">
                <a:solidFill>
                  <a:srgbClr val="0000FF"/>
                </a:solidFill>
                <a:latin typeface="Arial" charset="0"/>
                <a:cs typeface="Arial" charset="0"/>
              </a:rPr>
              <a:t>a</a:t>
            </a:r>
            <a:r>
              <a:rPr lang="en-US" sz="2400" smtClean="0">
                <a:solidFill>
                  <a:schemeClr val="tx2"/>
                </a:solidFill>
                <a:latin typeface="Arial" charset="0"/>
                <a:cs typeface="Arial" charset="0"/>
              </a:rPr>
              <a:t>) and </a:t>
            </a:r>
            <a:r>
              <a:rPr lang="en-US" sz="2400" smtClean="0">
                <a:solidFill>
                  <a:srgbClr val="0000FF"/>
                </a:solidFill>
                <a:latin typeface="Arial" charset="0"/>
                <a:cs typeface="Arial" charset="0"/>
              </a:rPr>
              <a:t>move </a:t>
            </a:r>
            <a:r>
              <a:rPr lang="en-US" sz="2400" smtClean="0">
                <a:solidFill>
                  <a:schemeClr val="tx2"/>
                </a:solidFill>
                <a:latin typeface="Arial" charset="0"/>
                <a:cs typeface="Arial" charset="0"/>
              </a:rPr>
              <a:t>the row containing </a:t>
            </a:r>
            <a:r>
              <a:rPr lang="en-US" sz="2400" i="1" smtClean="0">
                <a:solidFill>
                  <a:schemeClr val="tx2"/>
                </a:solidFill>
                <a:latin typeface="Arial" charset="0"/>
                <a:cs typeface="Arial" charset="0"/>
              </a:rPr>
              <a:t>a</a:t>
            </a:r>
            <a:r>
              <a:rPr lang="en-US" sz="2400" smtClean="0">
                <a:solidFill>
                  <a:schemeClr val="tx2"/>
                </a:solidFill>
                <a:latin typeface="Arial" charset="0"/>
                <a:cs typeface="Arial" charset="0"/>
              </a:rPr>
              <a:t> to the </a:t>
            </a:r>
            <a:r>
              <a:rPr lang="en-US" sz="2400" smtClean="0">
                <a:solidFill>
                  <a:srgbClr val="0000FF"/>
                </a:solidFill>
                <a:latin typeface="Arial" charset="0"/>
                <a:cs typeface="Arial" charset="0"/>
              </a:rPr>
              <a:t>top position</a:t>
            </a:r>
          </a:p>
          <a:p>
            <a:r>
              <a:rPr lang="en-US" sz="2400" smtClean="0">
                <a:solidFill>
                  <a:schemeClr val="tx2"/>
                </a:solidFill>
                <a:latin typeface="Arial" charset="0"/>
                <a:cs typeface="Arial" charset="0"/>
              </a:rPr>
              <a:t>Step 3. </a:t>
            </a:r>
            <a:r>
              <a:rPr lang="en-US" sz="2400" smtClean="0">
                <a:solidFill>
                  <a:srgbClr val="0000FF"/>
                </a:solidFill>
                <a:latin typeface="Arial" charset="0"/>
                <a:cs typeface="Arial" charset="0"/>
              </a:rPr>
              <a:t>Multiply</a:t>
            </a:r>
            <a:r>
              <a:rPr lang="en-US" sz="2400" smtClean="0">
                <a:solidFill>
                  <a:schemeClr val="tx2"/>
                </a:solidFill>
                <a:latin typeface="Arial" charset="0"/>
                <a:cs typeface="Arial" charset="0"/>
              </a:rPr>
              <a:t> that row by </a:t>
            </a:r>
            <a:r>
              <a:rPr lang="en-US" sz="2400" smtClean="0">
                <a:solidFill>
                  <a:srgbClr val="0000FF"/>
                </a:solidFill>
                <a:latin typeface="Arial" charset="0"/>
                <a:cs typeface="Arial" charset="0"/>
              </a:rPr>
              <a:t>1/a</a:t>
            </a:r>
            <a:r>
              <a:rPr lang="en-US" sz="2400" smtClean="0">
                <a:solidFill>
                  <a:schemeClr val="tx2"/>
                </a:solidFill>
                <a:latin typeface="Arial" charset="0"/>
                <a:cs typeface="Arial" charset="0"/>
              </a:rPr>
              <a:t> to creat the </a:t>
            </a:r>
            <a:r>
              <a:rPr lang="en-US" sz="2400" b="1" smtClean="0">
                <a:solidFill>
                  <a:srgbClr val="0000FF"/>
                </a:solidFill>
                <a:latin typeface="Arial" charset="0"/>
                <a:cs typeface="Arial" charset="0"/>
              </a:rPr>
              <a:t>leading 1</a:t>
            </a:r>
          </a:p>
          <a:p>
            <a:r>
              <a:rPr lang="en-US" sz="2400" smtClean="0">
                <a:solidFill>
                  <a:schemeClr val="tx2"/>
                </a:solidFill>
                <a:latin typeface="Arial" charset="0"/>
                <a:cs typeface="Arial" charset="0"/>
              </a:rPr>
              <a:t>Step 4. By subtracting multiples of that row from the rows below it, make each entry below the leading 1 </a:t>
            </a:r>
            <a:r>
              <a:rPr lang="en-US" sz="2400" b="1" smtClean="0">
                <a:solidFill>
                  <a:srgbClr val="0000FF"/>
                </a:solidFill>
                <a:latin typeface="Arial" charset="0"/>
                <a:cs typeface="Arial" charset="0"/>
              </a:rPr>
              <a:t>zero</a:t>
            </a:r>
          </a:p>
          <a:p>
            <a:r>
              <a:rPr lang="en-US" sz="2400" smtClean="0">
                <a:solidFill>
                  <a:schemeClr val="tx2"/>
                </a:solidFill>
                <a:latin typeface="Arial" charset="0"/>
                <a:cs typeface="Arial" charset="0"/>
              </a:rPr>
              <a:t>Step 5. Repeat step </a:t>
            </a:r>
            <a:r>
              <a:rPr lang="en-US" sz="2400" smtClean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1-4</a:t>
            </a:r>
            <a:r>
              <a:rPr lang="en-US" sz="2400" smtClean="0">
                <a:solidFill>
                  <a:schemeClr val="tx2"/>
                </a:solidFill>
                <a:latin typeface="Arial" charset="0"/>
                <a:cs typeface="Arial" charset="0"/>
              </a:rPr>
              <a:t> on the matrix consisting of the remaining rows</a:t>
            </a: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228600" y="13716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cs typeface="Arial" charset="0"/>
              </a:rPr>
              <a:t>   </a:t>
            </a:r>
            <a:r>
              <a:rPr lang="en-US" sz="2400" b="1" i="1" u="sng" dirty="0">
                <a:solidFill>
                  <a:schemeClr val="tx2">
                    <a:lumMod val="50000"/>
                  </a:schemeClr>
                </a:solidFill>
                <a:cs typeface="Arial" charset="0"/>
              </a:rPr>
              <a:t>Theorem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cs typeface="Arial" charset="0"/>
              </a:rPr>
              <a:t>. Every matrix can be brought to (reduced) row-echelon form by a series of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cs typeface="Arial" charset="0"/>
              </a:rPr>
              <a:t>elementary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cs typeface="Arial" charset="0"/>
              </a:rPr>
              <a:t>row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9" name="Object 18"/>
          <p:cNvGraphicFramePr>
            <a:graphicFrameLocks noChangeAspect="1"/>
          </p:cNvGraphicFramePr>
          <p:nvPr/>
        </p:nvGraphicFramePr>
        <p:xfrm>
          <a:off x="6400800" y="2822575"/>
          <a:ext cx="1828800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1" name="MathType 6.0 Equation" r:id="rId3" imgW="1511280" imgH="1193760" progId="Equation.DSMT4">
                  <p:embed/>
                </p:oleObj>
              </mc:Choice>
              <mc:Fallback>
                <p:oleObj name="MathType 6.0 Equation" r:id="rId3" imgW="1511280" imgH="119376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822575"/>
                        <a:ext cx="1828800" cy="144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CC3300"/>
                </a:solidFill>
                <a:latin typeface="Arial" charset="0"/>
                <a:cs typeface="Arial" charset="0"/>
              </a:rPr>
              <a:t>Gaussian Algorithm</a:t>
            </a:r>
          </a:p>
        </p:txBody>
      </p:sp>
      <p:graphicFrame>
        <p:nvGraphicFramePr>
          <p:cNvPr id="16386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838200" y="1514475"/>
          <a:ext cx="274320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2" name="MathType 6.0 Equation" r:id="rId5" imgW="2209680" imgH="990360" progId="Equation.DSMT4">
                  <p:embed/>
                </p:oleObj>
              </mc:Choice>
              <mc:Fallback>
                <p:oleObj name="MathType 6.0 Equation" r:id="rId5" imgW="2209680" imgH="990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14475"/>
                        <a:ext cx="2743200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1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343400" y="2895600"/>
          <a:ext cx="16764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3" name="Unknown" r:id="rId7" imgW="1473120" imgH="1193760" progId="Equation.DSMT4">
                  <p:embed/>
                </p:oleObj>
              </mc:Choice>
              <mc:Fallback>
                <p:oleObj name="Unknown" r:id="rId7" imgW="1473120" imgH="119376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895600"/>
                        <a:ext cx="16764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11"/>
          <p:cNvGraphicFramePr>
            <a:graphicFrameLocks noChangeAspect="1"/>
          </p:cNvGraphicFramePr>
          <p:nvPr/>
        </p:nvGraphicFramePr>
        <p:xfrm>
          <a:off x="609600" y="2914650"/>
          <a:ext cx="171450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4" name="MathType 6.0 Equation" r:id="rId9" imgW="1257120" imgH="990360" progId="Equation.DSMT4">
                  <p:embed/>
                </p:oleObj>
              </mc:Choice>
              <mc:Fallback>
                <p:oleObj name="MathType 6.0 Equation" r:id="rId9" imgW="1257120" imgH="9903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914650"/>
                        <a:ext cx="1714500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Line 16"/>
          <p:cNvSpPr>
            <a:spLocks noChangeShapeType="1"/>
          </p:cNvSpPr>
          <p:nvPr/>
        </p:nvSpPr>
        <p:spPr bwMode="auto">
          <a:xfrm>
            <a:off x="4876800" y="3124200"/>
            <a:ext cx="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6390" name="Object 1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362200" y="2898775"/>
          <a:ext cx="1905000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5" name="Unknown" r:id="rId11" imgW="1409400" imgH="990360" progId="Equation.DSMT4">
                  <p:embed/>
                </p:oleObj>
              </mc:Choice>
              <mc:Fallback>
                <p:oleObj name="Unknown" r:id="rId11" imgW="1409400" imgH="99036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898775"/>
                        <a:ext cx="1905000" cy="133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Rectangle 21"/>
          <p:cNvSpPr>
            <a:spLocks noChangeArrowheads="1"/>
          </p:cNvSpPr>
          <p:nvPr/>
        </p:nvSpPr>
        <p:spPr bwMode="auto">
          <a:xfrm>
            <a:off x="6796314" y="3338286"/>
            <a:ext cx="1371600" cy="990600"/>
          </a:xfrm>
          <a:prstGeom prst="rect">
            <a:avLst/>
          </a:prstGeom>
          <a:noFill/>
          <a:ln w="9525">
            <a:solidFill>
              <a:srgbClr val="FF99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Text Box 22"/>
          <p:cNvSpPr txBox="1">
            <a:spLocks noChangeArrowheads="1"/>
          </p:cNvSpPr>
          <p:nvPr/>
        </p:nvSpPr>
        <p:spPr bwMode="auto">
          <a:xfrm>
            <a:off x="1965325" y="4456113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step 2</a:t>
            </a:r>
          </a:p>
        </p:txBody>
      </p:sp>
      <p:sp>
        <p:nvSpPr>
          <p:cNvPr id="16395" name="Text Box 23"/>
          <p:cNvSpPr txBox="1">
            <a:spLocks noChangeArrowheads="1"/>
          </p:cNvSpPr>
          <p:nvPr/>
        </p:nvSpPr>
        <p:spPr bwMode="auto">
          <a:xfrm>
            <a:off x="3962400" y="4419600"/>
            <a:ext cx="84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step 3</a:t>
            </a:r>
          </a:p>
        </p:txBody>
      </p:sp>
      <p:sp>
        <p:nvSpPr>
          <p:cNvPr id="16396" name="Text Box 24"/>
          <p:cNvSpPr txBox="1">
            <a:spLocks noChangeArrowheads="1"/>
          </p:cNvSpPr>
          <p:nvPr/>
        </p:nvSpPr>
        <p:spPr bwMode="auto">
          <a:xfrm>
            <a:off x="5937250" y="4419600"/>
            <a:ext cx="84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step 4</a:t>
            </a:r>
          </a:p>
        </p:txBody>
      </p:sp>
      <p:sp>
        <p:nvSpPr>
          <p:cNvPr id="16397" name="Text Box 25"/>
          <p:cNvSpPr txBox="1">
            <a:spLocks noChangeArrowheads="1"/>
          </p:cNvSpPr>
          <p:nvPr/>
        </p:nvSpPr>
        <p:spPr bwMode="auto">
          <a:xfrm>
            <a:off x="7156450" y="4419600"/>
            <a:ext cx="84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step 5</a:t>
            </a:r>
          </a:p>
        </p:txBody>
      </p:sp>
      <p:sp>
        <p:nvSpPr>
          <p:cNvPr id="16398" name="Line 26"/>
          <p:cNvSpPr>
            <a:spLocks noChangeShapeType="1"/>
          </p:cNvSpPr>
          <p:nvPr/>
        </p:nvSpPr>
        <p:spPr bwMode="auto">
          <a:xfrm flipV="1">
            <a:off x="4800600" y="25146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9" name="Text Box 27"/>
          <p:cNvSpPr txBox="1">
            <a:spLocks noChangeArrowheads="1"/>
          </p:cNvSpPr>
          <p:nvPr/>
        </p:nvSpPr>
        <p:spPr bwMode="auto">
          <a:xfrm>
            <a:off x="5334000" y="2224088"/>
            <a:ext cx="12858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Calibri" pitchFamily="34" charset="0"/>
              </a:rPr>
              <a:t>leading 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00FF"/>
                </a:solidFill>
                <a:latin typeface="Arial" charset="0"/>
                <a:cs typeface="Arial" charset="0"/>
              </a:rPr>
              <a:t>Contents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1. Solutions and Elementary Operations</a:t>
            </a:r>
          </a:p>
          <a:p>
            <a:endParaRPr lang="en-US" b="1" dirty="0" smtClean="0">
              <a:solidFill>
                <a:schemeClr val="tx2"/>
              </a:solidFill>
              <a:latin typeface="Calibri" pitchFamily="34" charset="0"/>
              <a:cs typeface="Arial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2. Gaussian Elimination</a:t>
            </a:r>
          </a:p>
          <a:p>
            <a:endParaRPr lang="en-US" b="1" dirty="0" smtClean="0">
              <a:solidFill>
                <a:schemeClr val="tx2"/>
              </a:solidFill>
              <a:latin typeface="Calibri" pitchFamily="34" charset="0"/>
              <a:cs typeface="Arial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3. Homogeneous Equations</a:t>
            </a:r>
          </a:p>
          <a:p>
            <a:endParaRPr lang="en-US" b="1" dirty="0" smtClean="0">
              <a:solidFill>
                <a:schemeClr val="tx2"/>
              </a:solidFill>
              <a:latin typeface="Calibri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CC3300"/>
                </a:solidFill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17412" name="Rectangle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smtClean="0">
                <a:solidFill>
                  <a:schemeClr val="tx2"/>
                </a:solidFill>
                <a:latin typeface="Arial" charset="0"/>
                <a:cs typeface="Arial" charset="0"/>
              </a:rPr>
              <a:t>Carry the matrix</a:t>
            </a:r>
          </a:p>
          <a:p>
            <a:endParaRPr lang="en-US" sz="2800" smtClean="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endParaRPr lang="en-US" sz="2800" smtClean="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endParaRPr lang="en-US" sz="2800" smtClean="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endParaRPr lang="en-US" sz="2800" smtClean="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r>
              <a:rPr lang="en-US" sz="2800" smtClean="0">
                <a:solidFill>
                  <a:schemeClr val="tx2"/>
                </a:solidFill>
                <a:latin typeface="Arial" charset="0"/>
                <a:cs typeface="Arial" charset="0"/>
              </a:rPr>
              <a:t>to row-echelon matrix</a:t>
            </a:r>
          </a:p>
          <a:p>
            <a:r>
              <a:rPr lang="en-US" sz="2800" smtClean="0">
                <a:solidFill>
                  <a:schemeClr val="tx2"/>
                </a:solidFill>
                <a:latin typeface="Arial" charset="0"/>
                <a:cs typeface="Arial" charset="0"/>
              </a:rPr>
              <a:t>to reduced row-echelon matrix</a:t>
            </a:r>
          </a:p>
        </p:txBody>
      </p:sp>
      <p:graphicFrame>
        <p:nvGraphicFramePr>
          <p:cNvPr id="1741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971800" y="2279650"/>
          <a:ext cx="2952750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9" name="Unknown" r:id="rId4" imgW="1257120" imgH="749160" progId="Equation.DSMT4">
                  <p:embed/>
                </p:oleObj>
              </mc:Choice>
              <mc:Fallback>
                <p:oleObj name="Unknown" r:id="rId4" imgW="1257120" imgH="749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279650"/>
                        <a:ext cx="2952750" cy="175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204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6059488" y="3287713"/>
          <a:ext cx="2717800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9" name="MathType 6.0 Equation" r:id="rId3" imgW="1269720" imgH="749160" progId="Equation.DSMT4">
                  <p:embed/>
                </p:oleObj>
              </mc:Choice>
              <mc:Fallback>
                <p:oleObj name="MathType 6.0 Equation" r:id="rId3" imgW="1269720" imgH="749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9488" y="3287713"/>
                        <a:ext cx="2717800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2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288" y="1298575"/>
          <a:ext cx="5653087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0" name="Unknown" r:id="rId5" imgW="2641320" imgH="749160" progId="Equation.DSMT4">
                  <p:embed/>
                </p:oleObj>
              </mc:Choice>
              <mc:Fallback>
                <p:oleObj name="Unknown" r:id="rId5" imgW="2641320" imgH="74916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8" y="1298575"/>
                        <a:ext cx="5653087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29" name="Object 2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678488" y="1298575"/>
          <a:ext cx="3098800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1" name="Unknown" r:id="rId7" imgW="1447560" imgH="749160" progId="Equation.DSMT4">
                  <p:embed/>
                </p:oleObj>
              </mc:Choice>
              <mc:Fallback>
                <p:oleObj name="Unknown" r:id="rId7" imgW="1447560" imgH="74916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8488" y="1298575"/>
                        <a:ext cx="3098800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16" name="Text Box 16"/>
          <p:cNvSpPr txBox="1">
            <a:spLocks noChangeArrowheads="1"/>
          </p:cNvSpPr>
          <p:nvPr/>
        </p:nvSpPr>
        <p:spPr bwMode="auto">
          <a:xfrm>
            <a:off x="6662738" y="5272088"/>
            <a:ext cx="227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row-echelon matrix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6505575" y="3762375"/>
            <a:ext cx="2562225" cy="1052513"/>
            <a:chOff x="3417" y="3072"/>
            <a:chExt cx="1614" cy="711"/>
          </a:xfrm>
        </p:grpSpPr>
        <p:sp>
          <p:nvSpPr>
            <p:cNvPr id="18443" name="Line 18"/>
            <p:cNvSpPr>
              <a:spLocks noChangeShapeType="1"/>
            </p:cNvSpPr>
            <p:nvPr/>
          </p:nvSpPr>
          <p:spPr bwMode="auto">
            <a:xfrm>
              <a:off x="3749" y="3074"/>
              <a:ext cx="0" cy="37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4" name="Line 19"/>
            <p:cNvSpPr>
              <a:spLocks noChangeShapeType="1"/>
            </p:cNvSpPr>
            <p:nvPr/>
          </p:nvSpPr>
          <p:spPr bwMode="auto">
            <a:xfrm>
              <a:off x="3759" y="3437"/>
              <a:ext cx="74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5" name="Line 20"/>
            <p:cNvSpPr>
              <a:spLocks noChangeShapeType="1"/>
            </p:cNvSpPr>
            <p:nvPr/>
          </p:nvSpPr>
          <p:spPr bwMode="auto">
            <a:xfrm flipH="1">
              <a:off x="3417" y="3072"/>
              <a:ext cx="32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6" name="Line 21"/>
            <p:cNvSpPr>
              <a:spLocks noChangeShapeType="1"/>
            </p:cNvSpPr>
            <p:nvPr/>
          </p:nvSpPr>
          <p:spPr bwMode="auto">
            <a:xfrm>
              <a:off x="4498" y="3783"/>
              <a:ext cx="53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7" name="Line 22"/>
            <p:cNvSpPr>
              <a:spLocks noChangeShapeType="1"/>
            </p:cNvSpPr>
            <p:nvPr/>
          </p:nvSpPr>
          <p:spPr bwMode="auto">
            <a:xfrm>
              <a:off x="4507" y="3437"/>
              <a:ext cx="0" cy="33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9224" name="Oval 24"/>
          <p:cNvSpPr>
            <a:spLocks noChangeArrowheads="1"/>
          </p:cNvSpPr>
          <p:nvPr/>
        </p:nvSpPr>
        <p:spPr bwMode="auto">
          <a:xfrm>
            <a:off x="6934200" y="3200400"/>
            <a:ext cx="66675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9225" name="Oval 25"/>
          <p:cNvSpPr>
            <a:spLocks noChangeArrowheads="1"/>
          </p:cNvSpPr>
          <p:nvPr/>
        </p:nvSpPr>
        <p:spPr bwMode="auto">
          <a:xfrm>
            <a:off x="8091488" y="3290888"/>
            <a:ext cx="762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9232" name="Object 32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90488" y="3287713"/>
          <a:ext cx="2854325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2" name="Unknown" r:id="rId9" imgW="1333440" imgH="749160" progId="Equation.DSMT4">
                  <p:embed/>
                </p:oleObj>
              </mc:Choice>
              <mc:Fallback>
                <p:oleObj name="Unknown" r:id="rId9" imgW="1333440" imgH="74916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8" y="3287713"/>
                        <a:ext cx="2854325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35" name="Object 35"/>
          <p:cNvGraphicFramePr>
            <a:graphicFrameLocks noChangeAspect="1"/>
          </p:cNvGraphicFramePr>
          <p:nvPr/>
        </p:nvGraphicFramePr>
        <p:xfrm>
          <a:off x="2882900" y="3287713"/>
          <a:ext cx="3151188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3" name="Unknown" r:id="rId11" imgW="1473120" imgH="749160" progId="Equation.DSMT4">
                  <p:embed/>
                </p:oleObj>
              </mc:Choice>
              <mc:Fallback>
                <p:oleObj name="Unknown" r:id="rId11" imgW="1473120" imgH="74916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3287713"/>
                        <a:ext cx="3151188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16" grpId="0"/>
      <p:bldP spid="179224" grpId="0" animBg="1"/>
      <p:bldP spid="1792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16"/>
          <p:cNvSpPr txBox="1">
            <a:spLocks noChangeArrowheads="1"/>
          </p:cNvSpPr>
          <p:nvPr/>
        </p:nvSpPr>
        <p:spPr bwMode="auto">
          <a:xfrm>
            <a:off x="2193925" y="5294313"/>
            <a:ext cx="323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reduced row-echelon matrix</a:t>
            </a:r>
          </a:p>
        </p:txBody>
      </p:sp>
      <p:grpSp>
        <p:nvGrpSpPr>
          <p:cNvPr id="19460" name="Group 22"/>
          <p:cNvGrpSpPr>
            <a:grpSpLocks/>
          </p:cNvGrpSpPr>
          <p:nvPr/>
        </p:nvGrpSpPr>
        <p:grpSpPr bwMode="auto">
          <a:xfrm>
            <a:off x="1433513" y="1004888"/>
            <a:ext cx="6324600" cy="3989387"/>
            <a:chOff x="912" y="624"/>
            <a:chExt cx="3984" cy="2513"/>
          </a:xfrm>
        </p:grpSpPr>
        <p:graphicFrame>
          <p:nvGraphicFramePr>
            <p:cNvPr id="19458" name="Object 4"/>
            <p:cNvGraphicFramePr>
              <a:graphicFrameLocks noChangeAspect="1"/>
            </p:cNvGraphicFramePr>
            <p:nvPr/>
          </p:nvGraphicFramePr>
          <p:xfrm>
            <a:off x="912" y="624"/>
            <a:ext cx="3984" cy="2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8" name="Unknown" r:id="rId3" imgW="2412720" imgH="1523880" progId="Equation.DSMT4">
                    <p:embed/>
                  </p:oleObj>
                </mc:Choice>
                <mc:Fallback>
                  <p:oleObj name="Unknown" r:id="rId3" imgW="2412720" imgH="15238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624"/>
                          <a:ext cx="3984" cy="2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1" name="Line 12"/>
            <p:cNvSpPr>
              <a:spLocks noChangeShapeType="1"/>
            </p:cNvSpPr>
            <p:nvPr/>
          </p:nvSpPr>
          <p:spPr bwMode="auto">
            <a:xfrm>
              <a:off x="1896" y="2229"/>
              <a:ext cx="0" cy="41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" name="Line 14"/>
            <p:cNvSpPr>
              <a:spLocks noChangeShapeType="1"/>
            </p:cNvSpPr>
            <p:nvPr/>
          </p:nvSpPr>
          <p:spPr bwMode="auto">
            <a:xfrm>
              <a:off x="1908" y="2640"/>
              <a:ext cx="8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" name="Line 17"/>
            <p:cNvSpPr>
              <a:spLocks noChangeShapeType="1"/>
            </p:cNvSpPr>
            <p:nvPr/>
          </p:nvSpPr>
          <p:spPr bwMode="auto">
            <a:xfrm flipH="1">
              <a:off x="1515" y="2235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" name="Line 19"/>
            <p:cNvSpPr>
              <a:spLocks noChangeShapeType="1"/>
            </p:cNvSpPr>
            <p:nvPr/>
          </p:nvSpPr>
          <p:spPr bwMode="auto">
            <a:xfrm>
              <a:off x="2775" y="3033"/>
              <a:ext cx="62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5" name="Line 20"/>
            <p:cNvSpPr>
              <a:spLocks noChangeShapeType="1"/>
            </p:cNvSpPr>
            <p:nvPr/>
          </p:nvSpPr>
          <p:spPr bwMode="auto">
            <a:xfrm>
              <a:off x="2784" y="2640"/>
              <a:ext cx="0" cy="38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b="1" dirty="0" smtClean="0">
                <a:solidFill>
                  <a:srgbClr val="FF0000"/>
                </a:solidFill>
              </a:rPr>
              <a:t>Do yourself</a:t>
            </a:r>
            <a:r>
              <a:rPr lang="en-US" sz="3300" dirty="0" smtClean="0"/>
              <a:t> – carry these matrices to </a:t>
            </a:r>
            <a:r>
              <a:rPr lang="en-US" sz="3300" u="sng" dirty="0" smtClean="0"/>
              <a:t>reduced</a:t>
            </a:r>
            <a:r>
              <a:rPr lang="en-US" sz="3300" dirty="0" smtClean="0"/>
              <a:t> row-echelon matrices</a:t>
            </a:r>
            <a:endParaRPr lang="en-US" sz="33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354553"/>
              </p:ext>
            </p:extLst>
          </p:nvPr>
        </p:nvGraphicFramePr>
        <p:xfrm>
          <a:off x="609600" y="2438400"/>
          <a:ext cx="24003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4" name="Equation" r:id="rId3" imgW="1028520" imgH="457200" progId="Equation.DSMT4">
                  <p:embed/>
                </p:oleObj>
              </mc:Choice>
              <mc:Fallback>
                <p:oleObj name="Equation" r:id="rId3" imgW="10285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2438400"/>
                        <a:ext cx="24003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94207"/>
              </p:ext>
            </p:extLst>
          </p:nvPr>
        </p:nvGraphicFramePr>
        <p:xfrm>
          <a:off x="4592638" y="1684338"/>
          <a:ext cx="3292475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5" name="Equation" r:id="rId5" imgW="1409400" imgH="711000" progId="Equation.DSMT4">
                  <p:embed/>
                </p:oleObj>
              </mc:Choice>
              <mc:Fallback>
                <p:oleObj name="Equation" r:id="rId5" imgW="1409400" imgH="71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2638" y="1684338"/>
                        <a:ext cx="3292475" cy="166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573789"/>
              </p:ext>
            </p:extLst>
          </p:nvPr>
        </p:nvGraphicFramePr>
        <p:xfrm>
          <a:off x="533400" y="4800600"/>
          <a:ext cx="308451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6" name="Equation" r:id="rId7" imgW="1320480" imgH="457200" progId="Equation.DSMT4">
                  <p:embed/>
                </p:oleObj>
              </mc:Choice>
              <mc:Fallback>
                <p:oleObj name="Equation" r:id="rId7" imgW="132048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800600"/>
                        <a:ext cx="3084512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234920"/>
              </p:ext>
            </p:extLst>
          </p:nvPr>
        </p:nvGraphicFramePr>
        <p:xfrm>
          <a:off x="4543425" y="3954463"/>
          <a:ext cx="3351213" cy="213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7" name="Equation" r:id="rId9" imgW="1434960" imgH="914400" progId="Equation.DSMT4">
                  <p:embed/>
                </p:oleObj>
              </mc:Choice>
              <mc:Fallback>
                <p:oleObj name="Equation" r:id="rId9" imgW="1434960" imgH="91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425" y="3954463"/>
                        <a:ext cx="3351213" cy="213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762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r>
              <a:rPr lang="en-US" b="1" smtClean="0">
                <a:solidFill>
                  <a:srgbClr val="CC3300"/>
                </a:solidFill>
                <a:latin typeface="Arial" charset="0"/>
                <a:cs typeface="Arial" charset="0"/>
              </a:rPr>
              <a:t>Gauss-Jordan Elimination</a:t>
            </a:r>
            <a:r>
              <a:rPr lang="en-US" sz="3600" b="1" smtClean="0">
                <a:latin typeface="Arial" charset="0"/>
                <a:cs typeface="Arial" charset="0"/>
              </a:rPr>
              <a:t/>
            </a:r>
            <a:br>
              <a:rPr lang="en-US" sz="3600" b="1" smtClean="0">
                <a:latin typeface="Arial" charset="0"/>
                <a:cs typeface="Arial" charset="0"/>
              </a:rPr>
            </a:br>
            <a:r>
              <a:rPr lang="en-US" sz="2800" smtClean="0">
                <a:latin typeface="Arial" charset="0"/>
                <a:cs typeface="Arial" charset="0"/>
              </a:rPr>
              <a:t>(for solving a system of linear equantions)</a:t>
            </a:r>
          </a:p>
        </p:txBody>
      </p:sp>
      <p:sp>
        <p:nvSpPr>
          <p:cNvPr id="20485" name="Rectangle 3"/>
          <p:cNvSpPr>
            <a:spLocks noGrp="1"/>
          </p:cNvSpPr>
          <p:nvPr>
            <p:ph type="body" idx="1"/>
          </p:nvPr>
        </p:nvSpPr>
        <p:spPr>
          <a:xfrm>
            <a:off x="457200" y="1798638"/>
            <a:ext cx="4876800" cy="4525962"/>
          </a:xfrm>
        </p:spPr>
        <p:txBody>
          <a:bodyPr/>
          <a:lstStyle/>
          <a:p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Step 1.Using elementary row operations, </a:t>
            </a:r>
            <a:r>
              <a:rPr lang="en-US" sz="2400" b="1" dirty="0" smtClean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augmented matrix </a:t>
            </a:r>
            <a:r>
              <a:rPr lang="en-US" sz="2400" b="1" dirty="0" smtClean="0">
                <a:solidFill>
                  <a:srgbClr val="0000FF"/>
                </a:solidFill>
                <a:latin typeface="Calibri" pitchFamily="34" charset="0"/>
                <a:cs typeface="Arial" charset="0"/>
                <a:sym typeface="Wingdings" pitchFamily="2" charset="2"/>
              </a:rPr>
              <a:t> </a:t>
            </a:r>
            <a:r>
              <a:rPr lang="en-US" sz="2400" b="1" u="sng" dirty="0" smtClean="0">
                <a:solidFill>
                  <a:srgbClr val="FF0000"/>
                </a:solidFill>
                <a:latin typeface="Calibri" pitchFamily="34" charset="0"/>
                <a:cs typeface="Arial" charset="0"/>
                <a:sym typeface="Wingdings" pitchFamily="2" charset="2"/>
              </a:rPr>
              <a:t>reduced</a:t>
            </a:r>
            <a:r>
              <a:rPr lang="en-US" sz="2400" b="1" dirty="0" smtClean="0">
                <a:solidFill>
                  <a:srgbClr val="0000FF"/>
                </a:solidFill>
                <a:latin typeface="Calibri" pitchFamily="34" charset="0"/>
                <a:cs typeface="Arial" charset="0"/>
                <a:sym typeface="Wingdings" pitchFamily="2" charset="2"/>
              </a:rPr>
              <a:t> row-echelon matrix</a:t>
            </a:r>
            <a:endParaRPr lang="en-US" sz="2400" b="1" dirty="0" smtClean="0">
              <a:solidFill>
                <a:srgbClr val="0000FF"/>
              </a:solidFill>
              <a:latin typeface="Calibri" pitchFamily="34" charset="0"/>
              <a:cs typeface="Arial" charset="0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Step 2. If a row [</a:t>
            </a:r>
            <a:r>
              <a:rPr lang="en-US" sz="2400" dirty="0" smtClean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0 0 0…0</a:t>
            </a:r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sz="2400" dirty="0" smtClean="0">
                <a:solidFill>
                  <a:srgbClr val="FF3300"/>
                </a:solidFill>
                <a:latin typeface="Calibri" pitchFamily="34" charset="0"/>
                <a:cs typeface="Arial" charset="0"/>
              </a:rPr>
              <a:t>1</a:t>
            </a:r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] occurs, the system is </a:t>
            </a:r>
            <a:r>
              <a:rPr lang="en-US" sz="2400" b="1" dirty="0" smtClean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inconsistent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Step 3. Otherwise, assign the </a:t>
            </a:r>
            <a:r>
              <a:rPr lang="en-US" sz="2400" b="1" dirty="0" err="1" smtClean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nonleading</a:t>
            </a:r>
            <a:r>
              <a:rPr lang="en-US" sz="2400" b="1" dirty="0" smtClean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 variables</a:t>
            </a:r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 as parameters, solve for the leading variables in terms of parameters</a:t>
            </a:r>
          </a:p>
          <a:p>
            <a:endParaRPr lang="en-US" sz="2400" dirty="0" smtClean="0">
              <a:solidFill>
                <a:schemeClr val="tx2"/>
              </a:solidFill>
              <a:latin typeface="Calibri" pitchFamily="34" charset="0"/>
              <a:cs typeface="Arial" charset="0"/>
            </a:endParaRPr>
          </a:p>
        </p:txBody>
      </p:sp>
      <p:graphicFrame>
        <p:nvGraphicFramePr>
          <p:cNvPr id="2048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291978"/>
              </p:ext>
            </p:extLst>
          </p:nvPr>
        </p:nvGraphicFramePr>
        <p:xfrm>
          <a:off x="5176838" y="2114550"/>
          <a:ext cx="365125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4" name="Equation" r:id="rId3" imgW="2400120" imgH="774360" progId="Equation.DSMT4">
                  <p:embed/>
                </p:oleObj>
              </mc:Choice>
              <mc:Fallback>
                <p:oleObj name="Equation" r:id="rId3" imgW="2400120" imgH="774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6838" y="2114550"/>
                        <a:ext cx="3651250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4705350" y="3429000"/>
            <a:ext cx="25384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tx2"/>
                </a:solidFill>
              </a:rPr>
              <a:t>reduced row echelon matrix</a:t>
            </a:r>
          </a:p>
        </p:txBody>
      </p:sp>
      <p:sp>
        <p:nvSpPr>
          <p:cNvPr id="20487" name="Line 6"/>
          <p:cNvSpPr>
            <a:spLocks noChangeShapeType="1"/>
          </p:cNvSpPr>
          <p:nvPr/>
        </p:nvSpPr>
        <p:spPr bwMode="auto">
          <a:xfrm flipV="1">
            <a:off x="3764756" y="3167742"/>
            <a:ext cx="2636044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04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986988"/>
              </p:ext>
            </p:extLst>
          </p:nvPr>
        </p:nvGraphicFramePr>
        <p:xfrm>
          <a:off x="5145088" y="4019550"/>
          <a:ext cx="3746500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5" name="Equation" r:id="rId5" imgW="2463480" imgH="774360" progId="Equation.DSMT4">
                  <p:embed/>
                </p:oleObj>
              </mc:Choice>
              <mc:Fallback>
                <p:oleObj name="Equation" r:id="rId5" imgW="2463480" imgH="7743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088" y="4019550"/>
                        <a:ext cx="3746500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Text Box 9"/>
          <p:cNvSpPr txBox="1">
            <a:spLocks noChangeArrowheads="1"/>
          </p:cNvSpPr>
          <p:nvPr/>
        </p:nvSpPr>
        <p:spPr bwMode="auto">
          <a:xfrm>
            <a:off x="5638800" y="5867400"/>
            <a:ext cx="314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00FF"/>
                </a:solidFill>
                <a:latin typeface="Calibri" pitchFamily="34" charset="0"/>
              </a:rPr>
              <a:t>z</a:t>
            </a:r>
            <a:r>
              <a:rPr lang="en-US" sz="2400" b="1">
                <a:solidFill>
                  <a:schemeClr val="tx2"/>
                </a:solidFill>
                <a:latin typeface="Calibri" pitchFamily="34" charset="0"/>
              </a:rPr>
              <a:t> is nonleading variable</a:t>
            </a:r>
          </a:p>
        </p:txBody>
      </p:sp>
      <p:sp>
        <p:nvSpPr>
          <p:cNvPr id="20489" name="Line 10"/>
          <p:cNvSpPr>
            <a:spLocks noChangeShapeType="1"/>
          </p:cNvSpPr>
          <p:nvPr/>
        </p:nvSpPr>
        <p:spPr bwMode="auto">
          <a:xfrm flipH="1">
            <a:off x="5867400" y="5105400"/>
            <a:ext cx="2514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Line 11"/>
          <p:cNvSpPr>
            <a:spLocks noChangeShapeType="1"/>
          </p:cNvSpPr>
          <p:nvPr/>
        </p:nvSpPr>
        <p:spPr bwMode="auto">
          <a:xfrm>
            <a:off x="1219200" y="4524375"/>
            <a:ext cx="685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1" name="Text Box 12"/>
          <p:cNvSpPr txBox="1">
            <a:spLocks noChangeArrowheads="1"/>
          </p:cNvSpPr>
          <p:nvPr/>
        </p:nvSpPr>
        <p:spPr bwMode="auto">
          <a:xfrm>
            <a:off x="1431925" y="5980113"/>
            <a:ext cx="1828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z=t (parameter)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430086"/>
              </p:ext>
            </p:extLst>
          </p:nvPr>
        </p:nvGraphicFramePr>
        <p:xfrm>
          <a:off x="228600" y="371249"/>
          <a:ext cx="8707438" cy="601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2" name="Equation" r:id="rId3" imgW="4406760" imgH="3047760" progId="Equation.DSMT4">
                  <p:embed/>
                </p:oleObj>
              </mc:Choice>
              <mc:Fallback>
                <p:oleObj name="Equation" r:id="rId3" imgW="4406760" imgH="30477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71249"/>
                        <a:ext cx="8707438" cy="601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1386114" y="5867400"/>
            <a:ext cx="1828800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1524000" y="6324600"/>
            <a:ext cx="1530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inconsistent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7639" y="152400"/>
            <a:ext cx="6255204" cy="1979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355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938792"/>
              </p:ext>
            </p:extLst>
          </p:nvPr>
        </p:nvGraphicFramePr>
        <p:xfrm>
          <a:off x="2067800" y="2285534"/>
          <a:ext cx="4428898" cy="2286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4" name="Equation" r:id="rId4" imgW="3047760" imgH="1574640" progId="Equation.DSMT4">
                  <p:embed/>
                </p:oleObj>
              </mc:Choice>
              <mc:Fallback>
                <p:oleObj name="Equation" r:id="rId4" imgW="3047760" imgH="1574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7800" y="2285534"/>
                        <a:ext cx="4428898" cy="22869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4077672" y="4495800"/>
            <a:ext cx="33137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reduced row </a:t>
            </a:r>
            <a:r>
              <a:rPr lang="en-US" b="1" dirty="0">
                <a:solidFill>
                  <a:schemeClr val="tx2"/>
                </a:solidFill>
              </a:rPr>
              <a:t>echelon matrix</a:t>
            </a:r>
          </a:p>
        </p:txBody>
      </p:sp>
      <p:sp>
        <p:nvSpPr>
          <p:cNvPr id="23557" name="Line 6"/>
          <p:cNvSpPr>
            <a:spLocks noChangeShapeType="1"/>
          </p:cNvSpPr>
          <p:nvPr/>
        </p:nvSpPr>
        <p:spPr bwMode="auto">
          <a:xfrm flipV="1">
            <a:off x="4876800" y="3109912"/>
            <a:ext cx="2362200" cy="509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58" name="Line 7"/>
          <p:cNvSpPr>
            <a:spLocks noChangeShapeType="1"/>
          </p:cNvSpPr>
          <p:nvPr/>
        </p:nvSpPr>
        <p:spPr bwMode="auto">
          <a:xfrm flipV="1">
            <a:off x="5734536" y="3109912"/>
            <a:ext cx="1504464" cy="852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59" name="Text Box 8"/>
          <p:cNvSpPr txBox="1">
            <a:spLocks noChangeArrowheads="1"/>
          </p:cNvSpPr>
          <p:nvPr/>
        </p:nvSpPr>
        <p:spPr bwMode="auto">
          <a:xfrm>
            <a:off x="6699250" y="2743200"/>
            <a:ext cx="145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leading one</a:t>
            </a:r>
          </a:p>
        </p:txBody>
      </p:sp>
      <p:sp>
        <p:nvSpPr>
          <p:cNvPr id="23560" name="Text Box 9"/>
          <p:cNvSpPr txBox="1">
            <a:spLocks noChangeArrowheads="1"/>
          </p:cNvSpPr>
          <p:nvPr/>
        </p:nvSpPr>
        <p:spPr bwMode="auto">
          <a:xfrm>
            <a:off x="304800" y="4701846"/>
            <a:ext cx="3276600" cy="1938992"/>
          </a:xfrm>
          <a:prstGeom prst="rect">
            <a:avLst/>
          </a:prstGeom>
          <a:solidFill>
            <a:schemeClr val="tx2"/>
          </a:solidFill>
          <a:ln w="9525">
            <a:solidFill>
              <a:srgbClr val="CCFF99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,x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 are </a:t>
            </a:r>
            <a:r>
              <a:rPr lang="en-US" sz="2400" b="1" u="sng" dirty="0" err="1">
                <a:solidFill>
                  <a:schemeClr val="bg1"/>
                </a:solidFill>
                <a:latin typeface="Calibri" pitchFamily="34" charset="0"/>
              </a:rPr>
              <a:t>nonleading</a:t>
            </a:r>
            <a:r>
              <a:rPr lang="en-US" sz="2400" b="1" u="sng" dirty="0">
                <a:solidFill>
                  <a:schemeClr val="bg1"/>
                </a:solidFill>
                <a:latin typeface="Calibri" pitchFamily="34" charset="0"/>
              </a:rPr>
              <a:t> variables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, so we set</a:t>
            </a:r>
          </a:p>
          <a:p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=t and x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=s (parameters) and then compute x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, x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23561" name="Line 10"/>
          <p:cNvSpPr>
            <a:spLocks noChangeShapeType="1"/>
          </p:cNvSpPr>
          <p:nvPr/>
        </p:nvSpPr>
        <p:spPr bwMode="auto">
          <a:xfrm flipH="1">
            <a:off x="3581400" y="4865132"/>
            <a:ext cx="2057400" cy="4688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35241" y="5334000"/>
            <a:ext cx="16033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= 2 + 2t - s</a:t>
            </a:r>
          </a:p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=         t</a:t>
            </a:r>
          </a:p>
          <a:p>
            <a:r>
              <a:rPr lang="en-US" dirty="0" smtClean="0"/>
              <a:t>x</a:t>
            </a:r>
            <a:r>
              <a:rPr lang="en-US" baseline="-25000" dirty="0" smtClean="0"/>
              <a:t>3</a:t>
            </a:r>
            <a:r>
              <a:rPr lang="en-US" dirty="0" smtClean="0"/>
              <a:t> = 1 +     2s</a:t>
            </a:r>
          </a:p>
          <a:p>
            <a:r>
              <a:rPr lang="en-US" dirty="0" smtClean="0"/>
              <a:t>x</a:t>
            </a:r>
            <a:r>
              <a:rPr lang="en-US" baseline="-25000" dirty="0" smtClean="0"/>
              <a:t>4</a:t>
            </a:r>
            <a:r>
              <a:rPr lang="en-US" dirty="0" smtClean="0"/>
              <a:t> =             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dirty="0" smtClean="0"/>
              <a:t>Do yourself – solve the following systems given by augmented matrices</a:t>
            </a:r>
            <a:endParaRPr lang="en-US" sz="33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393366"/>
              </p:ext>
            </p:extLst>
          </p:nvPr>
        </p:nvGraphicFramePr>
        <p:xfrm>
          <a:off x="838200" y="1814486"/>
          <a:ext cx="1732182" cy="1309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4" name="Equation" r:id="rId3" imgW="1396800" imgH="774360" progId="Equation.DSMT4">
                  <p:embed/>
                </p:oleObj>
              </mc:Choice>
              <mc:Fallback>
                <p:oleObj name="Equation" r:id="rId3" imgW="139680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814486"/>
                        <a:ext cx="1732182" cy="1309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667958"/>
              </p:ext>
            </p:extLst>
          </p:nvPr>
        </p:nvGraphicFramePr>
        <p:xfrm>
          <a:off x="3505200" y="1814486"/>
          <a:ext cx="1905400" cy="1309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5" name="Equation" r:id="rId5" imgW="1536480" imgH="774360" progId="Equation.DSMT4">
                  <p:embed/>
                </p:oleObj>
              </mc:Choice>
              <mc:Fallback>
                <p:oleObj name="Equation" r:id="rId5" imgW="1536480" imgH="774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814486"/>
                        <a:ext cx="1905400" cy="1309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737021"/>
              </p:ext>
            </p:extLst>
          </p:nvPr>
        </p:nvGraphicFramePr>
        <p:xfrm>
          <a:off x="6248400" y="1854398"/>
          <a:ext cx="1999883" cy="1309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6" name="Equation" r:id="rId7" imgW="1612800" imgH="774360" progId="Equation.DSMT4">
                  <p:embed/>
                </p:oleObj>
              </mc:Choice>
              <mc:Fallback>
                <p:oleObj name="Equation" r:id="rId7" imgW="1612800" imgH="774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854398"/>
                        <a:ext cx="1999883" cy="1309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658540"/>
              </p:ext>
            </p:extLst>
          </p:nvPr>
        </p:nvGraphicFramePr>
        <p:xfrm>
          <a:off x="787404" y="3643286"/>
          <a:ext cx="1558964" cy="1309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7" name="Equation" r:id="rId9" imgW="1257120" imgH="774360" progId="Equation.DSMT4">
                  <p:embed/>
                </p:oleObj>
              </mc:Choice>
              <mc:Fallback>
                <p:oleObj name="Equation" r:id="rId9" imgW="1257120" imgH="774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4" y="3643286"/>
                        <a:ext cx="1558964" cy="1309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204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5943600"/>
            <a:ext cx="28194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79" name="Text Box 6"/>
          <p:cNvSpPr txBox="1">
            <a:spLocks noChangeArrowheads="1"/>
          </p:cNvSpPr>
          <p:nvPr/>
        </p:nvSpPr>
        <p:spPr bwMode="auto">
          <a:xfrm>
            <a:off x="669925" y="838200"/>
            <a:ext cx="721704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Which condition on the numbers </a:t>
            </a:r>
            <a:r>
              <a:rPr lang="en-US" sz="2400" dirty="0" err="1">
                <a:solidFill>
                  <a:schemeClr val="tx2"/>
                </a:solidFill>
              </a:rPr>
              <a:t>a,b,c</a:t>
            </a:r>
            <a:r>
              <a:rPr lang="en-US" sz="2400" dirty="0">
                <a:solidFill>
                  <a:schemeClr val="tx2"/>
                </a:solidFill>
              </a:rPr>
              <a:t> is the </a:t>
            </a:r>
            <a:r>
              <a:rPr lang="en-US" sz="2400" dirty="0" smtClean="0">
                <a:solidFill>
                  <a:schemeClr val="tx2"/>
                </a:solidFill>
              </a:rPr>
              <a:t>system</a:t>
            </a:r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consistent </a:t>
            </a:r>
            <a:r>
              <a:rPr lang="en-US" sz="2400" dirty="0">
                <a:solidFill>
                  <a:schemeClr val="tx2"/>
                </a:solidFill>
              </a:rPr>
              <a:t>? </a:t>
            </a:r>
            <a:endParaRPr lang="en-US" sz="2400" dirty="0" smtClean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Answer: </a:t>
            </a:r>
            <a:r>
              <a:rPr lang="en-US" sz="2400" b="1" dirty="0" smtClean="0">
                <a:solidFill>
                  <a:srgbClr val="FF0000"/>
                </a:solidFill>
              </a:rPr>
              <a:t>c-2a+b=0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4580" name="Rectangle 2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Example </a:t>
            </a:r>
          </a:p>
        </p:txBody>
      </p:sp>
      <p:graphicFrame>
        <p:nvGraphicFramePr>
          <p:cNvPr id="2457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429000" y="1371600"/>
          <a:ext cx="2362200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8" name="MathType 6.0 Equation" r:id="rId4" imgW="1168200" imgH="749160" progId="Equation.DSMT4">
                  <p:embed/>
                </p:oleObj>
              </mc:Choice>
              <mc:Fallback>
                <p:oleObj name="MathType 6.0 Equation" r:id="rId4" imgW="1168200" imgH="749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371600"/>
                        <a:ext cx="2362200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4"/>
          <p:cNvGraphicFramePr>
            <a:graphicFrameLocks noChangeAspect="1"/>
          </p:cNvGraphicFramePr>
          <p:nvPr/>
        </p:nvGraphicFramePr>
        <p:xfrm>
          <a:off x="901438" y="3505200"/>
          <a:ext cx="7404362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9" name="Equation" r:id="rId6" imgW="4025880" imgH="1574640" progId="Equation.DSMT4">
                  <p:embed/>
                </p:oleObj>
              </mc:Choice>
              <mc:Fallback>
                <p:oleObj name="Equation" r:id="rId6" imgW="4025880" imgH="1574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438" y="3505200"/>
                        <a:ext cx="7404362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CC3300"/>
                </a:solidFill>
                <a:latin typeface="Arial" charset="0"/>
                <a:cs typeface="Arial" charset="0"/>
              </a:rPr>
              <a:t>The rank of a matrix</a:t>
            </a:r>
          </a:p>
        </p:txBody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+mn-lt"/>
                <a:cs typeface="Arial" charset="0"/>
              </a:rPr>
              <a:t>The </a:t>
            </a:r>
            <a:r>
              <a:rPr lang="en-US" dirty="0" smtClean="0">
                <a:solidFill>
                  <a:srgbClr val="0000FF"/>
                </a:solidFill>
                <a:latin typeface="+mn-lt"/>
                <a:cs typeface="Arial" charset="0"/>
              </a:rPr>
              <a:t>reduced row-echelon</a:t>
            </a:r>
            <a:r>
              <a:rPr lang="en-US" dirty="0" smtClean="0">
                <a:solidFill>
                  <a:schemeClr val="tx2"/>
                </a:solidFill>
                <a:latin typeface="+mn-lt"/>
                <a:cs typeface="Arial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+mn-lt"/>
                <a:cs typeface="Arial" charset="0"/>
              </a:rPr>
              <a:t>form</a:t>
            </a:r>
            <a:r>
              <a:rPr lang="en-US" dirty="0" smtClean="0">
                <a:solidFill>
                  <a:schemeClr val="tx2"/>
                </a:solidFill>
                <a:latin typeface="+mn-lt"/>
                <a:cs typeface="Arial" charset="0"/>
              </a:rPr>
              <a:t> of a matrix A is </a:t>
            </a:r>
            <a:r>
              <a:rPr lang="en-US" dirty="0" smtClean="0">
                <a:solidFill>
                  <a:srgbClr val="0000FF"/>
                </a:solidFill>
                <a:latin typeface="+mn-lt"/>
                <a:cs typeface="Arial" charset="0"/>
              </a:rPr>
              <a:t>uniquely determined</a:t>
            </a:r>
            <a:r>
              <a:rPr lang="en-US" dirty="0" smtClean="0">
                <a:solidFill>
                  <a:schemeClr val="tx2"/>
                </a:solidFill>
                <a:latin typeface="+mn-lt"/>
                <a:cs typeface="Arial" charset="0"/>
              </a:rPr>
              <a:t> by A, but the row-echelon form of A is not unique</a:t>
            </a:r>
          </a:p>
          <a:p>
            <a:r>
              <a:rPr lang="en-US" dirty="0" smtClean="0">
                <a:solidFill>
                  <a:schemeClr val="tx2"/>
                </a:solidFill>
                <a:latin typeface="+mn-lt"/>
                <a:cs typeface="Arial" charset="0"/>
              </a:rPr>
              <a:t>The number r of leading 1’s is the same in each of the different row-echelon matrices</a:t>
            </a:r>
          </a:p>
          <a:p>
            <a:r>
              <a:rPr lang="en-US" dirty="0" smtClean="0">
                <a:solidFill>
                  <a:schemeClr val="tx2"/>
                </a:solidFill>
                <a:latin typeface="+mn-lt"/>
                <a:cs typeface="Arial" charset="0"/>
              </a:rPr>
              <a:t>As r depends only on A and not on the row-echelon forms, it is called </a:t>
            </a:r>
            <a:r>
              <a:rPr lang="en-US" b="1" dirty="0" smtClean="0">
                <a:solidFill>
                  <a:srgbClr val="0000FF"/>
                </a:solidFill>
                <a:latin typeface="+mn-lt"/>
                <a:cs typeface="Arial" charset="0"/>
              </a:rPr>
              <a:t>the rank of the matrix A</a:t>
            </a:r>
            <a:r>
              <a:rPr lang="en-US" dirty="0" smtClean="0">
                <a:solidFill>
                  <a:schemeClr val="tx2"/>
                </a:solidFill>
                <a:latin typeface="+mn-lt"/>
                <a:cs typeface="Arial" charset="0"/>
              </a:rPr>
              <a:t>, and written r=</a:t>
            </a:r>
            <a:r>
              <a:rPr lang="en-US" dirty="0" err="1" smtClean="0">
                <a:solidFill>
                  <a:schemeClr val="tx2"/>
                </a:solidFill>
                <a:latin typeface="+mn-lt"/>
                <a:cs typeface="Arial" charset="0"/>
              </a:rPr>
              <a:t>rankA</a:t>
            </a:r>
            <a:endParaRPr lang="en-US" dirty="0" smtClean="0">
              <a:solidFill>
                <a:schemeClr val="tx2"/>
              </a:solidFill>
              <a:latin typeface="+mn-lt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defRPr/>
            </a:pPr>
            <a:r>
              <a:rPr lang="en-US" sz="2400" dirty="0" smtClean="0">
                <a:solidFill>
                  <a:srgbClr val="0000FF"/>
                </a:solidFill>
                <a:latin typeface="+mn-lt"/>
                <a:cs typeface="Arial" charset="0"/>
              </a:rPr>
              <a:t>a</a:t>
            </a:r>
            <a:r>
              <a:rPr lang="en-US" sz="2400" baseline="-25000" dirty="0" smtClean="0">
                <a:solidFill>
                  <a:srgbClr val="0000FF"/>
                </a:solidFill>
                <a:latin typeface="+mn-lt"/>
                <a:cs typeface="Arial" charset="0"/>
              </a:rPr>
              <a:t>1</a:t>
            </a:r>
            <a:r>
              <a:rPr lang="en-US" sz="2400" dirty="0" smtClean="0">
                <a:latin typeface="+mn-lt"/>
                <a:cs typeface="Arial" charset="0"/>
              </a:rPr>
              <a:t>x</a:t>
            </a:r>
            <a:r>
              <a:rPr lang="en-US" sz="2400" baseline="-25000" dirty="0" smtClean="0">
                <a:latin typeface="+mn-lt"/>
                <a:cs typeface="Arial" charset="0"/>
              </a:rPr>
              <a:t>1</a:t>
            </a:r>
            <a:r>
              <a:rPr lang="en-US" sz="2400" dirty="0" smtClean="0">
                <a:solidFill>
                  <a:srgbClr val="0000FF"/>
                </a:solidFill>
                <a:latin typeface="+mn-lt"/>
                <a:cs typeface="Arial" charset="0"/>
              </a:rPr>
              <a:t>+a</a:t>
            </a:r>
            <a:r>
              <a:rPr lang="en-US" sz="2400" baseline="-25000" dirty="0" smtClean="0">
                <a:solidFill>
                  <a:srgbClr val="0000FF"/>
                </a:solidFill>
                <a:latin typeface="+mn-lt"/>
                <a:cs typeface="Arial" charset="0"/>
              </a:rPr>
              <a:t>2</a:t>
            </a:r>
            <a:r>
              <a:rPr lang="en-US" sz="2400" dirty="0" smtClean="0">
                <a:latin typeface="+mn-lt"/>
                <a:cs typeface="Arial" charset="0"/>
              </a:rPr>
              <a:t>x</a:t>
            </a:r>
            <a:r>
              <a:rPr lang="en-US" sz="2400" baseline="-25000" dirty="0" smtClean="0">
                <a:latin typeface="+mn-lt"/>
                <a:cs typeface="Arial" charset="0"/>
              </a:rPr>
              <a:t>2</a:t>
            </a:r>
            <a:r>
              <a:rPr lang="en-US" sz="2400" dirty="0" smtClean="0">
                <a:solidFill>
                  <a:srgbClr val="0000FF"/>
                </a:solidFill>
                <a:latin typeface="+mn-lt"/>
                <a:cs typeface="Arial" charset="0"/>
              </a:rPr>
              <a:t>+…+</a:t>
            </a:r>
            <a:r>
              <a:rPr lang="en-US" sz="2400" dirty="0" err="1" smtClean="0">
                <a:solidFill>
                  <a:srgbClr val="0000FF"/>
                </a:solidFill>
                <a:latin typeface="+mn-lt"/>
                <a:cs typeface="Arial" charset="0"/>
              </a:rPr>
              <a:t>a</a:t>
            </a:r>
            <a:r>
              <a:rPr lang="en-US" sz="2400" baseline="-25000" dirty="0" err="1" smtClean="0">
                <a:solidFill>
                  <a:srgbClr val="0000FF"/>
                </a:solidFill>
                <a:latin typeface="+mn-lt"/>
                <a:cs typeface="Arial" charset="0"/>
              </a:rPr>
              <a:t>n</a:t>
            </a:r>
            <a:r>
              <a:rPr lang="en-US" sz="2400" dirty="0" err="1" smtClean="0">
                <a:latin typeface="+mn-lt"/>
                <a:cs typeface="Arial" charset="0"/>
              </a:rPr>
              <a:t>x</a:t>
            </a:r>
            <a:r>
              <a:rPr lang="en-US" sz="2400" baseline="-25000" dirty="0" err="1" smtClean="0">
                <a:latin typeface="+mn-lt"/>
                <a:cs typeface="Arial" charset="0"/>
              </a:rPr>
              <a:t>n</a:t>
            </a:r>
            <a:r>
              <a:rPr lang="en-US" sz="2400" dirty="0" smtClean="0">
                <a:solidFill>
                  <a:srgbClr val="0000FF"/>
                </a:solidFill>
                <a:latin typeface="+mn-lt"/>
                <a:cs typeface="Arial" charset="0"/>
              </a:rPr>
              <a:t>=b is called a </a:t>
            </a:r>
            <a:r>
              <a:rPr lang="en-US" sz="2400" b="1" dirty="0" smtClean="0">
                <a:solidFill>
                  <a:srgbClr val="0000FF"/>
                </a:solidFill>
                <a:latin typeface="+mn-lt"/>
                <a:cs typeface="Arial" charset="0"/>
              </a:rPr>
              <a:t>linear equation (</a:t>
            </a:r>
            <a:r>
              <a:rPr lang="en-US" sz="2400" b="1" dirty="0" err="1" smtClean="0">
                <a:solidFill>
                  <a:srgbClr val="0000FF"/>
                </a:solidFill>
                <a:latin typeface="+mn-lt"/>
                <a:cs typeface="Arial" charset="0"/>
              </a:rPr>
              <a:t>phương</a:t>
            </a:r>
            <a:r>
              <a:rPr lang="en-US" sz="2400" b="1" dirty="0" smtClean="0">
                <a:solidFill>
                  <a:srgbClr val="0000FF"/>
                </a:solidFill>
                <a:latin typeface="+mn-lt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+mn-lt"/>
                <a:cs typeface="Arial" charset="0"/>
              </a:rPr>
              <a:t>trình</a:t>
            </a:r>
            <a:r>
              <a:rPr lang="en-US" sz="2400" b="1" dirty="0" smtClean="0">
                <a:solidFill>
                  <a:srgbClr val="0000FF"/>
                </a:solidFill>
                <a:latin typeface="+mn-lt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+mn-lt"/>
                <a:cs typeface="Arial" charset="0"/>
              </a:rPr>
              <a:t>tuyến</a:t>
            </a:r>
            <a:r>
              <a:rPr lang="en-US" sz="2400" b="1" dirty="0" smtClean="0">
                <a:solidFill>
                  <a:srgbClr val="0000FF"/>
                </a:solidFill>
                <a:latin typeface="+mn-lt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+mn-lt"/>
                <a:cs typeface="Arial" charset="0"/>
              </a:rPr>
              <a:t>tính</a:t>
            </a:r>
            <a:r>
              <a:rPr lang="en-US" sz="2400" b="1" dirty="0" smtClean="0">
                <a:solidFill>
                  <a:srgbClr val="0000FF"/>
                </a:solidFill>
                <a:latin typeface="+mn-lt"/>
                <a:cs typeface="Arial" charset="0"/>
              </a:rPr>
              <a:t>)</a:t>
            </a:r>
            <a:endParaRPr lang="en-US" sz="2400" dirty="0" smtClean="0">
              <a:solidFill>
                <a:srgbClr val="0000FF"/>
              </a:solidFill>
              <a:latin typeface="+mn-lt"/>
              <a:cs typeface="Arial" charset="0"/>
            </a:endParaRPr>
          </a:p>
          <a:p>
            <a:pPr>
              <a:defRPr/>
            </a:pPr>
            <a:r>
              <a:rPr lang="en-US" sz="2400" dirty="0" smtClean="0">
                <a:solidFill>
                  <a:srgbClr val="0000FF"/>
                </a:solidFill>
                <a:latin typeface="+mn-lt"/>
                <a:cs typeface="Arial" charset="0"/>
              </a:rPr>
              <a:t>A </a:t>
            </a:r>
            <a:r>
              <a:rPr lang="en-US" sz="2400" dirty="0" smtClean="0">
                <a:solidFill>
                  <a:srgbClr val="CC3300"/>
                </a:solidFill>
                <a:latin typeface="+mn-lt"/>
                <a:cs typeface="Arial" charset="0"/>
              </a:rPr>
              <a:t>solution (</a:t>
            </a:r>
            <a:r>
              <a:rPr lang="en-US" sz="2400" dirty="0" err="1" smtClean="0">
                <a:solidFill>
                  <a:srgbClr val="CC3300"/>
                </a:solidFill>
                <a:latin typeface="+mn-lt"/>
                <a:cs typeface="Arial" charset="0"/>
              </a:rPr>
              <a:t>nghiệm</a:t>
            </a:r>
            <a:r>
              <a:rPr lang="en-US" sz="2400" dirty="0" smtClean="0">
                <a:solidFill>
                  <a:srgbClr val="CC3300"/>
                </a:solidFill>
                <a:latin typeface="+mn-lt"/>
                <a:cs typeface="Arial" charset="0"/>
              </a:rPr>
              <a:t>)</a:t>
            </a:r>
            <a:r>
              <a:rPr lang="en-US" sz="2400" dirty="0" smtClean="0">
                <a:solidFill>
                  <a:srgbClr val="0000FF"/>
                </a:solidFill>
                <a:latin typeface="+mn-lt"/>
                <a:cs typeface="Arial" charset="0"/>
              </a:rPr>
              <a:t> to the equation is a sequence </a:t>
            </a:r>
            <a:r>
              <a:rPr lang="en-US" sz="2400" dirty="0" smtClean="0">
                <a:solidFill>
                  <a:srgbClr val="CC3300"/>
                </a:solidFill>
                <a:latin typeface="+mn-lt"/>
                <a:cs typeface="Arial" charset="0"/>
              </a:rPr>
              <a:t>s</a:t>
            </a:r>
            <a:r>
              <a:rPr lang="en-US" sz="2400" baseline="-25000" dirty="0" smtClean="0">
                <a:solidFill>
                  <a:srgbClr val="CC3300"/>
                </a:solidFill>
                <a:latin typeface="+mn-lt"/>
                <a:cs typeface="Arial" charset="0"/>
              </a:rPr>
              <a:t>1</a:t>
            </a:r>
            <a:r>
              <a:rPr lang="en-US" sz="2400" dirty="0" smtClean="0">
                <a:solidFill>
                  <a:srgbClr val="0000FF"/>
                </a:solidFill>
                <a:latin typeface="+mn-lt"/>
                <a:cs typeface="Arial" charset="0"/>
              </a:rPr>
              <a:t>,</a:t>
            </a:r>
            <a:r>
              <a:rPr lang="en-US" sz="2400" dirty="0" smtClean="0">
                <a:solidFill>
                  <a:srgbClr val="CC3300"/>
                </a:solidFill>
                <a:latin typeface="+mn-lt"/>
                <a:cs typeface="Arial" charset="0"/>
              </a:rPr>
              <a:t>s</a:t>
            </a:r>
            <a:r>
              <a:rPr lang="en-US" sz="2400" baseline="-25000" dirty="0" smtClean="0">
                <a:solidFill>
                  <a:srgbClr val="CC3300"/>
                </a:solidFill>
                <a:latin typeface="+mn-lt"/>
                <a:cs typeface="Arial" charset="0"/>
              </a:rPr>
              <a:t>2</a:t>
            </a:r>
            <a:r>
              <a:rPr lang="en-US" sz="2400" dirty="0" smtClean="0">
                <a:solidFill>
                  <a:srgbClr val="0000FF"/>
                </a:solidFill>
                <a:latin typeface="+mn-lt"/>
                <a:cs typeface="Arial" charset="0"/>
              </a:rPr>
              <a:t>,…,</a:t>
            </a:r>
            <a:r>
              <a:rPr lang="en-US" sz="2400" dirty="0" err="1" smtClean="0">
                <a:solidFill>
                  <a:srgbClr val="CC3300"/>
                </a:solidFill>
                <a:latin typeface="+mn-lt"/>
                <a:cs typeface="Arial" charset="0"/>
              </a:rPr>
              <a:t>s</a:t>
            </a:r>
            <a:r>
              <a:rPr lang="en-US" sz="2400" baseline="-25000" dirty="0" err="1" smtClean="0">
                <a:solidFill>
                  <a:srgbClr val="CC3300"/>
                </a:solidFill>
                <a:latin typeface="+mn-lt"/>
                <a:cs typeface="Arial" charset="0"/>
              </a:rPr>
              <a:t>n</a:t>
            </a:r>
            <a:r>
              <a:rPr lang="en-US" sz="2400" dirty="0" smtClean="0">
                <a:solidFill>
                  <a:srgbClr val="CC3300"/>
                </a:solidFill>
                <a:latin typeface="+mn-lt"/>
                <a:cs typeface="Arial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+mn-lt"/>
                <a:cs typeface="Arial" charset="0"/>
              </a:rPr>
              <a:t>such that a</a:t>
            </a:r>
            <a:r>
              <a:rPr lang="en-US" sz="2400" baseline="-25000" dirty="0" smtClean="0">
                <a:solidFill>
                  <a:srgbClr val="0000FF"/>
                </a:solidFill>
                <a:latin typeface="+mn-lt"/>
                <a:cs typeface="Arial" charset="0"/>
              </a:rPr>
              <a:t>1</a:t>
            </a:r>
            <a:r>
              <a:rPr lang="en-US" sz="2400" dirty="0" smtClean="0">
                <a:solidFill>
                  <a:srgbClr val="CC3300"/>
                </a:solidFill>
                <a:latin typeface="+mn-lt"/>
                <a:cs typeface="Arial" charset="0"/>
              </a:rPr>
              <a:t>s</a:t>
            </a:r>
            <a:r>
              <a:rPr lang="en-US" sz="2400" baseline="-25000" dirty="0" smtClean="0">
                <a:solidFill>
                  <a:srgbClr val="CC3300"/>
                </a:solidFill>
                <a:latin typeface="+mn-lt"/>
                <a:cs typeface="Arial" charset="0"/>
              </a:rPr>
              <a:t>1</a:t>
            </a:r>
            <a:r>
              <a:rPr lang="en-US" sz="2400" dirty="0" smtClean="0">
                <a:solidFill>
                  <a:srgbClr val="0000FF"/>
                </a:solidFill>
                <a:latin typeface="+mn-lt"/>
                <a:cs typeface="Arial" charset="0"/>
              </a:rPr>
              <a:t>+a</a:t>
            </a:r>
            <a:r>
              <a:rPr lang="en-US" sz="2400" baseline="-25000" dirty="0" smtClean="0">
                <a:solidFill>
                  <a:srgbClr val="0000FF"/>
                </a:solidFill>
                <a:latin typeface="+mn-lt"/>
                <a:cs typeface="Arial" charset="0"/>
              </a:rPr>
              <a:t>2</a:t>
            </a:r>
            <a:r>
              <a:rPr lang="en-US" sz="2400" dirty="0" smtClean="0">
                <a:solidFill>
                  <a:srgbClr val="CC3300"/>
                </a:solidFill>
                <a:latin typeface="+mn-lt"/>
                <a:cs typeface="Arial" charset="0"/>
              </a:rPr>
              <a:t>s</a:t>
            </a:r>
            <a:r>
              <a:rPr lang="en-US" sz="2400" baseline="-25000" dirty="0" smtClean="0">
                <a:solidFill>
                  <a:srgbClr val="CC3300"/>
                </a:solidFill>
                <a:latin typeface="+mn-lt"/>
                <a:cs typeface="Arial" charset="0"/>
              </a:rPr>
              <a:t>2</a:t>
            </a:r>
            <a:r>
              <a:rPr lang="en-US" sz="2400" dirty="0" smtClean="0">
                <a:solidFill>
                  <a:srgbClr val="0000FF"/>
                </a:solidFill>
                <a:latin typeface="+mn-lt"/>
                <a:cs typeface="Arial" charset="0"/>
              </a:rPr>
              <a:t>+…+</a:t>
            </a:r>
            <a:r>
              <a:rPr lang="en-US" sz="2400" dirty="0" err="1" smtClean="0">
                <a:solidFill>
                  <a:srgbClr val="0000FF"/>
                </a:solidFill>
                <a:latin typeface="+mn-lt"/>
                <a:cs typeface="Arial" charset="0"/>
              </a:rPr>
              <a:t>a</a:t>
            </a:r>
            <a:r>
              <a:rPr lang="en-US" sz="2400" baseline="-25000" dirty="0" err="1" smtClean="0">
                <a:solidFill>
                  <a:srgbClr val="0000FF"/>
                </a:solidFill>
                <a:latin typeface="+mn-lt"/>
                <a:cs typeface="Arial" charset="0"/>
              </a:rPr>
              <a:t>n</a:t>
            </a:r>
            <a:r>
              <a:rPr lang="en-US" sz="2400" dirty="0" err="1" smtClean="0">
                <a:solidFill>
                  <a:srgbClr val="CC3300"/>
                </a:solidFill>
                <a:latin typeface="+mn-lt"/>
                <a:cs typeface="Arial" charset="0"/>
              </a:rPr>
              <a:t>s</a:t>
            </a:r>
            <a:r>
              <a:rPr lang="en-US" sz="2400" baseline="-25000" dirty="0" err="1" smtClean="0">
                <a:solidFill>
                  <a:srgbClr val="CC3300"/>
                </a:solidFill>
                <a:latin typeface="+mn-lt"/>
                <a:cs typeface="Arial" charset="0"/>
              </a:rPr>
              <a:t>n</a:t>
            </a:r>
            <a:r>
              <a:rPr lang="en-US" sz="2400" dirty="0" smtClean="0">
                <a:solidFill>
                  <a:srgbClr val="0000FF"/>
                </a:solidFill>
                <a:latin typeface="+mn-lt"/>
                <a:cs typeface="Arial" charset="0"/>
              </a:rPr>
              <a:t>=b</a:t>
            </a:r>
          </a:p>
          <a:p>
            <a:pPr>
              <a:defRPr/>
            </a:pPr>
            <a:r>
              <a:rPr lang="en-US" sz="2400" dirty="0" smtClean="0">
                <a:solidFill>
                  <a:srgbClr val="CC3300"/>
                </a:solidFill>
                <a:latin typeface="+mn-lt"/>
                <a:cs typeface="Arial" charset="0"/>
              </a:rPr>
              <a:t>s</a:t>
            </a:r>
            <a:r>
              <a:rPr lang="en-US" sz="2400" baseline="-25000" dirty="0" smtClean="0">
                <a:solidFill>
                  <a:srgbClr val="CC3300"/>
                </a:solidFill>
                <a:latin typeface="+mn-lt"/>
                <a:cs typeface="Arial" charset="0"/>
              </a:rPr>
              <a:t>1</a:t>
            </a:r>
            <a:r>
              <a:rPr lang="en-US" sz="2400" dirty="0" smtClean="0">
                <a:solidFill>
                  <a:srgbClr val="0000FF"/>
                </a:solidFill>
                <a:latin typeface="+mn-lt"/>
                <a:cs typeface="Arial" charset="0"/>
              </a:rPr>
              <a:t>,</a:t>
            </a:r>
            <a:r>
              <a:rPr lang="en-US" sz="2400" dirty="0" smtClean="0">
                <a:solidFill>
                  <a:srgbClr val="CC3300"/>
                </a:solidFill>
                <a:latin typeface="+mn-lt"/>
                <a:cs typeface="Arial" charset="0"/>
              </a:rPr>
              <a:t>s</a:t>
            </a:r>
            <a:r>
              <a:rPr lang="en-US" sz="2400" baseline="-25000" dirty="0" smtClean="0">
                <a:solidFill>
                  <a:srgbClr val="CC3300"/>
                </a:solidFill>
                <a:latin typeface="+mn-lt"/>
                <a:cs typeface="Arial" charset="0"/>
              </a:rPr>
              <a:t>2</a:t>
            </a:r>
            <a:r>
              <a:rPr lang="en-US" sz="2400" dirty="0" smtClean="0">
                <a:solidFill>
                  <a:srgbClr val="0000FF"/>
                </a:solidFill>
                <a:latin typeface="+mn-lt"/>
                <a:cs typeface="Arial" charset="0"/>
              </a:rPr>
              <a:t>,…,</a:t>
            </a:r>
            <a:r>
              <a:rPr lang="en-US" sz="2400" dirty="0" err="1" smtClean="0">
                <a:solidFill>
                  <a:srgbClr val="CC3300"/>
                </a:solidFill>
                <a:latin typeface="+mn-lt"/>
                <a:cs typeface="Arial" charset="0"/>
              </a:rPr>
              <a:t>s</a:t>
            </a:r>
            <a:r>
              <a:rPr lang="en-US" sz="2400" baseline="-25000" dirty="0" err="1" smtClean="0">
                <a:solidFill>
                  <a:srgbClr val="CC3300"/>
                </a:solidFill>
                <a:latin typeface="+mn-lt"/>
                <a:cs typeface="Arial" charset="0"/>
              </a:rPr>
              <a:t>n</a:t>
            </a:r>
            <a:r>
              <a:rPr lang="en-US" sz="2400" baseline="30000" dirty="0" smtClean="0">
                <a:solidFill>
                  <a:srgbClr val="CC3300"/>
                </a:solidFill>
                <a:latin typeface="+mn-lt"/>
                <a:cs typeface="Arial" charset="0"/>
              </a:rPr>
              <a:t> </a:t>
            </a:r>
            <a:r>
              <a:rPr lang="en-US" sz="2400" dirty="0" smtClean="0">
                <a:solidFill>
                  <a:srgbClr val="CC3300"/>
                </a:solidFill>
                <a:latin typeface="+mn-lt"/>
                <a:cs typeface="Arial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+mn-lt"/>
                <a:cs typeface="Arial" charset="0"/>
              </a:rPr>
              <a:t>is called a </a:t>
            </a:r>
            <a:r>
              <a:rPr lang="en-US" sz="2400" dirty="0" smtClean="0">
                <a:solidFill>
                  <a:srgbClr val="CC3300"/>
                </a:solidFill>
                <a:latin typeface="+mn-lt"/>
                <a:cs typeface="Arial" charset="0"/>
              </a:rPr>
              <a:t>solution</a:t>
            </a:r>
            <a:r>
              <a:rPr lang="en-US" sz="2400" dirty="0" smtClean="0">
                <a:solidFill>
                  <a:srgbClr val="0000FF"/>
                </a:solidFill>
                <a:latin typeface="+mn-lt"/>
                <a:cs typeface="Arial" charset="0"/>
              </a:rPr>
              <a:t> to a system of linear equations if </a:t>
            </a:r>
            <a:r>
              <a:rPr lang="en-US" sz="2400" dirty="0" smtClean="0">
                <a:solidFill>
                  <a:srgbClr val="CC3300"/>
                </a:solidFill>
                <a:latin typeface="+mn-lt"/>
                <a:cs typeface="Arial" charset="0"/>
              </a:rPr>
              <a:t>s</a:t>
            </a:r>
            <a:r>
              <a:rPr lang="en-US" sz="2400" baseline="-25000" dirty="0" smtClean="0">
                <a:solidFill>
                  <a:srgbClr val="CC3300"/>
                </a:solidFill>
                <a:latin typeface="+mn-lt"/>
                <a:cs typeface="Arial" charset="0"/>
              </a:rPr>
              <a:t>1</a:t>
            </a:r>
            <a:r>
              <a:rPr lang="en-US" sz="2400" dirty="0" smtClean="0">
                <a:solidFill>
                  <a:srgbClr val="CC3300"/>
                </a:solidFill>
                <a:latin typeface="+mn-lt"/>
                <a:cs typeface="Arial" charset="0"/>
              </a:rPr>
              <a:t>,s</a:t>
            </a:r>
            <a:r>
              <a:rPr lang="en-US" sz="2400" baseline="-25000" dirty="0" smtClean="0">
                <a:solidFill>
                  <a:srgbClr val="CC3300"/>
                </a:solidFill>
                <a:latin typeface="+mn-lt"/>
                <a:cs typeface="Arial" charset="0"/>
              </a:rPr>
              <a:t>2</a:t>
            </a:r>
            <a:r>
              <a:rPr lang="en-US" sz="2400" dirty="0" smtClean="0">
                <a:solidFill>
                  <a:srgbClr val="CC3300"/>
                </a:solidFill>
                <a:latin typeface="+mn-lt"/>
                <a:cs typeface="Arial" charset="0"/>
              </a:rPr>
              <a:t>,…,</a:t>
            </a:r>
            <a:r>
              <a:rPr lang="en-US" sz="2400" dirty="0" err="1" smtClean="0">
                <a:solidFill>
                  <a:srgbClr val="CC3300"/>
                </a:solidFill>
                <a:latin typeface="+mn-lt"/>
                <a:cs typeface="Arial" charset="0"/>
              </a:rPr>
              <a:t>s</a:t>
            </a:r>
            <a:r>
              <a:rPr lang="en-US" sz="2400" baseline="-25000" dirty="0" err="1" smtClean="0">
                <a:solidFill>
                  <a:srgbClr val="CC3300"/>
                </a:solidFill>
                <a:latin typeface="+mn-lt"/>
                <a:cs typeface="Arial" charset="0"/>
              </a:rPr>
              <a:t>n</a:t>
            </a:r>
            <a:r>
              <a:rPr lang="en-US" sz="2400" dirty="0" smtClean="0">
                <a:solidFill>
                  <a:srgbClr val="0000FF"/>
                </a:solidFill>
                <a:latin typeface="+mn-lt"/>
                <a:cs typeface="Arial" charset="0"/>
              </a:rPr>
              <a:t>  is a </a:t>
            </a:r>
            <a:r>
              <a:rPr lang="en-US" sz="2400" dirty="0" smtClean="0">
                <a:solidFill>
                  <a:srgbClr val="CC3300"/>
                </a:solidFill>
                <a:latin typeface="+mn-lt"/>
                <a:cs typeface="Arial" charset="0"/>
              </a:rPr>
              <a:t>solution</a:t>
            </a:r>
            <a:r>
              <a:rPr lang="en-US" sz="2400" dirty="0" smtClean="0">
                <a:solidFill>
                  <a:srgbClr val="0000FF"/>
                </a:solidFill>
                <a:latin typeface="+mn-lt"/>
                <a:cs typeface="Arial" charset="0"/>
              </a:rPr>
              <a:t> to every equation of the system</a:t>
            </a:r>
          </a:p>
          <a:p>
            <a:pPr>
              <a:defRPr/>
            </a:pPr>
            <a:r>
              <a:rPr lang="en-US" sz="2400" dirty="0" smtClean="0">
                <a:solidFill>
                  <a:srgbClr val="0000FF"/>
                </a:solidFill>
                <a:latin typeface="+mn-lt"/>
                <a:cs typeface="Arial" charset="0"/>
              </a:rPr>
              <a:t>A system may have</a:t>
            </a:r>
            <a:r>
              <a:rPr lang="vi-VN" sz="2400" dirty="0" smtClean="0">
                <a:solidFill>
                  <a:srgbClr val="0000FF"/>
                </a:solidFill>
                <a:latin typeface="+mn-lt"/>
                <a:cs typeface="Arial" charset="0"/>
              </a:rPr>
              <a:t>:</a:t>
            </a:r>
            <a:r>
              <a:rPr lang="en-US" sz="2400" dirty="0" smtClean="0">
                <a:solidFill>
                  <a:srgbClr val="0000FF"/>
                </a:solidFill>
                <a:latin typeface="+mn-lt"/>
                <a:cs typeface="Arial" charset="0"/>
              </a:rPr>
              <a:t> </a:t>
            </a:r>
            <a:r>
              <a:rPr lang="vi-VN" sz="2400" dirty="0" smtClean="0">
                <a:solidFill>
                  <a:srgbClr val="0000FF"/>
                </a:solidFill>
                <a:latin typeface="+mn-lt"/>
                <a:cs typeface="Arial" charset="0"/>
              </a:rPr>
              <a:t> </a:t>
            </a:r>
            <a:endParaRPr lang="en-US" sz="2400" dirty="0" smtClean="0">
              <a:solidFill>
                <a:srgbClr val="0000FF"/>
              </a:solidFill>
              <a:latin typeface="+mn-lt"/>
              <a:cs typeface="Arial" charset="0"/>
            </a:endParaRPr>
          </a:p>
          <a:p>
            <a:pPr marL="0" indent="0">
              <a:buNone/>
              <a:defRPr/>
            </a:pPr>
            <a:r>
              <a:rPr lang="en-US" sz="2400" b="1" dirty="0" smtClean="0">
                <a:latin typeface="+mn-lt"/>
                <a:cs typeface="Arial" charset="0"/>
              </a:rPr>
              <a:t>	no solution</a:t>
            </a:r>
            <a:r>
              <a:rPr lang="vi-VN" sz="2400" dirty="0" smtClean="0">
                <a:solidFill>
                  <a:srgbClr val="0000FF"/>
                </a:solidFill>
                <a:latin typeface="+mn-lt"/>
                <a:cs typeface="Arial" charset="0"/>
              </a:rPr>
              <a:t> </a:t>
            </a:r>
            <a:endParaRPr lang="en-US" sz="2400" dirty="0" smtClean="0">
              <a:solidFill>
                <a:srgbClr val="0000FF"/>
              </a:solidFill>
              <a:latin typeface="+mn-lt"/>
              <a:cs typeface="Arial" charset="0"/>
            </a:endParaRPr>
          </a:p>
          <a:p>
            <a:pPr marL="0" indent="0">
              <a:buNone/>
              <a:defRPr/>
            </a:pPr>
            <a:r>
              <a:rPr lang="en-US" sz="2400" b="1" dirty="0" smtClean="0">
                <a:solidFill>
                  <a:srgbClr val="CC3300"/>
                </a:solidFill>
                <a:latin typeface="+mn-lt"/>
                <a:cs typeface="Arial" charset="0"/>
              </a:rPr>
              <a:t>	unique solution </a:t>
            </a:r>
            <a:endParaRPr lang="en-US" sz="8000" b="1" dirty="0">
              <a:solidFill>
                <a:srgbClr val="CC3300"/>
              </a:solidFill>
              <a:latin typeface="+mn-lt"/>
              <a:cs typeface="Arial" charset="0"/>
            </a:endParaRPr>
          </a:p>
          <a:p>
            <a:pPr marL="0" indent="0">
              <a:buNone/>
              <a:defRPr/>
            </a:pPr>
            <a:r>
              <a:rPr lang="en-US" sz="2400" dirty="0" smtClean="0">
                <a:solidFill>
                  <a:srgbClr val="0000FF"/>
                </a:solidFill>
                <a:latin typeface="+mn-lt"/>
                <a:cs typeface="Arial" charset="0"/>
              </a:rPr>
              <a:t>	an </a:t>
            </a:r>
            <a:r>
              <a:rPr lang="en-US" sz="2400" b="1" dirty="0" smtClean="0">
                <a:solidFill>
                  <a:schemeClr val="folHlink"/>
                </a:solidFill>
                <a:latin typeface="+mn-lt"/>
                <a:cs typeface="Arial" charset="0"/>
              </a:rPr>
              <a:t>infinite family of solutions </a:t>
            </a:r>
            <a:endParaRPr lang="en-US" sz="6600" b="1" dirty="0" smtClean="0">
              <a:solidFill>
                <a:srgbClr val="0000FF"/>
              </a:solidFill>
              <a:latin typeface="+mn-lt"/>
              <a:cs typeface="Arial" charset="0"/>
            </a:endParaRPr>
          </a:p>
          <a:p>
            <a:pPr>
              <a:defRPr/>
            </a:pPr>
            <a:endParaRPr lang="en-US" sz="2400" dirty="0" smtClean="0">
              <a:solidFill>
                <a:srgbClr val="0000FF"/>
              </a:solidFill>
              <a:latin typeface="+mn-lt"/>
              <a:cs typeface="Arial" charset="0"/>
            </a:endParaRPr>
          </a:p>
          <a:p>
            <a:pPr>
              <a:defRPr/>
            </a:pPr>
            <a:endParaRPr lang="en-US" sz="2400" dirty="0" smtClean="0">
              <a:solidFill>
                <a:srgbClr val="0000FF"/>
              </a:solidFill>
              <a:latin typeface="+mn-lt"/>
              <a:cs typeface="Arial" charset="0"/>
            </a:endParaRP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1447800" y="1066800"/>
            <a:ext cx="164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00FF"/>
                </a:solidFill>
                <a:latin typeface="Calibri" pitchFamily="34" charset="0"/>
              </a:rPr>
              <a:t>coefficients</a:t>
            </a: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3276600" y="1066800"/>
            <a:ext cx="29511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vi-VN" sz="2400" b="1" dirty="0">
                <a:latin typeface="Calibri" pitchFamily="34" charset="0"/>
              </a:rPr>
              <a:t>v</a:t>
            </a:r>
            <a:r>
              <a:rPr lang="en-US" sz="2400" b="1" dirty="0" err="1" smtClean="0">
                <a:latin typeface="Calibri" pitchFamily="34" charset="0"/>
              </a:rPr>
              <a:t>ariables</a:t>
            </a:r>
            <a:r>
              <a:rPr lang="vi-VN" sz="2400" b="1" dirty="0" smtClean="0">
                <a:latin typeface="Calibri" pitchFamily="34" charset="0"/>
              </a:rPr>
              <a:t> = unknowns</a:t>
            </a:r>
            <a:endParaRPr lang="en-US" sz="2400" b="1" dirty="0">
              <a:latin typeface="Calibri" pitchFamily="34" charset="0"/>
            </a:endParaRPr>
          </a:p>
        </p:txBody>
      </p:sp>
      <p:sp>
        <p:nvSpPr>
          <p:cNvPr id="39941" name="Line 6"/>
          <p:cNvSpPr>
            <a:spLocks noChangeShapeType="1"/>
          </p:cNvSpPr>
          <p:nvPr/>
        </p:nvSpPr>
        <p:spPr bwMode="auto">
          <a:xfrm flipH="1">
            <a:off x="990600" y="1447800"/>
            <a:ext cx="1052512" cy="304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2" name="Line 7"/>
          <p:cNvSpPr>
            <a:spLocks noChangeShapeType="1"/>
          </p:cNvSpPr>
          <p:nvPr/>
        </p:nvSpPr>
        <p:spPr bwMode="auto">
          <a:xfrm>
            <a:off x="2057400" y="1447800"/>
            <a:ext cx="533400" cy="304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3" name="Line 8"/>
          <p:cNvSpPr>
            <a:spLocks noChangeShapeType="1"/>
          </p:cNvSpPr>
          <p:nvPr/>
        </p:nvSpPr>
        <p:spPr bwMode="auto">
          <a:xfrm flipH="1">
            <a:off x="1905000" y="1371600"/>
            <a:ext cx="1828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4" name="Line 9"/>
          <p:cNvSpPr>
            <a:spLocks noChangeShapeType="1"/>
          </p:cNvSpPr>
          <p:nvPr/>
        </p:nvSpPr>
        <p:spPr bwMode="auto">
          <a:xfrm flipH="1">
            <a:off x="2819400" y="13716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5" name="Text Box 11"/>
          <p:cNvSpPr txBox="1">
            <a:spLocks noChangeArrowheads="1"/>
          </p:cNvSpPr>
          <p:nvPr/>
        </p:nvSpPr>
        <p:spPr bwMode="auto">
          <a:xfrm>
            <a:off x="400050" y="381000"/>
            <a:ext cx="821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CC3300"/>
                </a:solidFill>
              </a:rPr>
              <a:t>1.1. Solutions and Elementary Operations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24200" y="4167426"/>
            <a:ext cx="5405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 smtClean="0"/>
              <a:t>0</a:t>
            </a:r>
            <a:endParaRPr lang="en-US" sz="5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657600" y="4572000"/>
            <a:ext cx="5405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 smtClean="0"/>
              <a:t>1</a:t>
            </a:r>
            <a:endParaRPr lang="en-US" sz="5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181600" y="5105400"/>
            <a:ext cx="92204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sym typeface="Euclid Symbol"/>
              </a:rPr>
              <a:t></a:t>
            </a:r>
            <a:endParaRPr lang="en-US" sz="5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CC3300"/>
                </a:solidFill>
                <a:latin typeface="Arial" charset="0"/>
                <a:cs typeface="Arial" charset="0"/>
              </a:rPr>
              <a:t>The rank of a matrix</a:t>
            </a:r>
          </a:p>
        </p:txBody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>
                <a:solidFill>
                  <a:schemeClr val="tx2"/>
                </a:solidFill>
                <a:latin typeface="Arial" charset="0"/>
                <a:cs typeface="Arial" charset="0"/>
              </a:rPr>
              <a:t>If the a matrix A has the row-echelon matrix is</a:t>
            </a:r>
          </a:p>
          <a:p>
            <a:pPr>
              <a:lnSpc>
                <a:spcPct val="80000"/>
              </a:lnSpc>
            </a:pPr>
            <a:endParaRPr lang="en-US" sz="2800" smtClean="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sz="2800" smtClean="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sz="2800" smtClean="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sz="2800" smtClean="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sz="2800" smtClean="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sz="2800" smtClean="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 smtClean="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 smtClean="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>
                <a:solidFill>
                  <a:schemeClr val="tx2"/>
                </a:solidFill>
                <a:latin typeface="Arial" charset="0"/>
                <a:cs typeface="Arial" charset="0"/>
              </a:rPr>
              <a:t>then rankA=4  </a:t>
            </a:r>
          </a:p>
        </p:txBody>
      </p:sp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2667000" y="2255838"/>
          <a:ext cx="3429000" cy="315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1" name="Equation" r:id="rId3" imgW="1270000" imgH="1168400" progId="Equation.DSMT4">
                  <p:embed/>
                </p:oleObj>
              </mc:Choice>
              <mc:Fallback>
                <p:oleObj name="Equation" r:id="rId3" imgW="1270000" imgH="1168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255838"/>
                        <a:ext cx="3429000" cy="315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352800" y="2362200"/>
            <a:ext cx="2743200" cy="2362200"/>
            <a:chOff x="2112" y="1488"/>
            <a:chExt cx="1728" cy="1488"/>
          </a:xfrm>
        </p:grpSpPr>
        <p:sp>
          <p:nvSpPr>
            <p:cNvPr id="25606" name="Line 6"/>
            <p:cNvSpPr>
              <a:spLocks noChangeShapeType="1"/>
            </p:cNvSpPr>
            <p:nvPr/>
          </p:nvSpPr>
          <p:spPr bwMode="auto">
            <a:xfrm>
              <a:off x="2112" y="1488"/>
              <a:ext cx="0" cy="2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07" name="Line 7"/>
            <p:cNvSpPr>
              <a:spLocks noChangeShapeType="1"/>
            </p:cNvSpPr>
            <p:nvPr/>
          </p:nvSpPr>
          <p:spPr bwMode="auto">
            <a:xfrm>
              <a:off x="2112" y="1776"/>
              <a:ext cx="48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08" name="Line 8"/>
            <p:cNvSpPr>
              <a:spLocks noChangeShapeType="1"/>
            </p:cNvSpPr>
            <p:nvPr/>
          </p:nvSpPr>
          <p:spPr bwMode="auto">
            <a:xfrm>
              <a:off x="2592" y="1776"/>
              <a:ext cx="0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>
              <a:off x="2592" y="2208"/>
              <a:ext cx="33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0" name="Line 10"/>
            <p:cNvSpPr>
              <a:spLocks noChangeShapeType="1"/>
            </p:cNvSpPr>
            <p:nvPr/>
          </p:nvSpPr>
          <p:spPr bwMode="auto">
            <a:xfrm>
              <a:off x="2928" y="2208"/>
              <a:ext cx="0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1" name="Line 11"/>
            <p:cNvSpPr>
              <a:spLocks noChangeShapeType="1"/>
            </p:cNvSpPr>
            <p:nvPr/>
          </p:nvSpPr>
          <p:spPr bwMode="auto">
            <a:xfrm>
              <a:off x="2928" y="2640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2" name="Line 12"/>
            <p:cNvSpPr>
              <a:spLocks noChangeShapeType="1"/>
            </p:cNvSpPr>
            <p:nvPr/>
          </p:nvSpPr>
          <p:spPr bwMode="auto">
            <a:xfrm>
              <a:off x="3504" y="2640"/>
              <a:ext cx="0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3" name="Line 13"/>
            <p:cNvSpPr>
              <a:spLocks noChangeShapeType="1"/>
            </p:cNvSpPr>
            <p:nvPr/>
          </p:nvSpPr>
          <p:spPr bwMode="auto">
            <a:xfrm>
              <a:off x="3504" y="2976"/>
              <a:ext cx="33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9144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24200"/>
            <a:ext cx="914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8132" name="Group 12"/>
          <p:cNvGrpSpPr>
            <a:grpSpLocks/>
          </p:cNvGrpSpPr>
          <p:nvPr/>
        </p:nvGrpSpPr>
        <p:grpSpPr bwMode="auto">
          <a:xfrm>
            <a:off x="6124575" y="4600575"/>
            <a:ext cx="2057400" cy="533400"/>
            <a:chOff x="3858" y="2898"/>
            <a:chExt cx="1296" cy="336"/>
          </a:xfrm>
        </p:grpSpPr>
        <p:sp>
          <p:nvSpPr>
            <p:cNvPr id="48133" name="Line 9"/>
            <p:cNvSpPr>
              <a:spLocks noChangeShapeType="1"/>
            </p:cNvSpPr>
            <p:nvPr/>
          </p:nvSpPr>
          <p:spPr bwMode="auto">
            <a:xfrm>
              <a:off x="3858" y="289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34" name="Line 10"/>
            <p:cNvSpPr>
              <a:spLocks noChangeShapeType="1"/>
            </p:cNvSpPr>
            <p:nvPr/>
          </p:nvSpPr>
          <p:spPr bwMode="auto">
            <a:xfrm>
              <a:off x="4146" y="289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35" name="Line 11"/>
            <p:cNvSpPr>
              <a:spLocks noChangeShapeType="1"/>
            </p:cNvSpPr>
            <p:nvPr/>
          </p:nvSpPr>
          <p:spPr bwMode="auto">
            <a:xfrm>
              <a:off x="4146" y="323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CC3300"/>
                </a:solidFill>
                <a:latin typeface="Arial" charset="0"/>
                <a:cs typeface="Arial" charset="0"/>
              </a:rPr>
              <a:t>Theorem 2</a:t>
            </a:r>
          </a:p>
        </p:txBody>
      </p:sp>
      <p:sp>
        <p:nvSpPr>
          <p:cNvPr id="26628" name="Rectangle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>
                <a:solidFill>
                  <a:schemeClr val="tx2"/>
                </a:solidFill>
                <a:latin typeface="Arial" charset="0"/>
                <a:cs typeface="Arial" charset="0"/>
              </a:rPr>
              <a:t>   Suppose a system of m equations in </a:t>
            </a:r>
            <a:r>
              <a:rPr lang="en-US" b="1" smtClean="0">
                <a:solidFill>
                  <a:schemeClr val="tx2"/>
                </a:solidFill>
                <a:latin typeface="Arial" charset="0"/>
                <a:cs typeface="Arial" charset="0"/>
              </a:rPr>
              <a:t>n variables</a:t>
            </a:r>
            <a:r>
              <a:rPr lang="en-US" smtClean="0">
                <a:solidFill>
                  <a:schemeClr val="tx2"/>
                </a:solidFill>
                <a:latin typeface="Arial" charset="0"/>
                <a:cs typeface="Arial" charset="0"/>
              </a:rPr>
              <a:t> has a solution. If the </a:t>
            </a:r>
            <a:r>
              <a:rPr lang="en-US" b="1" smtClean="0">
                <a:solidFill>
                  <a:schemeClr val="tx2"/>
                </a:solidFill>
                <a:latin typeface="Arial" charset="0"/>
                <a:cs typeface="Arial" charset="0"/>
              </a:rPr>
              <a:t>rank</a:t>
            </a:r>
            <a:r>
              <a:rPr lang="en-US" smtClean="0">
                <a:solidFill>
                  <a:schemeClr val="tx2"/>
                </a:solidFill>
                <a:latin typeface="Arial" charset="0"/>
                <a:cs typeface="Arial" charset="0"/>
              </a:rPr>
              <a:t> of the augment matrix is </a:t>
            </a:r>
            <a:r>
              <a:rPr lang="en-US" b="1" smtClean="0">
                <a:solidFill>
                  <a:schemeClr val="tx2"/>
                </a:solidFill>
                <a:latin typeface="Arial" charset="0"/>
                <a:cs typeface="Arial" charset="0"/>
              </a:rPr>
              <a:t>r</a:t>
            </a:r>
            <a:r>
              <a:rPr lang="en-US" smtClean="0">
                <a:solidFill>
                  <a:schemeClr val="tx2"/>
                </a:solidFill>
                <a:latin typeface="Arial" charset="0"/>
                <a:cs typeface="Arial" charset="0"/>
              </a:rPr>
              <a:t> then the set of solutions involves exactly </a:t>
            </a:r>
            <a:r>
              <a:rPr lang="en-US" b="1" smtClean="0">
                <a:solidFill>
                  <a:schemeClr val="tx2"/>
                </a:solidFill>
                <a:latin typeface="Arial" charset="0"/>
                <a:cs typeface="Arial" charset="0"/>
              </a:rPr>
              <a:t>n</a:t>
            </a:r>
            <a:r>
              <a:rPr lang="en-US" smtClean="0">
                <a:solidFill>
                  <a:schemeClr val="tx2"/>
                </a:solidFill>
                <a:latin typeface="Arial" charset="0"/>
                <a:cs typeface="Arial" charset="0"/>
              </a:rPr>
              <a:t>-</a:t>
            </a:r>
            <a:r>
              <a:rPr lang="en-US" b="1" smtClean="0">
                <a:solidFill>
                  <a:schemeClr val="tx2"/>
                </a:solidFill>
                <a:latin typeface="Arial" charset="0"/>
                <a:cs typeface="Arial" charset="0"/>
              </a:rPr>
              <a:t>r</a:t>
            </a:r>
            <a:r>
              <a:rPr lang="en-US" smtClean="0">
                <a:solidFill>
                  <a:schemeClr val="tx2"/>
                </a:solidFill>
                <a:latin typeface="Arial" charset="0"/>
                <a:cs typeface="Arial" charset="0"/>
              </a:rPr>
              <a:t> parameters</a:t>
            </a:r>
          </a:p>
          <a:p>
            <a:pPr>
              <a:buFont typeface="Wingdings" pitchFamily="2" charset="2"/>
              <a:buNone/>
            </a:pPr>
            <a:endParaRPr lang="en-US" smtClean="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26626" name="Object 5"/>
          <p:cNvGraphicFramePr>
            <a:graphicFrameLocks noChangeAspect="1"/>
          </p:cNvGraphicFramePr>
          <p:nvPr/>
        </p:nvGraphicFramePr>
        <p:xfrm>
          <a:off x="433388" y="3733800"/>
          <a:ext cx="8253412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5" name="MathType 6.0 Equation" r:id="rId3" imgW="4470120" imgH="774360" progId="Equation.DSMT4">
                  <p:embed/>
                </p:oleObj>
              </mc:Choice>
              <mc:Fallback>
                <p:oleObj name="MathType 6.0 Equation" r:id="rId3" imgW="4470120" imgH="774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3733800"/>
                        <a:ext cx="8253412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6540500" y="5257800"/>
            <a:ext cx="1155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 rankA=2</a:t>
            </a:r>
          </a:p>
        </p:txBody>
      </p:sp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6699250" y="3138488"/>
            <a:ext cx="145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leading one</a:t>
            </a:r>
          </a:p>
        </p:txBody>
      </p:sp>
      <p:sp>
        <p:nvSpPr>
          <p:cNvPr id="26631" name="Text Box 8"/>
          <p:cNvSpPr txBox="1">
            <a:spLocks noChangeArrowheads="1"/>
          </p:cNvSpPr>
          <p:nvPr/>
        </p:nvSpPr>
        <p:spPr bwMode="auto">
          <a:xfrm>
            <a:off x="685800" y="5638800"/>
            <a:ext cx="5257800" cy="831850"/>
          </a:xfrm>
          <a:prstGeom prst="rect">
            <a:avLst/>
          </a:prstGeom>
          <a:solidFill>
            <a:schemeClr val="tx2"/>
          </a:solidFill>
          <a:ln w="9525">
            <a:solidFill>
              <a:srgbClr val="CCFF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alibri" pitchFamily="34" charset="0"/>
              </a:rPr>
              <a:t>4(number of variables)- 2(rankA) =2 (two parameters : x</a:t>
            </a:r>
            <a:r>
              <a:rPr lang="en-US" sz="2400" b="1" baseline="-25000">
                <a:solidFill>
                  <a:schemeClr val="bg1"/>
                </a:solidFill>
                <a:latin typeface="Calibri" pitchFamily="34" charset="0"/>
              </a:rPr>
              <a:t>2</a:t>
            </a:r>
            <a:r>
              <a:rPr lang="en-US" sz="2400" b="1">
                <a:solidFill>
                  <a:schemeClr val="bg1"/>
                </a:solidFill>
                <a:latin typeface="Calibri" pitchFamily="34" charset="0"/>
              </a:rPr>
              <a:t>=t, x</a:t>
            </a:r>
            <a:r>
              <a:rPr lang="en-US" sz="2400" b="1" baseline="-2500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en-US" sz="2400" b="1">
                <a:solidFill>
                  <a:schemeClr val="bg1"/>
                </a:solidFill>
                <a:latin typeface="Calibri" pitchFamily="34" charset="0"/>
              </a:rPr>
              <a:t>=s)</a:t>
            </a:r>
            <a:endParaRPr lang="en-US" sz="2400" b="1" baseline="-25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6632" name="Line 9"/>
          <p:cNvSpPr>
            <a:spLocks noChangeShapeType="1"/>
          </p:cNvSpPr>
          <p:nvPr/>
        </p:nvSpPr>
        <p:spPr bwMode="auto">
          <a:xfrm flipH="1">
            <a:off x="2819400" y="4953000"/>
            <a:ext cx="3352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3" name="Line 10"/>
          <p:cNvSpPr>
            <a:spLocks noChangeShapeType="1"/>
          </p:cNvSpPr>
          <p:nvPr/>
        </p:nvSpPr>
        <p:spPr bwMode="auto">
          <a:xfrm flipV="1">
            <a:off x="6477000" y="3429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4" name="Line 11"/>
          <p:cNvSpPr>
            <a:spLocks noChangeShapeType="1"/>
          </p:cNvSpPr>
          <p:nvPr/>
        </p:nvSpPr>
        <p:spPr bwMode="auto">
          <a:xfrm flipH="1" flipV="1">
            <a:off x="7162800" y="34290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mtClean="0">
                <a:solidFill>
                  <a:srgbClr val="006600"/>
                </a:solidFill>
                <a:latin typeface="Arial" charset="0"/>
                <a:cs typeface="Arial" charset="0"/>
              </a:rPr>
              <a:t>1.3.Homogeneous Equations</a:t>
            </a:r>
            <a:br>
              <a:rPr lang="en-US" sz="3200" b="1" smtClean="0">
                <a:solidFill>
                  <a:srgbClr val="006600"/>
                </a:solidFill>
                <a:latin typeface="Arial" charset="0"/>
                <a:cs typeface="Arial" charset="0"/>
              </a:rPr>
            </a:br>
            <a:r>
              <a:rPr lang="en-US" sz="3200" b="1" smtClean="0">
                <a:solidFill>
                  <a:srgbClr val="006600"/>
                </a:solidFill>
                <a:latin typeface="Arial" charset="0"/>
                <a:cs typeface="Arial" charset="0"/>
              </a:rPr>
              <a:t>(phương trình thuần nhất)</a:t>
            </a:r>
          </a:p>
        </p:txBody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>
          <a:xfrm>
            <a:off x="0" y="1646238"/>
            <a:ext cx="91440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>
                <a:solidFill>
                  <a:schemeClr val="tx2"/>
                </a:solidFill>
                <a:latin typeface="Arial" charset="0"/>
                <a:cs typeface="Arial" charset="0"/>
              </a:rPr>
              <a:t>The system is called </a:t>
            </a:r>
            <a:r>
              <a:rPr lang="en-US" sz="2800" b="1" smtClean="0">
                <a:solidFill>
                  <a:srgbClr val="0000FF"/>
                </a:solidFill>
                <a:latin typeface="Arial" charset="0"/>
                <a:cs typeface="Arial" charset="0"/>
              </a:rPr>
              <a:t>homogeneous</a:t>
            </a:r>
            <a:r>
              <a:rPr lang="en-US" sz="2800" b="1" smtClean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sz="2800" smtClean="0">
                <a:solidFill>
                  <a:schemeClr val="tx2"/>
                </a:solidFill>
                <a:latin typeface="Arial" charset="0"/>
                <a:cs typeface="Arial" charset="0"/>
              </a:rPr>
              <a:t>(thuần nhất) if the constant matrix has all the entry are zeros</a:t>
            </a:r>
          </a:p>
          <a:p>
            <a:pPr>
              <a:lnSpc>
                <a:spcPct val="90000"/>
              </a:lnSpc>
            </a:pPr>
            <a:endParaRPr lang="en-US" sz="2800" smtClean="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smtClean="0">
                <a:solidFill>
                  <a:schemeClr val="tx2"/>
                </a:solidFill>
                <a:latin typeface="Arial" charset="0"/>
                <a:cs typeface="Arial" charset="0"/>
              </a:rPr>
              <a:t>Note that every homogeneous system </a:t>
            </a:r>
            <a:r>
              <a:rPr lang="en-US" sz="2800" b="1" smtClean="0">
                <a:solidFill>
                  <a:srgbClr val="CC3300"/>
                </a:solidFill>
                <a:latin typeface="Arial" charset="0"/>
                <a:cs typeface="Arial" charset="0"/>
              </a:rPr>
              <a:t>has at least one solution </a:t>
            </a:r>
            <a:r>
              <a:rPr lang="en-US" sz="2800" b="1" smtClean="0">
                <a:solidFill>
                  <a:srgbClr val="0000FF"/>
                </a:solidFill>
                <a:latin typeface="Arial" charset="0"/>
                <a:cs typeface="Arial" charset="0"/>
              </a:rPr>
              <a:t>(0,0,…,0),</a:t>
            </a:r>
            <a:r>
              <a:rPr lang="en-US" sz="2800" smtClean="0">
                <a:solidFill>
                  <a:schemeClr val="tx2"/>
                </a:solidFill>
                <a:latin typeface="Arial" charset="0"/>
                <a:cs typeface="Arial" charset="0"/>
              </a:rPr>
              <a:t> called </a:t>
            </a:r>
            <a:r>
              <a:rPr lang="en-US" sz="2800" b="1" smtClean="0">
                <a:solidFill>
                  <a:srgbClr val="0000FF"/>
                </a:solidFill>
                <a:latin typeface="Arial" charset="0"/>
                <a:cs typeface="Arial" charset="0"/>
              </a:rPr>
              <a:t>trivial solution</a:t>
            </a:r>
            <a:r>
              <a:rPr lang="en-US" sz="2800" smtClean="0">
                <a:solidFill>
                  <a:schemeClr val="tx2"/>
                </a:solidFill>
                <a:latin typeface="Arial" charset="0"/>
                <a:cs typeface="Arial" charset="0"/>
              </a:rPr>
              <a:t> (nghiệm tầm thường)</a:t>
            </a:r>
          </a:p>
          <a:p>
            <a:pPr>
              <a:lnSpc>
                <a:spcPct val="90000"/>
              </a:lnSpc>
            </a:pPr>
            <a:endParaRPr lang="en-US" sz="2800" smtClean="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smtClean="0">
                <a:solidFill>
                  <a:schemeClr val="tx2"/>
                </a:solidFill>
                <a:latin typeface="Arial" charset="0"/>
                <a:cs typeface="Arial" charset="0"/>
              </a:rPr>
              <a:t>If a homogeneous system of linear equations has </a:t>
            </a:r>
            <a:r>
              <a:rPr lang="en-US" sz="2800" b="1" smtClean="0">
                <a:solidFill>
                  <a:srgbClr val="0000FF"/>
                </a:solidFill>
                <a:latin typeface="Arial" charset="0"/>
                <a:cs typeface="Arial" charset="0"/>
              </a:rPr>
              <a:t>nontrivial solution</a:t>
            </a:r>
            <a:r>
              <a:rPr lang="en-US" sz="2800" smtClean="0">
                <a:solidFill>
                  <a:schemeClr val="tx2"/>
                </a:solidFill>
                <a:latin typeface="Arial" charset="0"/>
                <a:cs typeface="Arial" charset="0"/>
              </a:rPr>
              <a:t> (nghiệm không tầm thường) then it has </a:t>
            </a:r>
            <a:r>
              <a:rPr lang="en-US" sz="2800" smtClean="0">
                <a:solidFill>
                  <a:srgbClr val="0000FF"/>
                </a:solidFill>
                <a:latin typeface="Arial" charset="0"/>
                <a:cs typeface="Arial" charset="0"/>
              </a:rPr>
              <a:t>infinite family of solutions</a:t>
            </a:r>
            <a:r>
              <a:rPr lang="en-US" sz="2800" smtClean="0">
                <a:solidFill>
                  <a:schemeClr val="tx2"/>
                </a:solidFill>
                <a:latin typeface="Arial" charset="0"/>
                <a:cs typeface="Arial" charset="0"/>
              </a:rPr>
              <a:t> (vô số nghiệm)</a:t>
            </a:r>
          </a:p>
          <a:p>
            <a:pPr>
              <a:lnSpc>
                <a:spcPct val="90000"/>
              </a:lnSpc>
            </a:pPr>
            <a:endParaRPr lang="en-US" sz="2800" smtClean="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9144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9600"/>
            <a:ext cx="91440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066800"/>
            <a:ext cx="9144000" cy="227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505200"/>
            <a:ext cx="914400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4763869"/>
            <a:ext cx="2723823" cy="923330"/>
          </a:xfrm>
          <a:prstGeom prst="rect">
            <a:avLst/>
          </a:prstGeom>
          <a:solidFill>
            <a:srgbClr val="00660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Hệ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thuần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số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ẩn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nhiều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hơn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số</a:t>
            </a:r>
            <a:r>
              <a:rPr lang="en-US" dirty="0" smtClean="0">
                <a:solidFill>
                  <a:srgbClr val="FFFF00"/>
                </a:solidFill>
              </a:rPr>
              <a:t> pt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Chắc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chắn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vô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nghiệm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CC3300"/>
                </a:solidFill>
                <a:latin typeface="Arial" charset="0"/>
                <a:cs typeface="Arial" charset="0"/>
              </a:rPr>
              <a:t>Theorem 1</a:t>
            </a:r>
          </a:p>
        </p:txBody>
      </p:sp>
      <p:sp>
        <p:nvSpPr>
          <p:cNvPr id="1699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>
                <a:solidFill>
                  <a:schemeClr val="tx2"/>
                </a:solidFill>
                <a:latin typeface="Arial" charset="0"/>
                <a:cs typeface="Arial" charset="0"/>
              </a:rPr>
              <a:t>   If a homogeneous system of linear equations has </a:t>
            </a:r>
            <a:r>
              <a:rPr lang="en-US" b="1" smtClean="0">
                <a:solidFill>
                  <a:srgbClr val="0000FF"/>
                </a:solidFill>
                <a:latin typeface="Arial" charset="0"/>
                <a:cs typeface="Arial" charset="0"/>
              </a:rPr>
              <a:t>more variables than equations</a:t>
            </a:r>
            <a:r>
              <a:rPr lang="en-US" smtClean="0">
                <a:solidFill>
                  <a:schemeClr val="tx2"/>
                </a:solidFill>
                <a:latin typeface="Arial" charset="0"/>
                <a:cs typeface="Arial" charset="0"/>
              </a:rPr>
              <a:t>, then it has nontrivial solution (in fact, infinitely many)</a:t>
            </a:r>
          </a:p>
          <a:p>
            <a:pPr>
              <a:buFont typeface="Wingdings" pitchFamily="2" charset="2"/>
              <a:buNone/>
            </a:pPr>
            <a:endParaRPr lang="en-US" smtClean="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mtClean="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mtClean="0">
                <a:solidFill>
                  <a:schemeClr val="tx2"/>
                </a:solidFill>
                <a:latin typeface="Arial" charset="0"/>
                <a:cs typeface="Arial" charset="0"/>
              </a:rPr>
              <a:t>   Note that the converse of theorem 1 is not true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000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System of equations Summary </a:t>
            </a:r>
          </a:p>
        </p:txBody>
      </p:sp>
      <p:graphicFrame>
        <p:nvGraphicFramePr>
          <p:cNvPr id="190700" name="Group 236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5120640"/>
        </p:xfrm>
        <a:graphic>
          <a:graphicData uri="http://schemas.openxmlformats.org/drawingml/2006/table">
            <a:tbl>
              <a:tblPr/>
              <a:tblGrid>
                <a:gridCol w="2514600"/>
                <a:gridCol w="1600200"/>
                <a:gridCol w="2057400"/>
                <a:gridCol w="2057400"/>
              </a:tblGrid>
              <a:tr h="357188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System of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Inconsistent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 no solutions)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Cosistent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334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Unique solution (exactly one solution)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Infinitely many solutions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linear equations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107156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linear equations that has more variables than equations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59531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homogeneous linear equations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130968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homogeneous linear equations that has more variables than equations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 smtClean="0">
                <a:solidFill>
                  <a:schemeClr val="tx2"/>
                </a:solidFill>
                <a:latin typeface="Arial" charset="0"/>
                <a:cs typeface="Arial" charset="0"/>
              </a:rPr>
              <a:t>Exercises</a:t>
            </a:r>
          </a:p>
        </p:txBody>
      </p:sp>
      <p:sp>
        <p:nvSpPr>
          <p:cNvPr id="2765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1.	Find all </a:t>
            </a:r>
            <a:r>
              <a:rPr lang="en-US" sz="2400" dirty="0" err="1" smtClean="0">
                <a:latin typeface="Arial" charset="0"/>
                <a:cs typeface="Arial" charset="0"/>
              </a:rPr>
              <a:t>a,b</a:t>
            </a:r>
            <a:r>
              <a:rPr lang="en-US" sz="2400" dirty="0" smtClean="0">
                <a:latin typeface="Arial" charset="0"/>
                <a:cs typeface="Arial" charset="0"/>
              </a:rPr>
              <a:t> such that the matrix is an reduced row-echelon matrix.</a:t>
            </a:r>
          </a:p>
          <a:p>
            <a:pPr>
              <a:buFont typeface="Wingdings" pitchFamily="2" charset="2"/>
              <a:buNone/>
            </a:pPr>
            <a:endParaRPr lang="en-US" sz="2400" dirty="0" smtClean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2400" dirty="0" smtClean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2400" dirty="0" smtClean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  <a:cs typeface="Arial" charset="0"/>
                <a:sym typeface="Wingdings" pitchFamily="2" charset="2"/>
              </a:rPr>
              <a:t>	</a:t>
            </a: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 </a:t>
            </a: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 	a=b=1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 </a:t>
            </a: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 	a=0 and b=1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 </a:t>
            </a: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 	a=b=0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 </a:t>
            </a: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 	a=1 and b=0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 </a:t>
            </a: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 	None of the others</a:t>
            </a:r>
          </a:p>
          <a:p>
            <a:endParaRPr lang="en-US" sz="2400" dirty="0" smtClean="0">
              <a:latin typeface="Arial" charset="0"/>
              <a:cs typeface="Arial" charset="0"/>
            </a:endParaRPr>
          </a:p>
          <a:p>
            <a:endParaRPr lang="en-US" sz="2400" dirty="0" smtClean="0">
              <a:latin typeface="Arial" charset="0"/>
              <a:cs typeface="Arial" charset="0"/>
            </a:endParaRPr>
          </a:p>
          <a:p>
            <a:endParaRPr lang="en-US" sz="2400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3519488" y="1366838"/>
          <a:ext cx="1633537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1" name="Equation" r:id="rId3" imgW="698400" imgH="457200" progId="Equation.DSMT4">
                  <p:embed/>
                </p:oleObj>
              </mc:Choice>
              <mc:Fallback>
                <p:oleObj name="Equation" r:id="rId3" imgW="6984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488" y="1366838"/>
                        <a:ext cx="1633537" cy="1071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6"/>
          <p:cNvGraphicFramePr>
            <a:graphicFrameLocks noChangeAspect="1"/>
          </p:cNvGraphicFramePr>
          <p:nvPr/>
        </p:nvGraphicFramePr>
        <p:xfrm>
          <a:off x="5102225" y="3805238"/>
          <a:ext cx="1603375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2" name="Equation" r:id="rId5" imgW="685800" imgH="457200" progId="Equation.DSMT4">
                  <p:embed/>
                </p:oleObj>
              </mc:Choice>
              <mc:Fallback>
                <p:oleObj name="Equation" r:id="rId5" imgW="6858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2225" y="3805238"/>
                        <a:ext cx="1603375" cy="1071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3335338" y="4343400"/>
            <a:ext cx="1828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656" name="Object 6"/>
          <p:cNvGraphicFramePr>
            <a:graphicFrameLocks noChangeAspect="1"/>
          </p:cNvGraphicFramePr>
          <p:nvPr/>
        </p:nvGraphicFramePr>
        <p:xfrm>
          <a:off x="5940425" y="2438400"/>
          <a:ext cx="1603375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3" name="Equation" r:id="rId7" imgW="685800" imgH="457200" progId="Equation.DSMT4">
                  <p:embed/>
                </p:oleObj>
              </mc:Choice>
              <mc:Fallback>
                <p:oleObj name="Equation" r:id="rId7" imgW="685800" imgH="457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2438400"/>
                        <a:ext cx="1603375" cy="1071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 flipV="1">
            <a:off x="2438400" y="3048000"/>
            <a:ext cx="34290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67400" y="4800600"/>
            <a:ext cx="21336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677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 smtClean="0">
                <a:solidFill>
                  <a:schemeClr val="tx2"/>
                </a:solidFill>
                <a:latin typeface="Arial" charset="0"/>
                <a:cs typeface="Arial" charset="0"/>
              </a:rPr>
              <a:t>Exercises</a:t>
            </a:r>
          </a:p>
        </p:txBody>
      </p:sp>
      <p:sp>
        <p:nvSpPr>
          <p:cNvPr id="28678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latin typeface="Arial" charset="0"/>
                <a:cs typeface="Arial" charset="0"/>
              </a:rPr>
              <a:t>2.	Find all values of m such that the system has </a:t>
            </a:r>
            <a:r>
              <a:rPr lang="en-US" sz="2400" b="1" u="sng" smtClean="0">
                <a:latin typeface="Arial" charset="0"/>
                <a:cs typeface="Arial" charset="0"/>
              </a:rPr>
              <a:t>no solution</a:t>
            </a:r>
            <a:r>
              <a:rPr lang="en-US" sz="2400" smtClean="0">
                <a:latin typeface="Arial" charset="0"/>
                <a:cs typeface="Arial" charset="0"/>
              </a:rPr>
              <a:t>, (another word: </a:t>
            </a:r>
            <a:r>
              <a:rPr lang="en-US" sz="2400" u="sng" smtClean="0">
                <a:latin typeface="Arial" charset="0"/>
                <a:cs typeface="Arial" charset="0"/>
              </a:rPr>
              <a:t>inconsistent</a:t>
            </a:r>
            <a:r>
              <a:rPr lang="en-US" sz="2400" smtClean="0">
                <a:latin typeface="Arial" charset="0"/>
                <a:cs typeface="Arial" charset="0"/>
              </a:rPr>
              <a:t>)</a:t>
            </a:r>
          </a:p>
          <a:p>
            <a:endParaRPr lang="en-US" sz="2400" smtClean="0">
              <a:latin typeface="Arial" charset="0"/>
              <a:cs typeface="Arial" charset="0"/>
            </a:endParaRPr>
          </a:p>
          <a:p>
            <a:endParaRPr lang="en-US" sz="2400" smtClean="0">
              <a:latin typeface="Arial" charset="0"/>
              <a:cs typeface="Arial" charset="0"/>
            </a:endParaRPr>
          </a:p>
          <a:p>
            <a:endParaRPr lang="en-US" sz="2400" smtClean="0">
              <a:latin typeface="Arial" charset="0"/>
              <a:cs typeface="Arial" charset="0"/>
            </a:endParaRPr>
          </a:p>
          <a:p>
            <a:r>
              <a:rPr lang="en-US" sz="2400" smtClean="0">
                <a:latin typeface="Arial" charset="0"/>
                <a:cs typeface="Arial" charset="0"/>
              </a:rPr>
              <a:t>Answer:</a:t>
            </a:r>
          </a:p>
          <a:p>
            <a:r>
              <a:rPr lang="en-US" sz="2400" smtClean="0">
                <a:latin typeface="Arial" charset="0"/>
                <a:cs typeface="Arial" charset="0"/>
              </a:rPr>
              <a:t>Carry the augmented matrix to </a:t>
            </a:r>
            <a:r>
              <a:rPr lang="en-US" sz="2400" b="1" u="sng" smtClean="0">
                <a:latin typeface="Arial" charset="0"/>
                <a:cs typeface="Arial" charset="0"/>
              </a:rPr>
              <a:t>row-echelon form</a:t>
            </a:r>
          </a:p>
          <a:p>
            <a:endParaRPr lang="en-US" sz="2400" smtClean="0">
              <a:latin typeface="Arial" charset="0"/>
              <a:cs typeface="Arial" charset="0"/>
            </a:endParaRPr>
          </a:p>
          <a:p>
            <a:endParaRPr lang="en-US" sz="2400" smtClean="0">
              <a:latin typeface="Arial" charset="0"/>
              <a:cs typeface="Arial" charset="0"/>
            </a:endParaRPr>
          </a:p>
          <a:p>
            <a:endParaRPr lang="en-US" sz="2400" smtClean="0">
              <a:latin typeface="Arial" charset="0"/>
              <a:cs typeface="Arial" charset="0"/>
            </a:endParaRPr>
          </a:p>
          <a:p>
            <a:endParaRPr lang="en-US" sz="2400" smtClean="0">
              <a:latin typeface="Arial" charset="0"/>
              <a:cs typeface="Arial" charset="0"/>
            </a:endParaRPr>
          </a:p>
          <a:p>
            <a:r>
              <a:rPr lang="en-US" sz="2400" smtClean="0">
                <a:latin typeface="Arial" charset="0"/>
                <a:cs typeface="Arial" charset="0"/>
              </a:rPr>
              <a:t>The system has no solution iff m≠7</a:t>
            </a:r>
          </a:p>
          <a:p>
            <a:endParaRPr lang="en-US" sz="2400" smtClean="0">
              <a:latin typeface="Arial" charset="0"/>
              <a:cs typeface="Arial" charset="0"/>
            </a:endParaRPr>
          </a:p>
        </p:txBody>
      </p:sp>
      <p:graphicFrame>
        <p:nvGraphicFramePr>
          <p:cNvPr id="28674" name="Object 5"/>
          <p:cNvGraphicFramePr>
            <a:graphicFrameLocks noChangeAspect="1"/>
          </p:cNvGraphicFramePr>
          <p:nvPr/>
        </p:nvGraphicFramePr>
        <p:xfrm>
          <a:off x="3352800" y="1624013"/>
          <a:ext cx="2058988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3" name="Equation" r:id="rId3" imgW="1028520" imgH="711000" progId="Equation.DSMT4">
                  <p:embed/>
                </p:oleObj>
              </mc:Choice>
              <mc:Fallback>
                <p:oleObj name="Equation" r:id="rId3" imgW="1028520" imgH="71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624013"/>
                        <a:ext cx="2058988" cy="1423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6"/>
          <p:cNvGraphicFramePr>
            <a:graphicFrameLocks noChangeAspect="1"/>
          </p:cNvGraphicFramePr>
          <p:nvPr/>
        </p:nvGraphicFramePr>
        <p:xfrm>
          <a:off x="790575" y="3851275"/>
          <a:ext cx="7248525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4" name="Equation" r:id="rId5" imgW="4012920" imgH="736560" progId="Equation.DSMT4">
                  <p:embed/>
                </p:oleObj>
              </mc:Choice>
              <mc:Fallback>
                <p:oleObj name="Equation" r:id="rId5" imgW="4012920" imgH="7365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3851275"/>
                        <a:ext cx="7248525" cy="1330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5334000" y="5029200"/>
            <a:ext cx="2057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8077200" cy="1981200"/>
          </a:xfrm>
        </p:spPr>
        <p:txBody>
          <a:bodyPr/>
          <a:lstStyle/>
          <a:p>
            <a:r>
              <a:rPr lang="en-US" sz="2400" dirty="0" smtClean="0">
                <a:solidFill>
                  <a:srgbClr val="0000FF"/>
                </a:solidFill>
                <a:latin typeface="+mj-lt"/>
                <a:cs typeface="Arial" charset="0"/>
              </a:rPr>
              <a:t>A system that has </a:t>
            </a:r>
            <a:r>
              <a:rPr lang="en-US" sz="2400" b="1" dirty="0" smtClean="0">
                <a:latin typeface="+mj-lt"/>
                <a:cs typeface="Arial" charset="0"/>
              </a:rPr>
              <a:t>no solution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cs typeface="Arial" charset="0"/>
              </a:rPr>
              <a:t> is called </a:t>
            </a:r>
            <a:r>
              <a:rPr lang="en-US" sz="2400" b="1" dirty="0" smtClean="0">
                <a:latin typeface="+mj-lt"/>
                <a:cs typeface="Arial" charset="0"/>
              </a:rPr>
              <a:t>inconsistent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cs typeface="Arial" charset="0"/>
              </a:rPr>
              <a:t> (</a:t>
            </a:r>
            <a:r>
              <a:rPr lang="en-US" sz="2400" dirty="0" err="1" smtClean="0">
                <a:solidFill>
                  <a:srgbClr val="0000FF"/>
                </a:solidFill>
                <a:latin typeface="+mj-lt"/>
                <a:cs typeface="Arial" charset="0"/>
              </a:rPr>
              <a:t>không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cs typeface="Arial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+mj-lt"/>
                <a:cs typeface="Arial" charset="0"/>
              </a:rPr>
              <a:t>tương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cs typeface="Arial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+mj-lt"/>
                <a:cs typeface="Arial" charset="0"/>
              </a:rPr>
              <a:t>thích</a:t>
            </a:r>
            <a:r>
              <a:rPr lang="vi-VN" sz="2400" dirty="0" smtClean="0">
                <a:solidFill>
                  <a:srgbClr val="0000FF"/>
                </a:solidFill>
                <a:latin typeface="+mj-lt"/>
                <a:cs typeface="Arial" charset="0"/>
              </a:rPr>
              <a:t>/ không nhất quán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cs typeface="Arial" charset="0"/>
              </a:rPr>
              <a:t>)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+mj-lt"/>
                <a:cs typeface="Arial" charset="0"/>
              </a:rPr>
              <a:t>A system that has </a:t>
            </a:r>
            <a:r>
              <a:rPr lang="en-US" sz="2400" b="1" dirty="0" smtClean="0">
                <a:solidFill>
                  <a:srgbClr val="CC3300"/>
                </a:solidFill>
                <a:latin typeface="+mj-lt"/>
                <a:cs typeface="Arial" charset="0"/>
              </a:rPr>
              <a:t>at least one solution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cs typeface="Arial" charset="0"/>
              </a:rPr>
              <a:t> is called </a:t>
            </a:r>
            <a:r>
              <a:rPr lang="en-US" sz="2400" b="1" dirty="0" smtClean="0">
                <a:solidFill>
                  <a:srgbClr val="CC3300"/>
                </a:solidFill>
                <a:latin typeface="+mj-lt"/>
                <a:cs typeface="Arial" charset="0"/>
              </a:rPr>
              <a:t>consistent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cs typeface="Arial" charset="0"/>
              </a:rPr>
              <a:t> (</a:t>
            </a:r>
            <a:r>
              <a:rPr lang="en-US" sz="2400" dirty="0" err="1" smtClean="0">
                <a:solidFill>
                  <a:srgbClr val="0000FF"/>
                </a:solidFill>
                <a:latin typeface="+mj-lt"/>
                <a:cs typeface="Arial" charset="0"/>
              </a:rPr>
              <a:t>tương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cs typeface="Arial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+mj-lt"/>
                <a:cs typeface="Arial" charset="0"/>
              </a:rPr>
              <a:t>thích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cs typeface="Arial" charset="0"/>
              </a:rPr>
              <a:t>/ </a:t>
            </a:r>
            <a:r>
              <a:rPr lang="en-US" sz="2400" dirty="0" err="1" smtClean="0">
                <a:solidFill>
                  <a:srgbClr val="0000FF"/>
                </a:solidFill>
                <a:latin typeface="+mj-lt"/>
                <a:cs typeface="Arial" charset="0"/>
              </a:rPr>
              <a:t>nhất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cs typeface="Arial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+mj-lt"/>
                <a:cs typeface="Arial" charset="0"/>
              </a:rPr>
              <a:t>quán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cs typeface="Arial" charset="0"/>
              </a:rPr>
              <a:t>)</a:t>
            </a:r>
          </a:p>
          <a:p>
            <a:endParaRPr lang="en-US" sz="2400" dirty="0" smtClean="0">
              <a:solidFill>
                <a:srgbClr val="0000FF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122960" name="Group 80"/>
          <p:cNvGraphicFramePr>
            <a:graphicFrameLocks noGrp="1"/>
          </p:cNvGraphicFramePr>
          <p:nvPr>
            <p:ph sz="half" idx="2"/>
          </p:nvPr>
        </p:nvGraphicFramePr>
        <p:xfrm>
          <a:off x="381000" y="3276600"/>
          <a:ext cx="8305800" cy="2743200"/>
        </p:xfrm>
        <a:graphic>
          <a:graphicData uri="http://schemas.openxmlformats.org/drawingml/2006/table">
            <a:tbl>
              <a:tblPr/>
              <a:tblGrid>
                <a:gridCol w="2209800"/>
                <a:gridCol w="3048000"/>
                <a:gridCol w="3048000"/>
              </a:tblGrid>
              <a:tr h="126047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Inconsistent  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tương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í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Consistent 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tương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í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827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 solutions     (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vô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nghiệm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Unique solution 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nghiệm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duy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nhất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Infinitely many solutions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vô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số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nghiệm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6600"/>
                </a:solidFill>
                <a:latin typeface="Arial" charset="0"/>
                <a:cs typeface="Arial" charset="0"/>
              </a:rPr>
              <a:t>Exercises 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3.	Choose the correct statements.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  <a:cs typeface="Arial" charset="0"/>
                <a:sym typeface="Wingdings" pitchFamily="2" charset="2"/>
              </a:rPr>
              <a:t>	</a:t>
            </a: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	</a:t>
            </a: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If the system has trivial solution, then it is a </a:t>
            </a:r>
            <a:r>
              <a:rPr lang="en-US" sz="2400" dirty="0" err="1" smtClean="0">
                <a:solidFill>
                  <a:srgbClr val="006600"/>
                </a:solidFill>
                <a:latin typeface="Arial" charset="0"/>
                <a:cs typeface="Arial" charset="0"/>
              </a:rPr>
              <a:t>homogeneuos</a:t>
            </a: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 system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	</a:t>
            </a: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A homogeneous system of 7 equations and 5 variables  always has many solutions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 	</a:t>
            </a: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A consistent system of 12 equations and 15 unknowns must have infinitely many solutions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 	</a:t>
            </a: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If a homogeneous system has an nontrivial solution, then it has infinitely many solutions</a:t>
            </a:r>
          </a:p>
          <a:p>
            <a:endParaRPr lang="en-US" sz="2400" dirty="0" smtClean="0">
              <a:latin typeface="Arial" charset="0"/>
              <a:cs typeface="Arial" charset="0"/>
            </a:endParaRPr>
          </a:p>
          <a:p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5410200"/>
            <a:ext cx="7811754" cy="1200329"/>
          </a:xfrm>
          <a:prstGeom prst="rect">
            <a:avLst/>
          </a:prstGeom>
          <a:solidFill>
            <a:srgbClr val="006600"/>
          </a:solidFill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Homogeneous + more variables than equations </a:t>
            </a:r>
            <a:r>
              <a:rPr lang="en-US" dirty="0" smtClean="0">
                <a:solidFill>
                  <a:schemeClr val="bg1"/>
                </a:solidFill>
                <a:sym typeface="Euclid Symbol"/>
              </a:rPr>
              <a:t> many solutions (</a:t>
            </a:r>
            <a:r>
              <a:rPr lang="en-US" dirty="0" err="1" smtClean="0">
                <a:solidFill>
                  <a:schemeClr val="bg1"/>
                </a:solidFill>
                <a:sym typeface="Euclid Symbol"/>
              </a:rPr>
              <a:t>vsn</a:t>
            </a:r>
            <a:r>
              <a:rPr lang="en-US" dirty="0" smtClean="0">
                <a:solidFill>
                  <a:schemeClr val="bg1"/>
                </a:solidFill>
                <a:sym typeface="Euclid Symbol"/>
              </a:rPr>
              <a:t>), </a:t>
            </a:r>
          </a:p>
          <a:p>
            <a:r>
              <a:rPr lang="en-US" dirty="0" err="1" smtClean="0">
                <a:solidFill>
                  <a:schemeClr val="bg1"/>
                </a:solidFill>
                <a:sym typeface="Euclid Symbol"/>
              </a:rPr>
              <a:t>chắc</a:t>
            </a:r>
            <a:r>
              <a:rPr lang="en-US" dirty="0" smtClean="0">
                <a:solidFill>
                  <a:schemeClr val="bg1"/>
                </a:solidFill>
                <a:sym typeface="Euclid Symbol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sym typeface="Euclid Symbol"/>
              </a:rPr>
              <a:t>chắn</a:t>
            </a:r>
            <a:r>
              <a:rPr lang="en-US" dirty="0" smtClean="0">
                <a:solidFill>
                  <a:schemeClr val="bg1"/>
                </a:solidFill>
                <a:sym typeface="Euclid Symbol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sym typeface="Euclid Symbol"/>
              </a:rPr>
              <a:t>có</a:t>
            </a:r>
            <a:r>
              <a:rPr lang="en-US" dirty="0" smtClean="0">
                <a:solidFill>
                  <a:schemeClr val="bg1"/>
                </a:solidFill>
                <a:sym typeface="Euclid Symbol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sym typeface="Euclid Symbol"/>
              </a:rPr>
              <a:t>nghiệm</a:t>
            </a:r>
            <a:r>
              <a:rPr lang="en-US" dirty="0" smtClean="0">
                <a:solidFill>
                  <a:schemeClr val="bg1"/>
                </a:solidFill>
                <a:sym typeface="Euclid Symbol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sym typeface="Euclid Symbol"/>
              </a:rPr>
              <a:t>không</a:t>
            </a:r>
            <a:r>
              <a:rPr lang="en-US" dirty="0" smtClean="0">
                <a:solidFill>
                  <a:schemeClr val="bg1"/>
                </a:solidFill>
                <a:sym typeface="Euclid Symbol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sym typeface="Euclid Symbol"/>
              </a:rPr>
              <a:t>tầm</a:t>
            </a:r>
            <a:r>
              <a:rPr lang="en-US" dirty="0" smtClean="0">
                <a:solidFill>
                  <a:schemeClr val="bg1"/>
                </a:solidFill>
                <a:sym typeface="Euclid Symbol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sym typeface="Euclid Symbol"/>
              </a:rPr>
              <a:t>thường</a:t>
            </a:r>
            <a:endParaRPr lang="en-US" dirty="0" smtClean="0">
              <a:solidFill>
                <a:schemeClr val="bg1"/>
              </a:solidFill>
              <a:sym typeface="Euclid Symbol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sym typeface="Euclid Symbol"/>
              </a:rPr>
              <a:t> Homogeneous + exist nontrivial solution  infinitely many solutions (</a:t>
            </a:r>
            <a:r>
              <a:rPr lang="en-US" dirty="0" err="1" smtClean="0">
                <a:solidFill>
                  <a:schemeClr val="bg1"/>
                </a:solidFill>
                <a:sym typeface="Euclid Symbol"/>
              </a:rPr>
              <a:t>vsn</a:t>
            </a:r>
            <a:r>
              <a:rPr lang="en-US" dirty="0" smtClean="0">
                <a:solidFill>
                  <a:schemeClr val="bg1"/>
                </a:solidFill>
                <a:sym typeface="Euclid Symbol"/>
              </a:rPr>
              <a:t>)</a:t>
            </a:r>
            <a:endParaRPr lang="en-US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buFont typeface="Wingdings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	4.	Consider a system of 203 linear equations in 133 variables. Choose the correct statements.</a:t>
            </a:r>
          </a:p>
          <a:p>
            <a:pPr>
              <a:buFont typeface="Wingdings" pitchFamily="2" charset="2"/>
              <a:buNone/>
            </a:pPr>
            <a:endParaRPr lang="en-US" sz="2000" dirty="0" smtClean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  <a:sym typeface="Wingdings" pitchFamily="2" charset="2"/>
              </a:rPr>
              <a:t>	</a:t>
            </a:r>
            <a:r>
              <a:rPr lang="en-US" sz="2000" dirty="0" smtClean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	</a:t>
            </a:r>
            <a:r>
              <a:rPr lang="en-US" sz="2000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If the system is homogeneous there is always at least one solution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	</a:t>
            </a:r>
            <a:r>
              <a:rPr lang="en-US" sz="2000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There may be infinitely many solutions.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	</a:t>
            </a:r>
            <a:r>
              <a:rPr lang="en-US" sz="2000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There may be exactly three solutions.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	</a:t>
            </a:r>
            <a:r>
              <a:rPr lang="en-US" sz="2000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If the system is homogeneous there are always infinitely many solutions. 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	</a:t>
            </a:r>
            <a:r>
              <a:rPr lang="en-US" sz="2000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There may be exactly one solution. 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	</a:t>
            </a:r>
            <a:r>
              <a:rPr lang="en-US" sz="2000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There is always at least one solution. 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	</a:t>
            </a:r>
            <a:r>
              <a:rPr lang="en-US" sz="2000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There may be no solution</a:t>
            </a:r>
            <a:endParaRPr lang="en-US" sz="2000" dirty="0" smtClean="0">
              <a:latin typeface="Arial" charset="0"/>
              <a:cs typeface="Arial" charset="0"/>
            </a:endParaRPr>
          </a:p>
          <a:p>
            <a:endParaRPr lang="en-US" sz="2000" dirty="0" smtClean="0">
              <a:latin typeface="Arial" charset="0"/>
              <a:cs typeface="Arial" charset="0"/>
            </a:endParaRPr>
          </a:p>
          <a:p>
            <a:endParaRPr lang="en-US" sz="2000" dirty="0" smtClean="0">
              <a:latin typeface="Arial" charset="0"/>
              <a:cs typeface="Arial" charset="0"/>
            </a:endParaRPr>
          </a:p>
          <a:p>
            <a:endParaRPr 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57347" name="TextBox 3"/>
          <p:cNvSpPr txBox="1">
            <a:spLocks noChangeArrowheads="1"/>
          </p:cNvSpPr>
          <p:nvPr/>
        </p:nvSpPr>
        <p:spPr bwMode="auto">
          <a:xfrm>
            <a:off x="1366365" y="5791200"/>
            <a:ext cx="6253635" cy="369332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 Homogeneous </a:t>
            </a:r>
            <a:r>
              <a:rPr lang="en-US" dirty="0" smtClean="0">
                <a:solidFill>
                  <a:schemeClr val="bg1"/>
                </a:solidFill>
                <a:sym typeface="Euclid Symbol"/>
              </a:rPr>
              <a:t>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consistent 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sym typeface="Wingdings" pitchFamily="2" charset="2"/>
              </a:rPr>
              <a:t>luôn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sym typeface="Wingdings" pitchFamily="2" charset="2"/>
              </a:rPr>
              <a:t>có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sym typeface="Wingdings" pitchFamily="2" charset="2"/>
              </a:rPr>
              <a:t>ít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sym typeface="Wingdings" pitchFamily="2" charset="2"/>
              </a:rPr>
              <a:t>nhất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sym typeface="Wingdings" pitchFamily="2" charset="2"/>
              </a:rPr>
              <a:t>một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sym typeface="Wingdings" pitchFamily="2" charset="2"/>
              </a:rPr>
              <a:t>nghiệm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) </a:t>
            </a:r>
            <a:endParaRPr lang="en-US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4400" b="1">
                <a:solidFill>
                  <a:srgbClr val="006600"/>
                </a:solidFill>
                <a:ea typeface="+mj-ea"/>
                <a:cs typeface="Arial" charset="0"/>
              </a:rPr>
              <a:t>Exercises </a:t>
            </a:r>
            <a:endParaRPr lang="en-US" sz="4400" b="1" dirty="0">
              <a:solidFill>
                <a:srgbClr val="006600"/>
              </a:solidFill>
              <a:ea typeface="+mj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 smtClean="0">
                <a:solidFill>
                  <a:schemeClr val="tx2"/>
                </a:solidFill>
                <a:latin typeface="Arial" charset="0"/>
                <a:cs typeface="Arial" charset="0"/>
              </a:rPr>
              <a:t>Exercises</a:t>
            </a:r>
          </a:p>
        </p:txBody>
      </p:sp>
      <p:sp>
        <p:nvSpPr>
          <p:cNvPr id="29701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latin typeface="Arial" charset="0"/>
                <a:cs typeface="Arial" charset="0"/>
              </a:rPr>
              <a:t>5.	Find the rank of the matrix.</a:t>
            </a:r>
          </a:p>
          <a:p>
            <a:endParaRPr lang="en-US" sz="2400" smtClean="0">
              <a:latin typeface="Arial" charset="0"/>
              <a:cs typeface="Arial" charset="0"/>
            </a:endParaRPr>
          </a:p>
          <a:p>
            <a:endParaRPr lang="en-US" sz="2400" smtClean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2400" smtClean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smtClean="0">
                <a:latin typeface="Arial" charset="0"/>
                <a:cs typeface="Arial" charset="0"/>
                <a:sym typeface="Wingdings" pitchFamily="2" charset="2"/>
              </a:rPr>
              <a:t>	</a:t>
            </a:r>
            <a:r>
              <a:rPr lang="en-US" sz="2400" smtClean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 </a:t>
            </a:r>
            <a:r>
              <a:rPr lang="en-US" sz="2400" smtClean="0">
                <a:solidFill>
                  <a:srgbClr val="006600"/>
                </a:solidFill>
                <a:latin typeface="Arial" charset="0"/>
                <a:cs typeface="Arial" charset="0"/>
              </a:rPr>
              <a:t> 	1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 </a:t>
            </a:r>
            <a:r>
              <a:rPr lang="en-US" sz="2400" smtClean="0">
                <a:solidFill>
                  <a:srgbClr val="006600"/>
                </a:solidFill>
                <a:latin typeface="Arial" charset="0"/>
                <a:cs typeface="Arial" charset="0"/>
              </a:rPr>
              <a:t> 	2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 </a:t>
            </a:r>
            <a:r>
              <a:rPr lang="en-US" sz="2400" smtClean="0">
                <a:solidFill>
                  <a:srgbClr val="006600"/>
                </a:solidFill>
                <a:latin typeface="Arial" charset="0"/>
                <a:cs typeface="Arial" charset="0"/>
              </a:rPr>
              <a:t> 	3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 </a:t>
            </a:r>
            <a:r>
              <a:rPr lang="en-US" sz="2400" smtClean="0">
                <a:solidFill>
                  <a:srgbClr val="006600"/>
                </a:solidFill>
                <a:latin typeface="Arial" charset="0"/>
                <a:cs typeface="Arial" charset="0"/>
              </a:rPr>
              <a:t> 	4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 </a:t>
            </a:r>
            <a:r>
              <a:rPr lang="en-US" sz="2400" smtClean="0">
                <a:solidFill>
                  <a:srgbClr val="006600"/>
                </a:solidFill>
                <a:latin typeface="Arial" charset="0"/>
                <a:cs typeface="Arial" charset="0"/>
              </a:rPr>
              <a:t> 	3x3</a:t>
            </a: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3352800" y="1166813"/>
          <a:ext cx="2058988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6" name="Equation" r:id="rId3" imgW="1028520" imgH="711000" progId="Equation.DSMT4">
                  <p:embed/>
                </p:oleObj>
              </mc:Choice>
              <mc:Fallback>
                <p:oleObj name="Equation" r:id="rId3" imgW="1028520" imgH="711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166813"/>
                        <a:ext cx="2058988" cy="1423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6"/>
          <p:cNvGraphicFramePr>
            <a:graphicFrameLocks noChangeAspect="1"/>
          </p:cNvGraphicFramePr>
          <p:nvPr/>
        </p:nvGraphicFramePr>
        <p:xfrm>
          <a:off x="2444750" y="2895600"/>
          <a:ext cx="5668963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7" name="Equation" r:id="rId5" imgW="2831760" imgH="711000" progId="Equation.DSMT4">
                  <p:embed/>
                </p:oleObj>
              </mc:Choice>
              <mc:Fallback>
                <p:oleObj name="Equation" r:id="rId5" imgW="2831760" imgH="71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2895600"/>
                        <a:ext cx="5668963" cy="1423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352800" y="4800600"/>
            <a:ext cx="4724400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</a:rPr>
              <a:t>rankA</a:t>
            </a:r>
            <a:r>
              <a:rPr lang="en-US" b="1" dirty="0">
                <a:solidFill>
                  <a:schemeClr val="bg1"/>
                </a:solidFill>
              </a:rPr>
              <a:t> = the number of </a:t>
            </a:r>
            <a:r>
              <a:rPr lang="en-US" b="1" u="sng" dirty="0">
                <a:solidFill>
                  <a:schemeClr val="bg1"/>
                </a:solidFill>
              </a:rPr>
              <a:t>leading ones</a:t>
            </a:r>
            <a:r>
              <a:rPr lang="en-US" b="1" dirty="0">
                <a:solidFill>
                  <a:schemeClr val="bg1"/>
                </a:solidFill>
              </a:rPr>
              <a:t> in the row echelon form of A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5640388" y="4114800"/>
            <a:ext cx="182721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6057900" y="4152900"/>
            <a:ext cx="1371600" cy="381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 smtClean="0">
                <a:solidFill>
                  <a:schemeClr val="tx2"/>
                </a:solidFill>
                <a:latin typeface="Arial" charset="0"/>
                <a:cs typeface="Arial" charset="0"/>
              </a:rPr>
              <a:t>Exercises</a:t>
            </a:r>
          </a:p>
        </p:txBody>
      </p:sp>
      <p:sp>
        <p:nvSpPr>
          <p:cNvPr id="30725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latin typeface="Arial" charset="0"/>
                <a:cs typeface="Arial" charset="0"/>
              </a:rPr>
              <a:t>6.	Find all values of m such that the matrix has the </a:t>
            </a:r>
            <a:r>
              <a:rPr lang="en-US" sz="2400" b="1" u="sng" smtClean="0">
                <a:latin typeface="Arial" charset="0"/>
                <a:cs typeface="Arial" charset="0"/>
              </a:rPr>
              <a:t>rank</a:t>
            </a:r>
            <a:r>
              <a:rPr lang="en-US" sz="2400" smtClean="0">
                <a:latin typeface="Arial" charset="0"/>
                <a:cs typeface="Arial" charset="0"/>
              </a:rPr>
              <a:t> 2.</a:t>
            </a:r>
          </a:p>
          <a:p>
            <a:endParaRPr lang="en-US" sz="2400" smtClean="0">
              <a:latin typeface="Arial" charset="0"/>
              <a:cs typeface="Arial" charset="0"/>
            </a:endParaRPr>
          </a:p>
          <a:p>
            <a:endParaRPr lang="en-US" sz="2400" smtClean="0">
              <a:latin typeface="Arial" charset="0"/>
              <a:cs typeface="Arial" charset="0"/>
            </a:endParaRPr>
          </a:p>
          <a:p>
            <a:r>
              <a:rPr lang="en-US" sz="2400" smtClean="0">
                <a:latin typeface="Arial" charset="0"/>
                <a:cs typeface="Arial" charset="0"/>
              </a:rPr>
              <a:t>Answer:</a:t>
            </a:r>
          </a:p>
          <a:p>
            <a:r>
              <a:rPr lang="en-US" sz="2400" smtClean="0">
                <a:latin typeface="Arial" charset="0"/>
                <a:cs typeface="Arial" charset="0"/>
              </a:rPr>
              <a:t>Carry the augmented matrix to </a:t>
            </a:r>
            <a:r>
              <a:rPr lang="en-US" sz="2400" b="1" u="sng" smtClean="0">
                <a:latin typeface="Arial" charset="0"/>
                <a:cs typeface="Arial" charset="0"/>
              </a:rPr>
              <a:t>row-echelon form</a:t>
            </a:r>
          </a:p>
          <a:p>
            <a:endParaRPr lang="en-US" sz="2400" smtClean="0">
              <a:latin typeface="Arial" charset="0"/>
              <a:cs typeface="Arial" charset="0"/>
            </a:endParaRPr>
          </a:p>
          <a:p>
            <a:endParaRPr lang="en-US" sz="2400" smtClean="0">
              <a:latin typeface="Arial" charset="0"/>
              <a:cs typeface="Arial" charset="0"/>
            </a:endParaRPr>
          </a:p>
          <a:p>
            <a:endParaRPr lang="en-US" sz="2400" smtClean="0">
              <a:latin typeface="Arial" charset="0"/>
              <a:cs typeface="Arial" charset="0"/>
            </a:endParaRPr>
          </a:p>
          <a:p>
            <a:endParaRPr lang="en-US" sz="2400" smtClean="0">
              <a:latin typeface="Arial" charset="0"/>
              <a:cs typeface="Arial" charset="0"/>
            </a:endParaRPr>
          </a:p>
          <a:p>
            <a:r>
              <a:rPr lang="en-US" sz="2400" smtClean="0">
                <a:latin typeface="Arial" charset="0"/>
                <a:cs typeface="Arial" charset="0"/>
              </a:rPr>
              <a:t>rankA=2 iff m=5 (rankA=3 iff m ≠5)</a:t>
            </a:r>
          </a:p>
          <a:p>
            <a:endParaRPr lang="en-US" sz="2400" smtClean="0">
              <a:latin typeface="Arial" charset="0"/>
              <a:cs typeface="Arial" charset="0"/>
            </a:endParaRP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3390900" y="1143000"/>
          <a:ext cx="1982788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0" name="Equation" r:id="rId3" imgW="990360" imgH="711000" progId="Equation.DSMT4">
                  <p:embed/>
                </p:oleObj>
              </mc:Choice>
              <mc:Fallback>
                <p:oleObj name="Equation" r:id="rId3" imgW="990360" imgH="711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1143000"/>
                        <a:ext cx="1982788" cy="1423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6"/>
          <p:cNvGraphicFramePr>
            <a:graphicFrameLocks noChangeAspect="1"/>
          </p:cNvGraphicFramePr>
          <p:nvPr/>
        </p:nvGraphicFramePr>
        <p:xfrm>
          <a:off x="1509713" y="3048000"/>
          <a:ext cx="6051550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1" name="Equation" r:id="rId5" imgW="3022560" imgH="711000" progId="Equation.DSMT4">
                  <p:embed/>
                </p:oleObj>
              </mc:Choice>
              <mc:Fallback>
                <p:oleObj name="Equation" r:id="rId5" imgW="3022560" imgH="71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3" y="3048000"/>
                        <a:ext cx="6051550" cy="1423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733800" y="5410200"/>
            <a:ext cx="4724400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</a:rPr>
              <a:t>rankA</a:t>
            </a:r>
            <a:r>
              <a:rPr lang="en-US" b="1" dirty="0">
                <a:solidFill>
                  <a:schemeClr val="bg1"/>
                </a:solidFill>
              </a:rPr>
              <a:t>=the number of </a:t>
            </a:r>
            <a:r>
              <a:rPr lang="en-US" b="1" u="sng" dirty="0">
                <a:solidFill>
                  <a:schemeClr val="bg1"/>
                </a:solidFill>
              </a:rPr>
              <a:t>leading ones </a:t>
            </a:r>
            <a:r>
              <a:rPr lang="en-US" b="1" dirty="0">
                <a:solidFill>
                  <a:schemeClr val="bg1"/>
                </a:solidFill>
              </a:rPr>
              <a:t>in the row echelon form of A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16200000" flipH="1">
            <a:off x="5295900" y="4076700"/>
            <a:ext cx="2209800" cy="914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5753100" y="4533900"/>
            <a:ext cx="1752600" cy="457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 smtClean="0">
                <a:solidFill>
                  <a:schemeClr val="tx2"/>
                </a:solidFill>
                <a:latin typeface="Arial" charset="0"/>
                <a:cs typeface="Arial" charset="0"/>
              </a:rPr>
              <a:t>Exercises</a:t>
            </a:r>
          </a:p>
        </p:txBody>
      </p:sp>
      <p:sp>
        <p:nvSpPr>
          <p:cNvPr id="31748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7.	Given a </a:t>
            </a:r>
            <a:r>
              <a:rPr lang="en-US" sz="2400" u="sng" dirty="0" smtClean="0">
                <a:latin typeface="Arial" charset="0"/>
                <a:cs typeface="Arial" charset="0"/>
              </a:rPr>
              <a:t>homogeneous system </a:t>
            </a:r>
            <a:r>
              <a:rPr lang="en-US" sz="2400" dirty="0" smtClean="0">
                <a:latin typeface="Arial" charset="0"/>
                <a:cs typeface="Arial" charset="0"/>
              </a:rPr>
              <a:t>of 23 </a:t>
            </a:r>
            <a:r>
              <a:rPr lang="en-US" sz="2400" dirty="0" err="1" smtClean="0">
                <a:latin typeface="Arial" charset="0"/>
                <a:cs typeface="Arial" charset="0"/>
              </a:rPr>
              <a:t>unkowns</a:t>
            </a:r>
            <a:r>
              <a:rPr lang="en-US" sz="2400" dirty="0" smtClean="0">
                <a:latin typeface="Arial" charset="0"/>
                <a:cs typeface="Arial" charset="0"/>
              </a:rPr>
              <a:t> (n=23) and 35 equations. Suppose the </a:t>
            </a:r>
            <a:r>
              <a:rPr lang="en-US" sz="2400" b="1" u="sng" dirty="0" err="1" smtClean="0">
                <a:latin typeface="Arial" charset="0"/>
                <a:cs typeface="Arial" charset="0"/>
              </a:rPr>
              <a:t>augmentad</a:t>
            </a:r>
            <a:r>
              <a:rPr lang="en-US" sz="2400" b="1" u="sng" dirty="0" smtClean="0">
                <a:latin typeface="Arial" charset="0"/>
                <a:cs typeface="Arial" charset="0"/>
              </a:rPr>
              <a:t> matrix </a:t>
            </a:r>
            <a:r>
              <a:rPr lang="en-US" sz="2400" dirty="0" smtClean="0">
                <a:latin typeface="Arial" charset="0"/>
                <a:cs typeface="Arial" charset="0"/>
              </a:rPr>
              <a:t>of the system has the </a:t>
            </a:r>
            <a:r>
              <a:rPr lang="en-US" sz="2400" u="sng" dirty="0" smtClean="0">
                <a:latin typeface="Arial" charset="0"/>
                <a:cs typeface="Arial" charset="0"/>
              </a:rPr>
              <a:t>rank</a:t>
            </a:r>
            <a:r>
              <a:rPr lang="en-US" sz="2400" dirty="0" smtClean="0">
                <a:latin typeface="Arial" charset="0"/>
                <a:cs typeface="Arial" charset="0"/>
              </a:rPr>
              <a:t> 17 (r=17). How many parameters in the solution of the system?</a:t>
            </a:r>
          </a:p>
          <a:p>
            <a:pPr>
              <a:buFont typeface="Wingdings" pitchFamily="2" charset="2"/>
              <a:buNone/>
            </a:pPr>
            <a:endParaRPr lang="en-US" sz="2400" dirty="0" smtClean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  <a:cs typeface="Arial" charset="0"/>
                <a:sym typeface="Wingdings" pitchFamily="2" charset="2"/>
              </a:rPr>
              <a:t>	</a:t>
            </a: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 	</a:t>
            </a: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17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 	</a:t>
            </a: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23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	</a:t>
            </a: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12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	</a:t>
            </a: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6 </a:t>
            </a: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 </a:t>
            </a:r>
            <a:endParaRPr lang="en-US" sz="2400" dirty="0" smtClean="0">
              <a:solidFill>
                <a:srgbClr val="006600"/>
              </a:solidFill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 	</a:t>
            </a: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None of the others</a:t>
            </a:r>
          </a:p>
          <a:p>
            <a:endParaRPr lang="en-US" sz="2400" dirty="0" smtClean="0">
              <a:latin typeface="Arial" charset="0"/>
              <a:cs typeface="Arial" charset="0"/>
            </a:endParaRPr>
          </a:p>
          <a:p>
            <a:endParaRPr lang="en-US" sz="2400" dirty="0" smtClean="0">
              <a:latin typeface="Arial" charset="0"/>
              <a:cs typeface="Arial" charset="0"/>
            </a:endParaRPr>
          </a:p>
          <a:p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2971800"/>
            <a:ext cx="4114800" cy="1219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bg1"/>
                </a:solidFill>
              </a:rPr>
              <a:t>Number of parameters  =  number of </a:t>
            </a:r>
            <a:r>
              <a:rPr lang="en-US" sz="2000" b="1" dirty="0" err="1">
                <a:solidFill>
                  <a:srgbClr val="FFFF00"/>
                </a:solidFill>
              </a:rPr>
              <a:t>nonleading</a:t>
            </a:r>
            <a:r>
              <a:rPr lang="en-US" sz="2000" b="1" dirty="0">
                <a:solidFill>
                  <a:srgbClr val="FFFF00"/>
                </a:solidFill>
              </a:rPr>
              <a:t> variables</a:t>
            </a:r>
          </a:p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=  n - r </a:t>
            </a:r>
            <a:r>
              <a:rPr lang="en-US" sz="2000" b="1" dirty="0" smtClean="0">
                <a:solidFill>
                  <a:srgbClr val="FFFF00"/>
                </a:solidFill>
              </a:rPr>
              <a:t> (</a:t>
            </a:r>
            <a:r>
              <a:rPr lang="en-US" sz="2000" b="1" dirty="0" err="1" smtClean="0">
                <a:solidFill>
                  <a:srgbClr val="FFFF00"/>
                </a:solidFill>
              </a:rPr>
              <a:t>số</a:t>
            </a:r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</a:rPr>
              <a:t>ẩn</a:t>
            </a:r>
            <a:r>
              <a:rPr lang="en-US" sz="2000" b="1" dirty="0" smtClean="0">
                <a:solidFill>
                  <a:srgbClr val="FFFF00"/>
                </a:solidFill>
              </a:rPr>
              <a:t> – </a:t>
            </a:r>
            <a:r>
              <a:rPr lang="en-US" sz="2000" b="1" dirty="0" err="1" smtClean="0">
                <a:solidFill>
                  <a:srgbClr val="FFFF00"/>
                </a:solidFill>
              </a:rPr>
              <a:t>hạng</a:t>
            </a:r>
            <a:r>
              <a:rPr lang="en-US" sz="2000" b="1" dirty="0" smtClean="0">
                <a:solidFill>
                  <a:srgbClr val="FFFF00"/>
                </a:solidFill>
              </a:rPr>
              <a:t> ma </a:t>
            </a:r>
            <a:r>
              <a:rPr lang="en-US" sz="2000" b="1" dirty="0" err="1" smtClean="0">
                <a:solidFill>
                  <a:srgbClr val="FFFF00"/>
                </a:solidFill>
              </a:rPr>
              <a:t>trận</a:t>
            </a:r>
            <a:r>
              <a:rPr lang="en-US" sz="2000" b="1" dirty="0" smtClean="0">
                <a:solidFill>
                  <a:srgbClr val="FFFF00"/>
                </a:solidFill>
              </a:rPr>
              <a:t>)</a:t>
            </a:r>
            <a:endParaRPr lang="en-US" sz="2000" b="1" dirty="0">
              <a:solidFill>
                <a:srgbClr val="FFFF00"/>
              </a:solidFill>
            </a:endParaRPr>
          </a:p>
          <a:p>
            <a:pPr algn="ctr">
              <a:defRPr/>
            </a:pPr>
            <a:r>
              <a:rPr lang="en-US" sz="2000" b="1" dirty="0">
                <a:solidFill>
                  <a:schemeClr val="bg1"/>
                </a:solidFill>
              </a:rPr>
              <a:t>r = </a:t>
            </a:r>
            <a:r>
              <a:rPr lang="en-US" sz="2000" b="1" dirty="0" err="1">
                <a:solidFill>
                  <a:schemeClr val="bg1"/>
                </a:solidFill>
              </a:rPr>
              <a:t>rankA</a:t>
            </a:r>
            <a:r>
              <a:rPr lang="en-US" sz="2000" b="1" dirty="0">
                <a:solidFill>
                  <a:schemeClr val="bg1"/>
                </a:solidFill>
              </a:rPr>
              <a:t> = number of leading ones</a:t>
            </a: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475413" y="2895600"/>
          <a:ext cx="2058987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5" name="Equation" r:id="rId3" imgW="1028520" imgH="736560" progId="Equation.DSMT4">
                  <p:embed/>
                </p:oleObj>
              </mc:Choice>
              <mc:Fallback>
                <p:oleObj name="Equation" r:id="rId3" imgW="1028520" imgH="7365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413" y="2895600"/>
                        <a:ext cx="2058987" cy="1474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 rot="5400000">
            <a:off x="5410200" y="3657600"/>
            <a:ext cx="16764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 flipV="1">
            <a:off x="5867400" y="3733800"/>
            <a:ext cx="16002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2" name="TextBox 12"/>
          <p:cNvSpPr txBox="1">
            <a:spLocks noChangeArrowheads="1"/>
          </p:cNvSpPr>
          <p:nvPr/>
        </p:nvSpPr>
        <p:spPr bwMode="auto">
          <a:xfrm>
            <a:off x="5105400" y="4876800"/>
            <a:ext cx="2659063" cy="369888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leading variables: x</a:t>
            </a:r>
            <a:r>
              <a:rPr lang="en-US" baseline="-25000"/>
              <a:t>1</a:t>
            </a:r>
            <a:r>
              <a:rPr lang="en-US"/>
              <a:t>, x</a:t>
            </a:r>
            <a:r>
              <a:rPr lang="en-US" baseline="-25000"/>
              <a:t>3</a:t>
            </a:r>
          </a:p>
        </p:txBody>
      </p:sp>
      <p:sp>
        <p:nvSpPr>
          <p:cNvPr id="31753" name="TextBox 13"/>
          <p:cNvSpPr txBox="1">
            <a:spLocks noChangeArrowheads="1"/>
          </p:cNvSpPr>
          <p:nvPr/>
        </p:nvSpPr>
        <p:spPr bwMode="auto">
          <a:xfrm>
            <a:off x="6477000" y="2514600"/>
            <a:ext cx="1781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1</a:t>
            </a:r>
            <a:r>
              <a:rPr lang="en-US"/>
              <a:t>    </a:t>
            </a:r>
            <a:r>
              <a:rPr lang="en-US" b="1">
                <a:solidFill>
                  <a:schemeClr val="tx2"/>
                </a:solidFill>
              </a:rPr>
              <a:t>x</a:t>
            </a:r>
            <a:r>
              <a:rPr lang="en-US" b="1" baseline="-25000">
                <a:solidFill>
                  <a:schemeClr val="tx2"/>
                </a:solidFill>
              </a:rPr>
              <a:t>2</a:t>
            </a:r>
            <a:r>
              <a:rPr lang="en-US"/>
              <a:t>    x</a:t>
            </a:r>
            <a:r>
              <a:rPr lang="en-US" baseline="-25000"/>
              <a:t>3</a:t>
            </a:r>
            <a:r>
              <a:rPr lang="en-US"/>
              <a:t>    </a:t>
            </a:r>
            <a:r>
              <a:rPr lang="en-US" b="1">
                <a:solidFill>
                  <a:schemeClr val="tx2"/>
                </a:solidFill>
              </a:rPr>
              <a:t>x</a:t>
            </a:r>
            <a:r>
              <a:rPr lang="en-US" b="1" baseline="-25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31754" name="TextBox 15"/>
          <p:cNvSpPr txBox="1">
            <a:spLocks noChangeArrowheads="1"/>
          </p:cNvSpPr>
          <p:nvPr/>
        </p:nvSpPr>
        <p:spPr bwMode="auto">
          <a:xfrm>
            <a:off x="5105400" y="5421313"/>
            <a:ext cx="3044825" cy="369887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nonleading variables: x</a:t>
            </a:r>
            <a:r>
              <a:rPr lang="en-US" baseline="-25000"/>
              <a:t>2</a:t>
            </a:r>
            <a:r>
              <a:rPr lang="en-US"/>
              <a:t>, x</a:t>
            </a:r>
            <a:r>
              <a:rPr lang="en-US" baseline="-2500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 smtClean="0">
                <a:solidFill>
                  <a:schemeClr val="tx2"/>
                </a:solidFill>
                <a:latin typeface="Arial" charset="0"/>
                <a:cs typeface="Arial" charset="0"/>
              </a:rPr>
              <a:t>Exercises</a:t>
            </a:r>
          </a:p>
        </p:txBody>
      </p:sp>
      <p:sp>
        <p:nvSpPr>
          <p:cNvPr id="3277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200" dirty="0" smtClean="0">
                <a:latin typeface="Arial" charset="0"/>
                <a:cs typeface="Arial" charset="0"/>
              </a:rPr>
              <a:t>8.	Solve the homogeneous system</a:t>
            </a:r>
          </a:p>
          <a:p>
            <a:endParaRPr lang="en-US" sz="2200" dirty="0" smtClean="0">
              <a:latin typeface="Arial" charset="0"/>
              <a:cs typeface="Arial" charset="0"/>
            </a:endParaRPr>
          </a:p>
          <a:p>
            <a:endParaRPr lang="en-US" sz="2200" dirty="0" smtClean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2200" dirty="0" smtClean="0">
              <a:latin typeface="Arial" charset="0"/>
              <a:cs typeface="Arial" charset="0"/>
            </a:endParaRPr>
          </a:p>
          <a:p>
            <a:r>
              <a:rPr lang="en-US" sz="2200" dirty="0" smtClean="0">
                <a:latin typeface="Arial" charset="0"/>
                <a:cs typeface="Arial" charset="0"/>
              </a:rPr>
              <a:t>Carry the augmented matrix to (reduced) </a:t>
            </a:r>
            <a:r>
              <a:rPr lang="en-US" sz="2200" b="1" u="sng" dirty="0" smtClean="0">
                <a:latin typeface="Arial" charset="0"/>
                <a:cs typeface="Arial" charset="0"/>
              </a:rPr>
              <a:t>row-echelon form</a:t>
            </a:r>
          </a:p>
          <a:p>
            <a:endParaRPr lang="en-US" sz="2200" b="1" u="sng" dirty="0" smtClean="0">
              <a:latin typeface="Arial" charset="0"/>
              <a:cs typeface="Arial" charset="0"/>
            </a:endParaRPr>
          </a:p>
          <a:p>
            <a:endParaRPr lang="en-US" sz="2200" dirty="0" smtClean="0">
              <a:latin typeface="Arial" charset="0"/>
              <a:cs typeface="Arial" charset="0"/>
            </a:endParaRPr>
          </a:p>
          <a:p>
            <a:endParaRPr lang="en-US" sz="2200" dirty="0" smtClean="0">
              <a:latin typeface="Arial" charset="0"/>
              <a:cs typeface="Arial" charset="0"/>
            </a:endParaRPr>
          </a:p>
          <a:p>
            <a:endParaRPr lang="en-US" sz="2200" dirty="0" smtClean="0">
              <a:latin typeface="Arial" charset="0"/>
              <a:cs typeface="Arial" charset="0"/>
            </a:endParaRPr>
          </a:p>
          <a:p>
            <a:endParaRPr lang="en-US" sz="2200" dirty="0" smtClean="0">
              <a:latin typeface="Arial" charset="0"/>
              <a:cs typeface="Arial" charset="0"/>
            </a:endParaRPr>
          </a:p>
          <a:p>
            <a:endParaRPr lang="en-US" sz="2200" dirty="0" smtClean="0">
              <a:latin typeface="Arial" charset="0"/>
              <a:cs typeface="Arial" charset="0"/>
            </a:endParaRPr>
          </a:p>
          <a:p>
            <a:endParaRPr lang="en-US" sz="2200" dirty="0" smtClean="0">
              <a:latin typeface="Arial" charset="0"/>
              <a:cs typeface="Arial" charset="0"/>
            </a:endParaRPr>
          </a:p>
          <a:p>
            <a:endParaRPr lang="en-US" sz="2200" dirty="0" smtClean="0">
              <a:latin typeface="Arial" charset="0"/>
              <a:cs typeface="Arial" charset="0"/>
            </a:endParaRPr>
          </a:p>
          <a:p>
            <a:r>
              <a:rPr lang="en-US" sz="2200" dirty="0" smtClean="0">
                <a:latin typeface="Arial" charset="0"/>
                <a:cs typeface="Arial" charset="0"/>
              </a:rPr>
              <a:t>Solution: w=t, z=4t, y=3t, x=3t</a:t>
            </a:r>
          </a:p>
          <a:p>
            <a:pPr>
              <a:buFont typeface="Wingdings" pitchFamily="2" charset="2"/>
              <a:buNone/>
            </a:pPr>
            <a:endParaRPr lang="en-US" sz="2200" dirty="0" smtClean="0">
              <a:latin typeface="Arial" charset="0"/>
              <a:cs typeface="Arial" charset="0"/>
            </a:endParaRPr>
          </a:p>
          <a:p>
            <a:endParaRPr lang="en-US" sz="2200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3503613" y="1090613"/>
          <a:ext cx="2363787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8" name="Equation" r:id="rId3" imgW="1180800" imgH="711000" progId="Equation.DSMT4">
                  <p:embed/>
                </p:oleObj>
              </mc:Choice>
              <mc:Fallback>
                <p:oleObj name="Equation" r:id="rId3" imgW="1180800" imgH="711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1090613"/>
                        <a:ext cx="2363787" cy="1423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6"/>
          <p:cNvGraphicFramePr>
            <a:graphicFrameLocks noChangeAspect="1"/>
          </p:cNvGraphicFramePr>
          <p:nvPr/>
        </p:nvGraphicFramePr>
        <p:xfrm>
          <a:off x="449263" y="2994025"/>
          <a:ext cx="8289925" cy="294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9" name="Equation" r:id="rId5" imgW="4140000" imgH="1473120" progId="Equation.DSMT4">
                  <p:embed/>
                </p:oleObj>
              </mc:Choice>
              <mc:Fallback>
                <p:oleObj name="Equation" r:id="rId5" imgW="4140000" imgH="14731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2994025"/>
                        <a:ext cx="8289925" cy="294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962400" y="4800600"/>
            <a:ext cx="4724400" cy="76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w is </a:t>
            </a:r>
            <a:r>
              <a:rPr lang="en-US" b="1" dirty="0" err="1">
                <a:solidFill>
                  <a:schemeClr val="bg1"/>
                </a:solidFill>
              </a:rPr>
              <a:t>nonleading</a:t>
            </a:r>
            <a:r>
              <a:rPr lang="en-US" b="1" dirty="0">
                <a:solidFill>
                  <a:schemeClr val="bg1"/>
                </a:solidFill>
              </a:rPr>
              <a:t> variable, so w=parameter=t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438400" y="5334000"/>
            <a:ext cx="5105400" cy="762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 smtClean="0">
                <a:solidFill>
                  <a:schemeClr val="tx2"/>
                </a:solidFill>
                <a:latin typeface="Arial" charset="0"/>
                <a:cs typeface="Arial" charset="0"/>
              </a:rPr>
              <a:t>Exercises</a:t>
            </a:r>
          </a:p>
        </p:txBody>
      </p:sp>
      <p:sp>
        <p:nvSpPr>
          <p:cNvPr id="33797" name="Content Placeholder 2"/>
          <p:cNvSpPr>
            <a:spLocks noGrp="1"/>
          </p:cNvSpPr>
          <p:nvPr>
            <p:ph idx="1"/>
          </p:nvPr>
        </p:nvSpPr>
        <p:spPr>
          <a:xfrm>
            <a:off x="76200" y="3322637"/>
            <a:ext cx="2286000" cy="2392363"/>
          </a:xfrm>
          <a:solidFill>
            <a:schemeClr val="tx2">
              <a:lumMod val="50000"/>
            </a:schemeClr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  <a:sym typeface="Wingdings" pitchFamily="2" charset="2"/>
              </a:rPr>
              <a:t>	 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	m=1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  <a:sym typeface="Wingdings" pitchFamily="2" charset="2"/>
              </a:rPr>
              <a:t>	 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	m=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  <a:sym typeface="Symbol" pitchFamily="18" charset="2"/>
              </a:rPr>
              <a:t>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2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  <a:sym typeface="Wingdings" pitchFamily="2" charset="2"/>
              </a:rPr>
              <a:t>	 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	m=0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  <a:sym typeface="Wingdings" pitchFamily="2" charset="2"/>
              </a:rPr>
              <a:t>	 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	m=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  <a:sym typeface="Symbol" pitchFamily="18" charset="2"/>
              </a:rPr>
              <a:t>  1</a:t>
            </a:r>
            <a:endParaRPr lang="en-US" sz="2400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  <a:sym typeface="Wingdings" pitchFamily="2" charset="2"/>
              </a:rPr>
              <a:t>	 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	m=3</a:t>
            </a: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392113" y="811213"/>
          <a:ext cx="7980362" cy="193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2" name="Equation" r:id="rId3" imgW="3987720" imgH="965160" progId="Equation.DSMT4">
                  <p:embed/>
                </p:oleObj>
              </mc:Choice>
              <mc:Fallback>
                <p:oleObj name="Equation" r:id="rId3" imgW="3987720" imgH="9651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811213"/>
                        <a:ext cx="7980362" cy="193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6"/>
          <p:cNvGraphicFramePr>
            <a:graphicFrameLocks noChangeAspect="1"/>
          </p:cNvGraphicFramePr>
          <p:nvPr/>
        </p:nvGraphicFramePr>
        <p:xfrm>
          <a:off x="2443163" y="3810000"/>
          <a:ext cx="6548437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3" name="Equation" r:id="rId5" imgW="3454200" imgH="736560" progId="Equation.DSMT4">
                  <p:embed/>
                </p:oleObj>
              </mc:Choice>
              <mc:Fallback>
                <p:oleObj name="Equation" r:id="rId5" imgW="3454200" imgH="7365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63" y="3810000"/>
                        <a:ext cx="6548437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2133600" cy="2286000"/>
          </a:xfr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  <a:sym typeface="Wingdings" pitchFamily="2" charset="2"/>
              </a:rPr>
              <a:t>	 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	m≠1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  <a:sym typeface="Wingdings" pitchFamily="2" charset="2"/>
              </a:rPr>
              <a:t>	 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	m = -1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  <a:sym typeface="Wingdings" pitchFamily="2" charset="2"/>
              </a:rPr>
              <a:t>	 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	m=1 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  <a:sym typeface="Wingdings" pitchFamily="2" charset="2"/>
              </a:rPr>
              <a:t>	 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	m=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  <a:sym typeface="Symbol" pitchFamily="18" charset="2"/>
              </a:rPr>
              <a:t>  1 </a:t>
            </a:r>
            <a:endParaRPr lang="en-US" sz="2400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  <a:sym typeface="Wingdings" pitchFamily="2" charset="2"/>
              </a:rPr>
              <a:t>	 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	m ≠-1</a:t>
            </a:r>
          </a:p>
        </p:txBody>
      </p:sp>
      <p:sp>
        <p:nvSpPr>
          <p:cNvPr id="34820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 smtClean="0">
                <a:solidFill>
                  <a:schemeClr val="tx2"/>
                </a:solidFill>
                <a:latin typeface="Arial" charset="0"/>
                <a:cs typeface="Arial" charset="0"/>
              </a:rPr>
              <a:t>Exercises</a:t>
            </a:r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379413" y="887413"/>
          <a:ext cx="8007350" cy="177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6" name="Equation" r:id="rId3" imgW="4000320" imgH="888840" progId="Equation.DSMT4">
                  <p:embed/>
                </p:oleObj>
              </mc:Choice>
              <mc:Fallback>
                <p:oleObj name="Equation" r:id="rId3" imgW="4000320" imgH="8888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887413"/>
                        <a:ext cx="8007350" cy="177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6"/>
          <p:cNvGraphicFramePr>
            <a:graphicFrameLocks noChangeAspect="1"/>
          </p:cNvGraphicFramePr>
          <p:nvPr/>
        </p:nvGraphicFramePr>
        <p:xfrm>
          <a:off x="2895600" y="2743200"/>
          <a:ext cx="6019800" cy="376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7" name="Equation" r:id="rId5" imgW="3492360" imgH="2184120" progId="Equation.DSMT4">
                  <p:embed/>
                </p:oleObj>
              </mc:Choice>
              <mc:Fallback>
                <p:oleObj name="Equation" r:id="rId5" imgW="3492360" imgH="21841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743200"/>
                        <a:ext cx="6019800" cy="3767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/>
          </p:cNvSpPr>
          <p:nvPr>
            <p:ph type="body" idx="1"/>
          </p:nvPr>
        </p:nvSpPr>
        <p:spPr>
          <a:xfrm>
            <a:off x="228600" y="2590800"/>
            <a:ext cx="8229600" cy="14478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6600" b="1" smtClean="0">
                <a:solidFill>
                  <a:srgbClr val="0000FF"/>
                </a:solidFill>
                <a:latin typeface="Arial" charset="0"/>
                <a:cs typeface="Arial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-34344"/>
            <a:ext cx="9067800" cy="550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8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CC3300"/>
                </a:solidFill>
                <a:latin typeface="Arial" charset="0"/>
                <a:cs typeface="Arial" charset="0"/>
              </a:rPr>
              <a:t>Example 1</a:t>
            </a:r>
          </a:p>
        </p:txBody>
      </p:sp>
      <p:sp>
        <p:nvSpPr>
          <p:cNvPr id="1029" name="Rectangle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 smtClean="0">
                <a:latin typeface="Arial" charset="0"/>
                <a:cs typeface="Arial" charset="0"/>
              </a:rPr>
              <a:t> </a:t>
            </a:r>
          </a:p>
          <a:p>
            <a:endParaRPr lang="en-US" sz="2800" smtClean="0">
              <a:latin typeface="Arial" charset="0"/>
              <a:cs typeface="Arial" charset="0"/>
            </a:endParaRPr>
          </a:p>
          <a:p>
            <a:endParaRPr lang="en-US" sz="2800" smtClean="0">
              <a:latin typeface="Arial" charset="0"/>
              <a:cs typeface="Arial" charset="0"/>
            </a:endParaRPr>
          </a:p>
          <a:p>
            <a:endParaRPr lang="en-US" sz="2800" smtClean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2800" smtClean="0">
                <a:latin typeface="Arial" charset="0"/>
                <a:cs typeface="Arial" charset="0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en-US" sz="2800" smtClean="0">
              <a:latin typeface="Arial" charset="0"/>
              <a:cs typeface="Arial" charset="0"/>
            </a:endParaRP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143000" y="1414463"/>
          <a:ext cx="1981200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MathType 6.0 Equation" r:id="rId3" imgW="787320" imgH="495000" progId="Equation.DSMT4">
                  <p:embed/>
                </p:oleObj>
              </mc:Choice>
              <mc:Fallback>
                <p:oleObj name="MathType 6.0 Equation" r:id="rId3" imgW="787320" imgH="495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414463"/>
                        <a:ext cx="1981200" cy="1246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105400" y="1341438"/>
          <a:ext cx="2514600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MathType 6.0 Equation" r:id="rId5" imgW="939600" imgH="495000" progId="Equation.DSMT4">
                  <p:embed/>
                </p:oleObj>
              </mc:Choice>
              <mc:Fallback>
                <p:oleObj name="MathType 6.0 Equation" r:id="rId5" imgW="939600" imgH="495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341438"/>
                        <a:ext cx="2514600" cy="1325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2" name="Text Box 8"/>
          <p:cNvSpPr txBox="1">
            <a:spLocks noChangeArrowheads="1"/>
          </p:cNvSpPr>
          <p:nvPr/>
        </p:nvSpPr>
        <p:spPr bwMode="auto">
          <a:xfrm>
            <a:off x="914400" y="3429000"/>
            <a:ext cx="2571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/>
              <a:t>Inconsistent</a:t>
            </a:r>
          </a:p>
        </p:txBody>
      </p: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4114800" y="3429000"/>
            <a:ext cx="487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CC3300"/>
                </a:solidFill>
              </a:rPr>
              <a:t>          Consistent </a:t>
            </a:r>
          </a:p>
          <a:p>
            <a:r>
              <a:rPr lang="en-US" sz="3200">
                <a:solidFill>
                  <a:srgbClr val="CC3300"/>
                </a:solidFill>
              </a:rPr>
              <a:t>(infinitely many solutions)</a:t>
            </a:r>
          </a:p>
        </p:txBody>
      </p:sp>
      <p:sp>
        <p:nvSpPr>
          <p:cNvPr id="123914" name="Text Box 10"/>
          <p:cNvSpPr txBox="1">
            <a:spLocks noChangeArrowheads="1"/>
          </p:cNvSpPr>
          <p:nvPr/>
        </p:nvSpPr>
        <p:spPr bwMode="auto">
          <a:xfrm>
            <a:off x="5105400" y="2895600"/>
            <a:ext cx="1768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(0,2,1), (2,0,1)</a:t>
            </a:r>
          </a:p>
        </p:txBody>
      </p:sp>
      <p:sp>
        <p:nvSpPr>
          <p:cNvPr id="123915" name="Rectangle 11"/>
          <p:cNvSpPr>
            <a:spLocks noChangeArrowheads="1"/>
          </p:cNvSpPr>
          <p:nvPr/>
        </p:nvSpPr>
        <p:spPr bwMode="auto">
          <a:xfrm>
            <a:off x="6858000" y="2895600"/>
            <a:ext cx="920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(t,2-t,1)</a:t>
            </a:r>
          </a:p>
        </p:txBody>
      </p:sp>
      <p:sp>
        <p:nvSpPr>
          <p:cNvPr id="123916" name="Text Box 12"/>
          <p:cNvSpPr txBox="1">
            <a:spLocks noChangeArrowheads="1"/>
          </p:cNvSpPr>
          <p:nvPr/>
        </p:nvSpPr>
        <p:spPr bwMode="auto">
          <a:xfrm>
            <a:off x="1390650" y="2895600"/>
            <a:ext cx="1352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no solution</a:t>
            </a:r>
          </a:p>
        </p:txBody>
      </p:sp>
      <p:sp>
        <p:nvSpPr>
          <p:cNvPr id="123917" name="Text Box 13"/>
          <p:cNvSpPr txBox="1">
            <a:spLocks noChangeArrowheads="1"/>
          </p:cNvSpPr>
          <p:nvPr/>
        </p:nvSpPr>
        <p:spPr bwMode="auto">
          <a:xfrm>
            <a:off x="304800" y="4648200"/>
            <a:ext cx="86677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CC3300"/>
                </a:solidFill>
              </a:rPr>
              <a:t>(t,2-t,1)</a:t>
            </a:r>
            <a:r>
              <a:rPr lang="en-US" sz="3600" dirty="0"/>
              <a:t> is called a </a:t>
            </a:r>
            <a:r>
              <a:rPr lang="en-US" sz="3600" b="1" dirty="0">
                <a:solidFill>
                  <a:srgbClr val="CC3300"/>
                </a:solidFill>
              </a:rPr>
              <a:t>general solution</a:t>
            </a:r>
            <a:r>
              <a:rPr lang="en-US" sz="3600" b="1" dirty="0"/>
              <a:t> </a:t>
            </a:r>
            <a:r>
              <a:rPr lang="en-US" sz="3600" dirty="0"/>
              <a:t>and </a:t>
            </a:r>
          </a:p>
          <a:p>
            <a:r>
              <a:rPr lang="en-US" sz="3600" dirty="0"/>
              <a:t>given in </a:t>
            </a:r>
            <a:r>
              <a:rPr lang="en-US" sz="3600" b="1" dirty="0">
                <a:solidFill>
                  <a:srgbClr val="0000FF"/>
                </a:solidFill>
              </a:rPr>
              <a:t>parametric </a:t>
            </a:r>
            <a:r>
              <a:rPr lang="en-US" sz="3600" b="1" dirty="0" smtClean="0">
                <a:solidFill>
                  <a:srgbClr val="0000FF"/>
                </a:solidFill>
              </a:rPr>
              <a:t>form</a:t>
            </a:r>
            <a:r>
              <a:rPr lang="en-US" sz="3600" dirty="0" smtClean="0"/>
              <a:t>, </a:t>
            </a:r>
            <a:r>
              <a:rPr lang="en-US" sz="3600" dirty="0">
                <a:solidFill>
                  <a:srgbClr val="CC3300"/>
                </a:solidFill>
              </a:rPr>
              <a:t>t</a:t>
            </a:r>
            <a:r>
              <a:rPr lang="en-US" sz="3600" dirty="0"/>
              <a:t> is </a:t>
            </a:r>
            <a:r>
              <a:rPr lang="en-US" sz="3600" b="1" dirty="0">
                <a:solidFill>
                  <a:srgbClr val="0000FF"/>
                </a:solidFill>
              </a:rPr>
              <a:t>parameter</a:t>
            </a:r>
          </a:p>
          <a:p>
            <a:r>
              <a:rPr lang="en-US" sz="3600" b="1" dirty="0">
                <a:solidFill>
                  <a:srgbClr val="0000FF"/>
                </a:solidFill>
              </a:rPr>
              <a:t>( t is arbitrary)</a:t>
            </a:r>
            <a:endParaRPr lang="en-US" sz="3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2" grpId="0"/>
      <p:bldP spid="123913" grpId="0"/>
      <p:bldP spid="123914" grpId="0"/>
      <p:bldP spid="123915" grpId="0"/>
      <p:bldP spid="123916" grpId="0"/>
      <p:bldP spid="12391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5" y="0"/>
            <a:ext cx="881953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0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40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4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8991600" cy="582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6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>
                <a:solidFill>
                  <a:srgbClr val="CC3300"/>
                </a:solidFill>
                <a:latin typeface="Arial" charset="0"/>
                <a:cs typeface="Arial" charset="0"/>
              </a:rPr>
              <a:t>Elementary Operations </a:t>
            </a:r>
            <a:br>
              <a:rPr lang="en-US" sz="4000" b="1" smtClean="0">
                <a:solidFill>
                  <a:srgbClr val="CC3300"/>
                </a:solidFill>
                <a:latin typeface="Arial" charset="0"/>
                <a:cs typeface="Arial" charset="0"/>
              </a:rPr>
            </a:br>
            <a:r>
              <a:rPr lang="en-US" sz="4000" smtClean="0">
                <a:solidFill>
                  <a:srgbClr val="CC3300"/>
                </a:solidFill>
                <a:latin typeface="Arial" charset="0"/>
                <a:cs typeface="Arial" charset="0"/>
              </a:rPr>
              <a:t>(phép biến đổi sơ cấp)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Interchange</a:t>
            </a:r>
            <a:r>
              <a:rPr lang="en-US" sz="2400" dirty="0" smtClean="0">
                <a:latin typeface="Arial" charset="0"/>
                <a:cs typeface="Arial" charset="0"/>
              </a:rPr>
              <a:t> two equations (type I)</a:t>
            </a:r>
            <a:endParaRPr lang="vi-VN" sz="2400" dirty="0" smtClean="0">
              <a:latin typeface="Arial" charset="0"/>
              <a:cs typeface="Arial" charset="0"/>
            </a:endParaRPr>
          </a:p>
          <a:p>
            <a:endParaRPr lang="vi-VN" sz="2400" dirty="0" smtClean="0">
              <a:latin typeface="Arial" charset="0"/>
              <a:cs typeface="Arial" charset="0"/>
            </a:endParaRPr>
          </a:p>
          <a:p>
            <a:endParaRPr lang="en-US" sz="2400" dirty="0" smtClean="0">
              <a:latin typeface="Arial" charset="0"/>
              <a:cs typeface="Arial" charset="0"/>
            </a:endParaRPr>
          </a:p>
          <a:p>
            <a:endParaRPr lang="en-US" sz="2400" dirty="0" smtClean="0">
              <a:latin typeface="Arial" charset="0"/>
              <a:cs typeface="Arial" charset="0"/>
            </a:endParaRPr>
          </a:p>
          <a:p>
            <a:r>
              <a:rPr lang="en-US" sz="2400" b="1" dirty="0" smtClean="0">
                <a:solidFill>
                  <a:srgbClr val="CC3300"/>
                </a:solidFill>
                <a:latin typeface="Arial" charset="0"/>
                <a:cs typeface="Arial" charset="0"/>
              </a:rPr>
              <a:t>Multiply</a:t>
            </a:r>
            <a:r>
              <a:rPr lang="en-US" sz="2400" dirty="0" smtClean="0">
                <a:latin typeface="Arial" charset="0"/>
                <a:cs typeface="Arial" charset="0"/>
              </a:rPr>
              <a:t> one equation by a </a:t>
            </a:r>
            <a:r>
              <a:rPr lang="en-US" sz="2400" b="1" dirty="0" smtClean="0">
                <a:latin typeface="Arial" charset="0"/>
                <a:cs typeface="Arial" charset="0"/>
              </a:rPr>
              <a:t>nonzero number </a:t>
            </a:r>
            <a:r>
              <a:rPr lang="en-US" sz="2400" dirty="0" smtClean="0">
                <a:latin typeface="Arial" charset="0"/>
                <a:cs typeface="Arial" charset="0"/>
              </a:rPr>
              <a:t>(type II)</a:t>
            </a:r>
            <a:endParaRPr lang="vi-VN" sz="2400" dirty="0" smtClean="0">
              <a:latin typeface="Arial" charset="0"/>
              <a:cs typeface="Arial" charset="0"/>
            </a:endParaRPr>
          </a:p>
          <a:p>
            <a:endParaRPr lang="vi-VN" sz="2400" dirty="0" smtClean="0">
              <a:latin typeface="Arial" charset="0"/>
              <a:cs typeface="Arial" charset="0"/>
            </a:endParaRPr>
          </a:p>
          <a:p>
            <a:endParaRPr lang="en-US" sz="2400" dirty="0" smtClean="0">
              <a:latin typeface="Arial" charset="0"/>
              <a:cs typeface="Arial" charset="0"/>
            </a:endParaRPr>
          </a:p>
          <a:p>
            <a:endParaRPr lang="en-US" sz="2400" dirty="0" smtClean="0">
              <a:latin typeface="Arial" charset="0"/>
              <a:cs typeface="Arial" charset="0"/>
            </a:endParaRPr>
          </a:p>
          <a:p>
            <a:r>
              <a:rPr lang="en-US" sz="2400" b="1" dirty="0" smtClean="0">
                <a:solidFill>
                  <a:schemeClr val="folHlink"/>
                </a:solidFill>
                <a:latin typeface="Arial" charset="0"/>
                <a:cs typeface="Arial" charset="0"/>
              </a:rPr>
              <a:t>Add a multiple</a:t>
            </a:r>
            <a:r>
              <a:rPr lang="en-US" sz="2400" dirty="0" smtClean="0">
                <a:latin typeface="Arial" charset="0"/>
                <a:cs typeface="Arial" charset="0"/>
              </a:rPr>
              <a:t> of one equation to a different equation (type III)</a:t>
            </a:r>
          </a:p>
        </p:txBody>
      </p:sp>
      <p:sp>
        <p:nvSpPr>
          <p:cNvPr id="43012" name="Text Box 7"/>
          <p:cNvSpPr txBox="1">
            <a:spLocks noChangeArrowheads="1"/>
          </p:cNvSpPr>
          <p:nvPr/>
        </p:nvSpPr>
        <p:spPr bwMode="auto">
          <a:xfrm>
            <a:off x="3108325" y="2398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vi-VN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2263883"/>
            <a:ext cx="5867401" cy="813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486" y="3986209"/>
            <a:ext cx="69342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365" y="5562600"/>
            <a:ext cx="578223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sz="3500" b="1" dirty="0" smtClean="0">
                <a:solidFill>
                  <a:srgbClr val="CC3300"/>
                </a:solidFill>
                <a:latin typeface="Arial" charset="0"/>
                <a:cs typeface="Arial" charset="0"/>
              </a:rPr>
              <a:t>Algebraic Method</a:t>
            </a:r>
          </a:p>
        </p:txBody>
      </p:sp>
      <p:sp>
        <p:nvSpPr>
          <p:cNvPr id="2056" name="Text Box 12"/>
          <p:cNvSpPr txBox="1">
            <a:spLocks noChangeArrowheads="1"/>
          </p:cNvSpPr>
          <p:nvPr/>
        </p:nvSpPr>
        <p:spPr bwMode="auto">
          <a:xfrm>
            <a:off x="6994525" y="25511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7000" name="Text Box 24"/>
          <p:cNvSpPr txBox="1">
            <a:spLocks noChangeArrowheads="1"/>
          </p:cNvSpPr>
          <p:nvPr/>
        </p:nvSpPr>
        <p:spPr bwMode="auto">
          <a:xfrm>
            <a:off x="6858000" y="4114800"/>
            <a:ext cx="2031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  constant </a:t>
            </a:r>
            <a:r>
              <a:rPr lang="en-US" b="1" dirty="0" smtClean="0">
                <a:solidFill>
                  <a:schemeClr val="tx2"/>
                </a:solidFill>
              </a:rPr>
              <a:t>matrix</a:t>
            </a:r>
            <a:endParaRPr 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2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048812"/>
              </p:ext>
            </p:extLst>
          </p:nvPr>
        </p:nvGraphicFramePr>
        <p:xfrm>
          <a:off x="533400" y="1143000"/>
          <a:ext cx="36099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9" name="Equation" r:id="rId3" imgW="1663560" imgH="736560" progId="Equation.DSMT4">
                  <p:embed/>
                </p:oleObj>
              </mc:Choice>
              <mc:Fallback>
                <p:oleObj name="Equation" r:id="rId3" imgW="166356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143000"/>
                        <a:ext cx="3609975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54303"/>
              </p:ext>
            </p:extLst>
          </p:nvPr>
        </p:nvGraphicFramePr>
        <p:xfrm>
          <a:off x="5638800" y="1121411"/>
          <a:ext cx="2971800" cy="168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0" name="Equation" r:id="rId5" imgW="1180800" imgH="736560" progId="Equation.DSMT4">
                  <p:embed/>
                </p:oleObj>
              </mc:Choice>
              <mc:Fallback>
                <p:oleObj name="Equation" r:id="rId5" imgW="118080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1121411"/>
                        <a:ext cx="2971800" cy="168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368963"/>
              </p:ext>
            </p:extLst>
          </p:nvPr>
        </p:nvGraphicFramePr>
        <p:xfrm>
          <a:off x="7543800" y="4545302"/>
          <a:ext cx="787400" cy="1659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1" name="Equation" r:id="rId7" imgW="355320" imgH="749160" progId="Equation.DSMT4">
                  <p:embed/>
                </p:oleObj>
              </mc:Choice>
              <mc:Fallback>
                <p:oleObj name="Equation" r:id="rId7" imgW="355320" imgH="749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43800" y="4545302"/>
                        <a:ext cx="787400" cy="16591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659568"/>
              </p:ext>
            </p:extLst>
          </p:nvPr>
        </p:nvGraphicFramePr>
        <p:xfrm>
          <a:off x="1295400" y="4326261"/>
          <a:ext cx="2590800" cy="186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2" name="Equation" r:id="rId9" imgW="990360" imgH="711000" progId="Equation.DSMT4">
                  <p:embed/>
                </p:oleObj>
              </mc:Choice>
              <mc:Fallback>
                <p:oleObj name="Equation" r:id="rId9" imgW="9903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95400" y="4326261"/>
                        <a:ext cx="2590800" cy="1860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ight Arrow 9"/>
          <p:cNvSpPr/>
          <p:nvPr/>
        </p:nvSpPr>
        <p:spPr>
          <a:xfrm>
            <a:off x="4449936" y="1815084"/>
            <a:ext cx="978408" cy="2423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5928970" y="2907268"/>
            <a:ext cx="23006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  </a:t>
            </a:r>
            <a:r>
              <a:rPr lang="en-US" b="1" dirty="0" smtClean="0">
                <a:solidFill>
                  <a:schemeClr val="tx2"/>
                </a:solidFill>
              </a:rPr>
              <a:t>augmented matrix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12" name="Straight Connector 11"/>
          <p:cNvCxnSpPr>
            <a:stCxn id="31" idx="2"/>
            <a:endCxn id="127000" idx="0"/>
          </p:cNvCxnSpPr>
          <p:nvPr/>
        </p:nvCxnSpPr>
        <p:spPr>
          <a:xfrm>
            <a:off x="7079285" y="3276600"/>
            <a:ext cx="794378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1" idx="2"/>
            <a:endCxn id="36" idx="0"/>
          </p:cNvCxnSpPr>
          <p:nvPr/>
        </p:nvCxnSpPr>
        <p:spPr>
          <a:xfrm flipH="1">
            <a:off x="2635843" y="3276600"/>
            <a:ext cx="4443442" cy="62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24"/>
          <p:cNvSpPr txBox="1">
            <a:spLocks noChangeArrowheads="1"/>
          </p:cNvSpPr>
          <p:nvPr/>
        </p:nvSpPr>
        <p:spPr bwMode="auto">
          <a:xfrm>
            <a:off x="1524000" y="3897868"/>
            <a:ext cx="2223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  </a:t>
            </a:r>
            <a:r>
              <a:rPr lang="en-US" b="1" dirty="0" smtClean="0">
                <a:solidFill>
                  <a:schemeClr val="tx2"/>
                </a:solidFill>
              </a:rPr>
              <a:t>coefficient matrix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52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00" grpId="0"/>
      <p:bldP spid="31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 smtClean="0">
                <a:solidFill>
                  <a:srgbClr val="CC3300"/>
                </a:solidFill>
                <a:latin typeface="Arial" charset="0"/>
                <a:cs typeface="Arial" charset="0"/>
              </a:rPr>
              <a:t>Example 2 </a:t>
            </a:r>
          </a:p>
        </p:txBody>
      </p:sp>
      <p:sp>
        <p:nvSpPr>
          <p:cNvPr id="3078" name="Rectangle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 smtClean="0">
                <a:solidFill>
                  <a:schemeClr val="tx2"/>
                </a:solidFill>
                <a:latin typeface="Arial" charset="0"/>
                <a:cs typeface="Arial" charset="0"/>
              </a:rPr>
              <a:t>Consider the system</a:t>
            </a: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962400" y="2220913"/>
          <a:ext cx="3124200" cy="174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MathType 6.0 Equation" r:id="rId3" imgW="888840" imgH="495000" progId="Equation.DSMT4">
                  <p:embed/>
                </p:oleObj>
              </mc:Choice>
              <mc:Fallback>
                <p:oleObj name="MathType 6.0 Equation" r:id="rId3" imgW="888840" imgH="495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220913"/>
                        <a:ext cx="3124200" cy="174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6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114800" y="4343400"/>
          <a:ext cx="24384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Unknown" r:id="rId5" imgW="736560" imgH="495000" progId="Equation.DSMT4">
                  <p:embed/>
                </p:oleObj>
              </mc:Choice>
              <mc:Fallback>
                <p:oleObj name="Unknown" r:id="rId5" imgW="736560" imgH="495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343400"/>
                        <a:ext cx="24384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1809750" y="5043488"/>
            <a:ext cx="2216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augmented matrix </a:t>
            </a:r>
          </a:p>
        </p:txBody>
      </p:sp>
      <p:graphicFrame>
        <p:nvGraphicFramePr>
          <p:cNvPr id="3076" name="Object 9"/>
          <p:cNvGraphicFramePr>
            <a:graphicFrameLocks noChangeAspect="1"/>
          </p:cNvGraphicFramePr>
          <p:nvPr/>
        </p:nvGraphicFramePr>
        <p:xfrm>
          <a:off x="3911600" y="4716463"/>
          <a:ext cx="244475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MathType 6.0 Equation" r:id="rId7" imgW="114120" imgH="431640" progId="Equation.DSMT4">
                  <p:embed/>
                </p:oleObj>
              </mc:Choice>
              <mc:Fallback>
                <p:oleObj name="MathType 6.0 Equation" r:id="rId7" imgW="114120" imgH="431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600" y="4716463"/>
                        <a:ext cx="244475" cy="1001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195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457200" y="1000125"/>
          <a:ext cx="399097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" name="MathType 6.0 Equation" r:id="rId3" imgW="2057400" imgH="495000" progId="Equation.DSMT4">
                  <p:embed/>
                </p:oleObj>
              </mc:Choice>
              <mc:Fallback>
                <p:oleObj name="MathType 6.0 Equation" r:id="rId3" imgW="2057400" imgH="495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00125"/>
                        <a:ext cx="3990975" cy="96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8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74675" y="2057400"/>
          <a:ext cx="3573463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" name="Unknown" r:id="rId5" imgW="1841400" imgH="495000" progId="Equation.DSMT4">
                  <p:embed/>
                </p:oleObj>
              </mc:Choice>
              <mc:Fallback>
                <p:oleObj name="Unknown" r:id="rId5" imgW="1841400" imgH="495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2057400"/>
                        <a:ext cx="3573463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1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421188" y="990600"/>
          <a:ext cx="2132012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4" name="Unknown" r:id="rId7" imgW="1091880" imgH="495000" progId="Equation.DSMT4">
                  <p:embed/>
                </p:oleObj>
              </mc:Choice>
              <mc:Fallback>
                <p:oleObj name="Unknown" r:id="rId7" imgW="1091880" imgH="495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1188" y="990600"/>
                        <a:ext cx="2132012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4" name="Object 12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6467475" y="2076450"/>
          <a:ext cx="2219325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5" name="MathType 6.0 Equation" r:id="rId9" imgW="1168200" imgH="495000" progId="Equation.DSMT4">
                  <p:embed/>
                </p:oleObj>
              </mc:Choice>
              <mc:Fallback>
                <p:oleObj name="MathType 6.0 Equation" r:id="rId9" imgW="1168200" imgH="495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7475" y="2076450"/>
                        <a:ext cx="2219325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7" name="Object 15"/>
          <p:cNvGraphicFramePr>
            <a:graphicFrameLocks noChangeAspect="1"/>
          </p:cNvGraphicFramePr>
          <p:nvPr/>
        </p:nvGraphicFramePr>
        <p:xfrm>
          <a:off x="6567488" y="1000125"/>
          <a:ext cx="2119312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6" name="Unknown" r:id="rId11" imgW="1091880" imgH="495000" progId="Equation.DSMT4">
                  <p:embed/>
                </p:oleObj>
              </mc:Choice>
              <mc:Fallback>
                <p:oleObj name="Unknown" r:id="rId11" imgW="1091880" imgH="4950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7488" y="1000125"/>
                        <a:ext cx="2119312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8" name="Object 16"/>
          <p:cNvGraphicFramePr>
            <a:graphicFrameLocks noChangeAspect="1"/>
          </p:cNvGraphicFramePr>
          <p:nvPr/>
        </p:nvGraphicFramePr>
        <p:xfrm>
          <a:off x="4094163" y="2057400"/>
          <a:ext cx="2217737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" name="Unknown" r:id="rId13" imgW="1143000" imgH="495000" progId="Equation.DSMT4">
                  <p:embed/>
                </p:oleObj>
              </mc:Choice>
              <mc:Fallback>
                <p:oleObj name="Unknown" r:id="rId13" imgW="1143000" imgH="495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163" y="2057400"/>
                        <a:ext cx="2217737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527050" y="3276600"/>
            <a:ext cx="26146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+mn-lt"/>
                <a:sym typeface="Euclid Symbol" pitchFamily="18" charset="2"/>
              </a:rPr>
              <a:t>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Solution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solidFill>
                  <a:srgbClr val="CC3300"/>
                </a:solidFill>
                <a:latin typeface="+mn-lt"/>
              </a:rPr>
              <a:t>(0,-1)</a:t>
            </a:r>
          </a:p>
        </p:txBody>
      </p:sp>
      <p:sp>
        <p:nvSpPr>
          <p:cNvPr id="4105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200" b="1" smtClean="0">
                <a:solidFill>
                  <a:srgbClr val="CC3300"/>
                </a:solidFill>
                <a:latin typeface="Arial" charset="0"/>
                <a:cs typeface="Arial" charset="0"/>
              </a:rPr>
              <a:t>Example 2 </a:t>
            </a:r>
          </a:p>
        </p:txBody>
      </p:sp>
      <p:sp>
        <p:nvSpPr>
          <p:cNvPr id="10" name="Rectangle 3"/>
          <p:cNvSpPr txBox="1">
            <a:spLocks/>
          </p:cNvSpPr>
          <p:nvPr/>
        </p:nvSpPr>
        <p:spPr bwMode="auto">
          <a:xfrm>
            <a:off x="457200" y="3962400"/>
            <a:ext cx="8382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lang="en-US" sz="2400">
                <a:solidFill>
                  <a:schemeClr val="tx2"/>
                </a:solidFill>
                <a:latin typeface="Calibri" pitchFamily="34" charset="0"/>
                <a:cs typeface="Arial" charset="0"/>
              </a:rPr>
              <a:t>  </a:t>
            </a:r>
            <a:r>
              <a:rPr lang="en-US" sz="2400" b="1" i="1" u="sng">
                <a:solidFill>
                  <a:srgbClr val="006600"/>
                </a:solidFill>
                <a:latin typeface="Calibri" pitchFamily="34" charset="0"/>
                <a:cs typeface="Arial" charset="0"/>
              </a:rPr>
              <a:t>Theorem.</a:t>
            </a:r>
            <a:r>
              <a:rPr lang="en-US" sz="2400" b="1" i="1">
                <a:solidFill>
                  <a:srgbClr val="006600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sz="2400">
                <a:solidFill>
                  <a:schemeClr val="tx2"/>
                </a:solidFill>
                <a:latin typeface="Calibri" pitchFamily="34" charset="0"/>
                <a:cs typeface="Arial" charset="0"/>
              </a:rPr>
              <a:t>Suppose an elementary operation is performed on a system of linear equations. Then the resulting system has the </a:t>
            </a:r>
            <a:r>
              <a:rPr lang="en-US" sz="2400" b="1">
                <a:solidFill>
                  <a:srgbClr val="CC3300"/>
                </a:solidFill>
                <a:latin typeface="Calibri" pitchFamily="34" charset="0"/>
                <a:cs typeface="Arial" charset="0"/>
              </a:rPr>
              <a:t>same set of solutions</a:t>
            </a:r>
            <a:r>
              <a:rPr lang="en-US" sz="2400">
                <a:solidFill>
                  <a:schemeClr val="tx2"/>
                </a:solidFill>
                <a:latin typeface="Calibri" pitchFamily="34" charset="0"/>
                <a:cs typeface="Arial" charset="0"/>
              </a:rPr>
              <a:t> as the original system, so the two system are equivalent (</a:t>
            </a:r>
            <a:r>
              <a:rPr lang="en-US" sz="2400">
                <a:solidFill>
                  <a:schemeClr val="tx2"/>
                </a:solidFill>
                <a:cs typeface="Arial" charset="0"/>
              </a:rPr>
              <a:t>tương đương</a:t>
            </a:r>
            <a:r>
              <a:rPr lang="en-US" sz="2400">
                <a:solidFill>
                  <a:schemeClr val="tx2"/>
                </a:solidFill>
                <a:latin typeface="Calibri" pitchFamily="34" charset="0"/>
                <a:cs typeface="Arial" charset="0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lang="en-US" sz="2400">
                <a:solidFill>
                  <a:schemeClr val="tx2"/>
                </a:solidFill>
                <a:latin typeface="Calibri" pitchFamily="34" charset="0"/>
                <a:cs typeface="Arial" charset="0"/>
              </a:rPr>
              <a:t>   In this case,their augmented matrices are called </a:t>
            </a:r>
            <a:r>
              <a:rPr lang="en-US" sz="2400" b="1">
                <a:solidFill>
                  <a:srgbClr val="0000FF"/>
                </a:solidFill>
                <a:latin typeface="Calibri" pitchFamily="34" charset="0"/>
                <a:cs typeface="Arial" charset="0"/>
              </a:rPr>
              <a:t>row-equivalent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6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14" grpId="0"/>
    </p:bldLst>
  </p:timing>
</p:sld>
</file>

<file path=ppt/theme/theme1.xml><?xml version="1.0" encoding="utf-8"?>
<a:theme xmlns:a="http://schemas.openxmlformats.org/drawingml/2006/main" name="FPT-Programming Fundament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8758</TotalTime>
  <Words>1241</Words>
  <Application>Microsoft Office PowerPoint</Application>
  <PresentationFormat>On-screen Show (4:3)</PresentationFormat>
  <Paragraphs>314</Paragraphs>
  <Slides>52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FPT-Programming Fundamental</vt:lpstr>
      <vt:lpstr>MathType 6.0 Equation</vt:lpstr>
      <vt:lpstr>Equation</vt:lpstr>
      <vt:lpstr>Unknown</vt:lpstr>
      <vt:lpstr>Chapter</vt:lpstr>
      <vt:lpstr>Contents</vt:lpstr>
      <vt:lpstr>PowerPoint Presentation</vt:lpstr>
      <vt:lpstr>PowerPoint Presentation</vt:lpstr>
      <vt:lpstr>Example 1</vt:lpstr>
      <vt:lpstr>Elementary Operations  (phép biến đổi sơ cấp)</vt:lpstr>
      <vt:lpstr>Algebraic Method</vt:lpstr>
      <vt:lpstr>Example 2 </vt:lpstr>
      <vt:lpstr>Example 2 </vt:lpstr>
      <vt:lpstr>1.2. Gaussian Elimination (phép khử Gauss)</vt:lpstr>
      <vt:lpstr>A row-echelon matrix has 3 properties</vt:lpstr>
      <vt:lpstr>Row-echelon matrix</vt:lpstr>
      <vt:lpstr>Which is a row-echelon matrix?</vt:lpstr>
      <vt:lpstr>A reduced row-echelon matrix (ma trận bậc thang theo dòng thu gọn) has the properties</vt:lpstr>
      <vt:lpstr>Which is a reduced row- echelon matrix?</vt:lpstr>
      <vt:lpstr>How to carry a matrix to  (reduced) row-echelon form? </vt:lpstr>
      <vt:lpstr>Elementary row operations</vt:lpstr>
      <vt:lpstr>Gaussian Algorithm</vt:lpstr>
      <vt:lpstr>Gaussian Algorithm</vt:lpstr>
      <vt:lpstr>Example</vt:lpstr>
      <vt:lpstr>PowerPoint Presentation</vt:lpstr>
      <vt:lpstr>PowerPoint Presentation</vt:lpstr>
      <vt:lpstr>Do yourself – carry these matrices to reduced row-echelon matrices</vt:lpstr>
      <vt:lpstr>Gauss-Jordan Elimination (for solving a system of linear equantions)</vt:lpstr>
      <vt:lpstr>PowerPoint Presentation</vt:lpstr>
      <vt:lpstr>PowerPoint Presentation</vt:lpstr>
      <vt:lpstr>Do yourself – solve the following systems given by augmented matrices</vt:lpstr>
      <vt:lpstr>Example </vt:lpstr>
      <vt:lpstr>The rank of a matrix</vt:lpstr>
      <vt:lpstr>The rank of a matrix</vt:lpstr>
      <vt:lpstr>PowerPoint Presentation</vt:lpstr>
      <vt:lpstr>Theorem 2</vt:lpstr>
      <vt:lpstr>1.3.Homogeneous Equations (phương trình thuần nhất)</vt:lpstr>
      <vt:lpstr>PowerPoint Presentation</vt:lpstr>
      <vt:lpstr>PowerPoint Presentation</vt:lpstr>
      <vt:lpstr>Theorem 1</vt:lpstr>
      <vt:lpstr>System of equations Summary </vt:lpstr>
      <vt:lpstr>Exercises</vt:lpstr>
      <vt:lpstr>Exercises</vt:lpstr>
      <vt:lpstr>Exercises </vt:lpstr>
      <vt:lpstr>PowerPoint Presentation</vt:lpstr>
      <vt:lpstr>Exercises</vt:lpstr>
      <vt:lpstr>Exercises</vt:lpstr>
      <vt:lpstr>Exercises</vt:lpstr>
      <vt:lpstr>Exercises</vt:lpstr>
      <vt:lpstr>Exercises</vt:lpstr>
      <vt:lpstr>Exercises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IoIT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Module-D1 Modularity</dc:title>
  <dc:subject>PF using C</dc:subject>
  <dc:creator>Phan Truong Lam</dc:creator>
  <cp:lastModifiedBy>win</cp:lastModifiedBy>
  <cp:revision>657</cp:revision>
  <dcterms:created xsi:type="dcterms:W3CDTF">2007-09-06T08:14:27Z</dcterms:created>
  <dcterms:modified xsi:type="dcterms:W3CDTF">2018-10-17T00:58:58Z</dcterms:modified>
</cp:coreProperties>
</file>