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  <p:embeddedFont>
      <p:font typeface="Genty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87221" y="132724"/>
            <a:ext cx="14500779" cy="2166783"/>
          </a:xfrm>
          <a:custGeom>
            <a:avLst/>
            <a:gdLst/>
            <a:ahLst/>
            <a:cxnLst/>
            <a:rect r="r" b="b" t="t" l="l"/>
            <a:pathLst>
              <a:path h="2166783" w="14500779">
                <a:moveTo>
                  <a:pt x="0" y="0"/>
                </a:moveTo>
                <a:lnTo>
                  <a:pt x="14500779" y="0"/>
                </a:lnTo>
                <a:lnTo>
                  <a:pt x="14500779" y="2166783"/>
                </a:lnTo>
                <a:lnTo>
                  <a:pt x="0" y="2166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986" y="4913219"/>
            <a:ext cx="6764536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1:</a:t>
            </a: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AND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12" y="4164513"/>
            <a:ext cx="1768959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CODE AND TITLE:</a:t>
            </a:r>
            <a:r>
              <a:rPr lang="en-US" sz="4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ITLDO801- DEVELOPMENT OPERATIONS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986" y="5652400"/>
            <a:ext cx="6844804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names &amp; Regno: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47790" y="7096811"/>
            <a:ext cx="7437704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Vincent SHYAKA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24RP03809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47790" y="9315450"/>
            <a:ext cx="7830379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Steven BANANIYE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24RP04326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7129" y="6424345"/>
            <a:ext cx="9675587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Claudine MUSHIMIYIMANA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23RP00498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7790" y="5751878"/>
            <a:ext cx="9874264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Jean Baptiste NDUWAYEZU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23RP00470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6609" y="7769277"/>
            <a:ext cx="7040067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Patrice TUYIZERE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23RP00987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46609" y="8595359"/>
            <a:ext cx="626090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Anitha MUTESI </a:t>
            </a: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24RP14272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41930" y="79365"/>
            <a:ext cx="20829965" cy="170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8"/>
              </a:lnSpc>
              <a:spcBef>
                <a:spcPct val="0"/>
              </a:spcBef>
            </a:pPr>
            <a:r>
              <a:rPr lang="en-US" b="true" sz="99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41930" y="2604070"/>
            <a:ext cx="18829930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push: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Upload local changes to a remote repository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pull: 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Fetch and integrate changes from a remote repository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status: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View the current state of your repository.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090576" y="17443"/>
            <a:ext cx="20829965" cy="347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8"/>
              </a:lnSpc>
            </a:pPr>
            <a:r>
              <a:rPr lang="en-US" sz="99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SSH</a:t>
            </a:r>
          </a:p>
          <a:p>
            <a:pPr algn="ctr">
              <a:lnSpc>
                <a:spcPts val="1399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0129" y="3373438"/>
            <a:ext cx="18829930" cy="341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SSH is a secure shell network protocol that is used for network management, remote file transfer, and remote system access.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41930" y="22215"/>
            <a:ext cx="20829965" cy="22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062" y="2962272"/>
            <a:ext cx="17995938" cy="629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GitHub is a cloud-based platform that hosts Git repositories. </a:t>
            </a:r>
          </a:p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It provides a web-based interface for version control and collaboration, along with tools for issue tracking, code reviews, project management, and more.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41930" y="22215"/>
            <a:ext cx="20829965" cy="22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22693"/>
            <a:ext cx="17775515" cy="846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2"/>
              </a:lnSpc>
            </a:pPr>
          </a:p>
          <a:p>
            <a:pPr algn="l" marL="1399887" indent="-699943" lvl="1">
              <a:lnSpc>
                <a:spcPts val="11282"/>
              </a:lnSpc>
              <a:buFont typeface="Arial"/>
              <a:buChar char="•"/>
            </a:pPr>
            <a:r>
              <a:rPr lang="en-US" sz="6483" spc="35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GitHub makes tools that use Git.</a:t>
            </a:r>
          </a:p>
          <a:p>
            <a:pPr algn="l" marL="1399887" indent="-699943" lvl="1">
              <a:lnSpc>
                <a:spcPts val="11282"/>
              </a:lnSpc>
              <a:buFont typeface="Arial"/>
              <a:buChar char="•"/>
            </a:pPr>
            <a:r>
              <a:rPr lang="en-US" sz="6483" spc="35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GitHub is the largest host of source code in the world, and has been owned by Microsoft since 2018.</a:t>
            </a:r>
          </a:p>
          <a:p>
            <a:pPr algn="l">
              <a:lnSpc>
                <a:spcPts val="11282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16815"/>
            <a:ext cx="20829965" cy="182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8"/>
              </a:lnSpc>
              <a:spcBef>
                <a:spcPct val="0"/>
              </a:spcBef>
            </a:pPr>
            <a:r>
              <a:rPr lang="en-US" b="true" sz="106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of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3190" y="2240278"/>
            <a:ext cx="17541620" cy="8046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sz="56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Remote Repository Hosting:</a:t>
            </a:r>
            <a:r>
              <a:rPr lang="en-US" sz="56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Stores your Git repositories in the cloud, making them accessible from anywhere.</a:t>
            </a:r>
          </a:p>
          <a:p>
            <a:pPr algn="l">
              <a:lnSpc>
                <a:spcPts val="7979"/>
              </a:lnSpc>
            </a:pPr>
            <a:r>
              <a:rPr lang="en-US" sz="56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 Tools:</a:t>
            </a:r>
            <a:r>
              <a:rPr lang="en-US" sz="56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Includes pull requests, code reviews, and discussions for seamless teamwork.</a:t>
            </a:r>
          </a:p>
          <a:p>
            <a:pPr algn="l">
              <a:lnSpc>
                <a:spcPts val="7979"/>
              </a:lnSpc>
            </a:pPr>
            <a:r>
              <a:rPr lang="en-US" sz="56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 UI:</a:t>
            </a:r>
            <a:r>
              <a:rPr lang="en-US" sz="56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Provides a visual interface for commits, branches, and merges.</a:t>
            </a:r>
          </a:p>
          <a:p>
            <a:pPr algn="l">
              <a:lnSpc>
                <a:spcPts val="79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16815"/>
            <a:ext cx="20829965" cy="182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8"/>
              </a:lnSpc>
              <a:spcBef>
                <a:spcPct val="0"/>
              </a:spcBef>
            </a:pPr>
            <a:r>
              <a:rPr lang="en-US" b="true" sz="106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159" y="2298607"/>
            <a:ext cx="17638974" cy="1064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3"/>
              </a:lnSpc>
            </a:pPr>
            <a:r>
              <a:rPr lang="en-US" sz="54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Management:</a:t>
            </a:r>
            <a:r>
              <a:rPr lang="en-US" sz="54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Offers tools like Kanban boards, issues, and milestones to organize your workflow.</a:t>
            </a:r>
          </a:p>
          <a:p>
            <a:pPr algn="l">
              <a:lnSpc>
                <a:spcPts val="7653"/>
              </a:lnSpc>
            </a:pPr>
            <a:r>
              <a:rPr lang="en-US" sz="54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CI/CD Integration: </a:t>
            </a:r>
            <a:r>
              <a:rPr lang="en-US" sz="54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Automate testing, building, and deployment processes.</a:t>
            </a:r>
          </a:p>
          <a:p>
            <a:pPr algn="l">
              <a:lnSpc>
                <a:spcPts val="7653"/>
              </a:lnSpc>
            </a:pPr>
            <a:r>
              <a:rPr lang="en-US" sz="54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Community Engagement:</a:t>
            </a:r>
            <a:r>
              <a:rPr lang="en-US" sz="54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Collaborate with developers worldwide through open-source projects.</a:t>
            </a:r>
          </a:p>
          <a:p>
            <a:pPr algn="l">
              <a:lnSpc>
                <a:spcPts val="7653"/>
              </a:lnSpc>
            </a:pPr>
            <a:r>
              <a:rPr lang="en-US" sz="54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Pages:</a:t>
            </a:r>
            <a:r>
              <a:rPr lang="en-US" sz="54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Host static websites directly from a repository.</a:t>
            </a:r>
          </a:p>
          <a:p>
            <a:pPr algn="l">
              <a:lnSpc>
                <a:spcPts val="76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16815"/>
            <a:ext cx="20829965" cy="371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8"/>
              </a:lnSpc>
            </a:pPr>
            <a:r>
              <a:rPr lang="en-US" sz="106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GitHub Terms</a:t>
            </a:r>
          </a:p>
          <a:p>
            <a:pPr algn="ctr">
              <a:lnSpc>
                <a:spcPts val="1497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8287" y="3285548"/>
            <a:ext cx="17671425" cy="749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3"/>
              </a:lnSpc>
            </a:pPr>
            <a:r>
              <a:rPr lang="en-US" sz="60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Repository (Repo):</a:t>
            </a:r>
            <a:r>
              <a:rPr lang="en-US" sz="60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A project folder that stores all files, code, and history.</a:t>
            </a:r>
          </a:p>
          <a:p>
            <a:pPr algn="l">
              <a:lnSpc>
                <a:spcPts val="8493"/>
              </a:lnSpc>
            </a:pPr>
            <a:r>
              <a:rPr lang="en-US" sz="60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Pull Request (PR): </a:t>
            </a:r>
            <a:r>
              <a:rPr lang="en-US" sz="60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A request to merge changes from one branch into another, often reviewed by teammates.</a:t>
            </a:r>
          </a:p>
          <a:p>
            <a:pPr algn="l">
              <a:lnSpc>
                <a:spcPts val="8493"/>
              </a:lnSpc>
            </a:pPr>
          </a:p>
          <a:p>
            <a:pPr algn="l">
              <a:lnSpc>
                <a:spcPts val="84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16815"/>
            <a:ext cx="20829965" cy="182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8"/>
              </a:lnSpc>
              <a:spcBef>
                <a:spcPct val="0"/>
              </a:spcBef>
            </a:pPr>
            <a:r>
              <a:rPr lang="en-US" b="true" sz="106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8287" y="2604070"/>
            <a:ext cx="17979713" cy="749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3"/>
              </a:lnSpc>
            </a:pPr>
            <a:r>
              <a:rPr lang="en-US" sz="60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Fork:</a:t>
            </a:r>
            <a:r>
              <a:rPr lang="en-US" sz="60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A personal copy of someone else’s repository for experimentation or contributions.</a:t>
            </a:r>
          </a:p>
          <a:p>
            <a:pPr algn="l">
              <a:lnSpc>
                <a:spcPts val="8493"/>
              </a:lnSpc>
            </a:pPr>
            <a:r>
              <a:rPr lang="en-US" sz="60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Issues:</a:t>
            </a:r>
            <a:r>
              <a:rPr lang="en-US" sz="60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Used to track tasks, bugs, and feature requests.</a:t>
            </a:r>
          </a:p>
          <a:p>
            <a:pPr algn="l">
              <a:lnSpc>
                <a:spcPts val="8493"/>
              </a:lnSpc>
            </a:pPr>
            <a:r>
              <a:rPr lang="en-US" sz="6066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Actions:</a:t>
            </a:r>
            <a:r>
              <a:rPr lang="en-US" sz="606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Automate workflows like running tests or deployments.</a:t>
            </a:r>
          </a:p>
          <a:p>
            <a:pPr algn="l">
              <a:lnSpc>
                <a:spcPts val="84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165953"/>
            <a:ext cx="18288000" cy="8121047"/>
          </a:xfrm>
          <a:custGeom>
            <a:avLst/>
            <a:gdLst/>
            <a:ahLst/>
            <a:cxnLst/>
            <a:rect r="r" b="b" t="t" l="l"/>
            <a:pathLst>
              <a:path h="8121047" w="18288000">
                <a:moveTo>
                  <a:pt x="0" y="0"/>
                </a:moveTo>
                <a:lnTo>
                  <a:pt x="18288000" y="0"/>
                </a:lnTo>
                <a:lnTo>
                  <a:pt x="18288000" y="8121047"/>
                </a:lnTo>
                <a:lnTo>
                  <a:pt x="0" y="8121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17" r="0" b="-393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3670" y="-424101"/>
            <a:ext cx="20829965" cy="20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8"/>
              </a:lnSpc>
              <a:spcBef>
                <a:spcPct val="0"/>
              </a:spcBef>
            </a:pPr>
            <a:r>
              <a:rPr lang="en-US" b="true" sz="119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vs. GitHub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7961583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35865"/>
            <a:ext cx="20829965" cy="327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Git and GitHub Work </a:t>
            </a:r>
          </a:p>
          <a:p>
            <a:pPr algn="ctr">
              <a:lnSpc>
                <a:spcPts val="13159"/>
              </a:lnSpc>
              <a:spcBef>
                <a:spcPct val="0"/>
              </a:spcBef>
            </a:pPr>
            <a:r>
              <a:rPr lang="en-US" b="true" sz="93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Together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513" y="4265637"/>
            <a:ext cx="18288000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a Repository:</a:t>
            </a:r>
            <a:r>
              <a:rPr lang="en-US" sz="60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Start a new project locally with Git.</a:t>
            </a:r>
          </a:p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Push to GitHub:</a:t>
            </a:r>
            <a:r>
              <a:rPr lang="en-US" sz="60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Host your repository remotely using GitHub.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5235" y="74656"/>
            <a:ext cx="12457529" cy="255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7"/>
              </a:lnSpc>
              <a:spcBef>
                <a:spcPct val="0"/>
              </a:spcBef>
            </a:pPr>
            <a:r>
              <a:rPr lang="en-US" b="true" sz="14897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096" y="3428046"/>
            <a:ext cx="18288000" cy="330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is a popular version control system. It was created by Linus Torvalds in 2005, and has been maintained by Junio Hamano since then.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5096" y="6927701"/>
            <a:ext cx="11362631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Git is not the same as GitHub.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7961583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49869" y="35865"/>
            <a:ext cx="20829965" cy="1609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  <a:spcBef>
                <a:spcPct val="0"/>
              </a:spcBef>
            </a:pPr>
            <a:r>
              <a:rPr lang="en-US" b="true" sz="93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513" y="2895600"/>
            <a:ext cx="17963487" cy="636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Collaborate: </a:t>
            </a:r>
            <a:r>
              <a:rPr lang="en-US" sz="60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Use GitHub for pull requests, issue tracking, and code reviews.</a:t>
            </a:r>
          </a:p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Sync Changes:</a:t>
            </a:r>
            <a:r>
              <a:rPr lang="en-US" sz="60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Use Git commands (git push/git pull) to synchronize local and remote repositories.</a:t>
            </a:r>
          </a:p>
          <a:p>
            <a:pPr algn="l">
              <a:lnSpc>
                <a:spcPts val="8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1850" y="3103339"/>
            <a:ext cx="12171070" cy="265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504638"/>
            <a:ext cx="17044785" cy="5203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97623" indent="-798812" lvl="1">
              <a:lnSpc>
                <a:spcPts val="10359"/>
              </a:lnSpc>
              <a:buFont typeface="Arial"/>
              <a:buChar char="•"/>
            </a:pPr>
            <a:r>
              <a:rPr lang="en-US" sz="73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Tracking code changes</a:t>
            </a:r>
          </a:p>
          <a:p>
            <a:pPr algn="l" marL="1597623" indent="-798812" lvl="1">
              <a:lnSpc>
                <a:spcPts val="10359"/>
              </a:lnSpc>
              <a:buFont typeface="Arial"/>
              <a:buChar char="•"/>
            </a:pPr>
            <a:r>
              <a:rPr lang="en-US" sz="73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Tracking who made changes</a:t>
            </a:r>
          </a:p>
          <a:p>
            <a:pPr algn="l" marL="1597623" indent="-798812" lvl="1">
              <a:lnSpc>
                <a:spcPts val="10359"/>
              </a:lnSpc>
              <a:buFont typeface="Arial"/>
              <a:buChar char="•"/>
            </a:pPr>
            <a:r>
              <a:rPr lang="en-US" sz="73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Coding collaboration</a:t>
            </a:r>
          </a:p>
          <a:p>
            <a:pPr algn="l">
              <a:lnSpc>
                <a:spcPts val="10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201307" y="-285750"/>
            <a:ext cx="12457529" cy="255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7"/>
              </a:lnSpc>
              <a:spcBef>
                <a:spcPct val="0"/>
              </a:spcBef>
            </a:pPr>
            <a:r>
              <a:rPr lang="en-US" b="true" sz="14897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used for: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2281" y="-247650"/>
            <a:ext cx="17227871" cy="22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7"/>
              </a:lnSpc>
              <a:spcBef>
                <a:spcPct val="0"/>
              </a:spcBef>
            </a:pPr>
            <a:r>
              <a:rPr lang="en-US" b="true" sz="134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does Git do?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391411"/>
            <a:ext cx="18288000" cy="78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64" indent="-690882" lvl="1">
              <a:lnSpc>
                <a:spcPts val="8960"/>
              </a:lnSpc>
              <a:buFont typeface="Arial"/>
              <a:buChar char="•"/>
            </a:pPr>
            <a:r>
              <a:rPr lang="en-US" sz="64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Manage projects with Repositories</a:t>
            </a:r>
          </a:p>
          <a:p>
            <a:pPr algn="l" marL="1381764" indent="-690882" lvl="1">
              <a:lnSpc>
                <a:spcPts val="8960"/>
              </a:lnSpc>
              <a:buFont typeface="Arial"/>
              <a:buChar char="•"/>
            </a:pPr>
            <a:r>
              <a:rPr lang="en-US" sz="64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Clone a project to work on a local copy</a:t>
            </a:r>
          </a:p>
          <a:p>
            <a:pPr algn="l" marL="1381764" indent="-690882" lvl="1">
              <a:lnSpc>
                <a:spcPts val="8960"/>
              </a:lnSpc>
              <a:buFont typeface="Arial"/>
              <a:buChar char="•"/>
            </a:pPr>
            <a:r>
              <a:rPr lang="en-US" sz="64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Control and track changes with Staging and Committing</a:t>
            </a:r>
          </a:p>
          <a:p>
            <a:pPr algn="l" marL="1381764" indent="-690882" lvl="1">
              <a:lnSpc>
                <a:spcPts val="8960"/>
              </a:lnSpc>
              <a:buFont typeface="Arial"/>
              <a:buChar char="•"/>
            </a:pPr>
            <a:r>
              <a:rPr lang="en-US" sz="6400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Branch and Merge to allow for work on different parts and versions of a project</a:t>
            </a:r>
          </a:p>
          <a:p>
            <a:pPr algn="l">
              <a:lnSpc>
                <a:spcPts val="89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24513" y="-62467"/>
            <a:ext cx="17227871" cy="233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7"/>
              </a:lnSpc>
              <a:spcBef>
                <a:spcPct val="0"/>
              </a:spcBef>
            </a:pPr>
            <a:r>
              <a:rPr lang="en-US" b="true" sz="136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19221" y="895350"/>
            <a:ext cx="18482708" cy="605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</a:pPr>
          </a:p>
          <a:p>
            <a:pPr algn="l">
              <a:lnSpc>
                <a:spcPts val="9659"/>
              </a:lnSpc>
            </a:pPr>
          </a:p>
          <a:p>
            <a:pPr algn="l" marL="1489708" indent="-744854" lvl="1">
              <a:lnSpc>
                <a:spcPts val="9659"/>
              </a:lnSpc>
              <a:buFont typeface="Arial"/>
              <a:buChar char="•"/>
            </a:pPr>
            <a:r>
              <a:rPr lang="en-US" sz="68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Pull the latest version of the project to a local copy</a:t>
            </a:r>
          </a:p>
          <a:p>
            <a:pPr algn="l" marL="1489708" indent="-744854" lvl="1">
              <a:lnSpc>
                <a:spcPts val="9659"/>
              </a:lnSpc>
              <a:buFont typeface="Arial"/>
              <a:buChar char="•"/>
            </a:pPr>
            <a:r>
              <a:rPr lang="en-US" sz="6899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Push local updates to the main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24513" y="-62467"/>
            <a:ext cx="17227871" cy="233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7"/>
              </a:lnSpc>
              <a:spcBef>
                <a:spcPct val="0"/>
              </a:spcBef>
            </a:pPr>
            <a:r>
              <a:rPr lang="en-US" b="true" sz="136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Git?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289425"/>
            <a:ext cx="17574071" cy="849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Over 70% of developers use Git!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Developers can work together from anywhere in the world.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Developers can see the full history of the project.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Developers can revert to earlier versions of a project.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5406" y="-206394"/>
            <a:ext cx="17227871" cy="22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of Git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14771" y="2127169"/>
            <a:ext cx="17574071" cy="849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Tracking: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Git tracks changes made to files over time, allowing users to revert to previous versions if needed.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Branching and Merging: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Developers can create branches to work on specific features or fixes independently and later merge them into the main branch.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247650"/>
            <a:ext cx="17227871" cy="22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41930" y="2247106"/>
            <a:ext cx="18602771" cy="849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Distributed Nature: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Each developer has a full copy of the repository, enabling offline access and ensuring redundancy.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Speed and Efficiency: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Git performs operations like commits, diffs, and merges locally, making it faster than centralized systems.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41930" y="79365"/>
            <a:ext cx="20829965" cy="170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8"/>
              </a:lnSpc>
              <a:spcBef>
                <a:spcPct val="0"/>
              </a:spcBef>
            </a:pPr>
            <a:r>
              <a:rPr lang="en-US" b="true" sz="9999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Git Commands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41930" y="2604070"/>
            <a:ext cx="18829930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init: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Initialize a new Git repository.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clone: 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Clone an existing repository to your local machine.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add: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Stage changes for a commit.</a:t>
            </a:r>
          </a:p>
          <a:p>
            <a:pPr algn="l" marL="1295403" indent="-647702" lvl="1">
              <a:lnSpc>
                <a:spcPts val="8400"/>
              </a:lnSpc>
              <a:buFont typeface="Arial"/>
              <a:buChar char="•"/>
            </a:pPr>
            <a:r>
              <a:rPr lang="en-US" b="true" sz="6000" spc="246">
                <a:solidFill>
                  <a:srgbClr val="051D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commit:</a:t>
            </a:r>
            <a:r>
              <a:rPr lang="en-US" sz="6000" spc="246">
                <a:solidFill>
                  <a:srgbClr val="051D40"/>
                </a:solidFill>
                <a:latin typeface="Canva Sans"/>
                <a:ea typeface="Canva Sans"/>
                <a:cs typeface="Canva Sans"/>
                <a:sym typeface="Canva Sans"/>
              </a:rPr>
              <a:t> Save your changes to the repository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DAGdld4ehNc</dc:identifier>
  <dcterms:modified xsi:type="dcterms:W3CDTF">2011-08-01T06:04:30Z</dcterms:modified>
  <cp:revision>1</cp:revision>
  <dc:title>Blue and White Abstract Modern Simple Creative Portfolio Presentation</dc:title>
</cp:coreProperties>
</file>