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72" r:id="rId1"/>
  </p:sldMasterIdLst>
  <p:notesMasterIdLst>
    <p:notesMasterId r:id="rId35"/>
  </p:notesMasterIdLst>
  <p:sldIdLst>
    <p:sldId id="258" r:id="rId2"/>
    <p:sldId id="284" r:id="rId3"/>
    <p:sldId id="278" r:id="rId4"/>
    <p:sldId id="296" r:id="rId5"/>
    <p:sldId id="297" r:id="rId6"/>
    <p:sldId id="298" r:id="rId7"/>
    <p:sldId id="307" r:id="rId8"/>
    <p:sldId id="322" r:id="rId9"/>
    <p:sldId id="323" r:id="rId10"/>
    <p:sldId id="324" r:id="rId11"/>
    <p:sldId id="299" r:id="rId12"/>
    <p:sldId id="306" r:id="rId13"/>
    <p:sldId id="308" r:id="rId14"/>
    <p:sldId id="309" r:id="rId15"/>
    <p:sldId id="305" r:id="rId16"/>
    <p:sldId id="300" r:id="rId17"/>
    <p:sldId id="310" r:id="rId18"/>
    <p:sldId id="311" r:id="rId19"/>
    <p:sldId id="312" r:id="rId20"/>
    <p:sldId id="313" r:id="rId21"/>
    <p:sldId id="314" r:id="rId22"/>
    <p:sldId id="315" r:id="rId23"/>
    <p:sldId id="316" r:id="rId24"/>
    <p:sldId id="317" r:id="rId25"/>
    <p:sldId id="318" r:id="rId26"/>
    <p:sldId id="319" r:id="rId27"/>
    <p:sldId id="320" r:id="rId28"/>
    <p:sldId id="325" r:id="rId29"/>
    <p:sldId id="326" r:id="rId30"/>
    <p:sldId id="301" r:id="rId31"/>
    <p:sldId id="302" r:id="rId32"/>
    <p:sldId id="304" r:id="rId33"/>
    <p:sldId id="32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444" autoAdjust="0"/>
  </p:normalViewPr>
  <p:slideViewPr>
    <p:cSldViewPr>
      <p:cViewPr>
        <p:scale>
          <a:sx n="84" d="100"/>
          <a:sy n="84" d="100"/>
        </p:scale>
        <p:origin x="748" y="-2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5/23/2023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8523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10674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32</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5</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6</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11</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16</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30</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31</a:t>
            </a:fld>
            <a:endParaRPr lang="en-US"/>
          </a:p>
        </p:txBody>
      </p:sp>
    </p:spTree>
    <p:extLst>
      <p:ext uri="{BB962C8B-B14F-4D97-AF65-F5344CB8AC3E}">
        <p14:creationId xmlns:p14="http://schemas.microsoft.com/office/powerpoint/2010/main" val="178318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shawon10/object-detection-from-a-trafficvideo/data?select=road_trafifc.mp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pexels.com/video/different-kinds-of-vehicles-on-thefreeway-2053100" TargetMode="External"/><Relationship Id="rId4" Type="http://schemas.openxmlformats.org/officeDocument/2006/relationships/hyperlink" Target="https://www.pexels.com/video/traffic-flow-in-the-highway2103099/"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318448" y="1905000"/>
            <a:ext cx="8458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8595-6E75-BF23-3A6E-1C93C19D5781}"/>
              </a:ext>
            </a:extLst>
          </p:cNvPr>
          <p:cNvSpPr>
            <a:spLocks noGrp="1"/>
          </p:cNvSpPr>
          <p:nvPr>
            <p:ph type="title"/>
          </p:nvPr>
        </p:nvSpPr>
        <p:spPr/>
        <p:txBody>
          <a:bodyPr/>
          <a:lstStyle/>
          <a:p>
            <a:r>
              <a:rPr lang="en-US" dirty="0"/>
              <a:t>Results on Unknown Images</a:t>
            </a:r>
          </a:p>
        </p:txBody>
      </p:sp>
      <p:pic>
        <p:nvPicPr>
          <p:cNvPr id="7" name="Content Placeholder 6">
            <a:extLst>
              <a:ext uri="{FF2B5EF4-FFF2-40B4-BE49-F238E27FC236}">
                <a16:creationId xmlns:a16="http://schemas.microsoft.com/office/drawing/2014/main" id="{C07E5015-1AB3-8F53-092A-D3D80A9F2BD7}"/>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3183" t="15039" r="10351" b="9960"/>
          <a:stretch/>
        </p:blipFill>
        <p:spPr>
          <a:xfrm>
            <a:off x="180975" y="1371600"/>
            <a:ext cx="4143373" cy="2286001"/>
          </a:xfrm>
        </p:spPr>
      </p:pic>
      <p:pic>
        <p:nvPicPr>
          <p:cNvPr id="11" name="Content Placeholder 10">
            <a:extLst>
              <a:ext uri="{FF2B5EF4-FFF2-40B4-BE49-F238E27FC236}">
                <a16:creationId xmlns:a16="http://schemas.microsoft.com/office/drawing/2014/main" id="{AC7A6215-094D-8C52-BCB6-173A9C51DF81}"/>
              </a:ext>
            </a:extLst>
          </p:cNvPr>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11321" t="20825" r="9434" b="8735"/>
          <a:stretch/>
        </p:blipFill>
        <p:spPr>
          <a:xfrm>
            <a:off x="4533900" y="1676400"/>
            <a:ext cx="4038599" cy="2019301"/>
          </a:xfrm>
        </p:spPr>
      </p:pic>
      <p:sp>
        <p:nvSpPr>
          <p:cNvPr id="5" name="Slide Number Placeholder 4">
            <a:extLst>
              <a:ext uri="{FF2B5EF4-FFF2-40B4-BE49-F238E27FC236}">
                <a16:creationId xmlns:a16="http://schemas.microsoft.com/office/drawing/2014/main" id="{F7CAA96A-CBD9-567F-A4A5-08D7C8FF53E0}"/>
              </a:ext>
            </a:extLst>
          </p:cNvPr>
          <p:cNvSpPr>
            <a:spLocks noGrp="1"/>
          </p:cNvSpPr>
          <p:nvPr>
            <p:ph type="sldNum" sz="quarter" idx="12"/>
          </p:nvPr>
        </p:nvSpPr>
        <p:spPr/>
        <p:txBody>
          <a:bodyPr/>
          <a:lstStyle/>
          <a:p>
            <a:fld id="{21BAB6EE-EAEA-4561-8880-8DF9D3AB286A}" type="slidenum">
              <a:rPr lang="en-US" smtClean="0"/>
              <a:pPr/>
              <a:t>10</a:t>
            </a:fld>
            <a:endParaRPr lang="en-US"/>
          </a:p>
        </p:txBody>
      </p:sp>
      <p:pic>
        <p:nvPicPr>
          <p:cNvPr id="13" name="Picture 12">
            <a:extLst>
              <a:ext uri="{FF2B5EF4-FFF2-40B4-BE49-F238E27FC236}">
                <a16:creationId xmlns:a16="http://schemas.microsoft.com/office/drawing/2014/main" id="{E66B60EF-80DD-2A79-CE00-531429509471}"/>
              </a:ext>
            </a:extLst>
          </p:cNvPr>
          <p:cNvPicPr>
            <a:picLocks noChangeAspect="1"/>
          </p:cNvPicPr>
          <p:nvPr/>
        </p:nvPicPr>
        <p:blipFill rotWithShape="1">
          <a:blip r:embed="rId4">
            <a:extLst>
              <a:ext uri="{28A0092B-C50C-407E-A947-70E740481C1C}">
                <a14:useLocalDpi xmlns:a14="http://schemas.microsoft.com/office/drawing/2010/main" val="0"/>
              </a:ext>
            </a:extLst>
          </a:blip>
          <a:srcRect l="17500" t="20371" r="30833" b="23333"/>
          <a:stretch/>
        </p:blipFill>
        <p:spPr>
          <a:xfrm>
            <a:off x="114300" y="3629026"/>
            <a:ext cx="4190999" cy="2895600"/>
          </a:xfrm>
          <a:prstGeom prst="rect">
            <a:avLst/>
          </a:prstGeom>
        </p:spPr>
      </p:pic>
      <p:pic>
        <p:nvPicPr>
          <p:cNvPr id="15" name="Picture 14">
            <a:extLst>
              <a:ext uri="{FF2B5EF4-FFF2-40B4-BE49-F238E27FC236}">
                <a16:creationId xmlns:a16="http://schemas.microsoft.com/office/drawing/2014/main" id="{11642651-363B-D1EA-C33E-53351EFE3B1D}"/>
              </a:ext>
            </a:extLst>
          </p:cNvPr>
          <p:cNvPicPr>
            <a:picLocks noChangeAspect="1"/>
          </p:cNvPicPr>
          <p:nvPr/>
        </p:nvPicPr>
        <p:blipFill rotWithShape="1">
          <a:blip r:embed="rId5">
            <a:extLst>
              <a:ext uri="{28A0092B-C50C-407E-A947-70E740481C1C}">
                <a14:useLocalDpi xmlns:a14="http://schemas.microsoft.com/office/drawing/2010/main" val="0"/>
              </a:ext>
            </a:extLst>
          </a:blip>
          <a:srcRect l="17500" t="21852" r="28333" b="24228"/>
          <a:stretch/>
        </p:blipFill>
        <p:spPr>
          <a:xfrm>
            <a:off x="4076699" y="3498850"/>
            <a:ext cx="4953000" cy="2773363"/>
          </a:xfrm>
          <a:prstGeom prst="rect">
            <a:avLst/>
          </a:prstGeom>
        </p:spPr>
      </p:pic>
    </p:spTree>
    <p:extLst>
      <p:ext uri="{BB962C8B-B14F-4D97-AF65-F5344CB8AC3E}">
        <p14:creationId xmlns:p14="http://schemas.microsoft.com/office/powerpoint/2010/main" val="245111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381000" y="152400"/>
            <a:ext cx="8229600" cy="1143000"/>
          </a:xfrm>
        </p:spPr>
        <p:txBody>
          <a:bodyPr/>
          <a:lstStyle/>
          <a:p>
            <a:r>
              <a:rPr lang="en-US" sz="4000" b="1" u="sng" dirty="0">
                <a:latin typeface="Times New Roman" pitchFamily="18" charset="0"/>
                <a:cs typeface="Times New Roman" pitchFamily="18" charset="0"/>
                <a:sym typeface="+mn-ea"/>
              </a:rPr>
              <a:t>Objectives</a:t>
            </a:r>
            <a:r>
              <a:rPr lang="en-US" b="1" dirty="0">
                <a:latin typeface="Times New Roman" pitchFamily="18" charset="0"/>
                <a:cs typeface="Times New Roman" pitchFamily="18" charset="0"/>
                <a:sym typeface="+mn-ea"/>
              </a:rPr>
              <a:t> </a:t>
            </a:r>
            <a:endParaRPr lang="en-US" b="1" dirty="0">
              <a:latin typeface="Times New Roman" pitchFamily="18" charset="0"/>
              <a:cs typeface="Times New Roman" pitchFamily="18" charset="0"/>
            </a:endParaRPr>
          </a:p>
        </p:txBody>
      </p:sp>
      <p:sp>
        <p:nvSpPr>
          <p:cNvPr id="18" name="Content Placeholder 2"/>
          <p:cNvSpPr>
            <a:spLocks noGrp="1"/>
          </p:cNvSpPr>
          <p:nvPr>
            <p:ph idx="1"/>
          </p:nvPr>
        </p:nvSpPr>
        <p:spPr>
          <a:xfrm>
            <a:off x="457200" y="1066800"/>
            <a:ext cx="8229600" cy="5059363"/>
          </a:xfrm>
        </p:spPr>
        <p:txBody>
          <a:bodyPr>
            <a:normAutofit/>
          </a:bodyPr>
          <a:lstStyle/>
          <a:p>
            <a:pPr lvl="0" algn="just"/>
            <a:r>
              <a:rPr lang="en-US" sz="2600" dirty="0">
                <a:latin typeface="Times New Roman" panose="02020603050405020304" pitchFamily="18" charset="0"/>
                <a:cs typeface="Times New Roman" panose="02020603050405020304" pitchFamily="18" charset="0"/>
              </a:rPr>
              <a:t>Automated Parking allocated system for Drivers.</a:t>
            </a:r>
          </a:p>
          <a:p>
            <a:pPr lvl="0" algn="just"/>
            <a:r>
              <a:rPr lang="en-US" sz="2600" dirty="0">
                <a:latin typeface="Times New Roman" panose="02020603050405020304" pitchFamily="18" charset="0"/>
                <a:cs typeface="Times New Roman" panose="02020603050405020304" pitchFamily="18" charset="0"/>
              </a:rPr>
              <a:t>Automated capture and detect vehicles using  system from CCTV.</a:t>
            </a:r>
          </a:p>
          <a:p>
            <a:pPr algn="just"/>
            <a:r>
              <a:rPr lang="en-US" sz="2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 increase the effectiveness of the utilization of CCTV cameras by employing them as the project's primary input source.</a:t>
            </a:r>
          </a:p>
          <a:p>
            <a:pPr algn="just"/>
            <a:r>
              <a:rPr lang="en-US" sz="2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 save faculty and staff at the institution time and money</a:t>
            </a: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r>
              <a:rPr lang="en-US" sz="2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 assist the university community in overcoming this pointless annoyance brought on by the parking issue.to advance our understanding of computer vision.</a:t>
            </a:r>
          </a:p>
          <a:p>
            <a:pPr marL="0" indent="0" algn="just">
              <a:buNone/>
            </a:pPr>
            <a:endParaRPr lang="en-US" sz="2600" dirty="0">
              <a:solidFill>
                <a:srgbClr val="000000"/>
              </a:solidFill>
              <a:effectLst/>
              <a:latin typeface="Calibri" panose="020F0502020204030204" pitchFamily="34" charset="0"/>
              <a:ea typeface="Calibri" panose="020F0502020204030204" pitchFamily="34" charset="0"/>
            </a:endParaRPr>
          </a:p>
          <a:p>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8C23-D6F4-1C14-962B-1FFD3ADE5C4C}"/>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Requirement Specification</a:t>
            </a:r>
          </a:p>
        </p:txBody>
      </p:sp>
      <p:sp>
        <p:nvSpPr>
          <p:cNvPr id="3" name="Content Placeholder 2">
            <a:extLst>
              <a:ext uri="{FF2B5EF4-FFF2-40B4-BE49-F238E27FC236}">
                <a16:creationId xmlns:a16="http://schemas.microsoft.com/office/drawing/2014/main" id="{CCB5A2A3-6255-0D00-A69A-9B942A68C379}"/>
              </a:ext>
            </a:extLst>
          </p:cNvPr>
          <p:cNvSpPr>
            <a:spLocks noGrp="1"/>
          </p:cNvSpPr>
          <p:nvPr>
            <p:ph idx="1"/>
          </p:nvPr>
        </p:nvSpPr>
        <p:spPr/>
        <p:txBody>
          <a:bodyPr/>
          <a:lstStyle/>
          <a:p>
            <a:pPr marL="0" indent="0" algn="just">
              <a:buNone/>
            </a:pPr>
            <a:r>
              <a:rPr lang="en-US" sz="2600" dirty="0">
                <a:latin typeface="Times New Roman" panose="02020603050405020304" pitchFamily="18" charset="0"/>
                <a:cs typeface="Times New Roman" panose="02020603050405020304" pitchFamily="18" charset="0"/>
              </a:rPr>
              <a:t>To build this application, one must have system with following specifications</a:t>
            </a:r>
          </a:p>
          <a:p>
            <a:pPr marL="0" indent="0" algn="just"/>
            <a:r>
              <a:rPr lang="en-US" sz="2600" dirty="0">
                <a:latin typeface="Times New Roman" panose="02020603050405020304" pitchFamily="18" charset="0"/>
                <a:cs typeface="Times New Roman" panose="02020603050405020304" pitchFamily="18" charset="0"/>
              </a:rPr>
              <a:t>At least 6th-7th generation</a:t>
            </a:r>
          </a:p>
          <a:p>
            <a:pPr marL="0" indent="0" algn="just"/>
            <a:r>
              <a:rPr lang="en-US" sz="2600" dirty="0">
                <a:latin typeface="Times New Roman" panose="02020603050405020304" pitchFamily="18" charset="0"/>
                <a:cs typeface="Times New Roman" panose="02020603050405020304" pitchFamily="18" charset="0"/>
              </a:rPr>
              <a:t>At least core  i3</a:t>
            </a:r>
          </a:p>
          <a:p>
            <a:pPr marL="0" indent="0" algn="just"/>
            <a:r>
              <a:rPr lang="en-US" sz="2600" dirty="0">
                <a:latin typeface="Times New Roman" panose="02020603050405020304" pitchFamily="18" charset="0"/>
                <a:cs typeface="Times New Roman" panose="02020603050405020304" pitchFamily="18" charset="0"/>
              </a:rPr>
              <a:t>GPU </a:t>
            </a:r>
          </a:p>
          <a:p>
            <a:pPr marL="0" indent="0" algn="just"/>
            <a:r>
              <a:rPr lang="en-US" sz="2600" dirty="0">
                <a:latin typeface="Times New Roman" panose="02020603050405020304" pitchFamily="18" charset="0"/>
                <a:cs typeface="Times New Roman" panose="02020603050405020304" pitchFamily="18" charset="0"/>
              </a:rPr>
              <a:t>At-least 8GB RAM</a:t>
            </a:r>
          </a:p>
          <a:p>
            <a:pPr marL="0" indent="0" algn="just"/>
            <a:r>
              <a:rPr lang="en-US" sz="2600" dirty="0">
                <a:latin typeface="Times New Roman" panose="02020603050405020304" pitchFamily="18" charset="0"/>
                <a:cs typeface="Times New Roman" panose="02020603050405020304" pitchFamily="18" charset="0"/>
              </a:rPr>
              <a:t>SSD</a:t>
            </a:r>
          </a:p>
          <a:p>
            <a:endParaRPr lang="en-US" dirty="0"/>
          </a:p>
        </p:txBody>
      </p:sp>
      <p:sp>
        <p:nvSpPr>
          <p:cNvPr id="4" name="Slide Number Placeholder 3">
            <a:extLst>
              <a:ext uri="{FF2B5EF4-FFF2-40B4-BE49-F238E27FC236}">
                <a16:creationId xmlns:a16="http://schemas.microsoft.com/office/drawing/2014/main" id="{DD6D7C2E-20BD-7C59-7669-5DA66D2DEC24}"/>
              </a:ext>
            </a:extLst>
          </p:cNvPr>
          <p:cNvSpPr>
            <a:spLocks noGrp="1"/>
          </p:cNvSpPr>
          <p:nvPr>
            <p:ph type="sldNum" sz="quarter" idx="12"/>
          </p:nvPr>
        </p:nvSpPr>
        <p:spPr/>
        <p:txBody>
          <a:bodyPr/>
          <a:lstStyle/>
          <a:p>
            <a:fld id="{21BAB6EE-EAEA-4561-8880-8DF9D3AB286A}" type="slidenum">
              <a:rPr lang="en-US" smtClean="0"/>
              <a:pPr/>
              <a:t>12</a:t>
            </a:fld>
            <a:endParaRPr lang="en-US"/>
          </a:p>
        </p:txBody>
      </p:sp>
      <p:sp>
        <p:nvSpPr>
          <p:cNvPr id="5" name="Rectangle 4">
            <a:extLst>
              <a:ext uri="{FF2B5EF4-FFF2-40B4-BE49-F238E27FC236}">
                <a16:creationId xmlns:a16="http://schemas.microsoft.com/office/drawing/2014/main" id="{CD3D4E8E-6974-C937-5FBC-C31262A855AD}"/>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16A4B3A-5DD4-0545-69FA-693D9C3E88E9}"/>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9E1E5C6-AEC2-8337-D297-4E93718A4B4B}"/>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2210071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50F7-1A4F-07C8-3D7E-71F4C5B75A91}"/>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86E0AF75-5800-C04C-ACA9-1B77364366BF}"/>
              </a:ext>
            </a:extLst>
          </p:cNvPr>
          <p:cNvSpPr>
            <a:spLocks noGrp="1"/>
          </p:cNvSpPr>
          <p:nvPr>
            <p:ph idx="1"/>
          </p:nvPr>
        </p:nvSpPr>
        <p:spPr/>
        <p:txBody>
          <a:bodyPr>
            <a:normAutofit/>
          </a:bodyPr>
          <a:lstStyle/>
          <a:p>
            <a:pPr>
              <a:lnSpc>
                <a:spcPct val="150000"/>
              </a:lnSpc>
            </a:pPr>
            <a:r>
              <a:rPr lang="en-US" sz="2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FR-01 Detect and Classify Vehicle</a:t>
            </a:r>
          </a:p>
          <a:p>
            <a:pPr>
              <a:lnSpc>
                <a:spcPct val="150000"/>
              </a:lnSpc>
            </a:pPr>
            <a:r>
              <a:rPr lang="en-US" sz="2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FR-02   Detect Empty Slots</a:t>
            </a:r>
            <a:endParaRPr lang="en-US" sz="2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FR-03 </a:t>
            </a:r>
            <a:r>
              <a:rPr lang="en-US" sz="2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CRUD Operation on</a:t>
            </a:r>
            <a:r>
              <a:rPr lang="en-US" sz="2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database</a:t>
            </a:r>
            <a:endPar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FR-04    Update the database</a:t>
            </a:r>
          </a:p>
          <a:p>
            <a:pPr marL="0" marR="0">
              <a:lnSpc>
                <a:spcPct val="150000"/>
              </a:lnSpc>
              <a:spcBef>
                <a:spcPts val="0"/>
              </a:spcBef>
              <a:spcAft>
                <a:spcPts val="0"/>
              </a:spcAft>
              <a:tabLst>
                <a:tab pos="2209800" algn="l"/>
              </a:tabLst>
            </a:pPr>
            <a:r>
              <a:rPr lang="en-US" sz="2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FR-05    Payment</a:t>
            </a:r>
            <a:endPar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tabLst>
                <a:tab pos="2209800" algn="l"/>
              </a:tabLst>
            </a:pPr>
            <a:r>
              <a:rPr lang="en-US" sz="2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FR-06 Input from CCTV</a:t>
            </a:r>
            <a:endPar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43F087F-1E72-1F19-AF94-AAB0ED0DBAAF}"/>
              </a:ext>
            </a:extLst>
          </p:cNvPr>
          <p:cNvSpPr>
            <a:spLocks noGrp="1"/>
          </p:cNvSpPr>
          <p:nvPr>
            <p:ph type="sldNum" sz="quarter" idx="12"/>
          </p:nvPr>
        </p:nvSpPr>
        <p:spPr/>
        <p:txBody>
          <a:bodyPr/>
          <a:lstStyle/>
          <a:p>
            <a:fld id="{21BAB6EE-EAEA-4561-8880-8DF9D3AB286A}" type="slidenum">
              <a:rPr lang="en-US" smtClean="0"/>
              <a:pPr/>
              <a:t>13</a:t>
            </a:fld>
            <a:endParaRPr lang="en-US"/>
          </a:p>
        </p:txBody>
      </p:sp>
      <p:sp>
        <p:nvSpPr>
          <p:cNvPr id="5" name="Rectangle 4">
            <a:extLst>
              <a:ext uri="{FF2B5EF4-FFF2-40B4-BE49-F238E27FC236}">
                <a16:creationId xmlns:a16="http://schemas.microsoft.com/office/drawing/2014/main" id="{B3CE7B1E-5A97-1A8D-E7AE-9486C512B0D8}"/>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A6374D1-33CA-1CF4-9C0F-EAD5B59B697D}"/>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845D2C1-7058-AE7F-2B58-63AC921B4A3B}"/>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2885395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662A-1A64-B5B9-2410-E637749B37F6}"/>
              </a:ext>
            </a:extLst>
          </p:cNvPr>
          <p:cNvSpPr>
            <a:spLocks noGrp="1"/>
          </p:cNvSpPr>
          <p:nvPr>
            <p:ph type="title"/>
          </p:nvPr>
        </p:nvSpPr>
        <p:spPr/>
        <p:txBody>
          <a:bodyPr>
            <a:normAutofit/>
          </a:bodyPr>
          <a:lstStyle/>
          <a:p>
            <a:r>
              <a:rPr lang="en-US" b="1" u="sng" dirty="0">
                <a:latin typeface="Times New Roman" panose="02020603050405020304" pitchFamily="18" charset="0"/>
                <a:cs typeface="Times New Roman" panose="02020603050405020304" pitchFamily="18" charset="0"/>
              </a:rPr>
              <a:t>Non </a:t>
            </a:r>
            <a:r>
              <a:rPr lang="en-US" sz="4000" b="1" u="sng" dirty="0">
                <a:latin typeface="Times New Roman" panose="02020603050405020304" pitchFamily="18" charset="0"/>
                <a:cs typeface="Times New Roman" panose="02020603050405020304" pitchFamily="18" charset="0"/>
              </a:rPr>
              <a:t>Functional</a:t>
            </a:r>
            <a:r>
              <a:rPr lang="en-US" b="1" u="sng" dirty="0">
                <a:latin typeface="Times New Roman" panose="02020603050405020304" pitchFamily="18" charset="0"/>
                <a:cs typeface="Times New Roman" panose="02020603050405020304" pitchFamily="18" charset="0"/>
              </a:rPr>
              <a:t> Requirements</a:t>
            </a:r>
          </a:p>
        </p:txBody>
      </p:sp>
      <p:sp>
        <p:nvSpPr>
          <p:cNvPr id="3" name="Content Placeholder 2">
            <a:extLst>
              <a:ext uri="{FF2B5EF4-FFF2-40B4-BE49-F238E27FC236}">
                <a16:creationId xmlns:a16="http://schemas.microsoft.com/office/drawing/2014/main" id="{0829154A-5118-95E7-11CD-164C897D225F}"/>
              </a:ext>
            </a:extLst>
          </p:cNvPr>
          <p:cNvSpPr>
            <a:spLocks noGrp="1"/>
          </p:cNvSpPr>
          <p:nvPr>
            <p:ph idx="1"/>
          </p:nvPr>
        </p:nvSpPr>
        <p:spPr/>
        <p:txBody>
          <a:bodyPr>
            <a:normAutofit/>
          </a:bodyPr>
          <a:lstStyle/>
          <a:p>
            <a:pPr>
              <a:lnSpc>
                <a:spcPct val="20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NFR-01  User </a:t>
            </a:r>
            <a:r>
              <a:rPr lang="en-US" sz="2600" dirty="0">
                <a:latin typeface="Times New Roman" panose="02020603050405020304" pitchFamily="18" charset="0"/>
                <a:ea typeface="Calibri" panose="020F0502020204030204" pitchFamily="34" charset="0"/>
                <a:cs typeface="Times New Roman" panose="02020603050405020304" pitchFamily="18" charset="0"/>
              </a:rPr>
              <a:t>Friendly</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NFR-02  Responsive</a:t>
            </a:r>
          </a:p>
          <a:p>
            <a:pPr>
              <a:lnSpc>
                <a:spcPct val="20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NFR-03  Fully Automated System</a:t>
            </a:r>
          </a:p>
          <a:p>
            <a:pPr>
              <a:lnSpc>
                <a:spcPct val="20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NFR-4   Cost Effective</a:t>
            </a:r>
          </a:p>
          <a:p>
            <a:pPr>
              <a:lnSpc>
                <a:spcPct val="20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NFR-5  Robustness</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A5F7E6-8868-B4C7-77EE-A5539E1B8D24}"/>
              </a:ext>
            </a:extLst>
          </p:cNvPr>
          <p:cNvSpPr>
            <a:spLocks noGrp="1"/>
          </p:cNvSpPr>
          <p:nvPr>
            <p:ph type="sldNum" sz="quarter" idx="12"/>
          </p:nvPr>
        </p:nvSpPr>
        <p:spPr/>
        <p:txBody>
          <a:bodyPr/>
          <a:lstStyle/>
          <a:p>
            <a:fld id="{21BAB6EE-EAEA-4561-8880-8DF9D3AB286A}" type="slidenum">
              <a:rPr lang="en-US" smtClean="0"/>
              <a:pPr/>
              <a:t>14</a:t>
            </a:fld>
            <a:endParaRPr lang="en-US"/>
          </a:p>
        </p:txBody>
      </p:sp>
      <p:sp>
        <p:nvSpPr>
          <p:cNvPr id="5" name="Rectangle 4">
            <a:extLst>
              <a:ext uri="{FF2B5EF4-FFF2-40B4-BE49-F238E27FC236}">
                <a16:creationId xmlns:a16="http://schemas.microsoft.com/office/drawing/2014/main" id="{259A1244-7F9A-7D80-7640-2B98D80971B5}"/>
              </a:ext>
            </a:extLst>
          </p:cNvPr>
          <p:cNvSpPr/>
          <p:nvPr/>
        </p:nvSpPr>
        <p:spPr>
          <a:xfrm>
            <a:off x="8839200" y="-58554"/>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4BEA0C1-0623-0A0B-5462-A59C413E2E94}"/>
              </a:ext>
            </a:extLst>
          </p:cNvPr>
          <p:cNvSpPr/>
          <p:nvPr/>
        </p:nvSpPr>
        <p:spPr>
          <a:xfrm>
            <a:off x="0" y="-7620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5ABDE8C-0B60-12CE-0ADC-F5164867FB8C}"/>
              </a:ext>
            </a:extLst>
          </p:cNvPr>
          <p:cNvSpPr txBox="1"/>
          <p:nvPr/>
        </p:nvSpPr>
        <p:spPr>
          <a:xfrm>
            <a:off x="228600" y="55551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196324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Development Requirements</a:t>
            </a:r>
          </a:p>
        </p:txBody>
      </p:sp>
      <p:sp>
        <p:nvSpPr>
          <p:cNvPr id="3" name="Content Placeholder 2"/>
          <p:cNvSpPr>
            <a:spLocks noGrp="1"/>
          </p:cNvSpPr>
          <p:nvPr>
            <p:ph idx="1"/>
          </p:nvPr>
        </p:nvSpPr>
        <p:spPr>
          <a:xfrm>
            <a:off x="457200" y="1417638"/>
            <a:ext cx="8229600" cy="5440362"/>
          </a:xfrm>
        </p:spPr>
        <p:txBody>
          <a:bodyPr>
            <a:normAutofit/>
          </a:bodyPr>
          <a:lstStyle/>
          <a:p>
            <a:pPr marL="107315" marR="922020" indent="0" algn="just">
              <a:lnSpc>
                <a:spcPct val="150000"/>
              </a:lnSpc>
              <a:buNone/>
            </a:pPr>
            <a:r>
              <a:rPr lang="en-US" sz="2600" i="1" u="sng" dirty="0">
                <a:latin typeface="Times New Roman" panose="02020603050405020304" pitchFamily="18" charset="0"/>
                <a:ea typeface="Times New Roman" panose="02020603050405020304" pitchFamily="18" charset="0"/>
              </a:rPr>
              <a:t>Software Requirements dependence:</a:t>
            </a:r>
            <a:endParaRPr lang="en-US" sz="2600" u="sng" dirty="0">
              <a:latin typeface="Times New Roman" panose="02020603050405020304" pitchFamily="18" charset="0"/>
              <a:ea typeface="Times New Roman" panose="02020603050405020304" pitchFamily="18" charset="0"/>
            </a:endParaRPr>
          </a:p>
          <a:p>
            <a:pPr marR="922020" algn="just">
              <a:spcBef>
                <a:spcPts val="775"/>
              </a:spcBef>
            </a:pPr>
            <a:r>
              <a:rPr lang="en-US" sz="2600" dirty="0">
                <a:latin typeface="Times New Roman" panose="02020603050405020304" pitchFamily="18" charset="0"/>
                <a:ea typeface="Times New Roman" panose="02020603050405020304" pitchFamily="18" charset="0"/>
              </a:rPr>
              <a:t>IDE: Colab, Python IDLE </a:t>
            </a:r>
          </a:p>
          <a:p>
            <a:pPr marR="922020">
              <a:spcBef>
                <a:spcPts val="775"/>
              </a:spcBef>
            </a:pPr>
            <a:r>
              <a:rPr lang="en-US" sz="2600" dirty="0">
                <a:latin typeface="Times New Roman" panose="02020603050405020304" pitchFamily="18" charset="0"/>
                <a:ea typeface="Times New Roman" panose="02020603050405020304" pitchFamily="18" charset="0"/>
              </a:rPr>
              <a:t>Programming language:Python,HTML5,CSS3, JavaScript</a:t>
            </a:r>
          </a:p>
          <a:p>
            <a:pPr marR="922020" algn="just">
              <a:spcBef>
                <a:spcPts val="775"/>
              </a:spcBef>
            </a:pPr>
            <a:r>
              <a:rPr lang="en-US" sz="2600" dirty="0">
                <a:latin typeface="Times New Roman" panose="02020603050405020304" pitchFamily="18" charset="0"/>
                <a:ea typeface="Times New Roman" panose="02020603050405020304" pitchFamily="18" charset="0"/>
              </a:rPr>
              <a:t>Database: SQLite</a:t>
            </a:r>
          </a:p>
          <a:p>
            <a:pPr marL="107315" indent="0">
              <a:spcBef>
                <a:spcPts val="775"/>
              </a:spcBef>
              <a:buNone/>
            </a:pPr>
            <a:r>
              <a:rPr lang="en-US" sz="2600" i="1" u="sng" dirty="0">
                <a:latin typeface="Times New Roman" panose="02020603050405020304" pitchFamily="18" charset="0"/>
                <a:ea typeface="Times New Roman" panose="02020603050405020304" pitchFamily="18" charset="0"/>
              </a:rPr>
              <a:t>Hardware Requirements dependence: </a:t>
            </a:r>
            <a:endParaRPr lang="en-US" sz="2600" u="sng" dirty="0">
              <a:latin typeface="Times New Roman" panose="02020603050405020304" pitchFamily="18" charset="0"/>
              <a:ea typeface="Times New Roman" panose="02020603050405020304" pitchFamily="18" charset="0"/>
            </a:endParaRPr>
          </a:p>
          <a:p>
            <a:pPr>
              <a:spcBef>
                <a:spcPts val="775"/>
              </a:spcBef>
            </a:pPr>
            <a:r>
              <a:rPr lang="en-US" sz="2600" dirty="0">
                <a:latin typeface="Times New Roman" panose="02020603050405020304" pitchFamily="18" charset="0"/>
                <a:ea typeface="Times New Roman" panose="02020603050405020304" pitchFamily="18" charset="0"/>
              </a:rPr>
              <a:t>Smart Mobile Phone</a:t>
            </a:r>
          </a:p>
          <a:p>
            <a:pPr>
              <a:spcBef>
                <a:spcPts val="775"/>
              </a:spcBef>
            </a:pPr>
            <a:r>
              <a:rPr lang="en-US" sz="2600" dirty="0">
                <a:latin typeface="Times New Roman" panose="02020603050405020304" pitchFamily="18" charset="0"/>
                <a:ea typeface="Times New Roman" panose="02020603050405020304" pitchFamily="18" charset="0"/>
              </a:rPr>
              <a:t>Internet</a:t>
            </a:r>
          </a:p>
          <a:p>
            <a:pPr>
              <a:spcBef>
                <a:spcPts val="775"/>
              </a:spcBef>
            </a:pPr>
            <a:r>
              <a:rPr lang="en-US" sz="2600" dirty="0">
                <a:latin typeface="Times New Roman" panose="02020603050405020304" pitchFamily="18" charset="0"/>
                <a:ea typeface="Times New Roman" panose="02020603050405020304" pitchFamily="18" charset="0"/>
              </a:rPr>
              <a:t>Cameras</a:t>
            </a:r>
          </a:p>
          <a:p>
            <a:pPr>
              <a:spcBef>
                <a:spcPts val="775"/>
              </a:spcBef>
            </a:pPr>
            <a:endParaRPr lang="en-US" sz="25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pPr/>
              <a:t>15</a:t>
            </a:fld>
            <a:endParaRPr lang="en-US"/>
          </a:p>
        </p:txBody>
      </p:sp>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375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152400"/>
            <a:ext cx="8229600" cy="765176"/>
          </a:xfrm>
        </p:spPr>
        <p:txBody>
          <a:bodyPr>
            <a:noAutofit/>
          </a:bodyPr>
          <a:lstStyle/>
          <a:p>
            <a:r>
              <a:rPr lang="en-US" sz="3600" b="1" u="sng" dirty="0">
                <a:latin typeface="Times New Roman" panose="02020603050405020304" pitchFamily="18" charset="0"/>
                <a:ea typeface="Times New Roman" panose="02020603050405020304" pitchFamily="18" charset="0"/>
              </a:rPr>
              <a:t>Rationale behind Selected Methodology</a:t>
            </a:r>
            <a:endParaRPr lang="en-US" sz="3600" u="sng" dirty="0"/>
          </a:p>
        </p:txBody>
      </p:sp>
      <p:sp>
        <p:nvSpPr>
          <p:cNvPr id="18" name="Content Placeholder 2"/>
          <p:cNvSpPr>
            <a:spLocks noGrp="1"/>
          </p:cNvSpPr>
          <p:nvPr>
            <p:ph idx="1"/>
          </p:nvPr>
        </p:nvSpPr>
        <p:spPr>
          <a:xfrm>
            <a:off x="457200" y="1219201"/>
            <a:ext cx="8229600" cy="2057399"/>
          </a:xfrm>
        </p:spPr>
        <p:txBody>
          <a:bodyPr>
            <a:normAutofit/>
          </a:bodyPr>
          <a:lstStyle/>
          <a:p>
            <a:pPr marL="0" indent="0">
              <a:buNone/>
            </a:pPr>
            <a:endParaRPr lang="en-US" sz="2400" dirty="0">
              <a:latin typeface="Times New Roman" pitchFamily="18" charset="0"/>
              <a:cs typeface="Times New Roman" pitchFamily="18" charset="0"/>
            </a:endParaRPr>
          </a:p>
          <a:p>
            <a:pPr marL="0" indent="0">
              <a:buNone/>
            </a:pP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16</a:t>
            </a:fld>
            <a:endParaRPr lang="en-US"/>
          </a:p>
        </p:txBody>
      </p:sp>
      <p:sp>
        <p:nvSpPr>
          <p:cNvPr id="2" name="TextBox 1"/>
          <p:cNvSpPr txBox="1"/>
          <p:nvPr/>
        </p:nvSpPr>
        <p:spPr>
          <a:xfrm>
            <a:off x="876300" y="3776029"/>
            <a:ext cx="7467600" cy="2677656"/>
          </a:xfrm>
          <a:prstGeom prst="rect">
            <a:avLst/>
          </a:prstGeom>
          <a:noFill/>
        </p:spPr>
        <p:txBody>
          <a:bodyPr wrap="square" rtlCol="0">
            <a:spAutoFit/>
          </a:bodyPr>
          <a:lstStyle/>
          <a:p>
            <a:pPr algn="just">
              <a:lnSpc>
                <a:spcPct val="150000"/>
              </a:lnSpc>
            </a:pP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Incremental/ Scrum Model is used in the development of this application because requirements of software are first broken down into several modules that can be incrementally designed, implemented, and tested. The plan is made just for the next increment and not for any kind of long-term plans. Therefore, it is easier to modify.</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9507F00C-CE76-DB32-F505-0C56642274FC}"/>
              </a:ext>
            </a:extLst>
          </p:cNvPr>
          <p:cNvPicPr/>
          <p:nvPr/>
        </p:nvPicPr>
        <p:blipFill>
          <a:blip r:embed="rId3"/>
          <a:stretch>
            <a:fillRect/>
          </a:stretch>
        </p:blipFill>
        <p:spPr>
          <a:xfrm>
            <a:off x="2383857" y="1328293"/>
            <a:ext cx="4353827" cy="237319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93A8-6A30-A2E6-ED54-BBE919C4483D}"/>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Project Design</a:t>
            </a:r>
          </a:p>
        </p:txBody>
      </p:sp>
      <p:sp>
        <p:nvSpPr>
          <p:cNvPr id="3" name="Content Placeholder 2">
            <a:extLst>
              <a:ext uri="{FF2B5EF4-FFF2-40B4-BE49-F238E27FC236}">
                <a16:creationId xmlns:a16="http://schemas.microsoft.com/office/drawing/2014/main" id="{A430B433-5B77-1B95-21D7-ED0F798ACC50}"/>
              </a:ext>
            </a:extLst>
          </p:cNvPr>
          <p:cNvSpPr>
            <a:spLocks noGrp="1"/>
          </p:cNvSpPr>
          <p:nvPr>
            <p:ph idx="1"/>
          </p:nvPr>
        </p:nvSpPr>
        <p:spPr>
          <a:xfrm>
            <a:off x="457200" y="1148372"/>
            <a:ext cx="8229600" cy="4525963"/>
          </a:xfrm>
        </p:spPr>
        <p:txBody>
          <a:bodyPr>
            <a:normAutofit/>
          </a:bodyPr>
          <a:lstStyle/>
          <a:p>
            <a:pPr algn="just"/>
            <a:endParaRPr lang="en-IE" sz="2600" b="1" i="1"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Project design is an important part for developing a graphical view of requirement based on the detailed functional and non-functional requirements.</a:t>
            </a:r>
          </a:p>
          <a:p>
            <a:pPr algn="just"/>
            <a:r>
              <a:rPr lang="en-US" sz="2600" dirty="0">
                <a:latin typeface="Times New Roman" panose="02020603050405020304" pitchFamily="18" charset="0"/>
                <a:cs typeface="Times New Roman" panose="02020603050405020304" pitchFamily="18" charset="0"/>
              </a:rPr>
              <a:t>Project design is only acceptable and marked as good after understanding the requirements of the project provided for development.</a:t>
            </a:r>
          </a:p>
          <a:p>
            <a:pPr algn="just"/>
            <a:r>
              <a:rPr lang="en-US" sz="2600" dirty="0">
                <a:latin typeface="Times New Roman" panose="02020603050405020304" pitchFamily="18" charset="0"/>
                <a:cs typeface="Times New Roman" panose="02020603050405020304" pitchFamily="18" charset="0"/>
              </a:rPr>
              <a:t>It is always good practice to start from making a high-level design and then move it to low-level design phases.  </a:t>
            </a:r>
            <a:endParaRPr lang="en-US" sz="2600" b="1" i="1"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CDE9BA9-7D9D-EE91-648B-86F3A7130FDB}"/>
              </a:ext>
            </a:extLst>
          </p:cNvPr>
          <p:cNvSpPr>
            <a:spLocks noGrp="1"/>
          </p:cNvSpPr>
          <p:nvPr>
            <p:ph type="sldNum" sz="quarter" idx="12"/>
          </p:nvPr>
        </p:nvSpPr>
        <p:spPr/>
        <p:txBody>
          <a:bodyPr/>
          <a:lstStyle/>
          <a:p>
            <a:fld id="{21BAB6EE-EAEA-4561-8880-8DF9D3AB286A}" type="slidenum">
              <a:rPr lang="en-US" smtClean="0"/>
              <a:pPr/>
              <a:t>17</a:t>
            </a:fld>
            <a:endParaRPr lang="en-US"/>
          </a:p>
        </p:txBody>
      </p:sp>
      <p:sp>
        <p:nvSpPr>
          <p:cNvPr id="7" name="Rectangle 6">
            <a:extLst>
              <a:ext uri="{FF2B5EF4-FFF2-40B4-BE49-F238E27FC236}">
                <a16:creationId xmlns:a16="http://schemas.microsoft.com/office/drawing/2014/main" id="{ADF094B6-EFA9-6A6C-7437-2CB3F014C69C}"/>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0F82D0F-5F7B-639D-6754-CE82A15DE555}"/>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DE52F5F-8605-3E53-3047-A8956340DF34}"/>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1651532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2C07-49DB-62C7-4C69-A9AA061D84B1}"/>
              </a:ext>
            </a:extLst>
          </p:cNvPr>
          <p:cNvSpPr>
            <a:spLocks noGrp="1"/>
          </p:cNvSpPr>
          <p:nvPr>
            <p:ph type="title"/>
          </p:nvPr>
        </p:nvSpPr>
        <p:spPr>
          <a:xfrm>
            <a:off x="457200" y="85882"/>
            <a:ext cx="8229600" cy="1143000"/>
          </a:xfrm>
        </p:spPr>
        <p:txBody>
          <a:bodyPr>
            <a:normAutofit/>
          </a:bodyPr>
          <a:lstStyle/>
          <a:p>
            <a:r>
              <a:rPr lang="en-US" sz="4000" b="1" u="sng" dirty="0">
                <a:latin typeface="Times New Roman" panose="02020603050405020304" pitchFamily="18" charset="0"/>
                <a:cs typeface="Times New Roman" panose="02020603050405020304" pitchFamily="18" charset="0"/>
              </a:rPr>
              <a:t>System Use Case Design</a:t>
            </a:r>
          </a:p>
        </p:txBody>
      </p:sp>
      <p:sp>
        <p:nvSpPr>
          <p:cNvPr id="4" name="Slide Number Placeholder 3">
            <a:extLst>
              <a:ext uri="{FF2B5EF4-FFF2-40B4-BE49-F238E27FC236}">
                <a16:creationId xmlns:a16="http://schemas.microsoft.com/office/drawing/2014/main" id="{505B26A2-4CE5-70D2-2B30-EC1700780961}"/>
              </a:ext>
            </a:extLst>
          </p:cNvPr>
          <p:cNvSpPr>
            <a:spLocks noGrp="1"/>
          </p:cNvSpPr>
          <p:nvPr>
            <p:ph type="sldNum" sz="quarter" idx="12"/>
          </p:nvPr>
        </p:nvSpPr>
        <p:spPr/>
        <p:txBody>
          <a:bodyPr/>
          <a:lstStyle/>
          <a:p>
            <a:fld id="{21BAB6EE-EAEA-4561-8880-8DF9D3AB286A}" type="slidenum">
              <a:rPr lang="en-US" smtClean="0"/>
              <a:pPr/>
              <a:t>18</a:t>
            </a:fld>
            <a:endParaRPr lang="en-US"/>
          </a:p>
        </p:txBody>
      </p:sp>
      <p:sp>
        <p:nvSpPr>
          <p:cNvPr id="6" name="Rectangle 5">
            <a:extLst>
              <a:ext uri="{FF2B5EF4-FFF2-40B4-BE49-F238E27FC236}">
                <a16:creationId xmlns:a16="http://schemas.microsoft.com/office/drawing/2014/main" id="{DCB1D8C0-E7D9-CF01-50F0-22A0E4A1B0AE}"/>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4B2A8FF-C01E-0FCE-FE95-982C1439F834}"/>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12C2B09-2300-E990-C7E0-914B35835207}"/>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2107565" y="1010831"/>
            <a:ext cx="4928870" cy="5059680"/>
          </a:xfrm>
          <a:prstGeom prst="rect">
            <a:avLst/>
          </a:prstGeom>
        </p:spPr>
      </p:pic>
    </p:spTree>
    <p:extLst>
      <p:ext uri="{BB962C8B-B14F-4D97-AF65-F5344CB8AC3E}">
        <p14:creationId xmlns:p14="http://schemas.microsoft.com/office/powerpoint/2010/main" val="331908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ECF1-B76B-3D2B-0EC9-388350A97262}"/>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Admin Use Case Diagram</a:t>
            </a:r>
          </a:p>
        </p:txBody>
      </p:sp>
      <p:sp>
        <p:nvSpPr>
          <p:cNvPr id="4" name="Slide Number Placeholder 3">
            <a:extLst>
              <a:ext uri="{FF2B5EF4-FFF2-40B4-BE49-F238E27FC236}">
                <a16:creationId xmlns:a16="http://schemas.microsoft.com/office/drawing/2014/main" id="{C0897FF3-5FE2-8E78-4B15-96D5C3E5914C}"/>
              </a:ext>
            </a:extLst>
          </p:cNvPr>
          <p:cNvSpPr>
            <a:spLocks noGrp="1"/>
          </p:cNvSpPr>
          <p:nvPr>
            <p:ph type="sldNum" sz="quarter" idx="12"/>
          </p:nvPr>
        </p:nvSpPr>
        <p:spPr/>
        <p:txBody>
          <a:bodyPr/>
          <a:lstStyle/>
          <a:p>
            <a:fld id="{21BAB6EE-EAEA-4561-8880-8DF9D3AB286A}" type="slidenum">
              <a:rPr lang="en-US" smtClean="0"/>
              <a:pPr/>
              <a:t>19</a:t>
            </a:fld>
            <a:endParaRPr lang="en-US"/>
          </a:p>
        </p:txBody>
      </p:sp>
      <p:sp>
        <p:nvSpPr>
          <p:cNvPr id="6" name="Rectangle 5">
            <a:extLst>
              <a:ext uri="{FF2B5EF4-FFF2-40B4-BE49-F238E27FC236}">
                <a16:creationId xmlns:a16="http://schemas.microsoft.com/office/drawing/2014/main" id="{CC7DEB5C-11BA-7347-4F32-0287E1821E3D}"/>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6D7CC6B-A2AD-E9C9-3CC7-77B7F30EC643}"/>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4CCDD93-3383-BA03-19A0-BC7088F13C96}"/>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42924" y="1407668"/>
            <a:ext cx="6293455" cy="4525963"/>
          </a:xfrm>
          <a:prstGeom prst="rect">
            <a:avLst/>
          </a:prstGeom>
        </p:spPr>
      </p:pic>
    </p:spTree>
    <p:extLst>
      <p:ext uri="{BB962C8B-B14F-4D97-AF65-F5344CB8AC3E}">
        <p14:creationId xmlns:p14="http://schemas.microsoft.com/office/powerpoint/2010/main" val="207572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733800" y="914400"/>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a:latin typeface="Times New Roman" panose="02020603050405020304" pitchFamily="18" charset="0"/>
                <a:cs typeface="Times New Roman" panose="02020603050405020304" pitchFamily="18" charset="0"/>
              </a:rPr>
              <a:t>Space Finder: Smart Parking Lot Management system</a:t>
            </a:r>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a:p>
        </p:txBody>
      </p:sp>
      <p:sp>
        <p:nvSpPr>
          <p:cNvPr id="5" name="Rectangle 4"/>
          <p:cNvSpPr/>
          <p:nvPr/>
        </p:nvSpPr>
        <p:spPr>
          <a:xfrm>
            <a:off x="0" y="1905000"/>
            <a:ext cx="8763000" cy="4401205"/>
          </a:xfrm>
          <a:prstGeom prst="rect">
            <a:avLst/>
          </a:prstGeom>
        </p:spPr>
        <p:txBody>
          <a:bodyPr wrap="square">
            <a:spAutoFit/>
          </a:bodyPr>
          <a:lstStyle/>
          <a:p>
            <a:pPr algn="ct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a:latin typeface="Times New Roman" panose="02020603050405020304" pitchFamily="18" charset="0"/>
                <a:cs typeface="Times New Roman" panose="02020603050405020304" pitchFamily="18" charset="0"/>
              </a:rPr>
              <a:t>:</a:t>
            </a:r>
          </a:p>
          <a:p>
            <a:pPr algn="ctr"/>
            <a:r>
              <a:rPr lang="en-US" sz="2000" dirty="0">
                <a:latin typeface="Times New Roman" panose="02020603050405020304" pitchFamily="18" charset="0"/>
                <a:cs typeface="Times New Roman" panose="02020603050405020304" pitchFamily="18" charset="0"/>
              </a:rPr>
              <a:t>Dr. Muazzam Maqsood</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Sidra Fayyaz (FA16-BSE-023) </a:t>
            </a:r>
          </a:p>
          <a:p>
            <a:pPr algn="ctr"/>
            <a:r>
              <a:rPr lang="en-US" sz="2000" dirty="0" err="1">
                <a:latin typeface="Times New Roman" panose="02020603050405020304" pitchFamily="18" charset="0"/>
                <a:cs typeface="Times New Roman" panose="02020603050405020304" pitchFamily="18" charset="0"/>
              </a:rPr>
              <a:t>Hifza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Umer</a:t>
            </a:r>
            <a:r>
              <a:rPr lang="en-US" sz="2000" dirty="0">
                <a:latin typeface="Times New Roman" panose="02020603050405020304" pitchFamily="18" charset="0"/>
                <a:cs typeface="Times New Roman" panose="02020603050405020304" pitchFamily="18" charset="0"/>
              </a:rPr>
              <a:t> (FA16-BSE-043)</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a:t>
            </a:r>
            <a:r>
              <a:rPr lang="en-US" sz="2000" dirty="0">
                <a:solidFill>
                  <a:schemeClr val="tx1"/>
                </a:solidFill>
                <a:latin typeface="Times New Roman" panose="02020603050405020304" pitchFamily="18" charset="0"/>
                <a:cs typeface="Times New Roman" panose="02020603050405020304" pitchFamily="18" charset="0"/>
              </a:rPr>
              <a:t>University Islamabad, </a:t>
            </a:r>
            <a:r>
              <a:rPr lang="en-US" sz="2000" dirty="0" err="1">
                <a:solidFill>
                  <a:schemeClr val="tx1"/>
                </a:solidFill>
                <a:latin typeface="Times New Roman" panose="02020603050405020304" pitchFamily="18" charset="0"/>
                <a:cs typeface="Times New Roman" panose="02020603050405020304" pitchFamily="18" charset="0"/>
              </a:rPr>
              <a:t>Attock</a:t>
            </a:r>
            <a:r>
              <a:rPr lang="en-US" sz="2000" dirty="0">
                <a:solidFill>
                  <a:schemeClr val="tx1"/>
                </a:solidFill>
                <a:latin typeface="Times New Roman" panose="02020603050405020304" pitchFamily="18" charset="0"/>
                <a:cs typeface="Times New Roman" panose="02020603050405020304" pitchFamily="18" charset="0"/>
              </a:rPr>
              <a:t>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EB86-748C-73D5-5572-5F23B7E13228}"/>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User Use Case Diagram</a:t>
            </a:r>
          </a:p>
        </p:txBody>
      </p:sp>
      <p:sp>
        <p:nvSpPr>
          <p:cNvPr id="4" name="Slide Number Placeholder 3">
            <a:extLst>
              <a:ext uri="{FF2B5EF4-FFF2-40B4-BE49-F238E27FC236}">
                <a16:creationId xmlns:a16="http://schemas.microsoft.com/office/drawing/2014/main" id="{DE7B9A29-8A89-1724-3F9A-5E9B0BCEFE05}"/>
              </a:ext>
            </a:extLst>
          </p:cNvPr>
          <p:cNvSpPr>
            <a:spLocks noGrp="1"/>
          </p:cNvSpPr>
          <p:nvPr>
            <p:ph type="sldNum" sz="quarter" idx="12"/>
          </p:nvPr>
        </p:nvSpPr>
        <p:spPr/>
        <p:txBody>
          <a:bodyPr/>
          <a:lstStyle/>
          <a:p>
            <a:fld id="{21BAB6EE-EAEA-4561-8880-8DF9D3AB286A}" type="slidenum">
              <a:rPr lang="en-US" smtClean="0"/>
              <a:pPr/>
              <a:t>20</a:t>
            </a:fld>
            <a:endParaRPr lang="en-US"/>
          </a:p>
        </p:txBody>
      </p:sp>
      <p:sp>
        <p:nvSpPr>
          <p:cNvPr id="6" name="Rectangle 5">
            <a:extLst>
              <a:ext uri="{FF2B5EF4-FFF2-40B4-BE49-F238E27FC236}">
                <a16:creationId xmlns:a16="http://schemas.microsoft.com/office/drawing/2014/main" id="{05C30877-66F9-AA7D-983C-7AAADB590148}"/>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0C75066-9ED0-2030-B157-855A5EE8691D}"/>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066E9E1-FC96-A495-A6BB-A38271D51921}"/>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2209800" y="1258884"/>
            <a:ext cx="4410698" cy="4867279"/>
          </a:xfrm>
          <a:prstGeom prst="rect">
            <a:avLst/>
          </a:prstGeom>
        </p:spPr>
      </p:pic>
    </p:spTree>
    <p:extLst>
      <p:ext uri="{BB962C8B-B14F-4D97-AF65-F5344CB8AC3E}">
        <p14:creationId xmlns:p14="http://schemas.microsoft.com/office/powerpoint/2010/main" val="54934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8900-842C-11D3-759B-2E18F2F51EAE}"/>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User Activity Diagram</a:t>
            </a:r>
          </a:p>
        </p:txBody>
      </p:sp>
      <p:sp>
        <p:nvSpPr>
          <p:cNvPr id="4" name="Slide Number Placeholder 3">
            <a:extLst>
              <a:ext uri="{FF2B5EF4-FFF2-40B4-BE49-F238E27FC236}">
                <a16:creationId xmlns:a16="http://schemas.microsoft.com/office/drawing/2014/main" id="{DEAA3FBC-D388-39A7-0FEC-97E44CAF6374}"/>
              </a:ext>
            </a:extLst>
          </p:cNvPr>
          <p:cNvSpPr>
            <a:spLocks noGrp="1"/>
          </p:cNvSpPr>
          <p:nvPr>
            <p:ph type="sldNum" sz="quarter" idx="12"/>
          </p:nvPr>
        </p:nvSpPr>
        <p:spPr/>
        <p:txBody>
          <a:bodyPr/>
          <a:lstStyle/>
          <a:p>
            <a:fld id="{21BAB6EE-EAEA-4561-8880-8DF9D3AB286A}" type="slidenum">
              <a:rPr lang="en-US" smtClean="0"/>
              <a:pPr/>
              <a:t>21</a:t>
            </a:fld>
            <a:endParaRPr lang="en-US"/>
          </a:p>
        </p:txBody>
      </p:sp>
      <p:sp>
        <p:nvSpPr>
          <p:cNvPr id="6" name="Rectangle 5">
            <a:extLst>
              <a:ext uri="{FF2B5EF4-FFF2-40B4-BE49-F238E27FC236}">
                <a16:creationId xmlns:a16="http://schemas.microsoft.com/office/drawing/2014/main" id="{1FAE7190-E75C-580D-F81C-60929E19B668}"/>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1FFEA49-B71B-F9F1-EA73-5111B11EE9FC}"/>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E8CAAAA-D8AF-5EB7-97FF-FF6EE441D885}"/>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59124" y="1252694"/>
            <a:ext cx="2893522" cy="4866095"/>
          </a:xfrm>
          <a:prstGeom prst="rect">
            <a:avLst/>
          </a:prstGeom>
        </p:spPr>
      </p:pic>
    </p:spTree>
    <p:extLst>
      <p:ext uri="{BB962C8B-B14F-4D97-AF65-F5344CB8AC3E}">
        <p14:creationId xmlns:p14="http://schemas.microsoft.com/office/powerpoint/2010/main" val="253424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A4A8-6A1E-87CD-33D3-D0B0E73F2D40}"/>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Admin Activity Diagram</a:t>
            </a:r>
          </a:p>
        </p:txBody>
      </p:sp>
      <p:sp>
        <p:nvSpPr>
          <p:cNvPr id="4" name="Slide Number Placeholder 3">
            <a:extLst>
              <a:ext uri="{FF2B5EF4-FFF2-40B4-BE49-F238E27FC236}">
                <a16:creationId xmlns:a16="http://schemas.microsoft.com/office/drawing/2014/main" id="{D9E787FE-02A0-AD11-96BE-9B5B9EDA44BC}"/>
              </a:ext>
            </a:extLst>
          </p:cNvPr>
          <p:cNvSpPr>
            <a:spLocks noGrp="1"/>
          </p:cNvSpPr>
          <p:nvPr>
            <p:ph type="sldNum" sz="quarter" idx="12"/>
          </p:nvPr>
        </p:nvSpPr>
        <p:spPr/>
        <p:txBody>
          <a:bodyPr/>
          <a:lstStyle/>
          <a:p>
            <a:fld id="{21BAB6EE-EAEA-4561-8880-8DF9D3AB286A}" type="slidenum">
              <a:rPr lang="en-US" smtClean="0"/>
              <a:pPr/>
              <a:t>22</a:t>
            </a:fld>
            <a:endParaRPr lang="en-US"/>
          </a:p>
        </p:txBody>
      </p:sp>
      <p:sp>
        <p:nvSpPr>
          <p:cNvPr id="6" name="Rectangle 5">
            <a:extLst>
              <a:ext uri="{FF2B5EF4-FFF2-40B4-BE49-F238E27FC236}">
                <a16:creationId xmlns:a16="http://schemas.microsoft.com/office/drawing/2014/main" id="{EF71F8EC-DD98-D55C-F92D-140BB1AEA807}"/>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FE9D4B4-9064-E69F-EAC1-9A19BD14A63F}"/>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5C6692C-4152-01A6-0FC8-6E6080D1720C}"/>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85867" y="1417638"/>
            <a:ext cx="2755173" cy="4525963"/>
          </a:xfrm>
          <a:prstGeom prst="rect">
            <a:avLst/>
          </a:prstGeom>
        </p:spPr>
      </p:pic>
    </p:spTree>
    <p:extLst>
      <p:ext uri="{BB962C8B-B14F-4D97-AF65-F5344CB8AC3E}">
        <p14:creationId xmlns:p14="http://schemas.microsoft.com/office/powerpoint/2010/main" val="2936414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61FD-D671-A5AC-8C6E-646201AD0908}"/>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System Activity Diagram</a:t>
            </a:r>
          </a:p>
        </p:txBody>
      </p:sp>
      <p:sp>
        <p:nvSpPr>
          <p:cNvPr id="4" name="Slide Number Placeholder 3">
            <a:extLst>
              <a:ext uri="{FF2B5EF4-FFF2-40B4-BE49-F238E27FC236}">
                <a16:creationId xmlns:a16="http://schemas.microsoft.com/office/drawing/2014/main" id="{B4662500-E0B0-7C0A-0BEA-985EB5AA3445}"/>
              </a:ext>
            </a:extLst>
          </p:cNvPr>
          <p:cNvSpPr>
            <a:spLocks noGrp="1"/>
          </p:cNvSpPr>
          <p:nvPr>
            <p:ph type="sldNum" sz="quarter" idx="12"/>
          </p:nvPr>
        </p:nvSpPr>
        <p:spPr/>
        <p:txBody>
          <a:bodyPr/>
          <a:lstStyle/>
          <a:p>
            <a:fld id="{21BAB6EE-EAEA-4561-8880-8DF9D3AB286A}" type="slidenum">
              <a:rPr lang="en-US" smtClean="0"/>
              <a:pPr/>
              <a:t>23</a:t>
            </a:fld>
            <a:endParaRPr lang="en-US"/>
          </a:p>
        </p:txBody>
      </p:sp>
      <p:sp>
        <p:nvSpPr>
          <p:cNvPr id="6" name="Rectangle 5">
            <a:extLst>
              <a:ext uri="{FF2B5EF4-FFF2-40B4-BE49-F238E27FC236}">
                <a16:creationId xmlns:a16="http://schemas.microsoft.com/office/drawing/2014/main" id="{7FD3F831-CDC7-FF72-9EB0-A10C62A4BD2A}"/>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6987858-EA58-D939-4CBF-2C7C0104ADAE}"/>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1938BD-0AF7-515B-BA95-65AFFB142165}"/>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95596" y="1266225"/>
            <a:ext cx="3574172" cy="4525963"/>
          </a:xfrm>
          <a:prstGeom prst="rect">
            <a:avLst/>
          </a:prstGeom>
        </p:spPr>
      </p:pic>
    </p:spTree>
    <p:extLst>
      <p:ext uri="{BB962C8B-B14F-4D97-AF65-F5344CB8AC3E}">
        <p14:creationId xmlns:p14="http://schemas.microsoft.com/office/powerpoint/2010/main" val="4067170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6CCC-9B4D-E8F8-C7B9-215BD2ED05B6}"/>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User Sequence Diagram</a:t>
            </a:r>
          </a:p>
        </p:txBody>
      </p:sp>
      <p:sp>
        <p:nvSpPr>
          <p:cNvPr id="4" name="Slide Number Placeholder 3">
            <a:extLst>
              <a:ext uri="{FF2B5EF4-FFF2-40B4-BE49-F238E27FC236}">
                <a16:creationId xmlns:a16="http://schemas.microsoft.com/office/drawing/2014/main" id="{9E8D2EF6-13F0-7324-FC95-5D7165A06D3C}"/>
              </a:ext>
            </a:extLst>
          </p:cNvPr>
          <p:cNvSpPr>
            <a:spLocks noGrp="1"/>
          </p:cNvSpPr>
          <p:nvPr>
            <p:ph type="sldNum" sz="quarter" idx="12"/>
          </p:nvPr>
        </p:nvSpPr>
        <p:spPr/>
        <p:txBody>
          <a:bodyPr/>
          <a:lstStyle/>
          <a:p>
            <a:fld id="{21BAB6EE-EAEA-4561-8880-8DF9D3AB286A}" type="slidenum">
              <a:rPr lang="en-US" smtClean="0"/>
              <a:pPr/>
              <a:t>24</a:t>
            </a:fld>
            <a:endParaRPr lang="en-US"/>
          </a:p>
        </p:txBody>
      </p:sp>
      <p:sp>
        <p:nvSpPr>
          <p:cNvPr id="6" name="Rectangle 5">
            <a:extLst>
              <a:ext uri="{FF2B5EF4-FFF2-40B4-BE49-F238E27FC236}">
                <a16:creationId xmlns:a16="http://schemas.microsoft.com/office/drawing/2014/main" id="{D8BC696D-B6BE-F32D-4D87-93FCCE23D6FA}"/>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C00436C-1347-270F-E744-CA4C1450FD38}"/>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71E737C-8C26-3708-7C7E-2036FAEE7652}"/>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95827" y="1368202"/>
            <a:ext cx="6752346" cy="4525963"/>
          </a:xfrm>
          <a:prstGeom prst="rect">
            <a:avLst/>
          </a:prstGeom>
        </p:spPr>
      </p:pic>
    </p:spTree>
    <p:extLst>
      <p:ext uri="{BB962C8B-B14F-4D97-AF65-F5344CB8AC3E}">
        <p14:creationId xmlns:p14="http://schemas.microsoft.com/office/powerpoint/2010/main" val="2435922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DD50-51EF-7012-7A15-1A3A2F4A2051}"/>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Admin Sequence Diagram</a:t>
            </a:r>
          </a:p>
        </p:txBody>
      </p:sp>
      <p:sp>
        <p:nvSpPr>
          <p:cNvPr id="4" name="Slide Number Placeholder 3">
            <a:extLst>
              <a:ext uri="{FF2B5EF4-FFF2-40B4-BE49-F238E27FC236}">
                <a16:creationId xmlns:a16="http://schemas.microsoft.com/office/drawing/2014/main" id="{4B27DFA7-BA54-0FA2-48B4-0404A76E7584}"/>
              </a:ext>
            </a:extLst>
          </p:cNvPr>
          <p:cNvSpPr>
            <a:spLocks noGrp="1"/>
          </p:cNvSpPr>
          <p:nvPr>
            <p:ph type="sldNum" sz="quarter" idx="12"/>
          </p:nvPr>
        </p:nvSpPr>
        <p:spPr/>
        <p:txBody>
          <a:bodyPr/>
          <a:lstStyle/>
          <a:p>
            <a:fld id="{21BAB6EE-EAEA-4561-8880-8DF9D3AB286A}" type="slidenum">
              <a:rPr lang="en-US" smtClean="0"/>
              <a:pPr/>
              <a:t>25</a:t>
            </a:fld>
            <a:endParaRPr lang="en-US"/>
          </a:p>
        </p:txBody>
      </p:sp>
      <p:sp>
        <p:nvSpPr>
          <p:cNvPr id="11" name="Rectangle 10">
            <a:extLst>
              <a:ext uri="{FF2B5EF4-FFF2-40B4-BE49-F238E27FC236}">
                <a16:creationId xmlns:a16="http://schemas.microsoft.com/office/drawing/2014/main" id="{E4D55DFC-292E-A00B-5315-9275EA9AF610}"/>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B7EF3BA-75DC-A5B1-3365-C3547EA8DCFE}"/>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FBBAED5-945C-63C1-DA78-A28081D5ED08}"/>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46323" y="1277689"/>
            <a:ext cx="5851353" cy="4525963"/>
          </a:xfrm>
          <a:prstGeom prst="rect">
            <a:avLst/>
          </a:prstGeom>
        </p:spPr>
      </p:pic>
    </p:spTree>
    <p:extLst>
      <p:ext uri="{BB962C8B-B14F-4D97-AF65-F5344CB8AC3E}">
        <p14:creationId xmlns:p14="http://schemas.microsoft.com/office/powerpoint/2010/main" val="2522961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E6DC-05B7-FE92-4D66-831125A46B35}"/>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System Sequence Diagram</a:t>
            </a:r>
          </a:p>
        </p:txBody>
      </p:sp>
      <p:sp>
        <p:nvSpPr>
          <p:cNvPr id="4" name="Slide Number Placeholder 3">
            <a:extLst>
              <a:ext uri="{FF2B5EF4-FFF2-40B4-BE49-F238E27FC236}">
                <a16:creationId xmlns:a16="http://schemas.microsoft.com/office/drawing/2014/main" id="{B6BA3C63-0F3A-75A0-5473-C24A0EEC0770}"/>
              </a:ext>
            </a:extLst>
          </p:cNvPr>
          <p:cNvSpPr>
            <a:spLocks noGrp="1"/>
          </p:cNvSpPr>
          <p:nvPr>
            <p:ph type="sldNum" sz="quarter" idx="12"/>
          </p:nvPr>
        </p:nvSpPr>
        <p:spPr/>
        <p:txBody>
          <a:bodyPr/>
          <a:lstStyle/>
          <a:p>
            <a:fld id="{21BAB6EE-EAEA-4561-8880-8DF9D3AB286A}" type="slidenum">
              <a:rPr lang="en-US" smtClean="0"/>
              <a:pPr/>
              <a:t>26</a:t>
            </a:fld>
            <a:endParaRPr lang="en-US"/>
          </a:p>
        </p:txBody>
      </p:sp>
      <p:sp>
        <p:nvSpPr>
          <p:cNvPr id="6" name="Rectangle 5">
            <a:extLst>
              <a:ext uri="{FF2B5EF4-FFF2-40B4-BE49-F238E27FC236}">
                <a16:creationId xmlns:a16="http://schemas.microsoft.com/office/drawing/2014/main" id="{6984BDFD-BC41-787C-4E50-8E147AEAA706}"/>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E9BF492-79E7-1ACF-934E-FF6C27F7877C}"/>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8B63532-D51F-FC41-DEF0-0B5DD541D73F}"/>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9" name="Content Placeholder 8"/>
          <p:cNvPicPr>
            <a:picLocks noGrp="1"/>
          </p:cNvPicPr>
          <p:nvPr>
            <p:ph idx="1"/>
          </p:nvPr>
        </p:nvPicPr>
        <p:blipFill rotWithShape="1">
          <a:blip r:embed="rId2">
            <a:extLst>
              <a:ext uri="{28A0092B-C50C-407E-A947-70E740481C1C}">
                <a14:useLocalDpi xmlns:a14="http://schemas.microsoft.com/office/drawing/2010/main" val="0"/>
              </a:ext>
            </a:extLst>
          </a:blip>
          <a:srcRect l="26247" t="10806" r="28237" b="23694"/>
          <a:stretch/>
        </p:blipFill>
        <p:spPr bwMode="auto">
          <a:xfrm>
            <a:off x="1776360" y="1459068"/>
            <a:ext cx="5591280"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8136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F1B3-E757-F42B-6A30-3D23755FF00C}"/>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System Architecture</a:t>
            </a:r>
          </a:p>
        </p:txBody>
      </p:sp>
      <p:sp>
        <p:nvSpPr>
          <p:cNvPr id="4" name="Slide Number Placeholder 3">
            <a:extLst>
              <a:ext uri="{FF2B5EF4-FFF2-40B4-BE49-F238E27FC236}">
                <a16:creationId xmlns:a16="http://schemas.microsoft.com/office/drawing/2014/main" id="{6A528202-969B-4C68-EF6F-3475C2FC94E9}"/>
              </a:ext>
            </a:extLst>
          </p:cNvPr>
          <p:cNvSpPr>
            <a:spLocks noGrp="1"/>
          </p:cNvSpPr>
          <p:nvPr>
            <p:ph type="sldNum" sz="quarter" idx="12"/>
          </p:nvPr>
        </p:nvSpPr>
        <p:spPr/>
        <p:txBody>
          <a:bodyPr/>
          <a:lstStyle/>
          <a:p>
            <a:fld id="{21BAB6EE-EAEA-4561-8880-8DF9D3AB286A}" type="slidenum">
              <a:rPr lang="en-US" smtClean="0"/>
              <a:pPr/>
              <a:t>27</a:t>
            </a:fld>
            <a:endParaRPr lang="en-US"/>
          </a:p>
        </p:txBody>
      </p:sp>
      <p:sp>
        <p:nvSpPr>
          <p:cNvPr id="6" name="Rectangle 5">
            <a:extLst>
              <a:ext uri="{FF2B5EF4-FFF2-40B4-BE49-F238E27FC236}">
                <a16:creationId xmlns:a16="http://schemas.microsoft.com/office/drawing/2014/main" id="{35524DDA-57E1-91A0-4630-924896EDDD52}"/>
              </a:ext>
            </a:extLst>
          </p:cNvPr>
          <p:cNvSpPr/>
          <p:nvPr/>
        </p:nvSpPr>
        <p:spPr>
          <a:xfrm>
            <a:off x="8839200" y="-58554"/>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61F0E0C-6D80-84A1-F8CF-6E90041F9619}"/>
              </a:ext>
            </a:extLst>
          </p:cNvPr>
          <p:cNvSpPr/>
          <p:nvPr/>
        </p:nvSpPr>
        <p:spPr>
          <a:xfrm>
            <a:off x="0" y="-7620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DED1854-4D63-B8DF-F123-EDF28F8331DF}"/>
              </a:ext>
            </a:extLst>
          </p:cNvPr>
          <p:cNvSpPr txBox="1"/>
          <p:nvPr/>
        </p:nvSpPr>
        <p:spPr>
          <a:xfrm>
            <a:off x="228600" y="55551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37" name="Picture 36">
            <a:extLst>
              <a:ext uri="{FF2B5EF4-FFF2-40B4-BE49-F238E27FC236}">
                <a16:creationId xmlns:a16="http://schemas.microsoft.com/office/drawing/2014/main" id="{EAF8F058-9BF0-33B4-CBCD-AFDE61ED0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1318" y="1295400"/>
            <a:ext cx="2243702" cy="4719512"/>
          </a:xfrm>
          <a:prstGeom prst="rect">
            <a:avLst/>
          </a:prstGeom>
        </p:spPr>
      </p:pic>
    </p:spTree>
    <p:extLst>
      <p:ext uri="{BB962C8B-B14F-4D97-AF65-F5344CB8AC3E}">
        <p14:creationId xmlns:p14="http://schemas.microsoft.com/office/powerpoint/2010/main" val="1077220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A0C4-0DEB-E9F0-25F0-D3EAE57D7600}"/>
              </a:ext>
            </a:extLst>
          </p:cNvPr>
          <p:cNvSpPr>
            <a:spLocks noGrp="1"/>
          </p:cNvSpPr>
          <p:nvPr>
            <p:ph type="title"/>
          </p:nvPr>
        </p:nvSpPr>
        <p:spPr/>
        <p:txBody>
          <a:bodyPr>
            <a:normAutofit fontScale="90000"/>
          </a:bodyPr>
          <a:lstStyle/>
          <a:p>
            <a:r>
              <a:rPr lang="en-US" dirty="0"/>
              <a:t>End Results of Model</a:t>
            </a:r>
            <a:br>
              <a:rPr lang="en-US" dirty="0"/>
            </a:br>
            <a:endParaRPr lang="en-US" dirty="0"/>
          </a:p>
        </p:txBody>
      </p:sp>
      <p:pic>
        <p:nvPicPr>
          <p:cNvPr id="6" name="Content Placeholder 5">
            <a:extLst>
              <a:ext uri="{FF2B5EF4-FFF2-40B4-BE49-F238E27FC236}">
                <a16:creationId xmlns:a16="http://schemas.microsoft.com/office/drawing/2014/main" id="{53A950BD-0655-05BD-C2B1-43C3AD62691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914400"/>
            <a:ext cx="4652962" cy="3101975"/>
          </a:xfrm>
        </p:spPr>
      </p:pic>
      <p:sp>
        <p:nvSpPr>
          <p:cNvPr id="4" name="Slide Number Placeholder 3">
            <a:extLst>
              <a:ext uri="{FF2B5EF4-FFF2-40B4-BE49-F238E27FC236}">
                <a16:creationId xmlns:a16="http://schemas.microsoft.com/office/drawing/2014/main" id="{881BBC0D-26CC-2D78-FF1F-2C11D4AD27FF}"/>
              </a:ext>
            </a:extLst>
          </p:cNvPr>
          <p:cNvSpPr>
            <a:spLocks noGrp="1"/>
          </p:cNvSpPr>
          <p:nvPr>
            <p:ph type="sldNum" sz="quarter" idx="12"/>
          </p:nvPr>
        </p:nvSpPr>
        <p:spPr/>
        <p:txBody>
          <a:bodyPr/>
          <a:lstStyle/>
          <a:p>
            <a:fld id="{21BAB6EE-EAEA-4561-8880-8DF9D3AB286A}" type="slidenum">
              <a:rPr lang="en-US" smtClean="0"/>
              <a:pPr/>
              <a:t>28</a:t>
            </a:fld>
            <a:endParaRPr lang="en-US"/>
          </a:p>
        </p:txBody>
      </p:sp>
      <p:pic>
        <p:nvPicPr>
          <p:cNvPr id="10" name="Picture 9">
            <a:extLst>
              <a:ext uri="{FF2B5EF4-FFF2-40B4-BE49-F238E27FC236}">
                <a16:creationId xmlns:a16="http://schemas.microsoft.com/office/drawing/2014/main" id="{B6A9F0D4-0821-DB67-E627-C24F56C735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9620" y="1756410"/>
            <a:ext cx="3345180" cy="1672590"/>
          </a:xfrm>
          <a:prstGeom prst="rect">
            <a:avLst/>
          </a:prstGeom>
        </p:spPr>
      </p:pic>
      <p:sp>
        <p:nvSpPr>
          <p:cNvPr id="13" name="TextBox 12">
            <a:extLst>
              <a:ext uri="{FF2B5EF4-FFF2-40B4-BE49-F238E27FC236}">
                <a16:creationId xmlns:a16="http://schemas.microsoft.com/office/drawing/2014/main" id="{A7A52254-62CD-77A4-8904-AEF2033EAA24}"/>
              </a:ext>
            </a:extLst>
          </p:cNvPr>
          <p:cNvSpPr txBox="1"/>
          <p:nvPr/>
        </p:nvSpPr>
        <p:spPr>
          <a:xfrm flipH="1">
            <a:off x="1930240" y="4046855"/>
            <a:ext cx="2164081" cy="369332"/>
          </a:xfrm>
          <a:prstGeom prst="rect">
            <a:avLst/>
          </a:prstGeom>
          <a:noFill/>
        </p:spPr>
        <p:txBody>
          <a:bodyPr wrap="square" rtlCol="0">
            <a:spAutoFit/>
          </a:bodyPr>
          <a:lstStyle/>
          <a:p>
            <a:r>
              <a:rPr lang="en-US" dirty="0"/>
              <a:t>Recall result</a:t>
            </a:r>
          </a:p>
        </p:txBody>
      </p:sp>
      <p:sp>
        <p:nvSpPr>
          <p:cNvPr id="15" name="TextBox 14">
            <a:extLst>
              <a:ext uri="{FF2B5EF4-FFF2-40B4-BE49-F238E27FC236}">
                <a16:creationId xmlns:a16="http://schemas.microsoft.com/office/drawing/2014/main" id="{559731A5-610B-370B-5585-60D61CA92660}"/>
              </a:ext>
            </a:extLst>
          </p:cNvPr>
          <p:cNvSpPr txBox="1"/>
          <p:nvPr/>
        </p:nvSpPr>
        <p:spPr>
          <a:xfrm flipH="1">
            <a:off x="5760719" y="3677523"/>
            <a:ext cx="2164081" cy="369332"/>
          </a:xfrm>
          <a:prstGeom prst="rect">
            <a:avLst/>
          </a:prstGeom>
          <a:noFill/>
        </p:spPr>
        <p:txBody>
          <a:bodyPr wrap="square" rtlCol="0">
            <a:spAutoFit/>
          </a:bodyPr>
          <a:lstStyle/>
          <a:p>
            <a:r>
              <a:rPr lang="en-US" dirty="0"/>
              <a:t>Overall result</a:t>
            </a:r>
          </a:p>
        </p:txBody>
      </p:sp>
    </p:spTree>
    <p:extLst>
      <p:ext uri="{BB962C8B-B14F-4D97-AF65-F5344CB8AC3E}">
        <p14:creationId xmlns:p14="http://schemas.microsoft.com/office/powerpoint/2010/main" val="453153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3A6E-C2CC-4BDA-997A-73438ABA9D70}"/>
              </a:ext>
            </a:extLst>
          </p:cNvPr>
          <p:cNvSpPr>
            <a:spLocks noGrp="1"/>
          </p:cNvSpPr>
          <p:nvPr>
            <p:ph type="title"/>
          </p:nvPr>
        </p:nvSpPr>
        <p:spPr/>
        <p:txBody>
          <a:bodyPr/>
          <a:lstStyle/>
          <a:p>
            <a:r>
              <a:rPr lang="en-US" dirty="0"/>
              <a:t>End Results</a:t>
            </a:r>
          </a:p>
        </p:txBody>
      </p:sp>
      <p:sp>
        <p:nvSpPr>
          <p:cNvPr id="4" name="Slide Number Placeholder 3">
            <a:extLst>
              <a:ext uri="{FF2B5EF4-FFF2-40B4-BE49-F238E27FC236}">
                <a16:creationId xmlns:a16="http://schemas.microsoft.com/office/drawing/2014/main" id="{3374F807-0647-BE33-07C3-9CF5B56DBB87}"/>
              </a:ext>
            </a:extLst>
          </p:cNvPr>
          <p:cNvSpPr>
            <a:spLocks noGrp="1"/>
          </p:cNvSpPr>
          <p:nvPr>
            <p:ph type="sldNum" sz="quarter" idx="12"/>
          </p:nvPr>
        </p:nvSpPr>
        <p:spPr/>
        <p:txBody>
          <a:bodyPr/>
          <a:lstStyle/>
          <a:p>
            <a:fld id="{21BAB6EE-EAEA-4561-8880-8DF9D3AB286A}" type="slidenum">
              <a:rPr lang="en-US" smtClean="0"/>
              <a:pPr/>
              <a:t>29</a:t>
            </a:fld>
            <a:endParaRPr lang="en-US"/>
          </a:p>
        </p:txBody>
      </p:sp>
      <p:pic>
        <p:nvPicPr>
          <p:cNvPr id="5" name="Picture 4">
            <a:extLst>
              <a:ext uri="{FF2B5EF4-FFF2-40B4-BE49-F238E27FC236}">
                <a16:creationId xmlns:a16="http://schemas.microsoft.com/office/drawing/2014/main" id="{4FADCB39-B355-2F5D-19F3-0335D4FF8B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828800"/>
            <a:ext cx="3520239" cy="2346826"/>
          </a:xfrm>
          <a:prstGeom prst="rect">
            <a:avLst/>
          </a:prstGeom>
        </p:spPr>
      </p:pic>
      <p:pic>
        <p:nvPicPr>
          <p:cNvPr id="6" name="Picture 5">
            <a:extLst>
              <a:ext uri="{FF2B5EF4-FFF2-40B4-BE49-F238E27FC236}">
                <a16:creationId xmlns:a16="http://schemas.microsoft.com/office/drawing/2014/main" id="{F09476B8-8E6E-D18B-E553-EC62F5CD1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828800"/>
            <a:ext cx="3360219" cy="2240146"/>
          </a:xfrm>
          <a:prstGeom prst="rect">
            <a:avLst/>
          </a:prstGeom>
        </p:spPr>
      </p:pic>
      <p:sp>
        <p:nvSpPr>
          <p:cNvPr id="7" name="TextBox 6">
            <a:extLst>
              <a:ext uri="{FF2B5EF4-FFF2-40B4-BE49-F238E27FC236}">
                <a16:creationId xmlns:a16="http://schemas.microsoft.com/office/drawing/2014/main" id="{B33A8B62-EA1E-F3D9-2B34-CF52424F17B6}"/>
              </a:ext>
            </a:extLst>
          </p:cNvPr>
          <p:cNvSpPr txBox="1"/>
          <p:nvPr/>
        </p:nvSpPr>
        <p:spPr>
          <a:xfrm flipH="1">
            <a:off x="685800" y="4495800"/>
            <a:ext cx="2164081" cy="369332"/>
          </a:xfrm>
          <a:prstGeom prst="rect">
            <a:avLst/>
          </a:prstGeom>
          <a:noFill/>
        </p:spPr>
        <p:txBody>
          <a:bodyPr wrap="square" rtlCol="0">
            <a:spAutoFit/>
          </a:bodyPr>
          <a:lstStyle/>
          <a:p>
            <a:r>
              <a:rPr lang="en-US" dirty="0"/>
              <a:t>Precision Result</a:t>
            </a:r>
          </a:p>
        </p:txBody>
      </p:sp>
      <p:sp>
        <p:nvSpPr>
          <p:cNvPr id="8" name="TextBox 7">
            <a:extLst>
              <a:ext uri="{FF2B5EF4-FFF2-40B4-BE49-F238E27FC236}">
                <a16:creationId xmlns:a16="http://schemas.microsoft.com/office/drawing/2014/main" id="{30F49CCD-BB3F-C42B-92B0-1A8CA253A373}"/>
              </a:ext>
            </a:extLst>
          </p:cNvPr>
          <p:cNvSpPr txBox="1"/>
          <p:nvPr/>
        </p:nvSpPr>
        <p:spPr>
          <a:xfrm flipH="1">
            <a:off x="5334000" y="4295442"/>
            <a:ext cx="2164081" cy="369332"/>
          </a:xfrm>
          <a:prstGeom prst="rect">
            <a:avLst/>
          </a:prstGeom>
          <a:noFill/>
        </p:spPr>
        <p:txBody>
          <a:bodyPr wrap="square" rtlCol="0">
            <a:spAutoFit/>
          </a:bodyPr>
          <a:lstStyle/>
          <a:p>
            <a:r>
              <a:rPr lang="en-US" dirty="0"/>
              <a:t>Fi-Score</a:t>
            </a:r>
          </a:p>
        </p:txBody>
      </p:sp>
    </p:spTree>
    <p:extLst>
      <p:ext uri="{BB962C8B-B14F-4D97-AF65-F5344CB8AC3E}">
        <p14:creationId xmlns:p14="http://schemas.microsoft.com/office/powerpoint/2010/main" val="321934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b="1" u="sng" dirty="0">
                <a:latin typeface="Times New Roman" pitchFamily="18" charset="0"/>
                <a:cs typeface="Times New Roman" pitchFamily="18" charset="0"/>
              </a:rPr>
              <a:t>Outline</a:t>
            </a:r>
          </a:p>
        </p:txBody>
      </p:sp>
      <p:sp>
        <p:nvSpPr>
          <p:cNvPr id="3" name="Content Placeholder 2"/>
          <p:cNvSpPr>
            <a:spLocks noGrp="1"/>
          </p:cNvSpPr>
          <p:nvPr>
            <p:ph idx="1"/>
          </p:nvPr>
        </p:nvSpPr>
        <p:spPr>
          <a:xfrm>
            <a:off x="457200" y="1600200"/>
            <a:ext cx="7848600" cy="4525963"/>
          </a:xfrm>
        </p:spPr>
        <p:txBody>
          <a:bodyPr>
            <a:normAutofit lnSpcReduction="10000"/>
          </a:bodyPr>
          <a:lstStyle/>
          <a:p>
            <a:r>
              <a:rPr lang="en-US" sz="2400" dirty="0">
                <a:latin typeface="Times New Roman" pitchFamily="18" charset="0"/>
                <a:cs typeface="Times New Roman" pitchFamily="18" charset="0"/>
              </a:rPr>
              <a:t>Introduction</a:t>
            </a:r>
          </a:p>
          <a:p>
            <a:r>
              <a:rPr lang="en-US" sz="2400" dirty="0">
                <a:latin typeface="Times New Roman" pitchFamily="18" charset="0"/>
                <a:cs typeface="Times New Roman" pitchFamily="18" charset="0"/>
              </a:rPr>
              <a:t>Comparison table</a:t>
            </a:r>
          </a:p>
          <a:p>
            <a:r>
              <a:rPr lang="en-US" sz="2400" dirty="0">
                <a:latin typeface="Times New Roman" pitchFamily="18" charset="0"/>
                <a:cs typeface="Times New Roman" pitchFamily="18" charset="0"/>
              </a:rPr>
              <a:t>Proposed Solution</a:t>
            </a:r>
          </a:p>
          <a:p>
            <a:r>
              <a:rPr lang="en-US" sz="2400" dirty="0">
                <a:latin typeface="Times New Roman" pitchFamily="18" charset="0"/>
                <a:cs typeface="Times New Roman" pitchFamily="18" charset="0"/>
              </a:rPr>
              <a:t>Problem statement</a:t>
            </a:r>
          </a:p>
          <a:p>
            <a:r>
              <a:rPr lang="en-US" sz="2400" dirty="0">
                <a:latin typeface="Times New Roman" pitchFamily="18" charset="0"/>
                <a:cs typeface="Times New Roman" pitchFamily="18" charset="0"/>
              </a:rPr>
              <a:t>Objectives </a:t>
            </a:r>
          </a:p>
          <a:p>
            <a:r>
              <a:rPr lang="en-US" sz="2400" dirty="0">
                <a:latin typeface="Times New Roman" pitchFamily="18" charset="0"/>
                <a:cs typeface="Times New Roman" pitchFamily="18" charset="0"/>
              </a:rPr>
              <a:t>Requirement Specification</a:t>
            </a:r>
          </a:p>
          <a:p>
            <a:r>
              <a:rPr lang="en-US" sz="2400" dirty="0">
                <a:latin typeface="Times New Roman" pitchFamily="18" charset="0"/>
                <a:cs typeface="Times New Roman" pitchFamily="18" charset="0"/>
              </a:rPr>
              <a:t>Methodology </a:t>
            </a:r>
          </a:p>
          <a:p>
            <a:r>
              <a:rPr lang="en-US" sz="2400" dirty="0">
                <a:latin typeface="Times New Roman" pitchFamily="18" charset="0"/>
                <a:cs typeface="Times New Roman" pitchFamily="18" charset="0"/>
              </a:rPr>
              <a:t>Project Design</a:t>
            </a:r>
          </a:p>
          <a:p>
            <a:r>
              <a:rPr lang="en-US" sz="2400" dirty="0">
                <a:latin typeface="Times New Roman" pitchFamily="18" charset="0"/>
                <a:cs typeface="Times New Roman" pitchFamily="18" charset="0"/>
              </a:rPr>
              <a:t>Modern tools </a:t>
            </a:r>
          </a:p>
          <a:p>
            <a:r>
              <a:rPr lang="en-US" sz="2400" dirty="0">
                <a:latin typeface="Times New Roman" pitchFamily="18" charset="0"/>
                <a:cs typeface="Times New Roman" pitchFamily="18" charset="0"/>
              </a:rPr>
              <a:t>Benefits </a:t>
            </a:r>
          </a:p>
          <a:p>
            <a:r>
              <a:rPr lang="en-US" sz="2400" dirty="0">
                <a:latin typeface="Times New Roman" pitchFamily="18" charset="0"/>
                <a:cs typeface="Times New Roman" pitchFamily="18" charset="0"/>
              </a:rPr>
              <a:t>References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p:txBody>
          <a:bodyPr/>
          <a:lstStyle/>
          <a:p>
            <a:r>
              <a:rPr lang="en-US" b="1" u="sng" dirty="0">
                <a:latin typeface="Times New Roman" pitchFamily="18" charset="0"/>
                <a:cs typeface="Times New Roman" pitchFamily="18" charset="0"/>
                <a:sym typeface="+mn-ea"/>
              </a:rPr>
              <a:t>Modern tools </a:t>
            </a:r>
            <a:endParaRPr lang="en-US" b="1" u="sng"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30</a:t>
            </a:fld>
            <a:endParaRPr lang="en-US"/>
          </a:p>
        </p:txBody>
      </p:sp>
      <p:graphicFrame>
        <p:nvGraphicFramePr>
          <p:cNvPr id="2" name="Table 2">
            <a:extLst>
              <a:ext uri="{FF2B5EF4-FFF2-40B4-BE49-F238E27FC236}">
                <a16:creationId xmlns:a16="http://schemas.microsoft.com/office/drawing/2014/main" id="{C04F23FD-8FAB-1B5B-49A5-C5A75FA266CA}"/>
              </a:ext>
            </a:extLst>
          </p:cNvPr>
          <p:cNvGraphicFramePr>
            <a:graphicFrameLocks noGrp="1"/>
          </p:cNvGraphicFramePr>
          <p:nvPr>
            <p:extLst>
              <p:ext uri="{D42A27DB-BD31-4B8C-83A1-F6EECF244321}">
                <p14:modId xmlns:p14="http://schemas.microsoft.com/office/powerpoint/2010/main" val="2782063240"/>
              </p:ext>
            </p:extLst>
          </p:nvPr>
        </p:nvGraphicFramePr>
        <p:xfrm>
          <a:off x="1524000" y="1397000"/>
          <a:ext cx="6400800" cy="4053949"/>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315197151"/>
                    </a:ext>
                  </a:extLst>
                </a:gridCol>
                <a:gridCol w="3200400">
                  <a:extLst>
                    <a:ext uri="{9D8B030D-6E8A-4147-A177-3AD203B41FA5}">
                      <a16:colId xmlns:a16="http://schemas.microsoft.com/office/drawing/2014/main" val="3441123733"/>
                    </a:ext>
                  </a:extLst>
                </a:gridCol>
              </a:tblGrid>
              <a:tr h="774135">
                <a:tc>
                  <a:txBody>
                    <a:bodyPr/>
                    <a:lstStyle/>
                    <a:p>
                      <a:pPr algn="ctr"/>
                      <a:endParaRPr lang="en-US" b="1" dirty="0"/>
                    </a:p>
                    <a:p>
                      <a:pPr algn="ctr"/>
                      <a:r>
                        <a:rPr lang="en-US" b="1" dirty="0"/>
                        <a:t>Tools </a:t>
                      </a:r>
                    </a:p>
                    <a:p>
                      <a:pPr algn="ctr"/>
                      <a:endParaRPr lang="en-US" b="1" dirty="0"/>
                    </a:p>
                  </a:txBody>
                  <a:tcPr/>
                </a:tc>
                <a:tc>
                  <a:txBody>
                    <a:bodyPr/>
                    <a:lstStyle/>
                    <a:p>
                      <a:pPr algn="ctr"/>
                      <a:endParaRPr lang="en-US" b="1" dirty="0"/>
                    </a:p>
                    <a:p>
                      <a:pPr algn="ctr"/>
                      <a:r>
                        <a:rPr lang="en-US" b="1" dirty="0"/>
                        <a:t>Rationale</a:t>
                      </a:r>
                    </a:p>
                  </a:txBody>
                  <a:tcPr/>
                </a:tc>
                <a:extLst>
                  <a:ext uri="{0D108BD9-81ED-4DB2-BD59-A6C34878D82A}">
                    <a16:rowId xmlns:a16="http://schemas.microsoft.com/office/drawing/2014/main" val="869411602"/>
                  </a:ext>
                </a:extLst>
              </a:tr>
              <a:tr h="448507">
                <a:tc>
                  <a:txBody>
                    <a:bodyPr/>
                    <a:lstStyle/>
                    <a:p>
                      <a:pPr algn="ctr"/>
                      <a:r>
                        <a:rPr lang="en-US" dirty="0"/>
                        <a:t>MS Word</a:t>
                      </a:r>
                    </a:p>
                  </a:txBody>
                  <a:tcPr/>
                </a:tc>
                <a:tc>
                  <a:txBody>
                    <a:bodyPr/>
                    <a:lstStyle/>
                    <a:p>
                      <a:pPr algn="ctr"/>
                      <a:r>
                        <a:rPr lang="en-US" dirty="0"/>
                        <a:t>Documentation</a:t>
                      </a:r>
                    </a:p>
                  </a:txBody>
                  <a:tcPr/>
                </a:tc>
                <a:extLst>
                  <a:ext uri="{0D108BD9-81ED-4DB2-BD59-A6C34878D82A}">
                    <a16:rowId xmlns:a16="http://schemas.microsoft.com/office/drawing/2014/main" val="2883356083"/>
                  </a:ext>
                </a:extLst>
              </a:tr>
              <a:tr h="448507">
                <a:tc>
                  <a:txBody>
                    <a:bodyPr/>
                    <a:lstStyle/>
                    <a:p>
                      <a:pPr algn="ctr"/>
                      <a:r>
                        <a:rPr lang="en-US" dirty="0"/>
                        <a:t>MS Power Point</a:t>
                      </a:r>
                    </a:p>
                  </a:txBody>
                  <a:tcPr/>
                </a:tc>
                <a:tc>
                  <a:txBody>
                    <a:bodyPr/>
                    <a:lstStyle/>
                    <a:p>
                      <a:pPr algn="ctr"/>
                      <a:r>
                        <a:rPr lang="en-US" dirty="0" err="1"/>
                        <a:t>Presenatation</a:t>
                      </a:r>
                      <a:endParaRPr lang="en-US" dirty="0"/>
                    </a:p>
                  </a:txBody>
                  <a:tcPr/>
                </a:tc>
                <a:extLst>
                  <a:ext uri="{0D108BD9-81ED-4DB2-BD59-A6C34878D82A}">
                    <a16:rowId xmlns:a16="http://schemas.microsoft.com/office/drawing/2014/main" val="2425580635"/>
                  </a:ext>
                </a:extLst>
              </a:tr>
              <a:tr h="448507">
                <a:tc>
                  <a:txBody>
                    <a:bodyPr/>
                    <a:lstStyle/>
                    <a:p>
                      <a:pPr algn="ctr"/>
                      <a:r>
                        <a:rPr lang="en-US" dirty="0"/>
                        <a:t>Star UML</a:t>
                      </a:r>
                    </a:p>
                  </a:txBody>
                  <a:tcPr/>
                </a:tc>
                <a:tc>
                  <a:txBody>
                    <a:bodyPr/>
                    <a:lstStyle/>
                    <a:p>
                      <a:pPr algn="ctr"/>
                      <a:r>
                        <a:rPr lang="en-US" dirty="0"/>
                        <a:t>Designing and Modeling</a:t>
                      </a:r>
                    </a:p>
                  </a:txBody>
                  <a:tcPr/>
                </a:tc>
                <a:extLst>
                  <a:ext uri="{0D108BD9-81ED-4DB2-BD59-A6C34878D82A}">
                    <a16:rowId xmlns:a16="http://schemas.microsoft.com/office/drawing/2014/main" val="1767320459"/>
                  </a:ext>
                </a:extLst>
              </a:tr>
              <a:tr h="448507">
                <a:tc>
                  <a:txBody>
                    <a:bodyPr/>
                    <a:lstStyle/>
                    <a:p>
                      <a:pPr algn="ctr"/>
                      <a:r>
                        <a:rPr lang="en-US" dirty="0"/>
                        <a:t>Flask</a:t>
                      </a:r>
                    </a:p>
                  </a:txBody>
                  <a:tcPr/>
                </a:tc>
                <a:tc>
                  <a:txBody>
                    <a:bodyPr/>
                    <a:lstStyle/>
                    <a:p>
                      <a:pPr algn="ctr"/>
                      <a:r>
                        <a:rPr lang="en-US" dirty="0"/>
                        <a:t>Framework</a:t>
                      </a:r>
                    </a:p>
                  </a:txBody>
                  <a:tcPr/>
                </a:tc>
                <a:extLst>
                  <a:ext uri="{0D108BD9-81ED-4DB2-BD59-A6C34878D82A}">
                    <a16:rowId xmlns:a16="http://schemas.microsoft.com/office/drawing/2014/main" val="1770736113"/>
                  </a:ext>
                </a:extLst>
              </a:tr>
              <a:tr h="448507">
                <a:tc>
                  <a:txBody>
                    <a:bodyPr/>
                    <a:lstStyle/>
                    <a:p>
                      <a:pPr algn="ctr"/>
                      <a:r>
                        <a:rPr lang="en-US" dirty="0"/>
                        <a:t>HTML5 , CSS3, JavaScript</a:t>
                      </a:r>
                    </a:p>
                  </a:txBody>
                  <a:tcPr/>
                </a:tc>
                <a:tc>
                  <a:txBody>
                    <a:bodyPr/>
                    <a:lstStyle/>
                    <a:p>
                      <a:pPr algn="ctr"/>
                      <a:r>
                        <a:rPr lang="en-US" dirty="0"/>
                        <a:t>Frontend Development</a:t>
                      </a:r>
                    </a:p>
                  </a:txBody>
                  <a:tcPr/>
                </a:tc>
                <a:extLst>
                  <a:ext uri="{0D108BD9-81ED-4DB2-BD59-A6C34878D82A}">
                    <a16:rowId xmlns:a16="http://schemas.microsoft.com/office/drawing/2014/main" val="3757167945"/>
                  </a:ext>
                </a:extLst>
              </a:tr>
              <a:tr h="448507">
                <a:tc>
                  <a:txBody>
                    <a:bodyPr/>
                    <a:lstStyle/>
                    <a:p>
                      <a:pPr algn="ctr"/>
                      <a:r>
                        <a:rPr lang="en-US" dirty="0"/>
                        <a:t>Python</a:t>
                      </a:r>
                    </a:p>
                  </a:txBody>
                  <a:tcPr/>
                </a:tc>
                <a:tc>
                  <a:txBody>
                    <a:bodyPr/>
                    <a:lstStyle/>
                    <a:p>
                      <a:pPr algn="ctr"/>
                      <a:r>
                        <a:rPr lang="en-US" dirty="0"/>
                        <a:t>Backend Development</a:t>
                      </a:r>
                    </a:p>
                  </a:txBody>
                  <a:tcPr/>
                </a:tc>
                <a:extLst>
                  <a:ext uri="{0D108BD9-81ED-4DB2-BD59-A6C34878D82A}">
                    <a16:rowId xmlns:a16="http://schemas.microsoft.com/office/drawing/2014/main" val="1305700942"/>
                  </a:ext>
                </a:extLst>
              </a:tr>
              <a:tr h="448507">
                <a:tc>
                  <a:txBody>
                    <a:bodyPr/>
                    <a:lstStyle/>
                    <a:p>
                      <a:pPr algn="ctr"/>
                      <a:r>
                        <a:rPr lang="en-US" dirty="0"/>
                        <a:t>SQLite</a:t>
                      </a:r>
                    </a:p>
                  </a:txBody>
                  <a:tcPr/>
                </a:tc>
                <a:tc>
                  <a:txBody>
                    <a:bodyPr/>
                    <a:lstStyle/>
                    <a:p>
                      <a:pPr algn="ctr"/>
                      <a:r>
                        <a:rPr lang="en-US" dirty="0"/>
                        <a:t>Database</a:t>
                      </a:r>
                    </a:p>
                  </a:txBody>
                  <a:tcPr/>
                </a:tc>
                <a:extLst>
                  <a:ext uri="{0D108BD9-81ED-4DB2-BD59-A6C34878D82A}">
                    <a16:rowId xmlns:a16="http://schemas.microsoft.com/office/drawing/2014/main" val="131197096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b="1" u="sng" dirty="0">
                <a:latin typeface="Times New Roman" pitchFamily="18" charset="0"/>
                <a:cs typeface="Times New Roman" pitchFamily="18" charset="0"/>
                <a:sym typeface="+mn-ea"/>
              </a:rPr>
              <a:t>Benefits </a:t>
            </a:r>
            <a:endParaRPr lang="en-US" b="1" u="sng"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219200"/>
            <a:ext cx="8229600" cy="4906963"/>
          </a:xfrm>
        </p:spPr>
        <p:txBody>
          <a:bodyPr>
            <a:normAutofit fontScale="97500"/>
          </a:bodyPr>
          <a:lstStyle/>
          <a:p>
            <a:pPr algn="just"/>
            <a:endParaRPr lang="en-US" sz="2700"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31</a:t>
            </a:fld>
            <a:endParaRPr lang="en-US"/>
          </a:p>
        </p:txBody>
      </p:sp>
      <p:sp>
        <p:nvSpPr>
          <p:cNvPr id="3" name="TextBox 2">
            <a:extLst>
              <a:ext uri="{FF2B5EF4-FFF2-40B4-BE49-F238E27FC236}">
                <a16:creationId xmlns:a16="http://schemas.microsoft.com/office/drawing/2014/main" id="{45DE5F8C-3D9E-C578-1226-9F149F117DA0}"/>
              </a:ext>
            </a:extLst>
          </p:cNvPr>
          <p:cNvSpPr txBox="1"/>
          <p:nvPr/>
        </p:nvSpPr>
        <p:spPr>
          <a:xfrm>
            <a:off x="685800" y="1219199"/>
            <a:ext cx="8001000" cy="3971536"/>
          </a:xfrm>
          <a:prstGeom prst="rect">
            <a:avLst/>
          </a:prstGeom>
          <a:noFill/>
        </p:spPr>
        <p:txBody>
          <a:bodyPr wrap="square">
            <a:spAutoFit/>
          </a:bodyPr>
          <a:lstStyle/>
          <a:p>
            <a:pPr marL="457200" marR="0" lvl="0" indent="-457200" algn="just">
              <a:lnSpc>
                <a:spcPct val="200000"/>
              </a:lnSpc>
              <a:spcBef>
                <a:spcPts val="0"/>
              </a:spcBef>
              <a:spcAft>
                <a:spcPts val="0"/>
              </a:spcAft>
              <a:buFont typeface="Arial" panose="020B0604020202020204" pitchFamily="34" charset="0"/>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Fast Computational time.</a:t>
            </a:r>
          </a:p>
          <a:p>
            <a:pPr marL="457200" marR="0" lvl="0" indent="-457200" algn="just">
              <a:lnSpc>
                <a:spcPct val="200000"/>
              </a:lnSpc>
              <a:spcBef>
                <a:spcPts val="0"/>
              </a:spcBef>
              <a:spcAft>
                <a:spcPts val="0"/>
              </a:spcAft>
              <a:buFont typeface="Arial" panose="020B0604020202020204" pitchFamily="34" charset="0"/>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Less prone to human error.</a:t>
            </a:r>
          </a:p>
          <a:p>
            <a:pPr marL="457200" marR="0" lvl="0" indent="-457200" algn="just">
              <a:lnSpc>
                <a:spcPct val="200000"/>
              </a:lnSpc>
              <a:spcBef>
                <a:spcPts val="0"/>
              </a:spcBef>
              <a:spcAft>
                <a:spcPts val="0"/>
              </a:spcAft>
              <a:buFont typeface="Arial" panose="020B0604020202020204" pitchFamily="34" charset="0"/>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Robust and flexible to large data amount.</a:t>
            </a:r>
          </a:p>
          <a:p>
            <a:pPr marL="457200" marR="0" lvl="0" indent="-457200" algn="just">
              <a:lnSpc>
                <a:spcPct val="200000"/>
              </a:lnSpc>
              <a:spcBef>
                <a:spcPts val="0"/>
              </a:spcBef>
              <a:spcAft>
                <a:spcPts val="0"/>
              </a:spcAft>
              <a:buFont typeface="Arial" panose="020B0604020202020204" pitchFamily="34" charset="0"/>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Compare Accuracy Results with other techniques.</a:t>
            </a:r>
          </a:p>
          <a:p>
            <a:pPr marL="457200" marR="0" lvl="0" indent="-457200" algn="just">
              <a:lnSpc>
                <a:spcPct val="200000"/>
              </a:lnSpc>
              <a:spcBef>
                <a:spcPts val="0"/>
              </a:spcBef>
              <a:spcAft>
                <a:spcPts val="0"/>
              </a:spcAft>
              <a:buFont typeface="Arial" panose="020B0604020202020204" pitchFamily="34" charset="0"/>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Cost effective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28600"/>
            <a:ext cx="8229600" cy="1096962"/>
          </a:xfrm>
        </p:spPr>
        <p:txBody>
          <a:bodyPr>
            <a:normAutofit fontScale="90000"/>
          </a:bodyPr>
          <a:lstStyle/>
          <a:p>
            <a:br>
              <a:rPr lang="en-US" b="1" u="sng" dirty="0">
                <a:latin typeface="Times New Roman" pitchFamily="18" charset="0"/>
                <a:cs typeface="Times New Roman" pitchFamily="18" charset="0"/>
                <a:sym typeface="+mn-ea"/>
              </a:rPr>
            </a:br>
            <a:r>
              <a:rPr lang="en-US" b="1" u="sng" dirty="0">
                <a:latin typeface="Times New Roman" pitchFamily="18" charset="0"/>
                <a:cs typeface="Times New Roman" pitchFamily="18" charset="0"/>
                <a:sym typeface="+mn-ea"/>
              </a:rPr>
              <a:t>References</a:t>
            </a:r>
            <a:br>
              <a:rPr lang="en-US" b="1" dirty="0"/>
            </a:br>
            <a:endParaRPr lang="en-US" b="1" dirty="0"/>
          </a:p>
        </p:txBody>
      </p:sp>
      <p:sp>
        <p:nvSpPr>
          <p:cNvPr id="12" name="Content Placeholder 2"/>
          <p:cNvSpPr>
            <a:spLocks noGrp="1"/>
          </p:cNvSpPr>
          <p:nvPr>
            <p:ph idx="1"/>
          </p:nvPr>
        </p:nvSpPr>
        <p:spPr/>
        <p:txBody>
          <a:bodyPr>
            <a:normAutofit/>
          </a:bodyPr>
          <a:lstStyle/>
          <a:p>
            <a:pPr algn="just"/>
            <a:r>
              <a:rPr lang="en-US" sz="2800" dirty="0"/>
              <a:t>Referenced Links:</a:t>
            </a:r>
          </a:p>
          <a:p>
            <a:pPr algn="just"/>
            <a:r>
              <a:rPr lang="en-US" sz="2800" dirty="0">
                <a:hlinkClick r:id="rId3"/>
              </a:rPr>
              <a:t>https://www.kaggle.com/shawon10/object-detection-from-a-trafficvideo/data?select=road_trafifc.mp4</a:t>
            </a:r>
            <a:endParaRPr lang="en-US" sz="2800" dirty="0"/>
          </a:p>
          <a:p>
            <a:pPr algn="just"/>
            <a:r>
              <a:rPr lang="en-US" sz="2800" dirty="0">
                <a:hlinkClick r:id="rId4"/>
              </a:rPr>
              <a:t>https://www.pexels.com/video/traffic-flow-in-the-highway2103099/</a:t>
            </a:r>
            <a:endParaRPr lang="en-US" sz="2800" dirty="0"/>
          </a:p>
          <a:p>
            <a:pPr algn="just"/>
            <a:r>
              <a:rPr lang="en-US" sz="2800" dirty="0">
                <a:hlinkClick r:id="rId5"/>
              </a:rPr>
              <a:t>https://www.pexels.com/video/different-kinds-of-vehicles-on-thefreeway-2053100</a:t>
            </a:r>
            <a:endParaRPr lang="en-US" sz="2800" dirty="0"/>
          </a:p>
          <a:p>
            <a:pPr marL="0" indent="0">
              <a:buNone/>
            </a:pP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467E2-2661-45C8-B264-2A8535A718C5}"/>
              </a:ext>
            </a:extLst>
          </p:cNvPr>
          <p:cNvSpPr>
            <a:spLocks noGrp="1"/>
          </p:cNvSpPr>
          <p:nvPr>
            <p:ph idx="1"/>
          </p:nvPr>
        </p:nvSpPr>
        <p:spPr/>
        <p:txBody>
          <a:bodyPr>
            <a:normAutofit/>
          </a:bodyPr>
          <a:lstStyle/>
          <a:p>
            <a:pPr algn="ctr"/>
            <a:endParaRPr lang="en-US" sz="4000" b="1" dirty="0">
              <a:latin typeface="Times New Roman" panose="02020603050405020304" pitchFamily="18" charset="0"/>
              <a:cs typeface="Times New Roman" panose="02020603050405020304" pitchFamily="18" charset="0"/>
            </a:endParaRP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lgn="ctr">
              <a:buNone/>
            </a:pPr>
            <a:r>
              <a:rPr lang="en-US" sz="4000" b="1" dirty="0">
                <a:latin typeface="Times New Roman" panose="02020603050405020304" pitchFamily="18" charset="0"/>
                <a:cs typeface="Times New Roman" panose="02020603050405020304" pitchFamily="18" charset="0"/>
              </a:rPr>
              <a:t> Any Question ?</a:t>
            </a:r>
          </a:p>
        </p:txBody>
      </p:sp>
      <p:sp>
        <p:nvSpPr>
          <p:cNvPr id="4" name="Slide Number Placeholder 3">
            <a:extLst>
              <a:ext uri="{FF2B5EF4-FFF2-40B4-BE49-F238E27FC236}">
                <a16:creationId xmlns:a16="http://schemas.microsoft.com/office/drawing/2014/main" id="{4B065E07-3D49-D620-C7AF-1B7C57289181}"/>
              </a:ext>
            </a:extLst>
          </p:cNvPr>
          <p:cNvSpPr>
            <a:spLocks noGrp="1"/>
          </p:cNvSpPr>
          <p:nvPr>
            <p:ph type="sldNum" sz="quarter" idx="12"/>
          </p:nvPr>
        </p:nvSpPr>
        <p:spPr/>
        <p:txBody>
          <a:bodyPr/>
          <a:lstStyle/>
          <a:p>
            <a:fld id="{21BAB6EE-EAEA-4561-8880-8DF9D3AB286A}" type="slidenum">
              <a:rPr lang="en-US" smtClean="0"/>
              <a:pPr/>
              <a:t>33</a:t>
            </a:fld>
            <a:endParaRPr lang="en-US"/>
          </a:p>
        </p:txBody>
      </p:sp>
      <p:sp>
        <p:nvSpPr>
          <p:cNvPr id="5" name="Rectangle 4">
            <a:extLst>
              <a:ext uri="{FF2B5EF4-FFF2-40B4-BE49-F238E27FC236}">
                <a16:creationId xmlns:a16="http://schemas.microsoft.com/office/drawing/2014/main" id="{8CF67F7B-BB91-96D0-5F1F-F8C090186ED3}"/>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B6F13DB-1ED1-1B15-E2B2-15BB59379631}"/>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474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sz="4000" b="1" u="sng" dirty="0">
                <a:latin typeface="Times New Roman" pitchFamily="18" charset="0"/>
                <a:cs typeface="Times New Roman" pitchFamily="18" charset="0"/>
              </a:rPr>
              <a:t>Introduction</a:t>
            </a:r>
            <a:r>
              <a:rPr lang="en-US" b="1" dirty="0"/>
              <a:t>   </a:t>
            </a:r>
          </a:p>
        </p:txBody>
      </p:sp>
      <p:sp>
        <p:nvSpPr>
          <p:cNvPr id="18" name="Content Placeholder 2"/>
          <p:cNvSpPr>
            <a:spLocks noGrp="1"/>
          </p:cNvSpPr>
          <p:nvPr>
            <p:ph idx="1"/>
          </p:nvPr>
        </p:nvSpPr>
        <p:spPr>
          <a:xfrm>
            <a:off x="381000" y="1049020"/>
            <a:ext cx="8305800" cy="5181600"/>
          </a:xfrm>
        </p:spPr>
        <p:txBody>
          <a:bodyPr>
            <a:noAutofit/>
          </a:bodyPr>
          <a:lstStyle/>
          <a:p>
            <a:pPr algn="just"/>
            <a:r>
              <a:rPr lang="en-US" sz="2400" dirty="0">
                <a:latin typeface="Times New Roman" pitchFamily="18" charset="0"/>
                <a:cs typeface="Times New Roman" pitchFamily="18" charset="0"/>
              </a:rPr>
              <a:t>Automated Vehicle Detection and Assign Parking Area to their respective vehicle.</a:t>
            </a:r>
          </a:p>
          <a:p>
            <a:pPr algn="just"/>
            <a:r>
              <a:rPr lang="en-US" sz="2400" dirty="0">
                <a:latin typeface="Times New Roman" pitchFamily="18" charset="0"/>
                <a:cs typeface="Times New Roman" pitchFamily="18" charset="0"/>
              </a:rPr>
              <a:t>Our System will detect upcoming vehicle using CCTV camera and then automatically allocate space to them.</a:t>
            </a:r>
          </a:p>
          <a:p>
            <a:pPr algn="just"/>
            <a:r>
              <a:rPr lang="en-US" sz="2400" dirty="0">
                <a:latin typeface="Times New Roman" pitchFamily="18" charset="0"/>
                <a:cs typeface="Times New Roman" pitchFamily="18" charset="0"/>
              </a:rPr>
              <a:t>Record vehicle information taken from detection in database for assigning space to vehicle available in the parking lot. </a:t>
            </a:r>
          </a:p>
          <a:p>
            <a:pPr algn="just"/>
            <a:r>
              <a:rPr lang="en-US" sz="2400" dirty="0">
                <a:latin typeface="Times New Roman" pitchFamily="18" charset="0"/>
                <a:cs typeface="Times New Roman" pitchFamily="18" charset="0"/>
              </a:rPr>
              <a:t>User (Driver) will use our web based system to login itself first then will find parking space according to his/her vehicle type.</a:t>
            </a:r>
          </a:p>
          <a:p>
            <a:pPr algn="just"/>
            <a:r>
              <a:rPr lang="en-US" sz="2400" dirty="0">
                <a:latin typeface="Times New Roman" pitchFamily="18" charset="0"/>
                <a:cs typeface="Times New Roman" pitchFamily="18" charset="0"/>
              </a:rPr>
              <a:t>This will help user(driver) to find vacant space easily without wastage of time. </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4</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7620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7620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5551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ctrTitle"/>
          </p:nvPr>
        </p:nvSpPr>
        <p:spPr>
          <a:xfrm>
            <a:off x="685800" y="152400"/>
            <a:ext cx="7772400" cy="685800"/>
          </a:xfrm>
        </p:spPr>
        <p:txBody>
          <a:bodyPr>
            <a:noAutofit/>
          </a:bodyPr>
          <a:lstStyle/>
          <a:p>
            <a:r>
              <a:rPr lang="en-US" sz="3600" b="1" u="sng" dirty="0">
                <a:latin typeface="Times New Roman" pitchFamily="18" charset="0"/>
                <a:cs typeface="Times New Roman" pitchFamily="18" charset="0"/>
                <a:sym typeface="+mn-ea"/>
              </a:rPr>
              <a:t>Applications And Comparison Table</a:t>
            </a:r>
            <a:endParaRPr lang="en-US" sz="3600" b="1" u="sng"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16156362"/>
              </p:ext>
            </p:extLst>
          </p:nvPr>
        </p:nvGraphicFramePr>
        <p:xfrm>
          <a:off x="952500" y="1083185"/>
          <a:ext cx="7467600" cy="4867523"/>
        </p:xfrm>
        <a:graphic>
          <a:graphicData uri="http://schemas.openxmlformats.org/drawingml/2006/table">
            <a:tbl>
              <a:tblPr firstRow="1" firstCol="1" bandRow="1">
                <a:tableStyleId>{5C22544A-7EE6-4342-B048-85BDC9FD1C3A}</a:tableStyleId>
              </a:tblPr>
              <a:tblGrid>
                <a:gridCol w="1295400">
                  <a:extLst>
                    <a:ext uri="{9D8B030D-6E8A-4147-A177-3AD203B41FA5}">
                      <a16:colId xmlns:a16="http://schemas.microsoft.com/office/drawing/2014/main" val="524623494"/>
                    </a:ext>
                  </a:extLst>
                </a:gridCol>
                <a:gridCol w="1691640">
                  <a:extLst>
                    <a:ext uri="{9D8B030D-6E8A-4147-A177-3AD203B41FA5}">
                      <a16:colId xmlns:a16="http://schemas.microsoft.com/office/drawing/2014/main" val="413359223"/>
                    </a:ext>
                  </a:extLst>
                </a:gridCol>
                <a:gridCol w="1493520">
                  <a:extLst>
                    <a:ext uri="{9D8B030D-6E8A-4147-A177-3AD203B41FA5}">
                      <a16:colId xmlns:a16="http://schemas.microsoft.com/office/drawing/2014/main" val="4008253158"/>
                    </a:ext>
                  </a:extLst>
                </a:gridCol>
                <a:gridCol w="1493520">
                  <a:extLst>
                    <a:ext uri="{9D8B030D-6E8A-4147-A177-3AD203B41FA5}">
                      <a16:colId xmlns:a16="http://schemas.microsoft.com/office/drawing/2014/main" val="168947457"/>
                    </a:ext>
                  </a:extLst>
                </a:gridCol>
                <a:gridCol w="1493520">
                  <a:extLst>
                    <a:ext uri="{9D8B030D-6E8A-4147-A177-3AD203B41FA5}">
                      <a16:colId xmlns:a16="http://schemas.microsoft.com/office/drawing/2014/main" val="798205351"/>
                    </a:ext>
                  </a:extLst>
                </a:gridCol>
              </a:tblGrid>
              <a:tr h="786160">
                <a:tc>
                  <a:txBody>
                    <a:bodyPr/>
                    <a:lstStyle/>
                    <a:p>
                      <a:pPr>
                        <a:spcAft>
                          <a:spcPts val="0"/>
                        </a:spcAft>
                      </a:pPr>
                      <a:r>
                        <a:rPr lang="en-US" sz="1600" dirty="0">
                          <a:solidFill>
                            <a:schemeClr val="tx1"/>
                          </a:solidFill>
                          <a:effectLst/>
                        </a:rPr>
                        <a:t>Functionality</a:t>
                      </a:r>
                      <a:endParaRPr lang="en-US" sz="16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marL="0" marR="0" algn="just">
                        <a:lnSpc>
                          <a:spcPct val="150000"/>
                        </a:lnSpc>
                        <a:spcBef>
                          <a:spcPts val="0"/>
                        </a:spcBef>
                        <a:spcAft>
                          <a:spcPts val="0"/>
                        </a:spcAft>
                      </a:pPr>
                      <a:r>
                        <a:rPr lang="en-US" sz="1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Space</a:t>
                      </a:r>
                      <a:r>
                        <a:rPr lang="en-US" sz="1400" baseline="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Finder</a:t>
                      </a:r>
                    </a:p>
                    <a:p>
                      <a:pPr marL="0" marR="0" algn="just">
                        <a:lnSpc>
                          <a:spcPct val="150000"/>
                        </a:lnSpc>
                        <a:spcBef>
                          <a:spcPts val="0"/>
                        </a:spcBef>
                        <a:spcAft>
                          <a:spcPts val="0"/>
                        </a:spcAft>
                      </a:pPr>
                      <a:r>
                        <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(proposed Solution)</a:t>
                      </a:r>
                    </a:p>
                  </a:txBody>
                  <a:tcPr marL="67945" marR="73025" marT="0" marB="0"/>
                </a:tc>
                <a:tc>
                  <a:txBody>
                    <a:bodyPr/>
                    <a:lstStyle/>
                    <a:p>
                      <a:pPr marL="0" marR="0" algn="just">
                        <a:lnSpc>
                          <a:spcPct val="150000"/>
                        </a:lnSpc>
                        <a:spcBef>
                          <a:spcPts val="0"/>
                        </a:spcBef>
                        <a:spcAft>
                          <a:spcPts val="0"/>
                        </a:spcAft>
                      </a:pPr>
                      <a:r>
                        <a:rPr lang="en-US" sz="14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VCS(Vehicle counting system)</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0" marB="0"/>
                </a:tc>
                <a:tc>
                  <a:txBody>
                    <a:bodyPr/>
                    <a:lstStyle/>
                    <a:p>
                      <a:pPr marL="0" marR="0" algn="just">
                        <a:lnSpc>
                          <a:spcPct val="150000"/>
                        </a:lnSpc>
                        <a:spcBef>
                          <a:spcPts val="0"/>
                        </a:spcBef>
                        <a:spcAft>
                          <a:spcPts val="0"/>
                        </a:spcAft>
                      </a:pPr>
                      <a:r>
                        <a:rPr lang="en-US" sz="14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VDS(Vehicle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4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Detection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4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0" marB="0"/>
                </a:tc>
                <a:tc>
                  <a:txBody>
                    <a:bodyPr/>
                    <a:lstStyle/>
                    <a:p>
                      <a:pPr marL="0" marR="0" algn="just">
                        <a:lnSpc>
                          <a:spcPct val="150000"/>
                        </a:lnSpc>
                        <a:spcBef>
                          <a:spcPts val="0"/>
                        </a:spcBef>
                        <a:spcAft>
                          <a:spcPts val="0"/>
                        </a:spcAft>
                      </a:pPr>
                      <a:endParaRPr lang="en-US" sz="14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4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SPARKU</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0" marB="0"/>
                </a:tc>
                <a:extLst>
                  <a:ext uri="{0D108BD9-81ED-4DB2-BD59-A6C34878D82A}">
                    <a16:rowId xmlns:a16="http://schemas.microsoft.com/office/drawing/2014/main" val="2680154097"/>
                  </a:ext>
                </a:extLst>
              </a:tr>
              <a:tr h="786160">
                <a:tc>
                  <a:txBody>
                    <a:bodyPr/>
                    <a:lstStyle/>
                    <a:p>
                      <a:pPr marL="0" marR="0" algn="just">
                        <a:lnSpc>
                          <a:spcPct val="150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from CCTV</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0" marB="0"/>
                </a:tc>
                <a:tc>
                  <a:txBody>
                    <a:bodyPr/>
                    <a:lstStyle/>
                    <a:p>
                      <a:pPr algn="ctr">
                        <a:spcAft>
                          <a:spcPts val="0"/>
                        </a:spcAft>
                      </a:pPr>
                      <a:r>
                        <a:rPr lang="en-US" sz="1400" b="1" dirty="0">
                          <a:effectLst/>
                        </a:rPr>
                        <a:t>✔</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4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4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4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extLst>
                  <a:ext uri="{0D108BD9-81ED-4DB2-BD59-A6C34878D82A}">
                    <a16:rowId xmlns:a16="http://schemas.microsoft.com/office/drawing/2014/main" val="508474663"/>
                  </a:ext>
                </a:extLst>
              </a:tr>
              <a:tr h="786160">
                <a:tc>
                  <a:txBody>
                    <a:bodyPr/>
                    <a:lstStyle/>
                    <a:p>
                      <a:pPr marL="0" marR="0" algn="just">
                        <a:lnSpc>
                          <a:spcPct val="150000"/>
                        </a:lnSpc>
                        <a:spcBef>
                          <a:spcPts val="0"/>
                        </a:spcBef>
                        <a:spcAft>
                          <a:spcPts val="0"/>
                        </a:spcAft>
                      </a:pPr>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a:t>
                      </a:r>
                      <a:r>
                        <a:rPr lang="en-US" sz="14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0" marB="0"/>
                </a:tc>
                <a:tc>
                  <a:txBody>
                    <a:bodyPr/>
                    <a:lstStyle/>
                    <a:p>
                      <a:pPr algn="ctr">
                        <a:spcAft>
                          <a:spcPts val="0"/>
                        </a:spcAft>
                      </a:pPr>
                      <a:r>
                        <a:rPr lang="en-US" sz="1400" b="1" dirty="0">
                          <a:effectLst/>
                        </a:rPr>
                        <a:t>✔</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2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2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2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extLst>
                  <a:ext uri="{0D108BD9-81ED-4DB2-BD59-A6C34878D82A}">
                    <a16:rowId xmlns:a16="http://schemas.microsoft.com/office/drawing/2014/main" val="4070516514"/>
                  </a:ext>
                </a:extLst>
              </a:tr>
              <a:tr h="786160">
                <a:tc>
                  <a:txBody>
                    <a:bodyPr/>
                    <a:lstStyle/>
                    <a:p>
                      <a:pPr marL="0" marR="0" algn="just">
                        <a:lnSpc>
                          <a:spcPct val="150000"/>
                        </a:lnSpc>
                        <a:spcBef>
                          <a:spcPts val="0"/>
                        </a:spcBef>
                        <a:spcAft>
                          <a:spcPts val="0"/>
                        </a:spcAft>
                      </a:pP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0" marB="0"/>
                </a:tc>
                <a:tc>
                  <a:txBody>
                    <a:bodyPr/>
                    <a:lstStyle/>
                    <a:p>
                      <a:pPr algn="ctr">
                        <a:spcAft>
                          <a:spcPts val="0"/>
                        </a:spcAft>
                      </a:pPr>
                      <a:r>
                        <a:rPr lang="en-US" sz="1400" b="1" dirty="0">
                          <a:effectLst/>
                        </a:rPr>
                        <a:t>✔</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200" b="1" dirty="0">
                          <a:effectLst/>
                        </a:rPr>
                        <a:t>✖</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4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4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extLst>
                  <a:ext uri="{0D108BD9-81ED-4DB2-BD59-A6C34878D82A}">
                    <a16:rowId xmlns:a16="http://schemas.microsoft.com/office/drawing/2014/main" val="3667331276"/>
                  </a:ext>
                </a:extLst>
              </a:tr>
              <a:tr h="786160">
                <a:tc>
                  <a:txBody>
                    <a:bodyPr/>
                    <a:lstStyle/>
                    <a:p>
                      <a:pPr marL="0" marR="0" algn="just">
                        <a:lnSpc>
                          <a:spcPct val="150000"/>
                        </a:lnSpc>
                        <a:spcBef>
                          <a:spcPts val="0"/>
                        </a:spcBef>
                        <a:spcAft>
                          <a:spcPts val="0"/>
                        </a:spcAft>
                      </a:pP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Payment</a:t>
                      </a:r>
                    </a:p>
                  </a:txBody>
                  <a:tcPr marL="67945" marR="73025" marT="0" marB="0"/>
                </a:tc>
                <a:tc>
                  <a:txBody>
                    <a:bodyPr/>
                    <a:lstStyle/>
                    <a:p>
                      <a:pPr algn="ctr">
                        <a:spcAft>
                          <a:spcPts val="0"/>
                        </a:spcAft>
                      </a:pPr>
                      <a:r>
                        <a:rPr lang="en-US" sz="14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2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4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2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extLst>
                  <a:ext uri="{0D108BD9-81ED-4DB2-BD59-A6C34878D82A}">
                    <a16:rowId xmlns:a16="http://schemas.microsoft.com/office/drawing/2014/main" val="201799528"/>
                  </a:ext>
                </a:extLst>
              </a:tr>
              <a:tr h="786160">
                <a:tc>
                  <a:txBody>
                    <a:bodyPr/>
                    <a:lstStyle/>
                    <a:p>
                      <a:pPr marL="0" marR="0" algn="just">
                        <a:lnSpc>
                          <a:spcPct val="150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Vehicle Count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0" marB="0"/>
                </a:tc>
                <a:tc>
                  <a:txBody>
                    <a:bodyPr/>
                    <a:lstStyle/>
                    <a:p>
                      <a:pPr algn="ctr">
                        <a:spcAft>
                          <a:spcPts val="0"/>
                        </a:spcAft>
                      </a:pPr>
                      <a:r>
                        <a:rPr lang="en-US" sz="14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200" b="1">
                          <a:effectLst/>
                        </a:rPr>
                        <a:t>✖</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200" b="1" dirty="0">
                          <a:effectLst/>
                        </a:rPr>
                        <a:t>✖</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1200" b="1" dirty="0">
                          <a:effectLst/>
                        </a:rPr>
                        <a:t>✖</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extLst>
                  <a:ext uri="{0D108BD9-81ED-4DB2-BD59-A6C34878D82A}">
                    <a16:rowId xmlns:a16="http://schemas.microsoft.com/office/drawing/2014/main" val="306405704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p:txBody>
          <a:bodyPr/>
          <a:lstStyle/>
          <a:p>
            <a:r>
              <a:rPr lang="en-US" sz="4000" b="1" u="sng" dirty="0">
                <a:latin typeface="Times New Roman" pitchFamily="18" charset="0"/>
                <a:cs typeface="Times New Roman" pitchFamily="18" charset="0"/>
                <a:sym typeface="+mn-ea"/>
              </a:rPr>
              <a:t>Problem</a:t>
            </a:r>
            <a:r>
              <a:rPr lang="en-US" b="1" u="sng" dirty="0">
                <a:latin typeface="Times New Roman" pitchFamily="18" charset="0"/>
                <a:cs typeface="Times New Roman" pitchFamily="18" charset="0"/>
                <a:sym typeface="+mn-ea"/>
              </a:rPr>
              <a:t> statement</a:t>
            </a:r>
            <a:endParaRPr lang="en-US" b="1" u="sng" dirty="0">
              <a:latin typeface="Times New Roman" pitchFamily="18" charset="0"/>
              <a:cs typeface="Times New Roman" pitchFamily="18" charset="0"/>
            </a:endParaRPr>
          </a:p>
        </p:txBody>
      </p:sp>
      <p:sp>
        <p:nvSpPr>
          <p:cNvPr id="18" name="Content Placeholder 2"/>
          <p:cNvSpPr>
            <a:spLocks noGrp="1"/>
          </p:cNvSpPr>
          <p:nvPr>
            <p:ph idx="1"/>
          </p:nvPr>
        </p:nvSpPr>
        <p:spPr>
          <a:xfrm>
            <a:off x="685800" y="1600201"/>
            <a:ext cx="7772400" cy="4298950"/>
          </a:xfrm>
        </p:spPr>
        <p:txBody>
          <a:bodyPr>
            <a:normAutofit fontScale="85000" lnSpcReduction="20000"/>
          </a:bodyPr>
          <a:lstStyle/>
          <a:p>
            <a:r>
              <a:rPr lang="en-US" sz="3000" dirty="0">
                <a:latin typeface="Times New Roman" panose="02020603050405020304" pitchFamily="18" charset="0"/>
                <a:cs typeface="Times New Roman" panose="02020603050405020304" pitchFamily="18" charset="0"/>
              </a:rPr>
              <a:t>User( Driver)  face issue of time-consumption during finding free space in parking area because many of vehicles are parked in parking areas randomly.</a:t>
            </a:r>
          </a:p>
          <a:p>
            <a:pPr marL="0" indent="0">
              <a:buNone/>
            </a:pP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Parking owner  not able to monitor their respective upcoming and out going driver in parking areas.</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Sometimes security guard missed to keep the record of up coming and out going vehicles due to lot of vehicles are entering and exiting at a same time (parallelly)</a:t>
            </a:r>
          </a:p>
          <a:p>
            <a:pPr marL="0" indent="0">
              <a:buNone/>
            </a:pPr>
            <a:endParaRPr lang="en-US" sz="23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DAD5-CF05-F084-C16F-AF43C71EBBFE}"/>
              </a:ext>
            </a:extLst>
          </p:cNvPr>
          <p:cNvSpPr>
            <a:spLocks noGrp="1"/>
          </p:cNvSpPr>
          <p:nvPr>
            <p:ph type="title"/>
          </p:nvPr>
        </p:nvSpPr>
        <p:spPr/>
        <p:txBody>
          <a:bodyPr>
            <a:normAutofit fontScale="90000"/>
          </a:bodyPr>
          <a:lstStyle/>
          <a:p>
            <a:r>
              <a:rPr lang="en-US" sz="4000" b="1" u="sng" dirty="0">
                <a:latin typeface="Times New Roman" panose="02020603050405020304" pitchFamily="18" charset="0"/>
                <a:cs typeface="Times New Roman" panose="02020603050405020304" pitchFamily="18" charset="0"/>
              </a:rPr>
              <a:t>Proposed</a:t>
            </a:r>
            <a:r>
              <a:rPr lang="en-US" sz="4000" b="1" u="sng" dirty="0"/>
              <a:t> Solution</a:t>
            </a:r>
            <a:br>
              <a:rPr lang="en-US" sz="4000" b="1" u="sng" dirty="0"/>
            </a:br>
            <a:r>
              <a:rPr lang="en-US" sz="3100" b="1" dirty="0">
                <a:solidFill>
                  <a:srgbClr val="FF0000"/>
                </a:solidFill>
              </a:rPr>
              <a:t>Save Space, Safe Space</a:t>
            </a:r>
            <a:endParaRPr lang="en-US" sz="4000" b="1" u="sng" dirty="0">
              <a:solidFill>
                <a:srgbClr val="FF0000"/>
              </a:solidFill>
            </a:endParaRPr>
          </a:p>
        </p:txBody>
      </p:sp>
      <p:sp>
        <p:nvSpPr>
          <p:cNvPr id="3" name="Content Placeholder 2">
            <a:extLst>
              <a:ext uri="{FF2B5EF4-FFF2-40B4-BE49-F238E27FC236}">
                <a16:creationId xmlns:a16="http://schemas.microsoft.com/office/drawing/2014/main" id="{7D059CDF-2FE8-68EB-9091-29F369C10CD2}"/>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In this Proposed Solution, we designed web based system for vehicle detection and allotting Parking Spaces.</a:t>
            </a:r>
          </a:p>
          <a:p>
            <a:pPr algn="just"/>
            <a:r>
              <a:rPr lang="en-US" sz="2600" dirty="0">
                <a:latin typeface="Times New Roman" panose="02020603050405020304" pitchFamily="18" charset="0"/>
                <a:cs typeface="Times New Roman" panose="02020603050405020304" pitchFamily="18" charset="0"/>
              </a:rPr>
              <a:t>In that Project, we used Yolov7 model  for object detection and classification based on height and width of each vehicle and create bounding box on detected object. </a:t>
            </a:r>
          </a:p>
          <a:p>
            <a:pPr algn="just"/>
            <a:r>
              <a:rPr lang="en-US" sz="2600" dirty="0">
                <a:latin typeface="Times New Roman" panose="02020603050405020304" pitchFamily="18" charset="0"/>
                <a:cs typeface="Times New Roman" panose="02020603050405020304" pitchFamily="18" charset="0"/>
              </a:rPr>
              <a:t>Also created bounding box on free spaces by fixing height and width of bounding box.</a:t>
            </a: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p>
        </p:txBody>
      </p:sp>
      <p:sp>
        <p:nvSpPr>
          <p:cNvPr id="4" name="Slide Number Placeholder 3">
            <a:extLst>
              <a:ext uri="{FF2B5EF4-FFF2-40B4-BE49-F238E27FC236}">
                <a16:creationId xmlns:a16="http://schemas.microsoft.com/office/drawing/2014/main" id="{2C2D0BF6-0A89-1592-6C88-22642CB2C36B}"/>
              </a:ext>
            </a:extLst>
          </p:cNvPr>
          <p:cNvSpPr>
            <a:spLocks noGrp="1"/>
          </p:cNvSpPr>
          <p:nvPr>
            <p:ph type="sldNum" sz="quarter" idx="12"/>
          </p:nvPr>
        </p:nvSpPr>
        <p:spPr/>
        <p:txBody>
          <a:bodyPr/>
          <a:lstStyle/>
          <a:p>
            <a:fld id="{21BAB6EE-EAEA-4561-8880-8DF9D3AB286A}" type="slidenum">
              <a:rPr lang="en-US" smtClean="0"/>
              <a:pPr/>
              <a:t>7</a:t>
            </a:fld>
            <a:endParaRPr lang="en-US"/>
          </a:p>
        </p:txBody>
      </p:sp>
      <p:sp>
        <p:nvSpPr>
          <p:cNvPr id="5" name="Rectangle 4">
            <a:extLst>
              <a:ext uri="{FF2B5EF4-FFF2-40B4-BE49-F238E27FC236}">
                <a16:creationId xmlns:a16="http://schemas.microsoft.com/office/drawing/2014/main" id="{843AF9E8-041A-23B5-A5BD-AEE104D24C3E}"/>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72E1421-F281-D209-CF88-7AA01543DD88}"/>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DDF19F5-DD65-F422-305B-2EEE1DE3AC17}"/>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79899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DAD5-CF05-F084-C16F-AF43C71EBBFE}"/>
              </a:ext>
            </a:extLst>
          </p:cNvPr>
          <p:cNvSpPr>
            <a:spLocks noGrp="1"/>
          </p:cNvSpPr>
          <p:nvPr>
            <p:ph type="title"/>
          </p:nvPr>
        </p:nvSpPr>
        <p:spPr>
          <a:xfrm>
            <a:off x="428714" y="301070"/>
            <a:ext cx="8229600" cy="1143000"/>
          </a:xfrm>
        </p:spPr>
        <p:txBody>
          <a:bodyPr>
            <a:normAutofit/>
          </a:bodyPr>
          <a:lstStyle/>
          <a:p>
            <a:r>
              <a:rPr lang="en-US" sz="4000" b="1" u="sng" dirty="0">
                <a:latin typeface="Times New Roman" panose="02020603050405020304" pitchFamily="18" charset="0"/>
                <a:cs typeface="Times New Roman" panose="02020603050405020304" pitchFamily="18" charset="0"/>
              </a:rPr>
              <a:t>Proposed</a:t>
            </a:r>
            <a:r>
              <a:rPr lang="en-US" sz="4000" b="1" u="sng" dirty="0"/>
              <a:t> Solution</a:t>
            </a:r>
          </a:p>
        </p:txBody>
      </p:sp>
      <p:sp>
        <p:nvSpPr>
          <p:cNvPr id="3" name="Content Placeholder 2">
            <a:extLst>
              <a:ext uri="{FF2B5EF4-FFF2-40B4-BE49-F238E27FC236}">
                <a16:creationId xmlns:a16="http://schemas.microsoft.com/office/drawing/2014/main" id="{7D059CDF-2FE8-68EB-9091-29F369C10CD2}"/>
              </a:ext>
            </a:extLst>
          </p:cNvPr>
          <p:cNvSpPr>
            <a:spLocks noGrp="1"/>
          </p:cNvSpPr>
          <p:nvPr>
            <p:ph idx="1"/>
          </p:nvPr>
        </p:nvSpPr>
        <p:spPr/>
        <p:txBody>
          <a:bodyPr>
            <a:normAutofit/>
          </a:bodyPr>
          <a:lstStyle/>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p>
        </p:txBody>
      </p:sp>
      <p:sp>
        <p:nvSpPr>
          <p:cNvPr id="4" name="Slide Number Placeholder 3">
            <a:extLst>
              <a:ext uri="{FF2B5EF4-FFF2-40B4-BE49-F238E27FC236}">
                <a16:creationId xmlns:a16="http://schemas.microsoft.com/office/drawing/2014/main" id="{2C2D0BF6-0A89-1592-6C88-22642CB2C36B}"/>
              </a:ext>
            </a:extLst>
          </p:cNvPr>
          <p:cNvSpPr>
            <a:spLocks noGrp="1"/>
          </p:cNvSpPr>
          <p:nvPr>
            <p:ph type="sldNum" sz="quarter" idx="12"/>
          </p:nvPr>
        </p:nvSpPr>
        <p:spPr/>
        <p:txBody>
          <a:bodyPr/>
          <a:lstStyle/>
          <a:p>
            <a:fld id="{21BAB6EE-EAEA-4561-8880-8DF9D3AB286A}" type="slidenum">
              <a:rPr lang="en-US" smtClean="0"/>
              <a:pPr/>
              <a:t>8</a:t>
            </a:fld>
            <a:endParaRPr lang="en-US"/>
          </a:p>
        </p:txBody>
      </p:sp>
      <p:sp>
        <p:nvSpPr>
          <p:cNvPr id="5" name="Rectangle 4">
            <a:extLst>
              <a:ext uri="{FF2B5EF4-FFF2-40B4-BE49-F238E27FC236}">
                <a16:creationId xmlns:a16="http://schemas.microsoft.com/office/drawing/2014/main" id="{843AF9E8-041A-23B5-A5BD-AEE104D24C3E}"/>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72E1421-F281-D209-CF88-7AA01543DD88}"/>
              </a:ext>
            </a:extLst>
          </p:cNvPr>
          <p:cNvSpPr/>
          <p:nvPr/>
        </p:nvSpPr>
        <p:spPr>
          <a:xfrm>
            <a:off x="0" y="-17646"/>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DDF19F5-DD65-F422-305B-2EEE1DE3AC17}"/>
              </a:ext>
            </a:extLst>
          </p:cNvPr>
          <p:cNvSpPr txBox="1"/>
          <p:nvPr/>
        </p:nvSpPr>
        <p:spPr>
          <a:xfrm>
            <a:off x="228600" y="561371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extBox 7"/>
          <p:cNvSpPr txBox="1"/>
          <p:nvPr/>
        </p:nvSpPr>
        <p:spPr>
          <a:xfrm>
            <a:off x="2143214" y="1421290"/>
            <a:ext cx="4800600" cy="40011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Results on Different Weather Conditions</a:t>
            </a:r>
          </a:p>
        </p:txBody>
      </p:sp>
      <p:grpSp>
        <p:nvGrpSpPr>
          <p:cNvPr id="14" name="Group 13">
            <a:extLst>
              <a:ext uri="{FF2B5EF4-FFF2-40B4-BE49-F238E27FC236}">
                <a16:creationId xmlns:a16="http://schemas.microsoft.com/office/drawing/2014/main" id="{563B84F0-9566-31EB-130E-78C1E8FB5063}"/>
              </a:ext>
            </a:extLst>
          </p:cNvPr>
          <p:cNvGrpSpPr/>
          <p:nvPr/>
        </p:nvGrpSpPr>
        <p:grpSpPr>
          <a:xfrm>
            <a:off x="649562" y="2124947"/>
            <a:ext cx="2951005" cy="3476467"/>
            <a:chOff x="676275" y="1637829"/>
            <a:chExt cx="2951005" cy="3476467"/>
          </a:xfrm>
        </p:grpSpPr>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676275" y="1637829"/>
              <a:ext cx="2951005" cy="2951005"/>
            </a:xfrm>
            <a:prstGeom prst="rect">
              <a:avLst/>
            </a:prstGeom>
          </p:spPr>
        </p:pic>
        <p:sp>
          <p:nvSpPr>
            <p:cNvPr id="12" name="TextBox 11">
              <a:extLst>
                <a:ext uri="{FF2B5EF4-FFF2-40B4-BE49-F238E27FC236}">
                  <a16:creationId xmlns:a16="http://schemas.microsoft.com/office/drawing/2014/main" id="{97AA610B-376E-4837-98AA-F572DE74DE10}"/>
                </a:ext>
              </a:extLst>
            </p:cNvPr>
            <p:cNvSpPr txBox="1"/>
            <p:nvPr/>
          </p:nvSpPr>
          <p:spPr>
            <a:xfrm flipH="1">
              <a:off x="780177" y="4744964"/>
              <a:ext cx="2743200" cy="369332"/>
            </a:xfrm>
            <a:prstGeom prst="rect">
              <a:avLst/>
            </a:prstGeom>
            <a:noFill/>
          </p:spPr>
          <p:txBody>
            <a:bodyPr wrap="square" rtlCol="0">
              <a:spAutoFit/>
            </a:bodyPr>
            <a:lstStyle/>
            <a:p>
              <a:r>
                <a:rPr lang="en-US" dirty="0"/>
                <a:t>Testing on Night Footage </a:t>
              </a:r>
            </a:p>
          </p:txBody>
        </p:sp>
      </p:grpSp>
      <p:grpSp>
        <p:nvGrpSpPr>
          <p:cNvPr id="15" name="Group 14">
            <a:extLst>
              <a:ext uri="{FF2B5EF4-FFF2-40B4-BE49-F238E27FC236}">
                <a16:creationId xmlns:a16="http://schemas.microsoft.com/office/drawing/2014/main" id="{9D5C26F7-F232-0349-9F6F-493490167366}"/>
              </a:ext>
            </a:extLst>
          </p:cNvPr>
          <p:cNvGrpSpPr/>
          <p:nvPr/>
        </p:nvGrpSpPr>
        <p:grpSpPr>
          <a:xfrm>
            <a:off x="4543514" y="2158666"/>
            <a:ext cx="3771547" cy="3740484"/>
            <a:chOff x="4389460" y="1674257"/>
            <a:chExt cx="3771547" cy="3740484"/>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4389460" y="1674257"/>
              <a:ext cx="3771547" cy="3205122"/>
            </a:xfrm>
            <a:prstGeom prst="rect">
              <a:avLst/>
            </a:prstGeom>
          </p:spPr>
        </p:pic>
        <p:sp>
          <p:nvSpPr>
            <p:cNvPr id="13" name="TextBox 12">
              <a:extLst>
                <a:ext uri="{FF2B5EF4-FFF2-40B4-BE49-F238E27FC236}">
                  <a16:creationId xmlns:a16="http://schemas.microsoft.com/office/drawing/2014/main" id="{FB40C470-3C49-CE55-0EC7-C2C29DEF4A55}"/>
                </a:ext>
              </a:extLst>
            </p:cNvPr>
            <p:cNvSpPr txBox="1"/>
            <p:nvPr/>
          </p:nvSpPr>
          <p:spPr>
            <a:xfrm flipH="1">
              <a:off x="5005042" y="5045409"/>
              <a:ext cx="2743200" cy="369332"/>
            </a:xfrm>
            <a:prstGeom prst="rect">
              <a:avLst/>
            </a:prstGeom>
            <a:noFill/>
          </p:spPr>
          <p:txBody>
            <a:bodyPr wrap="square" rtlCol="0">
              <a:spAutoFit/>
            </a:bodyPr>
            <a:lstStyle/>
            <a:p>
              <a:r>
                <a:rPr lang="en-US" dirty="0"/>
                <a:t>Testing on Foggy Image</a:t>
              </a:r>
            </a:p>
          </p:txBody>
        </p:sp>
      </p:grpSp>
    </p:spTree>
    <p:extLst>
      <p:ext uri="{BB962C8B-B14F-4D97-AF65-F5344CB8AC3E}">
        <p14:creationId xmlns:p14="http://schemas.microsoft.com/office/powerpoint/2010/main" val="299373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83C6-E5B3-386B-42EC-91F96D44C36E}"/>
              </a:ext>
            </a:extLst>
          </p:cNvPr>
          <p:cNvSpPr>
            <a:spLocks noGrp="1"/>
          </p:cNvSpPr>
          <p:nvPr>
            <p:ph type="title"/>
          </p:nvPr>
        </p:nvSpPr>
        <p:spPr/>
        <p:txBody>
          <a:bodyPr>
            <a:noAutofit/>
          </a:bodyPr>
          <a:lstStyle/>
          <a:p>
            <a:r>
              <a:rPr lang="en-US" sz="3600" b="1" dirty="0">
                <a:solidFill>
                  <a:srgbClr val="FF0000"/>
                </a:solidFill>
                <a:latin typeface="Times New Roman" panose="02020603050405020304" pitchFamily="18" charset="0"/>
                <a:cs typeface="Times New Roman" panose="02020603050405020304" pitchFamily="18" charset="0"/>
              </a:rPr>
              <a:t>Results on Different Weather Conditions</a:t>
            </a:r>
            <a:br>
              <a:rPr lang="en-US" sz="3600" b="1" dirty="0">
                <a:solidFill>
                  <a:srgbClr val="FF0000"/>
                </a:solidFill>
                <a:latin typeface="Times New Roman" panose="02020603050405020304" pitchFamily="18" charset="0"/>
                <a:cs typeface="Times New Roman" panose="02020603050405020304" pitchFamily="18" charset="0"/>
              </a:rPr>
            </a:br>
            <a:endParaRPr lang="en-US" sz="3600" dirty="0"/>
          </a:p>
        </p:txBody>
      </p:sp>
      <p:pic>
        <p:nvPicPr>
          <p:cNvPr id="8" name="Content Placeholder 7">
            <a:extLst>
              <a:ext uri="{FF2B5EF4-FFF2-40B4-BE49-F238E27FC236}">
                <a16:creationId xmlns:a16="http://schemas.microsoft.com/office/drawing/2014/main" id="{125E66F7-85C0-C281-328E-3625180CED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1828800"/>
            <a:ext cx="3514725" cy="3514725"/>
          </a:xfrm>
        </p:spPr>
      </p:pic>
      <p:sp>
        <p:nvSpPr>
          <p:cNvPr id="5" name="Slide Number Placeholder 4">
            <a:extLst>
              <a:ext uri="{FF2B5EF4-FFF2-40B4-BE49-F238E27FC236}">
                <a16:creationId xmlns:a16="http://schemas.microsoft.com/office/drawing/2014/main" id="{6033F846-8352-0D8E-F200-D3CAC1F23A63}"/>
              </a:ext>
            </a:extLst>
          </p:cNvPr>
          <p:cNvSpPr>
            <a:spLocks noGrp="1"/>
          </p:cNvSpPr>
          <p:nvPr>
            <p:ph type="sldNum" sz="quarter" idx="12"/>
          </p:nvPr>
        </p:nvSpPr>
        <p:spPr/>
        <p:txBody>
          <a:bodyPr/>
          <a:lstStyle/>
          <a:p>
            <a:fld id="{21BAB6EE-EAEA-4561-8880-8DF9D3AB286A}" type="slidenum">
              <a:rPr lang="en-US" smtClean="0"/>
              <a:pPr/>
              <a:t>9</a:t>
            </a:fld>
            <a:endParaRPr lang="en-US"/>
          </a:p>
        </p:txBody>
      </p:sp>
      <p:pic>
        <p:nvPicPr>
          <p:cNvPr id="6" name="Content Placeholder 5">
            <a:extLst>
              <a:ext uri="{FF2B5EF4-FFF2-40B4-BE49-F238E27FC236}">
                <a16:creationId xmlns:a16="http://schemas.microsoft.com/office/drawing/2014/main" id="{4003F418-56AE-71F2-188E-842A90693EEB}"/>
              </a:ext>
            </a:extLst>
          </p:cNvPr>
          <p:cNvPicPr>
            <a:picLocks noGrp="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76201" y="2282471"/>
            <a:ext cx="4495800" cy="3161420"/>
          </a:xfrm>
          <a:prstGeom prst="rect">
            <a:avLst/>
          </a:prstGeom>
        </p:spPr>
      </p:pic>
      <p:sp>
        <p:nvSpPr>
          <p:cNvPr id="7" name="TextBox 6">
            <a:extLst>
              <a:ext uri="{FF2B5EF4-FFF2-40B4-BE49-F238E27FC236}">
                <a16:creationId xmlns:a16="http://schemas.microsoft.com/office/drawing/2014/main" id="{271ED361-5C07-7099-A6E0-3986D8D1630F}"/>
              </a:ext>
            </a:extLst>
          </p:cNvPr>
          <p:cNvSpPr txBox="1"/>
          <p:nvPr/>
        </p:nvSpPr>
        <p:spPr>
          <a:xfrm>
            <a:off x="1083947" y="5562600"/>
            <a:ext cx="2331719" cy="369332"/>
          </a:xfrm>
          <a:prstGeom prst="rect">
            <a:avLst/>
          </a:prstGeom>
          <a:noFill/>
        </p:spPr>
        <p:txBody>
          <a:bodyPr wrap="square" rtlCol="0">
            <a:spAutoFit/>
          </a:bodyPr>
          <a:lstStyle/>
          <a:p>
            <a:r>
              <a:rPr lang="en-US" dirty="0"/>
              <a:t>Testing on Day Footage</a:t>
            </a:r>
          </a:p>
        </p:txBody>
      </p:sp>
      <p:sp>
        <p:nvSpPr>
          <p:cNvPr id="9" name="TextBox 8">
            <a:extLst>
              <a:ext uri="{FF2B5EF4-FFF2-40B4-BE49-F238E27FC236}">
                <a16:creationId xmlns:a16="http://schemas.microsoft.com/office/drawing/2014/main" id="{54546BDB-1A11-B7C8-0D15-BC51F2ED2BC8}"/>
              </a:ext>
            </a:extLst>
          </p:cNvPr>
          <p:cNvSpPr txBox="1"/>
          <p:nvPr/>
        </p:nvSpPr>
        <p:spPr>
          <a:xfrm flipH="1">
            <a:off x="5541644" y="5519737"/>
            <a:ext cx="2926081" cy="369332"/>
          </a:xfrm>
          <a:prstGeom prst="rect">
            <a:avLst/>
          </a:prstGeom>
          <a:noFill/>
        </p:spPr>
        <p:txBody>
          <a:bodyPr wrap="square" rtlCol="0">
            <a:spAutoFit/>
          </a:bodyPr>
          <a:lstStyle/>
          <a:p>
            <a:r>
              <a:rPr lang="en-US" dirty="0"/>
              <a:t>Testing on Rain Footage</a:t>
            </a:r>
          </a:p>
        </p:txBody>
      </p:sp>
    </p:spTree>
    <p:extLst>
      <p:ext uri="{BB962C8B-B14F-4D97-AF65-F5344CB8AC3E}">
        <p14:creationId xmlns:p14="http://schemas.microsoft.com/office/powerpoint/2010/main" val="3556403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1104</TotalTime>
  <Words>917</Words>
  <Application>Microsoft Office PowerPoint</Application>
  <PresentationFormat>On-screen Show (4:3)</PresentationFormat>
  <Paragraphs>247</Paragraphs>
  <Slides>33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Office Theme</vt:lpstr>
      <vt:lpstr>PowerPoint Presentation</vt:lpstr>
      <vt:lpstr>Space Finder: Smart Parking Lot Management system</vt:lpstr>
      <vt:lpstr>Outline</vt:lpstr>
      <vt:lpstr>Introduction   </vt:lpstr>
      <vt:lpstr>Applications And Comparison Table</vt:lpstr>
      <vt:lpstr>Problem statement</vt:lpstr>
      <vt:lpstr>Proposed Solution Save Space, Safe Space</vt:lpstr>
      <vt:lpstr>Proposed Solution</vt:lpstr>
      <vt:lpstr>Results on Different Weather Conditions </vt:lpstr>
      <vt:lpstr>Results on Unknown Images</vt:lpstr>
      <vt:lpstr>Objectives </vt:lpstr>
      <vt:lpstr>Requirement Specification</vt:lpstr>
      <vt:lpstr>Functional Requirements</vt:lpstr>
      <vt:lpstr>Non Functional Requirements</vt:lpstr>
      <vt:lpstr>Development Requirements</vt:lpstr>
      <vt:lpstr>Rationale behind Selected Methodology</vt:lpstr>
      <vt:lpstr>Project Design</vt:lpstr>
      <vt:lpstr>System Use Case Design</vt:lpstr>
      <vt:lpstr>Admin Use Case Diagram</vt:lpstr>
      <vt:lpstr>User Use Case Diagram</vt:lpstr>
      <vt:lpstr>User Activity Diagram</vt:lpstr>
      <vt:lpstr>Admin Activity Diagram</vt:lpstr>
      <vt:lpstr>System Activity Diagram</vt:lpstr>
      <vt:lpstr>User Sequence Diagram</vt:lpstr>
      <vt:lpstr>Admin Sequence Diagram</vt:lpstr>
      <vt:lpstr>System Sequence Diagram</vt:lpstr>
      <vt:lpstr>System Architecture</vt:lpstr>
      <vt:lpstr>End Results of Model </vt:lpstr>
      <vt:lpstr>End Results</vt:lpstr>
      <vt:lpstr>Modern tools </vt:lpstr>
      <vt:lpstr>Benefits </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HIFZA UMER</cp:lastModifiedBy>
  <cp:revision>441</cp:revision>
  <dcterms:created xsi:type="dcterms:W3CDTF">2014-09-12T06:08:00Z</dcterms:created>
  <dcterms:modified xsi:type="dcterms:W3CDTF">2023-05-24T05:03:21Z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