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76" autoAdjust="0"/>
    <p:restoredTop sz="94434" autoAdjust="0"/>
  </p:normalViewPr>
  <p:slideViewPr>
    <p:cSldViewPr>
      <p:cViewPr>
        <p:scale>
          <a:sx n="82" d="100"/>
          <a:sy n="82" d="100"/>
        </p:scale>
        <p:origin x="1152" y="-400"/>
      </p:cViewPr>
      <p:guideLst>
        <p:guide orient="horz" pos="2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5747" tIns="47873" rIns="95747" bIns="47873" rtlCol="0"/>
          <a:lstStyle>
            <a:lvl1pPr algn="r">
              <a:defRPr sz="1300"/>
            </a:lvl1pPr>
          </a:lstStyle>
          <a:p>
            <a:fld id="{A6BA74D9-E476-44A1-B65F-A32779AD8FFA}" type="datetimeFigureOut">
              <a:rPr lang="en-US" smtClean="0"/>
              <a:t>5/23/2023</a:t>
            </a:fld>
            <a:endParaRPr lang="en-US"/>
          </a:p>
        </p:txBody>
      </p:sp>
      <p:sp>
        <p:nvSpPr>
          <p:cNvPr id="4" name="Footer Placeholder 3"/>
          <p:cNvSpPr>
            <a:spLocks noGrp="1"/>
          </p:cNvSpPr>
          <p:nvPr>
            <p:ph type="ftr" sz="quarter" idx="2"/>
          </p:nvPr>
        </p:nvSpPr>
        <p:spPr>
          <a:xfrm>
            <a:off x="0" y="9120190"/>
            <a:ext cx="3170238" cy="479425"/>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375" y="9120190"/>
            <a:ext cx="3170238" cy="479425"/>
          </a:xfrm>
          <a:prstGeom prst="rect">
            <a:avLst/>
          </a:prstGeom>
        </p:spPr>
        <p:txBody>
          <a:bodyPr vert="horz" lIns="95747" tIns="47873" rIns="95747" bIns="47873" rtlCol="0" anchor="b"/>
          <a:lstStyle>
            <a:lvl1pPr algn="r">
              <a:defRPr sz="1300"/>
            </a:lvl1pPr>
          </a:lstStyle>
          <a:p>
            <a:fld id="{B2573D49-D9F1-4E83-AAAB-581D83FF9202}" type="slidenum">
              <a:rPr lang="en-US" smtClean="0"/>
              <a:t>‹#›</a:t>
            </a:fld>
            <a:endParaRPr lang="en-US"/>
          </a:p>
        </p:txBody>
      </p:sp>
    </p:spTree>
    <p:extLst>
      <p:ext uri="{BB962C8B-B14F-4D97-AF65-F5344CB8AC3E}">
        <p14:creationId xmlns:p14="http://schemas.microsoft.com/office/powerpoint/2010/main" val="1462438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101214" tIns="50607" rIns="101214" bIns="50607" rtlCol="0"/>
          <a:lstStyle>
            <a:lvl1pPr algn="l">
              <a:defRPr sz="14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101214" tIns="50607" rIns="101214" bIns="50607" rtlCol="0"/>
          <a:lstStyle>
            <a:lvl1pPr algn="r">
              <a:defRPr sz="1400"/>
            </a:lvl1pPr>
          </a:lstStyle>
          <a:p>
            <a:fld id="{8DAFDBBF-1A0D-4678-9F22-F5CE9BFE17A0}" type="datetimeFigureOut">
              <a:rPr lang="en-US" smtClean="0"/>
              <a:t>5/23/2023</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101214" tIns="50607" rIns="101214" bIns="5060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101214" tIns="50607" rIns="101214" bIns="5060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101214" tIns="50607" rIns="101214" bIns="50607" rtlCol="0" anchor="b"/>
          <a:lstStyle>
            <a:lvl1pPr algn="l">
              <a:defRPr sz="14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101214" tIns="50607" rIns="101214" bIns="50607" rtlCol="0" anchor="b"/>
          <a:lstStyle>
            <a:lvl1pPr algn="r">
              <a:defRPr sz="1400"/>
            </a:lvl1pPr>
          </a:lstStyle>
          <a:p>
            <a:fld id="{1BB2EE91-2DE7-4F8C-8980-2F0CDFCB75D1}" type="slidenum">
              <a:rPr lang="en-US" smtClean="0"/>
              <a:t>‹#›</a:t>
            </a:fld>
            <a:endParaRPr lang="en-US"/>
          </a:p>
        </p:txBody>
      </p:sp>
    </p:spTree>
    <p:extLst>
      <p:ext uri="{BB962C8B-B14F-4D97-AF65-F5344CB8AC3E}">
        <p14:creationId xmlns:p14="http://schemas.microsoft.com/office/powerpoint/2010/main" val="140741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CBE607-0E67-4A80-90A5-A9A775D7C510}" type="slidenum">
              <a:rPr lang="en-US" smtClean="0"/>
              <a:t>1</a:t>
            </a:fld>
            <a:endParaRPr lang="en-US"/>
          </a:p>
        </p:txBody>
      </p:sp>
    </p:spTree>
    <p:extLst>
      <p:ext uri="{BB962C8B-B14F-4D97-AF65-F5344CB8AC3E}">
        <p14:creationId xmlns:p14="http://schemas.microsoft.com/office/powerpoint/2010/main" val="149420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DE8865-AC8C-43A7-9CFB-C31998A53B40}"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E8865-AC8C-43A7-9CFB-C31998A53B40}"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E8865-AC8C-43A7-9CFB-C31998A53B40}"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DE8865-AC8C-43A7-9CFB-C31998A53B40}"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DE8865-AC8C-43A7-9CFB-C31998A53B40}"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E8865-AC8C-43A7-9CFB-C31998A53B40}"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8865-AC8C-43A7-9CFB-C31998A53B40}"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E8865-AC8C-43A7-9CFB-C31998A53B40}"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9A887-5F89-4BB4-A11E-410799398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8865-AC8C-43A7-9CFB-C31998A53B40}" type="datetimeFigureOut">
              <a:rPr lang="en-US" smtClean="0"/>
              <a:t>5/23/2023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9A887-5F89-4BB4-A11E-4107993989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6531"/>
            <a:ext cx="4343400" cy="1032191"/>
          </a:xfrm>
          <a:noFill/>
          <a:ln>
            <a:noFill/>
          </a:ln>
          <a:effectLst>
            <a:glow rad="101600">
              <a:schemeClr val="accent5">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a:noAutofit/>
          </a:bodyPr>
          <a:lstStyle/>
          <a:p>
            <a:pPr>
              <a:spcBef>
                <a:spcPts val="600"/>
              </a:spcBef>
              <a:spcAft>
                <a:spcPts val="600"/>
              </a:spcAft>
            </a:pPr>
            <a:r>
              <a:rPr lang="en-US" sz="2400" dirty="0"/>
              <a:t> </a:t>
            </a:r>
            <a:br>
              <a:rPr lang="en-US" sz="2400" dirty="0"/>
            </a:br>
            <a:r>
              <a:rPr lang="en-US" sz="1600" b="1" dirty="0">
                <a:solidFill>
                  <a:srgbClr val="FFFF00"/>
                </a:solidFill>
                <a:latin typeface="Times New Roman" panose="02020603050405020304" pitchFamily="18" charset="0"/>
                <a:cs typeface="Times New Roman" panose="02020603050405020304" pitchFamily="18" charset="0"/>
              </a:rPr>
              <a:t>VEHICLE DETECTION &amp; PARKING LOTS MANAGEMENT SYSTEM</a:t>
            </a:r>
            <a:br>
              <a:rPr lang="en-US" sz="1800" b="1" baseline="30000" dirty="0">
                <a:solidFill>
                  <a:srgbClr val="FFFF00"/>
                </a:solidFill>
                <a:latin typeface="Times New Roman" panose="02020603050405020304" pitchFamily="18" charset="0"/>
                <a:cs typeface="Times New Roman" panose="02020603050405020304" pitchFamily="18" charset="0"/>
              </a:rPr>
            </a:br>
            <a:r>
              <a:rPr lang="en-US" sz="1600" b="1" baseline="30000" dirty="0">
                <a:solidFill>
                  <a:srgbClr val="FFFF00"/>
                </a:solidFill>
                <a:latin typeface="Times New Roman" panose="02020603050405020304" pitchFamily="18" charset="0"/>
                <a:cs typeface="Times New Roman" panose="02020603050405020304" pitchFamily="18" charset="0"/>
              </a:rPr>
              <a:t>Final Year Project (2019-2023)</a:t>
            </a:r>
            <a:br>
              <a:rPr lang="en-US" sz="1600" b="1" baseline="30000" dirty="0">
                <a:solidFill>
                  <a:srgbClr val="FFFF00"/>
                </a:solidFill>
                <a:latin typeface="Times New Roman" panose="02020603050405020304" pitchFamily="18" charset="0"/>
                <a:cs typeface="Times New Roman" panose="02020603050405020304" pitchFamily="18" charset="0"/>
              </a:rPr>
            </a:br>
            <a:r>
              <a:rPr lang="en-US" sz="1400" b="1" baseline="30000" dirty="0">
                <a:solidFill>
                  <a:srgbClr val="FFFF00"/>
                </a:solidFill>
                <a:latin typeface="Times New Roman" panose="02020603050405020304" pitchFamily="18" charset="0"/>
                <a:cs typeface="Times New Roman" panose="02020603050405020304" pitchFamily="18" charset="0"/>
              </a:rPr>
              <a:t>Department of Computer Science</a:t>
            </a:r>
            <a:br>
              <a:rPr lang="en-US" sz="1400" b="1" baseline="30000" dirty="0">
                <a:solidFill>
                  <a:srgbClr val="FFFF00"/>
                </a:solidFill>
                <a:latin typeface="Times New Roman" panose="02020603050405020304" pitchFamily="18" charset="0"/>
                <a:cs typeface="Times New Roman" panose="02020603050405020304" pitchFamily="18" charset="0"/>
              </a:rPr>
            </a:br>
            <a:r>
              <a:rPr lang="en-US" sz="1400" b="1" baseline="30000" dirty="0">
                <a:solidFill>
                  <a:srgbClr val="FFFF00"/>
                </a:solidFill>
                <a:latin typeface="Times New Roman" panose="02020603050405020304" pitchFamily="18" charset="0"/>
                <a:cs typeface="Times New Roman" panose="02020603050405020304" pitchFamily="18" charset="0"/>
              </a:rPr>
              <a:t>COMSATS University Islamabad, Attock Campus</a:t>
            </a:r>
          </a:p>
        </p:txBody>
      </p:sp>
      <p:sp>
        <p:nvSpPr>
          <p:cNvPr id="9" name="Content Placeholder 2"/>
          <p:cNvSpPr txBox="1"/>
          <p:nvPr/>
        </p:nvSpPr>
        <p:spPr>
          <a:xfrm>
            <a:off x="0" y="1058595"/>
            <a:ext cx="2057400" cy="593110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0" marR="0" lvl="0" indent="0" algn="ctr" defTabSz="914400" rtl="0" eaLnBrk="1" fontAlgn="auto" latinLnBrk="0" hangingPunct="1">
              <a:spcBef>
                <a:spcPts val="300"/>
              </a:spcBef>
              <a:spcAft>
                <a:spcPts val="300"/>
              </a:spcAft>
              <a:buClrTx/>
              <a:buSzTx/>
              <a:buFont typeface="Arial" panose="020B0604020202020204" pitchFamily="34" charset="0"/>
              <a:buNone/>
              <a:defRPr/>
            </a:pPr>
            <a:r>
              <a:rPr kumimoji="0" lang="en-US" sz="1400" b="1" i="0" u="none" strike="noStrike" kern="1200" cap="none" spc="0" normalizeH="0" baseline="0" noProof="0" dirty="0">
                <a:ln>
                  <a:noFill/>
                </a:ln>
                <a:solidFill>
                  <a:schemeClr val="bg2">
                    <a:lumMod val="10000"/>
                  </a:schemeClr>
                </a:solidFill>
                <a:effectLst/>
                <a:uLnTx/>
                <a:uFillTx/>
                <a:latin typeface="Arial" panose="020B0604020202020204" pitchFamily="34" charset="0"/>
                <a:cs typeface="Arial" panose="020B0604020202020204" pitchFamily="34" charset="0"/>
              </a:rPr>
              <a:t>Introduction</a:t>
            </a:r>
          </a:p>
          <a:p>
            <a:pPr marL="171450" indent="-171450" algn="just">
              <a:buFont typeface="Arial" panose="020B0604020202020204" pitchFamily="34" charset="0"/>
              <a:buChar char="•"/>
            </a:pPr>
            <a:r>
              <a:rPr lang="en-US" sz="800" dirty="0">
                <a:latin typeface="+mj-lt"/>
                <a:cs typeface="Arial" panose="020B0604020202020204" pitchFamily="34" charset="0"/>
              </a:rPr>
              <a:t>Automated Vehicle Detection and Assign Parking Area to their respective vehicle.</a:t>
            </a:r>
          </a:p>
          <a:p>
            <a:pPr marL="171450" indent="-171450" algn="just">
              <a:buFont typeface="Arial" panose="020B0604020202020204" pitchFamily="34" charset="0"/>
              <a:buChar char="•"/>
            </a:pPr>
            <a:r>
              <a:rPr lang="en-US" sz="800" dirty="0">
                <a:latin typeface="+mj-lt"/>
                <a:cs typeface="Arial" panose="020B0604020202020204" pitchFamily="34" charset="0"/>
              </a:rPr>
              <a:t>Our System will detect upcoming vehicle using CCTV camera and then automatically allocate space to them.</a:t>
            </a:r>
          </a:p>
          <a:p>
            <a:pPr marL="171450" indent="-171450" algn="just">
              <a:buFont typeface="Arial" panose="020B0604020202020204" pitchFamily="34" charset="0"/>
              <a:buChar char="•"/>
            </a:pPr>
            <a:r>
              <a:rPr lang="en-US" sz="800" dirty="0">
                <a:latin typeface="+mj-lt"/>
                <a:cs typeface="Arial" panose="020B0604020202020204" pitchFamily="34" charset="0"/>
              </a:rPr>
              <a:t>Record vehicle information taken from detection in database for assigning space to vehicle available in the parking lot. </a:t>
            </a:r>
          </a:p>
          <a:p>
            <a:pPr marL="171450" indent="-171450" algn="just">
              <a:buFont typeface="Arial" panose="020B0604020202020204" pitchFamily="34" charset="0"/>
              <a:buChar char="•"/>
            </a:pPr>
            <a:r>
              <a:rPr lang="en-US" sz="800" dirty="0">
                <a:latin typeface="+mj-lt"/>
                <a:cs typeface="Arial" panose="020B0604020202020204" pitchFamily="34" charset="0"/>
              </a:rPr>
              <a:t>User (Driver) will use our web based system to login itself first then will find parking space according to his/her vehicle type.</a:t>
            </a:r>
          </a:p>
          <a:p>
            <a:pPr marL="171450" indent="-171450" algn="just">
              <a:buFont typeface="Arial" panose="020B0604020202020204" pitchFamily="34" charset="0"/>
              <a:buChar char="•"/>
            </a:pPr>
            <a:r>
              <a:rPr lang="en-US" sz="800" dirty="0">
                <a:latin typeface="+mj-lt"/>
                <a:cs typeface="Arial" panose="020B0604020202020204" pitchFamily="34" charset="0"/>
              </a:rPr>
              <a:t>This will help user(driver) to find vacant space easily without wastage of time. </a:t>
            </a:r>
          </a:p>
          <a:p>
            <a:pPr algn="just">
              <a:spcBef>
                <a:spcPts val="300"/>
              </a:spcBef>
              <a:spcAft>
                <a:spcPts val="300"/>
              </a:spcAft>
              <a:defRPr/>
            </a:pPr>
            <a:r>
              <a:rPr lang="en-US" sz="1400" b="1" dirty="0">
                <a:solidFill>
                  <a:schemeClr val="bg2">
                    <a:lumMod val="10000"/>
                  </a:schemeClr>
                </a:solidFill>
                <a:latin typeface="Arial" panose="020B0604020202020204" pitchFamily="34" charset="0"/>
                <a:cs typeface="Arial" panose="020B0604020202020204" pitchFamily="34" charset="0"/>
              </a:rPr>
              <a:t> Motivations</a:t>
            </a:r>
            <a:r>
              <a:rPr lang="en-US" sz="1100" dirty="0"/>
              <a:t> </a:t>
            </a:r>
          </a:p>
          <a:p>
            <a:pPr algn="just">
              <a:spcBef>
                <a:spcPts val="300"/>
              </a:spcBef>
              <a:spcAft>
                <a:spcPts val="300"/>
              </a:spcAft>
              <a:defRPr/>
            </a:pPr>
            <a:r>
              <a:rPr lang="en-US" sz="800" dirty="0"/>
              <a:t>Motivation behind implementing a smart parking lot management system using surveillance cameras is to create a more efficient, user-friendly, secure, and sustainable parking experience for both drivers and parking lot operators. Searching for parking can be a frustrating experience for drivers, leading to stress and wasted time. Through smart parking system, drivers can access information about available parking spaces using website.</a:t>
            </a:r>
          </a:p>
          <a:p>
            <a:pPr algn="ctr">
              <a:spcBef>
                <a:spcPts val="300"/>
              </a:spcBef>
              <a:spcAft>
                <a:spcPts val="300"/>
              </a:spcAft>
              <a:defRPr/>
            </a:pPr>
            <a:r>
              <a:rPr lang="en-US" sz="1400" b="1" dirty="0">
                <a:solidFill>
                  <a:schemeClr val="bg2">
                    <a:lumMod val="10000"/>
                  </a:schemeClr>
                </a:solidFill>
                <a:latin typeface="Arial" panose="020B0604020202020204" pitchFamily="34" charset="0"/>
                <a:cs typeface="Arial" panose="020B0604020202020204" pitchFamily="34" charset="0"/>
              </a:rPr>
              <a:t>System Background</a:t>
            </a:r>
          </a:p>
          <a:p>
            <a:pPr algn="ctr">
              <a:spcBef>
                <a:spcPts val="300"/>
              </a:spcBef>
              <a:spcAft>
                <a:spcPts val="300"/>
              </a:spcAft>
              <a:defRPr/>
            </a:pPr>
            <a:r>
              <a:rPr lang="en-US" sz="800" dirty="0">
                <a:solidFill>
                  <a:schemeClr val="bg2">
                    <a:lumMod val="10000"/>
                  </a:schemeClr>
                </a:solidFill>
                <a:latin typeface="+mj-lt"/>
                <a:cs typeface="Arial" panose="020B0604020202020204" pitchFamily="34" charset="0"/>
              </a:rPr>
              <a:t>There are some problems with the existing systems which are identified below:</a:t>
            </a:r>
          </a:p>
          <a:p>
            <a:pPr marL="171450" indent="-171450" algn="just">
              <a:spcBef>
                <a:spcPts val="300"/>
              </a:spcBef>
              <a:spcAft>
                <a:spcPts val="300"/>
              </a:spcAft>
              <a:buFont typeface="Arial" panose="020B0604020202020204" pitchFamily="34" charset="0"/>
              <a:buChar char="•"/>
              <a:defRPr/>
            </a:pPr>
            <a:r>
              <a:rPr lang="en-GB" sz="800" dirty="0"/>
              <a:t>They are connected through Bluetooth and sensors.</a:t>
            </a:r>
          </a:p>
          <a:p>
            <a:pPr marL="171450" indent="-171450" algn="just">
              <a:spcBef>
                <a:spcPts val="300"/>
              </a:spcBef>
              <a:spcAft>
                <a:spcPts val="300"/>
              </a:spcAft>
              <a:buFont typeface="Arial" panose="020B0604020202020204" pitchFamily="34" charset="0"/>
              <a:buChar char="•"/>
              <a:defRPr/>
            </a:pPr>
            <a:r>
              <a:rPr lang="en-GB" sz="800" dirty="0"/>
              <a:t>Manually system not  gathered  the accurate data and not understand the future issues.</a:t>
            </a:r>
          </a:p>
          <a:p>
            <a:pPr marL="171450" indent="-171450" algn="just">
              <a:spcBef>
                <a:spcPts val="300"/>
              </a:spcBef>
              <a:spcAft>
                <a:spcPts val="300"/>
              </a:spcAft>
              <a:buFont typeface="Arial" panose="020B0604020202020204" pitchFamily="34" charset="0"/>
              <a:buChar char="•"/>
              <a:defRPr/>
            </a:pPr>
            <a:r>
              <a:rPr lang="en-GB" sz="800" dirty="0"/>
              <a:t>These system cannot handle real time issues .</a:t>
            </a:r>
          </a:p>
          <a:p>
            <a:pPr marL="171450" indent="-171450" algn="just">
              <a:spcBef>
                <a:spcPts val="300"/>
              </a:spcBef>
              <a:spcAft>
                <a:spcPts val="300"/>
              </a:spcAft>
              <a:buFont typeface="Arial" panose="020B0604020202020204" pitchFamily="34" charset="0"/>
              <a:buChar char="•"/>
              <a:defRPr/>
            </a:pPr>
            <a:r>
              <a:rPr lang="en-GB" sz="800" dirty="0"/>
              <a:t>In manual system not provide the vehicle safety and security.</a:t>
            </a:r>
          </a:p>
          <a:p>
            <a:pPr marL="171450" lvl="0" indent="-171450" algn="just">
              <a:spcBef>
                <a:spcPts val="300"/>
              </a:spcBef>
              <a:spcAft>
                <a:spcPts val="300"/>
              </a:spcAft>
              <a:buFont typeface="Arial" panose="020B0604020202020204" pitchFamily="34" charset="0"/>
              <a:buChar char="•"/>
              <a:defRPr/>
            </a:pPr>
            <a:endParaRPr lang="en-US" sz="1200" dirty="0">
              <a:solidFill>
                <a:schemeClr val="tx1"/>
              </a:solidFill>
              <a:latin typeface="Arial" panose="020B0604020202020204" pitchFamily="34" charset="0"/>
              <a:cs typeface="Arial" panose="020B0604020202020204" pitchFamily="34" charset="0"/>
            </a:endParaRPr>
          </a:p>
        </p:txBody>
      </p:sp>
      <p:sp>
        <p:nvSpPr>
          <p:cNvPr id="12" name="Content Placeholder 2"/>
          <p:cNvSpPr txBox="1"/>
          <p:nvPr/>
        </p:nvSpPr>
        <p:spPr>
          <a:xfrm>
            <a:off x="2047184" y="1058595"/>
            <a:ext cx="2819400" cy="593110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algn="ctr">
              <a:spcBef>
                <a:spcPts val="300"/>
              </a:spcBef>
              <a:spcAft>
                <a:spcPts val="300"/>
              </a:spcAft>
              <a:defRPr/>
            </a:pPr>
            <a:r>
              <a:rPr lang="en-US" sz="1400" b="1" dirty="0">
                <a:solidFill>
                  <a:schemeClr val="bg2">
                    <a:lumMod val="10000"/>
                  </a:schemeClr>
                </a:solidFill>
                <a:latin typeface="Arial" panose="020B0604020202020204" pitchFamily="34" charset="0"/>
                <a:cs typeface="Arial" panose="020B0604020202020204" pitchFamily="34" charset="0"/>
              </a:rPr>
              <a:t>Architecture</a:t>
            </a:r>
          </a:p>
        </p:txBody>
      </p:sp>
      <p:sp>
        <p:nvSpPr>
          <p:cNvPr id="13" name="Content Placeholder 2"/>
          <p:cNvSpPr txBox="1"/>
          <p:nvPr/>
        </p:nvSpPr>
        <p:spPr>
          <a:xfrm>
            <a:off x="4922285" y="1058595"/>
            <a:ext cx="2133600" cy="3872527"/>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algn="ctr">
              <a:spcBef>
                <a:spcPts val="300"/>
              </a:spcBef>
              <a:spcAft>
                <a:spcPts val="300"/>
              </a:spcAft>
              <a:defRPr/>
            </a:pPr>
            <a:r>
              <a:rPr lang="en-US" sz="1400" b="1" dirty="0">
                <a:solidFill>
                  <a:schemeClr val="bg2">
                    <a:lumMod val="10000"/>
                  </a:schemeClr>
                </a:solidFill>
                <a:latin typeface="Arial" panose="020B0604020202020204" pitchFamily="34" charset="0"/>
                <a:cs typeface="Arial" panose="020B0604020202020204" pitchFamily="34" charset="0"/>
              </a:rPr>
              <a:t>Results</a:t>
            </a:r>
          </a:p>
          <a:p>
            <a:pPr marL="92075" indent="-92075" algn="just">
              <a:lnSpc>
                <a:spcPct val="120000"/>
              </a:lnSpc>
              <a:spcBef>
                <a:spcPts val="300"/>
              </a:spcBef>
              <a:spcAft>
                <a:spcPts val="300"/>
              </a:spcAft>
              <a:defRPr/>
            </a:pPr>
            <a:endParaRPr lang="en-US" sz="1000" b="1" dirty="0">
              <a:solidFill>
                <a:schemeClr val="tx1"/>
              </a:solidFill>
              <a:latin typeface="+mj-lt"/>
              <a:cs typeface="Arial" panose="020B0604020202020204" pitchFamily="34" charset="0"/>
            </a:endParaRPr>
          </a:p>
          <a:p>
            <a:pPr marL="92075" indent="-92075" algn="just">
              <a:lnSpc>
                <a:spcPct val="120000"/>
              </a:lnSpc>
              <a:spcBef>
                <a:spcPts val="300"/>
              </a:spcBef>
              <a:spcAft>
                <a:spcPts val="300"/>
              </a:spcAft>
              <a:defRPr/>
            </a:pPr>
            <a:r>
              <a:rPr lang="en-US" sz="800" dirty="0">
                <a:solidFill>
                  <a:schemeClr val="tx1"/>
                </a:solidFill>
              </a:rPr>
              <a:t> </a:t>
            </a:r>
          </a:p>
          <a:p>
            <a:pPr lvl="0" algn="just">
              <a:spcBef>
                <a:spcPts val="300"/>
              </a:spcBef>
              <a:spcAft>
                <a:spcPts val="300"/>
              </a:spcAft>
              <a:defRPr/>
            </a:pPr>
            <a:endParaRPr lang="en-US" sz="1200" dirty="0">
              <a:solidFill>
                <a:schemeClr val="tx1"/>
              </a:solidFill>
              <a:latin typeface="Arial" panose="020B0604020202020204" pitchFamily="34" charset="0"/>
              <a:cs typeface="Arial" panose="020B0604020202020204" pitchFamily="34" charset="0"/>
            </a:endParaRPr>
          </a:p>
          <a:p>
            <a:pPr lvl="0" algn="just">
              <a:spcBef>
                <a:spcPts val="300"/>
              </a:spcBef>
              <a:spcAft>
                <a:spcPts val="300"/>
              </a:spcAft>
              <a:defRPr/>
            </a:pPr>
            <a:endParaRPr lang="en-US" sz="1200" dirty="0">
              <a:solidFill>
                <a:schemeClr val="tx1"/>
              </a:solidFill>
              <a:latin typeface="Arial" panose="020B0604020202020204" pitchFamily="34" charset="0"/>
              <a:cs typeface="Arial" panose="020B0604020202020204" pitchFamily="34" charset="0"/>
            </a:endParaRPr>
          </a:p>
          <a:p>
            <a:pPr lvl="0" algn="just">
              <a:spcBef>
                <a:spcPts val="300"/>
              </a:spcBef>
              <a:spcAft>
                <a:spcPts val="300"/>
              </a:spcAft>
              <a:defRPr/>
            </a:pPr>
            <a:endParaRPr lang="en-US" sz="1200" dirty="0">
              <a:solidFill>
                <a:schemeClr val="tx1"/>
              </a:solidFill>
              <a:latin typeface="Arial" panose="020B0604020202020204" pitchFamily="34" charset="0"/>
              <a:cs typeface="Arial" panose="020B0604020202020204" pitchFamily="34" charset="0"/>
            </a:endParaRPr>
          </a:p>
          <a:p>
            <a:pPr lvl="0" algn="ctr">
              <a:spcBef>
                <a:spcPts val="300"/>
              </a:spcBef>
              <a:spcAft>
                <a:spcPts val="300"/>
              </a:spcAft>
              <a:defRPr/>
            </a:pPr>
            <a:endParaRPr lang="en-US" sz="1400" b="1" dirty="0">
              <a:solidFill>
                <a:schemeClr val="tx1"/>
              </a:solidFill>
              <a:latin typeface="Arial" panose="020B0604020202020204" pitchFamily="34" charset="0"/>
              <a:cs typeface="Arial" panose="020B0604020202020204" pitchFamily="34" charset="0"/>
            </a:endParaRPr>
          </a:p>
          <a:p>
            <a:pPr lvl="0" algn="ctr">
              <a:spcBef>
                <a:spcPts val="300"/>
              </a:spcBef>
              <a:spcAft>
                <a:spcPts val="300"/>
              </a:spcAft>
              <a:defRPr/>
            </a:pPr>
            <a:endParaRPr lang="en-US" sz="1400" b="1" dirty="0">
              <a:solidFill>
                <a:schemeClr val="tx1"/>
              </a:solidFill>
              <a:latin typeface="Arial" panose="020B0604020202020204" pitchFamily="34" charset="0"/>
              <a:cs typeface="Arial" panose="020B0604020202020204" pitchFamily="34" charset="0"/>
            </a:endParaRPr>
          </a:p>
          <a:p>
            <a:pPr lvl="0" algn="ctr">
              <a:spcBef>
                <a:spcPts val="300"/>
              </a:spcBef>
              <a:spcAft>
                <a:spcPts val="300"/>
              </a:spcAft>
              <a:defRPr/>
            </a:pPr>
            <a:endParaRPr lang="en-US" sz="1400" b="1" dirty="0">
              <a:solidFill>
                <a:schemeClr val="tx1"/>
              </a:solidFill>
              <a:latin typeface="Arial" panose="020B0604020202020204" pitchFamily="34" charset="0"/>
              <a:cs typeface="Arial" panose="020B0604020202020204" pitchFamily="34" charset="0"/>
            </a:endParaRPr>
          </a:p>
          <a:p>
            <a:pPr lvl="0"/>
            <a:endParaRPr lang="en-US" sz="800" dirty="0"/>
          </a:p>
          <a:p>
            <a:pPr lvl="0"/>
            <a:endParaRPr lang="en-US" sz="1200" dirty="0"/>
          </a:p>
        </p:txBody>
      </p:sp>
      <p:sp>
        <p:nvSpPr>
          <p:cNvPr id="17" name="Content Placeholder 2"/>
          <p:cNvSpPr txBox="1"/>
          <p:nvPr/>
        </p:nvSpPr>
        <p:spPr>
          <a:xfrm>
            <a:off x="6998722" y="1068120"/>
            <a:ext cx="2116000" cy="386616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just">
              <a:lnSpc>
                <a:spcPct val="120000"/>
              </a:lnSpc>
              <a:spcBef>
                <a:spcPts val="300"/>
              </a:spcBef>
              <a:spcAft>
                <a:spcPts val="300"/>
              </a:spcAft>
              <a:defRPr/>
            </a:pPr>
            <a:endParaRPr lang="en-US" sz="1200" dirty="0">
              <a:solidFill>
                <a:srgbClr val="EEECE1">
                  <a:lumMod val="10000"/>
                </a:srgbClr>
              </a:solidFill>
              <a:latin typeface="Arial" panose="020B0604020202020204" pitchFamily="34" charset="0"/>
              <a:cs typeface="Arial" panose="020B0604020202020204"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anose="020B0604020202020204" pitchFamily="34" charset="0"/>
              <a:cs typeface="Arial" panose="020B0604020202020204"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anose="020B0604020202020204" pitchFamily="34" charset="0"/>
              <a:cs typeface="Arial" panose="020B0604020202020204"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anose="020B0604020202020204" pitchFamily="34" charset="0"/>
              <a:cs typeface="Arial" panose="020B0604020202020204"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anose="020B0604020202020204" pitchFamily="34" charset="0"/>
              <a:cs typeface="Arial" panose="020B0604020202020204" pitchFamily="34" charset="0"/>
            </a:endParaRPr>
          </a:p>
          <a:p>
            <a:pPr lvl="0" algn="just">
              <a:lnSpc>
                <a:spcPct val="120000"/>
              </a:lnSpc>
              <a:spcBef>
                <a:spcPts val="300"/>
              </a:spcBef>
              <a:spcAft>
                <a:spcPts val="300"/>
              </a:spcAft>
              <a:defRPr/>
            </a:pPr>
            <a:endParaRPr lang="en-US" sz="1200" dirty="0">
              <a:solidFill>
                <a:srgbClr val="EEECE1">
                  <a:lumMod val="10000"/>
                </a:srgbClr>
              </a:solidFill>
              <a:latin typeface="Arial" panose="020B0604020202020204" pitchFamily="34" charset="0"/>
              <a:cs typeface="Arial" panose="020B0604020202020204" pitchFamily="34" charset="0"/>
            </a:endParaRPr>
          </a:p>
        </p:txBody>
      </p:sp>
      <p:sp>
        <p:nvSpPr>
          <p:cNvPr id="18" name="Content Placeholder 2"/>
          <p:cNvSpPr txBox="1"/>
          <p:nvPr/>
        </p:nvSpPr>
        <p:spPr>
          <a:xfrm>
            <a:off x="4902491" y="4937485"/>
            <a:ext cx="4212231" cy="205221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lvl="0" algn="ctr">
              <a:lnSpc>
                <a:spcPct val="120000"/>
              </a:lnSpc>
              <a:spcBef>
                <a:spcPts val="600"/>
              </a:spcBef>
              <a:defRPr/>
            </a:pPr>
            <a:r>
              <a:rPr lang="en-US" sz="1200" b="1" dirty="0">
                <a:solidFill>
                  <a:schemeClr val="bg2">
                    <a:lumMod val="10000"/>
                  </a:schemeClr>
                </a:solidFill>
                <a:latin typeface="Arial" panose="020B0604020202020204" pitchFamily="34" charset="0"/>
                <a:cs typeface="Arial" panose="020B0604020202020204" pitchFamily="34" charset="0"/>
              </a:rPr>
              <a:t>Group Members</a:t>
            </a:r>
          </a:p>
          <a:p>
            <a:pPr lvl="0" algn="just">
              <a:lnSpc>
                <a:spcPct val="120000"/>
              </a:lnSpc>
              <a:spcBef>
                <a:spcPts val="600"/>
              </a:spcBef>
              <a:defRPr/>
            </a:pPr>
            <a:r>
              <a:rPr lang="en-US" sz="900" i="1" dirty="0">
                <a:solidFill>
                  <a:schemeClr val="bg2">
                    <a:lumMod val="10000"/>
                  </a:schemeClr>
                </a:solidFill>
                <a:latin typeface="+mj-lt"/>
                <a:cs typeface="Arial" panose="020B0604020202020204" pitchFamily="34" charset="0"/>
              </a:rPr>
              <a:t>Sidra Fayyaz</a:t>
            </a:r>
          </a:p>
          <a:p>
            <a:pPr lvl="0" algn="just">
              <a:lnSpc>
                <a:spcPct val="120000"/>
              </a:lnSpc>
              <a:spcBef>
                <a:spcPts val="600"/>
              </a:spcBef>
              <a:defRPr/>
            </a:pPr>
            <a:r>
              <a:rPr lang="en-US" sz="900" i="1" dirty="0">
                <a:solidFill>
                  <a:schemeClr val="bg2">
                    <a:lumMod val="10000"/>
                  </a:schemeClr>
                </a:solidFill>
                <a:latin typeface="+mj-lt"/>
                <a:cs typeface="Arial" panose="020B0604020202020204" pitchFamily="34" charset="0"/>
              </a:rPr>
              <a:t>fa19-bse-023@cuiatk.edu.pk			</a:t>
            </a:r>
          </a:p>
          <a:p>
            <a:pPr lvl="0" algn="just">
              <a:lnSpc>
                <a:spcPct val="120000"/>
              </a:lnSpc>
              <a:spcBef>
                <a:spcPts val="600"/>
              </a:spcBef>
              <a:defRPr/>
            </a:pPr>
            <a:r>
              <a:rPr lang="en-US" sz="900" i="1" dirty="0">
                <a:solidFill>
                  <a:schemeClr val="bg2">
                    <a:lumMod val="10000"/>
                  </a:schemeClr>
                </a:solidFill>
                <a:latin typeface="+mj-lt"/>
                <a:cs typeface="Arial" panose="020B0604020202020204" pitchFamily="34" charset="0"/>
              </a:rPr>
              <a:t>Hifza Umer</a:t>
            </a:r>
          </a:p>
          <a:p>
            <a:pPr lvl="0" algn="just">
              <a:lnSpc>
                <a:spcPct val="120000"/>
              </a:lnSpc>
              <a:spcBef>
                <a:spcPts val="600"/>
              </a:spcBef>
              <a:defRPr/>
            </a:pPr>
            <a:r>
              <a:rPr lang="en-US" sz="900" i="1" dirty="0">
                <a:solidFill>
                  <a:schemeClr val="bg2">
                    <a:lumMod val="10000"/>
                  </a:schemeClr>
                </a:solidFill>
                <a:latin typeface="+mj-lt"/>
                <a:cs typeface="Arial" panose="020B0604020202020204" pitchFamily="34" charset="0"/>
                <a:sym typeface="+mn-ea"/>
              </a:rPr>
              <a:t>fa19-bse-043@</a:t>
            </a:r>
            <a:r>
              <a:rPr lang="en-US" sz="900" i="1" dirty="0">
                <a:solidFill>
                  <a:schemeClr val="bg2">
                    <a:lumMod val="10000"/>
                  </a:schemeClr>
                </a:solidFill>
                <a:cs typeface="Arial" panose="020B0604020202020204" pitchFamily="34" charset="0"/>
              </a:rPr>
              <a:t>cuiatk.edu.</a:t>
            </a:r>
            <a:r>
              <a:rPr lang="en-US" sz="900" i="1" dirty="0">
                <a:solidFill>
                  <a:schemeClr val="bg2">
                    <a:lumMod val="10000"/>
                  </a:schemeClr>
                </a:solidFill>
                <a:latin typeface="+mj-lt"/>
                <a:cs typeface="Arial" panose="020B0604020202020204" pitchFamily="34" charset="0"/>
                <a:sym typeface="+mn-ea"/>
              </a:rPr>
              <a:t>pk</a:t>
            </a:r>
            <a:endParaRPr lang="en-US" sz="900" i="1" dirty="0">
              <a:solidFill>
                <a:schemeClr val="bg2">
                  <a:lumMod val="10000"/>
                </a:schemeClr>
              </a:solidFill>
              <a:latin typeface="+mj-lt"/>
              <a:cs typeface="Arial" panose="020B0604020202020204" pitchFamily="34" charset="0"/>
            </a:endParaRPr>
          </a:p>
          <a:p>
            <a:pPr lvl="0" algn="just">
              <a:lnSpc>
                <a:spcPct val="120000"/>
              </a:lnSpc>
              <a:spcBef>
                <a:spcPts val="600"/>
              </a:spcBef>
              <a:defRPr/>
            </a:pPr>
            <a:r>
              <a:rPr lang="en-US" sz="900" i="1" dirty="0">
                <a:solidFill>
                  <a:schemeClr val="bg2">
                    <a:lumMod val="10000"/>
                  </a:schemeClr>
                </a:solidFill>
                <a:latin typeface="+mj-lt"/>
                <a:cs typeface="Arial" panose="020B0604020202020204" pitchFamily="34" charset="0"/>
              </a:rPr>
              <a:t>			</a:t>
            </a:r>
          </a:p>
          <a:p>
            <a:pPr lvl="0" algn="just">
              <a:spcBef>
                <a:spcPts val="600"/>
              </a:spcBef>
              <a:spcAft>
                <a:spcPts val="600"/>
              </a:spcAft>
              <a:defRPr/>
            </a:pPr>
            <a:r>
              <a:rPr lang="en-US" sz="900" b="1" i="1" dirty="0">
                <a:solidFill>
                  <a:schemeClr val="bg2">
                    <a:lumMod val="10000"/>
                  </a:schemeClr>
                </a:solidFill>
                <a:latin typeface="+mj-lt"/>
                <a:cs typeface="Arial" panose="020B0604020202020204" pitchFamily="34" charset="0"/>
              </a:rPr>
              <a:t>      Supervisor:</a:t>
            </a:r>
          </a:p>
          <a:p>
            <a:pPr lvl="0" algn="just">
              <a:spcBef>
                <a:spcPts val="600"/>
              </a:spcBef>
              <a:spcAft>
                <a:spcPts val="600"/>
              </a:spcAft>
              <a:defRPr/>
            </a:pPr>
            <a:r>
              <a:rPr lang="en-US" sz="900" i="1" dirty="0">
                <a:solidFill>
                  <a:schemeClr val="tx1"/>
                </a:solidFill>
                <a:latin typeface="+mj-lt"/>
                <a:cs typeface="Arial" panose="020B0604020202020204" pitchFamily="34" charset="0"/>
              </a:rPr>
              <a:t>Dr.Muazzam Maqsood	</a:t>
            </a:r>
            <a:endParaRPr lang="en-US" sz="900" i="1" dirty="0">
              <a:solidFill>
                <a:schemeClr val="bg2">
                  <a:lumMod val="10000"/>
                </a:schemeClr>
              </a:solidFill>
              <a:latin typeface="+mj-lt"/>
              <a:cs typeface="Arial" panose="020B0604020202020204" pitchFamily="34" charset="0"/>
            </a:endParaRPr>
          </a:p>
        </p:txBody>
      </p:sp>
      <p:sp>
        <p:nvSpPr>
          <p:cNvPr id="15" name="TextBox 14"/>
          <p:cNvSpPr txBox="1"/>
          <p:nvPr/>
        </p:nvSpPr>
        <p:spPr>
          <a:xfrm>
            <a:off x="2912504" y="4829920"/>
            <a:ext cx="1088760" cy="307777"/>
          </a:xfrm>
          <a:prstGeom prst="rect">
            <a:avLst/>
          </a:prstGeom>
          <a:noFill/>
        </p:spPr>
        <p:txBody>
          <a:bodyPr wrap="none" rtlCol="0">
            <a:spAutoFit/>
          </a:bodyPr>
          <a:lstStyle/>
          <a:p>
            <a:pPr algn="ctr">
              <a:spcBef>
                <a:spcPts val="300"/>
              </a:spcBef>
              <a:spcAft>
                <a:spcPts val="300"/>
              </a:spcAft>
              <a:defRPr/>
            </a:pPr>
            <a:r>
              <a:rPr lang="en-US" sz="1400" b="1" dirty="0">
                <a:solidFill>
                  <a:schemeClr val="bg2">
                    <a:lumMod val="10000"/>
                  </a:schemeClr>
                </a:solidFill>
                <a:latin typeface="Arial" panose="020B0604020202020204" pitchFamily="34" charset="0"/>
                <a:cs typeface="Arial" panose="020B0604020202020204" pitchFamily="34" charset="0"/>
              </a:rPr>
              <a:t>Objectives</a:t>
            </a:r>
          </a:p>
        </p:txBody>
      </p:sp>
      <p:sp>
        <p:nvSpPr>
          <p:cNvPr id="16" name="TextBox 15"/>
          <p:cNvSpPr txBox="1"/>
          <p:nvPr/>
        </p:nvSpPr>
        <p:spPr>
          <a:xfrm>
            <a:off x="2040419" y="5122030"/>
            <a:ext cx="2607945" cy="1446550"/>
          </a:xfrm>
          <a:prstGeom prst="rect">
            <a:avLst/>
          </a:prstGeom>
          <a:noFill/>
        </p:spPr>
        <p:txBody>
          <a:bodyPr wrap="square" rtlCol="0">
            <a:spAutoFit/>
          </a:bodyPr>
          <a:lstStyle/>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Automated Parking allocated system for Drivers.</a:t>
            </a:r>
          </a:p>
          <a:p>
            <a:pPr marL="171450" lvl="0" indent="-171450" algn="just">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Automated capture and detect vehicles using  system from CCTV.</a:t>
            </a:r>
          </a:p>
          <a:p>
            <a:pPr marL="171450" indent="-171450" algn="just">
              <a:buFont typeface="Arial" panose="020B0604020202020204" pitchFamily="34" charset="0"/>
              <a:buChar char="•"/>
            </a:pPr>
            <a:r>
              <a:rPr lang="en-US" sz="8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To increase the effectiveness of the utilization of CCTV cameras by employing them as the project's primary input source.</a:t>
            </a:r>
          </a:p>
          <a:p>
            <a:pPr marL="171450" indent="-171450" algn="just">
              <a:buFont typeface="Arial" panose="020B0604020202020204" pitchFamily="34" charset="0"/>
              <a:buChar char="•"/>
            </a:pPr>
            <a:r>
              <a:rPr lang="en-US" sz="8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To save  the people time and money</a:t>
            </a:r>
            <a:r>
              <a:rPr lang="en-US" sz="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r>
              <a:rPr lang="en-US" sz="8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To assist the community in overcoming this pointless annoyance brought on by the parking issue to advance our understanding of computer vision.</a:t>
            </a:r>
          </a:p>
          <a:p>
            <a:pPr marL="171450" lvl="0" indent="-171450" algn="just">
              <a:buFont typeface="Arial" panose="020B0604020202020204" pitchFamily="34" charset="0"/>
              <a:buChar char="•"/>
              <a:tabLst>
                <a:tab pos="171450" algn="l"/>
              </a:tabLst>
            </a:pPr>
            <a:endParaRPr lang="en-GB" sz="800" dirty="0"/>
          </a:p>
        </p:txBody>
      </p:sp>
      <p:sp>
        <p:nvSpPr>
          <p:cNvPr id="21" name="TextBox 20"/>
          <p:cNvSpPr txBox="1"/>
          <p:nvPr/>
        </p:nvSpPr>
        <p:spPr>
          <a:xfrm>
            <a:off x="6928613" y="943382"/>
            <a:ext cx="2309495" cy="2185214"/>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Conclusion</a:t>
            </a:r>
          </a:p>
          <a:p>
            <a:r>
              <a:rPr lang="en-US" sz="800" dirty="0"/>
              <a:t>The algorithm was first analyzed to run on the images, specifically on the parking images of different conditions. It detected the cars and free spaces  in the parking but some extra detections are not required in our project.</a:t>
            </a:r>
          </a:p>
          <a:p>
            <a:r>
              <a:rPr lang="en-US" sz="800" dirty="0"/>
              <a:t>Our primary goal was to detect the filled and empty. We can claim to have achieved almost 85% accuracy. Whenever a car leaves the parking, the live video is fed into the code, it detects the  new slots and updates the database, The Website asks the database to send data and the website is updated. Another achievement is the real-time updating of parking slots. whenever a car leaves the parking slot, the website is updated as soon as it leaves the slot.</a:t>
            </a:r>
          </a:p>
        </p:txBody>
      </p:sp>
      <p:sp>
        <p:nvSpPr>
          <p:cNvPr id="27" name="TextBox 26"/>
          <p:cNvSpPr txBox="1"/>
          <p:nvPr/>
        </p:nvSpPr>
        <p:spPr>
          <a:xfrm>
            <a:off x="4991100" y="1295400"/>
            <a:ext cx="1981200" cy="500380"/>
          </a:xfrm>
          <a:prstGeom prst="rect">
            <a:avLst/>
          </a:prstGeom>
          <a:noFill/>
        </p:spPr>
        <p:txBody>
          <a:bodyPr wrap="square" rtlCol="0">
            <a:spAutoFit/>
          </a:bodyPr>
          <a:lstStyle/>
          <a:p>
            <a:pPr marL="92075" lvl="0" indent="-92075" algn="just">
              <a:lnSpc>
                <a:spcPct val="120000"/>
              </a:lnSpc>
              <a:spcBef>
                <a:spcPts val="300"/>
              </a:spcBef>
              <a:spcAft>
                <a:spcPts val="300"/>
              </a:spcAft>
              <a:defRPr/>
            </a:pPr>
            <a:r>
              <a:rPr lang="en-US" sz="1000" b="1" dirty="0">
                <a:latin typeface="+mj-lt"/>
                <a:cs typeface="Arial" panose="020B0604020202020204" pitchFamily="34" charset="0"/>
              </a:rPr>
              <a:t>User Application</a:t>
            </a:r>
          </a:p>
          <a:p>
            <a:pPr marL="92075" lvl="0" indent="-92075" algn="just">
              <a:lnSpc>
                <a:spcPct val="120000"/>
              </a:lnSpc>
              <a:spcBef>
                <a:spcPts val="300"/>
              </a:spcBef>
              <a:spcAft>
                <a:spcPts val="300"/>
              </a:spcAft>
              <a:defRPr/>
            </a:pPr>
            <a:r>
              <a:rPr lang="en-US" sz="800" dirty="0"/>
              <a:t>Main pages of interface of our App.</a:t>
            </a:r>
          </a:p>
        </p:txBody>
      </p:sp>
      <p:sp>
        <p:nvSpPr>
          <p:cNvPr id="26" name="Rectangle 25"/>
          <p:cNvSpPr/>
          <p:nvPr/>
        </p:nvSpPr>
        <p:spPr>
          <a:xfrm>
            <a:off x="6936278" y="2994858"/>
            <a:ext cx="2174558" cy="2094420"/>
          </a:xfrm>
          <a:prstGeom prst="rect">
            <a:avLst/>
          </a:prstGeom>
        </p:spPr>
        <p:txBody>
          <a:bodyPr wrap="square">
            <a:spAutoFit/>
          </a:bodyPr>
          <a:lstStyle/>
          <a:p>
            <a:pPr lvl="0" algn="ctr">
              <a:spcBef>
                <a:spcPts val="300"/>
              </a:spcBef>
              <a:spcAft>
                <a:spcPts val="300"/>
              </a:spcAft>
              <a:defRPr/>
            </a:pPr>
            <a:r>
              <a:rPr lang="en-US" sz="1400" b="1" dirty="0">
                <a:latin typeface="Arial" panose="020B0604020202020204" pitchFamily="34" charset="0"/>
                <a:cs typeface="Arial" panose="020B0604020202020204" pitchFamily="34" charset="0"/>
              </a:rPr>
              <a:t>Future Directions</a:t>
            </a:r>
          </a:p>
          <a:p>
            <a:r>
              <a:rPr lang="en-US" sz="800" dirty="0"/>
              <a:t>In future we can extend its functionality and it performs the basic task of providing information about free slots.</a:t>
            </a:r>
          </a:p>
          <a:p>
            <a:pPr marL="171450" indent="-171450">
              <a:buFont typeface="Arial" panose="020B0604020202020204" pitchFamily="34" charset="0"/>
              <a:buChar char="•"/>
            </a:pPr>
            <a:r>
              <a:rPr lang="en-US" sz="800" dirty="0"/>
              <a:t> The only zone that is working in this application is zone 1. The remaining zones are left for future work. </a:t>
            </a:r>
          </a:p>
          <a:p>
            <a:pPr marL="171450" indent="-171450">
              <a:buFont typeface="Arial" panose="020B0604020202020204" pitchFamily="34" charset="0"/>
              <a:buChar char="•"/>
            </a:pPr>
            <a:r>
              <a:rPr lang="en-US" sz="800" dirty="0"/>
              <a:t>We can also represent the parking info in a graphical way in the future in a better interaction of interface. </a:t>
            </a:r>
          </a:p>
          <a:p>
            <a:pPr marL="171450" indent="-171450">
              <a:buFont typeface="Arial" panose="020B0604020202020204" pitchFamily="34" charset="0"/>
              <a:buChar char="•"/>
            </a:pPr>
            <a:r>
              <a:rPr lang="en-US" sz="800" dirty="0"/>
              <a:t>In this system we can also use Google maps in future to for approaching international market because its is basically we developed in Pakistan environment.</a:t>
            </a:r>
          </a:p>
          <a:p>
            <a:pPr lvl="0" indent="0" algn="just">
              <a:lnSpc>
                <a:spcPct val="120000"/>
              </a:lnSpc>
              <a:buFont typeface="Arial" panose="020B0604020202020204" pitchFamily="34" charset="0"/>
              <a:buNone/>
            </a:pPr>
            <a:r>
              <a:rPr lang="en-US" sz="800" dirty="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4" y="1"/>
            <a:ext cx="1047946" cy="105859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9318" y="5203407"/>
            <a:ext cx="393916" cy="42491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9318" y="5709292"/>
            <a:ext cx="393916" cy="424918"/>
          </a:xfrm>
          <a:prstGeom prst="rect">
            <a:avLst/>
          </a:prstGeom>
        </p:spPr>
      </p:pic>
      <p:sp>
        <p:nvSpPr>
          <p:cNvPr id="6"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 name="Picture 19">
            <a:extLst>
              <a:ext uri="{FF2B5EF4-FFF2-40B4-BE49-F238E27FC236}">
                <a16:creationId xmlns:a16="http://schemas.microsoft.com/office/drawing/2014/main" id="{6A5B88BF-1DD8-5C66-18B7-2146AA72AD7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33" t="9421" r="361" b="7241"/>
          <a:stretch/>
        </p:blipFill>
        <p:spPr>
          <a:xfrm>
            <a:off x="5077587" y="1817348"/>
            <a:ext cx="1760219" cy="835136"/>
          </a:xfrm>
          <a:prstGeom prst="rect">
            <a:avLst/>
          </a:prstGeom>
        </p:spPr>
      </p:pic>
      <p:pic>
        <p:nvPicPr>
          <p:cNvPr id="24" name="Picture 23">
            <a:extLst>
              <a:ext uri="{FF2B5EF4-FFF2-40B4-BE49-F238E27FC236}">
                <a16:creationId xmlns:a16="http://schemas.microsoft.com/office/drawing/2014/main" id="{75406298-A7B0-5299-BE32-FF1CC0CAB9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21" t="10375" r="1665" b="7241"/>
          <a:stretch/>
        </p:blipFill>
        <p:spPr>
          <a:xfrm>
            <a:off x="5045772" y="2878613"/>
            <a:ext cx="1801851" cy="851932"/>
          </a:xfrm>
          <a:prstGeom prst="rect">
            <a:avLst/>
          </a:prstGeom>
        </p:spPr>
      </p:pic>
      <p:pic>
        <p:nvPicPr>
          <p:cNvPr id="35" name="Picture 34">
            <a:extLst>
              <a:ext uri="{FF2B5EF4-FFF2-40B4-BE49-F238E27FC236}">
                <a16:creationId xmlns:a16="http://schemas.microsoft.com/office/drawing/2014/main" id="{3EFE60CA-C151-8F57-569B-4DC71BA7369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9698" t="5649" r="16568" b="21060"/>
          <a:stretch/>
        </p:blipFill>
        <p:spPr>
          <a:xfrm>
            <a:off x="5023757" y="3931056"/>
            <a:ext cx="1016794" cy="597991"/>
          </a:xfrm>
          <a:prstGeom prst="rect">
            <a:avLst/>
          </a:prstGeom>
        </p:spPr>
      </p:pic>
      <p:pic>
        <p:nvPicPr>
          <p:cNvPr id="37" name="Picture 36">
            <a:extLst>
              <a:ext uri="{FF2B5EF4-FFF2-40B4-BE49-F238E27FC236}">
                <a16:creationId xmlns:a16="http://schemas.microsoft.com/office/drawing/2014/main" id="{DDE89152-C7E5-2153-CAF2-3ADC9DCB6DC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3333" t="11609" r="15000" b="8518"/>
          <a:stretch/>
        </p:blipFill>
        <p:spPr>
          <a:xfrm>
            <a:off x="5866020" y="3900181"/>
            <a:ext cx="1136874" cy="712710"/>
          </a:xfrm>
          <a:prstGeom prst="rect">
            <a:avLst/>
          </a:prstGeom>
        </p:spPr>
      </p:pic>
      <p:pic>
        <p:nvPicPr>
          <p:cNvPr id="40" name="Picture 39">
            <a:extLst>
              <a:ext uri="{FF2B5EF4-FFF2-40B4-BE49-F238E27FC236}">
                <a16:creationId xmlns:a16="http://schemas.microsoft.com/office/drawing/2014/main" id="{4A486263-589F-0E00-72EC-7FDEBC80F4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15894" y="1371599"/>
            <a:ext cx="1644400" cy="34589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494</TotalTime>
  <Words>592</Words>
  <Application>Microsoft Office PowerPoint</Application>
  <PresentationFormat>On-screen Show (4:3)</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  VEHICLE DETECTION &amp; PARKING LOTS MANAGEMENT SYSTEM Final Year Project (2019-2023) Department of Computer Science COMSATS University Islamabad, Attock Campus</vt:lpstr>
    </vt:vector>
  </TitlesOfParts>
  <Company>FAST 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Re-designing of Road/Rail Curves with Cubic Spiral Transitions.  Department of Mathematics          National University of Computers and Emerging Sciences Lahore</dc:title>
  <dc:creator>aisha.rashid</dc:creator>
  <cp:lastModifiedBy>HIFZA UMER</cp:lastModifiedBy>
  <cp:revision>209</cp:revision>
  <dcterms:created xsi:type="dcterms:W3CDTF">2010-06-23T06:26:00Z</dcterms:created>
  <dcterms:modified xsi:type="dcterms:W3CDTF">2023-05-24T05:03:57Z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D6EA9DAB8D334FA48AC8B76EB982E9E4</vt:lpwstr>
  </property>
  <property fmtid="{D5CDD505-2E9C-101B-9397-08002B2CF9AE}" pid="3" name="KSOProductBuildVer">
    <vt:lpwstr>1033-11.2.0.10382</vt:lpwstr>
  </property>
</Properties>
</file>