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0000FF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86218" autoAdjust="0"/>
  </p:normalViewPr>
  <p:slideViewPr>
    <p:cSldViewPr>
      <p:cViewPr varScale="1">
        <p:scale>
          <a:sx n="127" d="100"/>
          <a:sy n="127" d="100"/>
        </p:scale>
        <p:origin x="636" y="120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07/07/2020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07/07/2020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C2C-A28A-4A29-9A1A-1E360383CBFA}" type="datetime1">
              <a:rPr lang="en-US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7C76-E84C-4B04-80FB-0A506F95B314}" type="datetime1">
              <a:rPr lang="en-US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2B6E-E925-4755-9EB1-D901974723A3}" type="datetime1">
              <a:rPr lang="en-US" smtClean="0"/>
              <a:t>07/07/2020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9429-15C8-4B61-B188-C26460EBA733}" type="datetime1">
              <a:rPr lang="en-US" smtClean="0"/>
              <a:t>07/07/2020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B6A0-B263-4571-93C1-84F769667641}" type="datetime1">
              <a:rPr lang="en-US" smtClean="0"/>
              <a:t>07/07/2020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E4C6-0645-4CFE-8D87-E74C58F175AB}" type="datetime1">
              <a:rPr lang="en-US" smtClean="0"/>
              <a:t>07/07/2020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0903-7F8E-458D-9D75-80AF90CEFABC}" type="datetime1">
              <a:rPr lang="en-US" smtClean="0"/>
              <a:t>07/07/2020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FD6D54B-C00E-4F11-B500-41CCE0007BF1}" type="datetime1">
              <a:rPr lang="en-US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8737600" cy="2514600"/>
          </a:xfrm>
        </p:spPr>
        <p:txBody>
          <a:bodyPr>
            <a:normAutofit lnSpcReduction="10000"/>
          </a:bodyPr>
          <a:lstStyle/>
          <a:p>
            <a:r>
              <a:rPr lang="en-US" sz="3600">
                <a:solidFill>
                  <a:srgbClr val="AF0000"/>
                </a:solidFill>
              </a:rPr>
              <a:t>CSCI 360</a:t>
            </a:r>
            <a:endParaRPr lang="en-US" sz="1800">
              <a:solidFill>
                <a:srgbClr val="AF0000"/>
              </a:solidFill>
            </a:endParaRPr>
          </a:p>
          <a:p>
            <a:endParaRPr lang="en-US" sz="1800"/>
          </a:p>
          <a:p>
            <a:r>
              <a:rPr lang="en-US" sz="3600">
                <a:solidFill>
                  <a:srgbClr val="AF0000"/>
                </a:solidFill>
              </a:rPr>
              <a:t>16. Number Formats and Decimal Numbers</a:t>
            </a:r>
            <a:endParaRPr lang="en-US" sz="2000">
              <a:solidFill>
                <a:srgbClr val="AF0000"/>
              </a:solidFill>
            </a:endParaRPr>
          </a:p>
          <a:p>
            <a:endParaRPr lang="en-US" sz="2000"/>
          </a:p>
          <a:p>
            <a:r>
              <a:rPr lang="en-US" sz="3200"/>
              <a:t>by Geoffrey D. Decker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3151"/>
            <a:ext cx="10959517" cy="469983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j-lt"/>
              </a:rPr>
              <a:t>Declaring packed decimal variables: </a:t>
            </a:r>
            <a:br>
              <a:rPr lang="en-US" sz="1400">
                <a:latin typeface="+mj-lt"/>
              </a:rPr>
            </a:br>
            <a:endParaRPr lang="en-US" sz="1400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label    DC    mPLn'p'</a:t>
            </a:r>
            <a:r>
              <a:rPr lang="en-US">
                <a:latin typeface="+mj-lt"/>
              </a:rPr>
              <a:t>       (</a:t>
            </a:r>
            <a:r>
              <a:rPr lang="en-US">
                <a:latin typeface="Source Code Pro" panose="020B0509030403020204" pitchFamily="49" charset="0"/>
              </a:rPr>
              <a:t>L</a:t>
            </a:r>
            <a:r>
              <a:rPr lang="en-US">
                <a:latin typeface="+mj-lt"/>
              </a:rPr>
              <a:t> = length in bytes)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Declaration				Generates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NUM1 DC 3PL3'123'		00123C 00123C 00123C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NUM2 DC 2PL4'123'		0000123C 0000123C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NUM3 DC PL3'-1.23'	00123D</a:t>
            </a:r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(decimal not stored!)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NUM4 DC PL6'-123'		00000000123D 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NUM5 DC PL2'12345'	345C</a:t>
            </a:r>
            <a:r>
              <a:rPr lang="en-US">
                <a:latin typeface="+mj-lt"/>
              </a:rPr>
              <a:t>    </a:t>
            </a:r>
            <a:r>
              <a:rPr lang="en-US">
                <a:solidFill>
                  <a:srgbClr val="0000FF"/>
                </a:solidFill>
                <a:latin typeface="+mj-lt"/>
              </a:rPr>
              <a:t>(truncated on left!)</a:t>
            </a:r>
            <a:endParaRPr lang="en-US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1CE42-E93D-4309-A3D3-B0713D6EAB94}"/>
              </a:ext>
            </a:extLst>
          </p:cNvPr>
          <p:cNvCxnSpPr>
            <a:cxnSpLocks/>
          </p:cNvCxnSpPr>
          <p:nvPr/>
        </p:nvCxnSpPr>
        <p:spPr>
          <a:xfrm>
            <a:off x="616241" y="33528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AF527-74C0-4CEF-A095-A5C0A7763096}"/>
              </a:ext>
            </a:extLst>
          </p:cNvPr>
          <p:cNvCxnSpPr>
            <a:cxnSpLocks/>
          </p:cNvCxnSpPr>
          <p:nvPr/>
        </p:nvCxnSpPr>
        <p:spPr>
          <a:xfrm>
            <a:off x="609600" y="38100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D3E3A-D8E7-4EF6-8AD8-477B850DB7A1}"/>
              </a:ext>
            </a:extLst>
          </p:cNvPr>
          <p:cNvCxnSpPr>
            <a:cxnSpLocks/>
          </p:cNvCxnSpPr>
          <p:nvPr/>
        </p:nvCxnSpPr>
        <p:spPr>
          <a:xfrm>
            <a:off x="616241" y="4343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8052E9-F8E0-48ED-9A15-61A759DF799F}"/>
              </a:ext>
            </a:extLst>
          </p:cNvPr>
          <p:cNvCxnSpPr>
            <a:cxnSpLocks/>
          </p:cNvCxnSpPr>
          <p:nvPr/>
        </p:nvCxnSpPr>
        <p:spPr>
          <a:xfrm>
            <a:off x="609600" y="48768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B7A70-496A-4B03-9366-9B5FCD7D19E1}"/>
              </a:ext>
            </a:extLst>
          </p:cNvPr>
          <p:cNvCxnSpPr>
            <a:cxnSpLocks/>
          </p:cNvCxnSpPr>
          <p:nvPr/>
        </p:nvCxnSpPr>
        <p:spPr>
          <a:xfrm>
            <a:off x="616241" y="54102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66EDB-022D-4756-BC8B-4212BCB41C0F}"/>
              </a:ext>
            </a:extLst>
          </p:cNvPr>
          <p:cNvCxnSpPr>
            <a:cxnSpLocks/>
          </p:cNvCxnSpPr>
          <p:nvPr/>
        </p:nvCxnSpPr>
        <p:spPr>
          <a:xfrm>
            <a:off x="616241" y="5867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DAECF-958E-4B1B-AF30-87FAE4874B9D}"/>
              </a:ext>
            </a:extLst>
          </p:cNvPr>
          <p:cNvCxnSpPr>
            <a:cxnSpLocks/>
          </p:cNvCxnSpPr>
          <p:nvPr/>
        </p:nvCxnSpPr>
        <p:spPr>
          <a:xfrm>
            <a:off x="4724400" y="2819400"/>
            <a:ext cx="0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D614EA-AF01-4194-AD91-D9607F580E68}"/>
              </a:ext>
            </a:extLst>
          </p:cNvPr>
          <p:cNvCxnSpPr>
            <a:cxnSpLocks/>
          </p:cNvCxnSpPr>
          <p:nvPr/>
        </p:nvCxnSpPr>
        <p:spPr>
          <a:xfrm>
            <a:off x="609600" y="2819400"/>
            <a:ext cx="17826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7F3338-41A9-4471-8159-B6D0BD464A80}"/>
              </a:ext>
            </a:extLst>
          </p:cNvPr>
          <p:cNvCxnSpPr>
            <a:cxnSpLocks/>
          </p:cNvCxnSpPr>
          <p:nvPr/>
        </p:nvCxnSpPr>
        <p:spPr>
          <a:xfrm flipH="1">
            <a:off x="10127959" y="2819400"/>
            <a:ext cx="6641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A5D72D-B1E5-4EAC-8BD2-EBB7E2F31CF8}"/>
              </a:ext>
            </a:extLst>
          </p:cNvPr>
          <p:cNvCxnSpPr>
            <a:cxnSpLocks/>
          </p:cNvCxnSpPr>
          <p:nvPr/>
        </p:nvCxnSpPr>
        <p:spPr>
          <a:xfrm>
            <a:off x="609600" y="2819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242218"/>
            <a:ext cx="10363200" cy="5105401"/>
          </a:xfrm>
        </p:spPr>
        <p:txBody>
          <a:bodyPr/>
          <a:lstStyle/>
          <a:p>
            <a:r>
              <a:rPr lang="en-US">
                <a:latin typeface="+mj-lt"/>
              </a:rPr>
              <a:t>As long as they are signed numbers – and they usually are, of course – packed decimal variables will </a:t>
            </a:r>
            <a:r>
              <a:rPr lang="en-US" b="1" i="1">
                <a:latin typeface="+mj-lt"/>
              </a:rPr>
              <a:t>always</a:t>
            </a:r>
            <a:r>
              <a:rPr lang="en-US">
                <a:latin typeface="+mj-lt"/>
              </a:rPr>
              <a:t> have an odd number of digits.</a:t>
            </a: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Why is that?  It's because there are two decimal digits for each byte of the packed decimal variable except for the last, or rightmost, byte which holds both a decimal digit </a:t>
            </a:r>
            <a:r>
              <a:rPr lang="en-US" b="1" i="1">
                <a:latin typeface="+mj-lt"/>
              </a:rPr>
              <a:t>and</a:t>
            </a:r>
            <a:r>
              <a:rPr lang="en-US">
                <a:latin typeface="+mj-lt"/>
              </a:rPr>
              <a:t> the sign hex digit.</a:t>
            </a: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Declaration:   </a:t>
            </a:r>
            <a:r>
              <a:rPr lang="en-US">
                <a:latin typeface="Source Code Pro" panose="020B0509030403020204" pitchFamily="49" charset="0"/>
              </a:rPr>
              <a:t>NUM3     DC    PL8'32550203.992'</a:t>
            </a:r>
            <a:br>
              <a:rPr lang="en-US" sz="1400">
                <a:latin typeface="Source Code Pro" panose="020B0509030403020204" pitchFamily="49" charset="0"/>
              </a:rPr>
            </a:br>
            <a:br>
              <a:rPr lang="en-US" sz="1400">
                <a:latin typeface="+mj-lt"/>
              </a:rPr>
            </a:br>
            <a:r>
              <a:rPr lang="en-US" sz="1400">
                <a:latin typeface="+mj-lt"/>
              </a:rPr>
              <a:t>  </a:t>
            </a:r>
            <a:r>
              <a:rPr lang="en-US">
                <a:latin typeface="+mj-lt"/>
              </a:rPr>
              <a:t>  In storage:   </a:t>
            </a:r>
            <a:r>
              <a:rPr lang="en-US">
                <a:latin typeface="Source Code Pro" panose="020B0509030403020204" pitchFamily="49" charset="0"/>
              </a:rPr>
              <a:t>00 00 32 55 02 03 99 2C</a:t>
            </a:r>
            <a:r>
              <a:rPr lang="en-US">
                <a:latin typeface="+mj-lt"/>
              </a:rPr>
              <a:t>      </a:t>
            </a:r>
            <a:r>
              <a:rPr lang="en-US">
                <a:solidFill>
                  <a:srgbClr val="FF0000"/>
                </a:solidFill>
                <a:latin typeface="+mj-lt"/>
              </a:rPr>
              <a:t>(or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+mj-lt"/>
              </a:rPr>
              <a:t>,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E</a:t>
            </a:r>
            <a:r>
              <a:rPr lang="en-US">
                <a:solidFill>
                  <a:srgbClr val="FF0000"/>
                </a:solidFill>
                <a:latin typeface="+mj-lt"/>
              </a:rPr>
              <a:t> or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F</a:t>
            </a:r>
            <a:r>
              <a:rPr lang="en-US">
                <a:solidFill>
                  <a:srgbClr val="FF0000"/>
                </a:solidFill>
                <a:latin typeface="+mj-lt"/>
              </a:rPr>
              <a:t>)</a:t>
            </a:r>
            <a:endParaRPr lang="en-US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Of course, there is no space between each byte in storage.</a:t>
            </a:r>
            <a:br>
              <a:rPr lang="en-US">
                <a:latin typeface="+mj-lt"/>
              </a:rPr>
            </a:br>
            <a:endParaRPr lang="en-US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464800" cy="4648200"/>
          </a:xfrm>
        </p:spPr>
        <p:txBody>
          <a:bodyPr/>
          <a:lstStyle/>
          <a:p>
            <a:r>
              <a:rPr lang="en-US"/>
              <a:t>We are now going to learn to do arithmetic in decimal instead of in fullwords and registers.</a:t>
            </a:r>
          </a:p>
          <a:p>
            <a:endParaRPr lang="en-US" sz="1400" dirty="0"/>
          </a:p>
          <a:p>
            <a:r>
              <a:rPr lang="en-US"/>
              <a:t>These number types are called packed decimal numbers, packed numbers or simply decimal for short.</a:t>
            </a:r>
          </a:p>
          <a:p>
            <a:endParaRPr lang="en-US" sz="1400" dirty="0"/>
          </a:p>
          <a:p>
            <a:r>
              <a:rPr lang="en-US"/>
              <a:t>These cannot be taught at the beginning of the course.</a:t>
            </a:r>
          </a:p>
          <a:p>
            <a:endParaRPr lang="en-US" sz="1400" dirty="0"/>
          </a:p>
          <a:p>
            <a:r>
              <a:rPr lang="en-US"/>
              <a:t>These instructions are actually much trickier than using fullword arithmetic.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Formats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1524000"/>
            <a:ext cx="104648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are the advantages of using decimal format numbers?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/>
              <a:t>Numbers are in storage in decimal so dumps are easier to read.</a:t>
            </a:r>
          </a:p>
          <a:p>
            <a:endParaRPr lang="en-US" sz="1400"/>
          </a:p>
          <a:p>
            <a:r>
              <a:rPr lang="en-US"/>
              <a:t>We can use larger numbers – up to 31 decimal digits!</a:t>
            </a:r>
          </a:p>
          <a:p>
            <a:endParaRPr lang="en-US" sz="1400"/>
          </a:p>
          <a:p>
            <a:r>
              <a:rPr lang="en-US"/>
              <a:t>Both operands are in storage so we don't need to use registers.</a:t>
            </a:r>
          </a:p>
          <a:p>
            <a:endParaRPr lang="en-US" sz="1400"/>
          </a:p>
          <a:p>
            <a:r>
              <a:rPr lang="en-US"/>
              <a:t>Storage to storage arithmetic means fewer instructions to do arithmetic.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Formats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1470818"/>
            <a:ext cx="104648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actually two decimal formats: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/>
              <a:t>Zoned Decimal Format – the number is represented in character format (EBCDIC), similar to what we get after an XDECO.</a:t>
            </a:r>
          </a:p>
          <a:p>
            <a:endParaRPr lang="en-US" sz="1000"/>
          </a:p>
          <a:p>
            <a:pPr lvl="1"/>
            <a:r>
              <a:rPr lang="en-US"/>
              <a:t>Used for getting input and for formatting output.</a:t>
            </a:r>
          </a:p>
          <a:p>
            <a:pPr lvl="1"/>
            <a:endParaRPr lang="en-US" sz="1000"/>
          </a:p>
          <a:p>
            <a:pPr lvl="1"/>
            <a:r>
              <a:rPr lang="en-US"/>
              <a:t>Example zoned decimal number:  </a:t>
            </a:r>
            <a:r>
              <a:rPr lang="en-US">
                <a:latin typeface="Source Code Pro" panose="020B0509030403020204" pitchFamily="49" charset="0"/>
              </a:rPr>
              <a:t>F1F2F8F9 = 1289</a:t>
            </a:r>
            <a:r>
              <a:rPr lang="en-US" baseline="-25000">
                <a:latin typeface="Source Code Pro" panose="020B0509030403020204" pitchFamily="49" charset="0"/>
              </a:rPr>
              <a:t>10</a:t>
            </a:r>
          </a:p>
          <a:p>
            <a:pPr lvl="1"/>
            <a:endParaRPr lang="en-US" sz="1000" baseline="-25000">
              <a:latin typeface="+mj-lt"/>
            </a:endParaRPr>
          </a:p>
          <a:p>
            <a:r>
              <a:rPr lang="en-US">
                <a:latin typeface="+mj-lt"/>
              </a:rPr>
              <a:t>Packed Decimal Format – the format used for doing arithmetic in decimal.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Formats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8500" y="1928018"/>
            <a:ext cx="9880600" cy="3733800"/>
          </a:xfrm>
        </p:spPr>
        <p:txBody>
          <a:bodyPr/>
          <a:lstStyle/>
          <a:p>
            <a:r>
              <a:rPr lang="en-US"/>
              <a:t>Example 4-byte zoned decimal number:  </a:t>
            </a:r>
            <a:r>
              <a:rPr lang="en-US">
                <a:latin typeface="Source Code Pro" panose="020B0509030403020204" pitchFamily="49" charset="0"/>
              </a:rPr>
              <a:t>F1F2F8F9 = 1289</a:t>
            </a:r>
            <a:r>
              <a:rPr lang="en-US" baseline="-25000">
                <a:latin typeface="Source Code Pro" panose="020B0509030403020204" pitchFamily="49" charset="0"/>
              </a:rPr>
              <a:t>10</a:t>
            </a:r>
          </a:p>
          <a:p>
            <a:pPr marL="457200" lvl="1" indent="0">
              <a:buNone/>
            </a:pPr>
            <a:endParaRPr lang="en-US" sz="1400" baseline="-25000">
              <a:latin typeface="+mj-lt"/>
            </a:endParaRPr>
          </a:p>
          <a:p>
            <a:r>
              <a:rPr lang="en-US">
                <a:latin typeface="+mj-lt"/>
              </a:rPr>
              <a:t>One zoned decimal digit per byte.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Within the byte, the left hex digit is the zone digit, and the right hex digit is the numeric digit.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855366"/>
            <a:ext cx="10058400" cy="3733800"/>
          </a:xfrm>
        </p:spPr>
        <p:txBody>
          <a:bodyPr/>
          <a:lstStyle/>
          <a:p>
            <a:r>
              <a:rPr lang="en-US"/>
              <a:t>The zone digit of the rightmost byte is used to represent the sign.</a:t>
            </a:r>
          </a:p>
          <a:p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Would be similar to writing this number:  </a:t>
            </a:r>
            <a:r>
              <a:rPr 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-</a:t>
            </a:r>
            <a:r>
              <a:rPr lang="en-US">
                <a:latin typeface="Source Code Pro" panose="020B0509030403020204" pitchFamily="49" charset="0"/>
              </a:rPr>
              <a:t>1289</a:t>
            </a:r>
            <a:r>
              <a:rPr lang="en-US">
                <a:latin typeface="+mj-lt"/>
              </a:rPr>
              <a:t>    as:  </a:t>
            </a:r>
            <a:r>
              <a:rPr lang="en-US">
                <a:latin typeface="Source Code Pro" panose="020B0509030403020204" pitchFamily="49" charset="0"/>
              </a:rPr>
              <a:t>128</a:t>
            </a:r>
            <a:r>
              <a:rPr 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-</a:t>
            </a:r>
            <a:r>
              <a:rPr lang="en-US">
                <a:latin typeface="Source Code Pro" panose="020B0509030403020204" pitchFamily="49" charset="0"/>
              </a:rPr>
              <a:t>9</a:t>
            </a:r>
          </a:p>
          <a:p>
            <a:endParaRPr lang="en-US" sz="1000">
              <a:latin typeface="+mj-lt"/>
            </a:endParaRPr>
          </a:p>
          <a:p>
            <a:pPr lvl="1"/>
            <a:r>
              <a:rPr lang="en-US">
                <a:latin typeface="+mj-lt"/>
              </a:rPr>
              <a:t>If the sign digit is </a:t>
            </a:r>
            <a:r>
              <a:rPr lang="en-US">
                <a:latin typeface="Source Code Pro" panose="020B0509030403020204" pitchFamily="49" charset="0"/>
              </a:rPr>
              <a:t>A</a:t>
            </a:r>
            <a:r>
              <a:rPr lang="en-US">
                <a:latin typeface="+mj-lt"/>
              </a:rPr>
              <a:t>, </a:t>
            </a:r>
            <a:r>
              <a:rPr lang="en-US">
                <a:latin typeface="Source Code Pro" panose="020B0509030403020204" pitchFamily="49" charset="0"/>
              </a:rPr>
              <a:t>C</a:t>
            </a:r>
            <a:r>
              <a:rPr lang="en-US">
                <a:latin typeface="+mj-lt"/>
              </a:rPr>
              <a:t>, </a:t>
            </a:r>
            <a:r>
              <a:rPr lang="en-US">
                <a:latin typeface="Source Code Pro" panose="020B0509030403020204" pitchFamily="49" charset="0"/>
              </a:rPr>
              <a:t>E</a:t>
            </a:r>
            <a:r>
              <a:rPr lang="en-US">
                <a:latin typeface="+mj-lt"/>
              </a:rPr>
              <a:t> or </a:t>
            </a:r>
            <a:r>
              <a:rPr lang="en-US">
                <a:latin typeface="Source Code Pro" panose="020B0509030403020204" pitchFamily="49" charset="0"/>
              </a:rPr>
              <a:t>F</a:t>
            </a:r>
            <a:r>
              <a:rPr lang="en-US">
                <a:latin typeface="+mj-lt"/>
              </a:rPr>
              <a:t>, the number is positive.</a:t>
            </a:r>
          </a:p>
          <a:p>
            <a:pPr lvl="1"/>
            <a:endParaRPr lang="en-US" sz="1000">
              <a:latin typeface="+mj-lt"/>
            </a:endParaRPr>
          </a:p>
          <a:p>
            <a:pPr lvl="1"/>
            <a:r>
              <a:rPr lang="en-US">
                <a:latin typeface="+mj-lt"/>
              </a:rPr>
              <a:t>If the sign digit is </a:t>
            </a:r>
            <a:r>
              <a:rPr lang="en-US">
                <a:latin typeface="Source Code Pro" panose="020B0509030403020204" pitchFamily="49" charset="0"/>
              </a:rPr>
              <a:t>B</a:t>
            </a:r>
            <a:r>
              <a:rPr lang="en-US">
                <a:latin typeface="+mj-lt"/>
              </a:rPr>
              <a:t> or </a:t>
            </a:r>
            <a:r>
              <a:rPr lang="en-US">
                <a:latin typeface="Source Code Pro" panose="020B0509030403020204" pitchFamily="49" charset="0"/>
              </a:rPr>
              <a:t>D</a:t>
            </a:r>
            <a:r>
              <a:rPr lang="en-US">
                <a:latin typeface="+mj-lt"/>
              </a:rPr>
              <a:t>, the number is negative.</a:t>
            </a:r>
          </a:p>
          <a:p>
            <a:pPr lvl="1"/>
            <a:endParaRPr lang="en-US" sz="1400">
              <a:latin typeface="+mj-lt"/>
            </a:endParaRPr>
          </a:p>
          <a:p>
            <a:r>
              <a:rPr lang="en-US">
                <a:latin typeface="+mj-lt"/>
              </a:rPr>
              <a:t>The number above in zoned decimal is </a:t>
            </a:r>
            <a:r>
              <a:rPr lang="en-US">
                <a:latin typeface="Source Code Pro" panose="020B0509030403020204" pitchFamily="49" charset="0"/>
              </a:rPr>
              <a:t>F1F2F8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B</a:t>
            </a:r>
            <a:r>
              <a:rPr lang="en-US">
                <a:latin typeface="Source Code Pro" panose="020B0509030403020204" pitchFamily="49" charset="0"/>
              </a:rPr>
              <a:t>9</a:t>
            </a:r>
            <a:r>
              <a:rPr lang="en-US">
                <a:latin typeface="+mj-lt"/>
              </a:rPr>
              <a:t> or </a:t>
            </a:r>
            <a:r>
              <a:rPr lang="en-US">
                <a:latin typeface="Source Code Pro" panose="020B0509030403020204" pitchFamily="49" charset="0"/>
              </a:rPr>
              <a:t>F1F2F8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D</a:t>
            </a:r>
            <a:r>
              <a:rPr lang="en-US">
                <a:latin typeface="Source Code Pro" panose="020B0509030403020204" pitchFamily="49" charset="0"/>
              </a:rPr>
              <a:t>9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41" y="1396169"/>
            <a:ext cx="10959517" cy="4623631"/>
          </a:xfrm>
        </p:spPr>
        <p:txBody>
          <a:bodyPr/>
          <a:lstStyle/>
          <a:p>
            <a:r>
              <a:rPr lang="en-US">
                <a:latin typeface="+mj-lt"/>
              </a:rPr>
              <a:t>Examples:</a:t>
            </a:r>
          </a:p>
          <a:p>
            <a:endParaRPr lang="en-US" sz="1000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</a:rPr>
              <a:t>F3F8F4F3</a:t>
            </a:r>
            <a:r>
              <a:rPr lang="en-US">
                <a:latin typeface="+mj-lt"/>
              </a:rPr>
              <a:t> is equivalent to </a:t>
            </a:r>
            <a:r>
              <a:rPr lang="en-US">
                <a:latin typeface="Source Code Pro" panose="020B0509030403020204" pitchFamily="49" charset="0"/>
              </a:rPr>
              <a:t>3843</a:t>
            </a:r>
          </a:p>
          <a:p>
            <a:pPr lvl="1"/>
            <a:endParaRPr lang="en-US" sz="1000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</a:rPr>
              <a:t>F1F2D3</a:t>
            </a:r>
            <a:r>
              <a:rPr lang="en-US">
                <a:latin typeface="+mj-lt"/>
              </a:rPr>
              <a:t> is equivalent to </a:t>
            </a:r>
            <a:r>
              <a:rPr lang="en-US">
                <a:latin typeface="Source Code Pro" panose="020B0509030403020204" pitchFamily="49" charset="0"/>
              </a:rPr>
              <a:t>-123</a:t>
            </a:r>
          </a:p>
          <a:p>
            <a:pPr lvl="1"/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A zoned decimal number looks a lot like the character, or EBCDIC, representation of the number.</a:t>
            </a: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The difference is the sign zone digit in the first hex digit of the last byte. </a:t>
            </a: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You </a:t>
            </a:r>
            <a:r>
              <a:rPr lang="en-US" b="1">
                <a:solidFill>
                  <a:srgbClr val="FF0000"/>
                </a:solidFill>
                <a:latin typeface="+mj-lt"/>
              </a:rPr>
              <a:t>cannot</a:t>
            </a:r>
            <a:r>
              <a:rPr lang="en-US">
                <a:latin typeface="+mj-lt"/>
              </a:rPr>
              <a:t> do arithmetic with zoned decimal numbers!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41" y="1396169"/>
            <a:ext cx="10959517" cy="469983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j-lt"/>
              </a:rPr>
              <a:t>Declaring zoned decimal variables:</a:t>
            </a:r>
            <a:br>
              <a:rPr lang="en-US" sz="1400">
                <a:latin typeface="+mj-lt"/>
              </a:rPr>
            </a:br>
            <a:endParaRPr lang="en-US" sz="1400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   label    DC    mZLn'p'</a:t>
            </a:r>
            <a:r>
              <a:rPr lang="en-US">
                <a:latin typeface="+mj-lt"/>
              </a:rPr>
              <a:t>       (</a:t>
            </a:r>
            <a:r>
              <a:rPr lang="en-US">
                <a:latin typeface="Source Code Pro" panose="020B0509030403020204" pitchFamily="49" charset="0"/>
              </a:rPr>
              <a:t>L</a:t>
            </a:r>
            <a:r>
              <a:rPr lang="en-US">
                <a:latin typeface="+mj-lt"/>
              </a:rPr>
              <a:t> = length in bytes)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Declaration				Generates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NUM1 DC 3ZL3'123'		F1F2C3 F1F2C3 F1F2C3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NUM2 DC 3Z'123'		F1F2C3 F1F2C3 F1F2C3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NUM3 DC ZL3'-123'		F1F2D3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NUM4 DC ZL6'-123'		F0F0F0F1F2D3</a:t>
            </a:r>
          </a:p>
          <a:p>
            <a:pPr marL="0" indent="0">
              <a:buNone/>
            </a:pPr>
            <a:r>
              <a:rPr lang="en-US">
                <a:latin typeface="Source Code Pro" panose="020B0509030403020204" pitchFamily="49" charset="0"/>
              </a:rPr>
              <a:t>NUM5 DC ZL3'1.23'		F1F2C3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1CE42-E93D-4309-A3D3-B0713D6EAB94}"/>
              </a:ext>
            </a:extLst>
          </p:cNvPr>
          <p:cNvCxnSpPr>
            <a:cxnSpLocks/>
          </p:cNvCxnSpPr>
          <p:nvPr/>
        </p:nvCxnSpPr>
        <p:spPr>
          <a:xfrm>
            <a:off x="616241" y="33528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AF527-74C0-4CEF-A095-A5C0A7763096}"/>
              </a:ext>
            </a:extLst>
          </p:cNvPr>
          <p:cNvCxnSpPr>
            <a:cxnSpLocks/>
          </p:cNvCxnSpPr>
          <p:nvPr/>
        </p:nvCxnSpPr>
        <p:spPr>
          <a:xfrm>
            <a:off x="609600" y="38100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D3E3A-D8E7-4EF6-8AD8-477B850DB7A1}"/>
              </a:ext>
            </a:extLst>
          </p:cNvPr>
          <p:cNvCxnSpPr>
            <a:cxnSpLocks/>
          </p:cNvCxnSpPr>
          <p:nvPr/>
        </p:nvCxnSpPr>
        <p:spPr>
          <a:xfrm>
            <a:off x="616241" y="4343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8052E9-F8E0-48ED-9A15-61A759DF799F}"/>
              </a:ext>
            </a:extLst>
          </p:cNvPr>
          <p:cNvCxnSpPr>
            <a:cxnSpLocks/>
          </p:cNvCxnSpPr>
          <p:nvPr/>
        </p:nvCxnSpPr>
        <p:spPr>
          <a:xfrm>
            <a:off x="609600" y="48768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B7A70-496A-4B03-9366-9B5FCD7D19E1}"/>
              </a:ext>
            </a:extLst>
          </p:cNvPr>
          <p:cNvCxnSpPr>
            <a:cxnSpLocks/>
          </p:cNvCxnSpPr>
          <p:nvPr/>
        </p:nvCxnSpPr>
        <p:spPr>
          <a:xfrm>
            <a:off x="616241" y="54102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66EDB-022D-4756-BC8B-4212BCB41C0F}"/>
              </a:ext>
            </a:extLst>
          </p:cNvPr>
          <p:cNvCxnSpPr>
            <a:cxnSpLocks/>
          </p:cNvCxnSpPr>
          <p:nvPr/>
        </p:nvCxnSpPr>
        <p:spPr>
          <a:xfrm>
            <a:off x="616241" y="5867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DAECF-958E-4B1B-AF30-87FAE4874B9D}"/>
              </a:ext>
            </a:extLst>
          </p:cNvPr>
          <p:cNvCxnSpPr>
            <a:cxnSpLocks/>
          </p:cNvCxnSpPr>
          <p:nvPr/>
        </p:nvCxnSpPr>
        <p:spPr>
          <a:xfrm>
            <a:off x="4724400" y="2819400"/>
            <a:ext cx="0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D614EA-AF01-4194-AD91-D9607F580E68}"/>
              </a:ext>
            </a:extLst>
          </p:cNvPr>
          <p:cNvCxnSpPr>
            <a:cxnSpLocks/>
          </p:cNvCxnSpPr>
          <p:nvPr/>
        </p:nvCxnSpPr>
        <p:spPr>
          <a:xfrm>
            <a:off x="609600" y="2819400"/>
            <a:ext cx="17826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7F3338-41A9-4471-8159-B6D0BD464A80}"/>
              </a:ext>
            </a:extLst>
          </p:cNvPr>
          <p:cNvCxnSpPr>
            <a:cxnSpLocks/>
          </p:cNvCxnSpPr>
          <p:nvPr/>
        </p:nvCxnSpPr>
        <p:spPr>
          <a:xfrm flipH="1">
            <a:off x="10127959" y="2819400"/>
            <a:ext cx="6641" cy="3048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A5D72D-B1E5-4EAC-8BD2-EBB7E2F31CF8}"/>
              </a:ext>
            </a:extLst>
          </p:cNvPr>
          <p:cNvCxnSpPr>
            <a:cxnSpLocks/>
          </p:cNvCxnSpPr>
          <p:nvPr/>
        </p:nvCxnSpPr>
        <p:spPr>
          <a:xfrm>
            <a:off x="609600" y="2819400"/>
            <a:ext cx="95183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0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1" y="1219200"/>
            <a:ext cx="10617200" cy="5105401"/>
          </a:xfrm>
        </p:spPr>
        <p:txBody>
          <a:bodyPr/>
          <a:lstStyle/>
          <a:p>
            <a:r>
              <a:rPr lang="en-US">
                <a:latin typeface="+mj-lt"/>
              </a:rPr>
              <a:t>Examples:</a:t>
            </a:r>
          </a:p>
          <a:p>
            <a:endParaRPr lang="en-US" sz="1000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</a:rPr>
              <a:t>03843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F</a:t>
            </a:r>
            <a:r>
              <a:rPr lang="en-US">
                <a:latin typeface="+mj-lt"/>
              </a:rPr>
              <a:t> is equivalent to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+</a:t>
            </a:r>
            <a:r>
              <a:rPr lang="en-US">
                <a:latin typeface="Source Code Pro" panose="020B0509030403020204" pitchFamily="49" charset="0"/>
              </a:rPr>
              <a:t>3843</a:t>
            </a:r>
            <a:r>
              <a:rPr lang="en-US">
                <a:latin typeface="+mj-lt"/>
              </a:rPr>
              <a:t>	(again,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A</a:t>
            </a:r>
            <a:r>
              <a:rPr lang="en-US">
                <a:latin typeface="+mj-lt"/>
              </a:rPr>
              <a:t>,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C</a:t>
            </a:r>
            <a:r>
              <a:rPr lang="en-US">
                <a:latin typeface="+mj-lt"/>
              </a:rPr>
              <a:t>,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E</a:t>
            </a:r>
            <a:r>
              <a:rPr lang="en-US">
                <a:latin typeface="+mj-lt"/>
              </a:rPr>
              <a:t> or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F</a:t>
            </a:r>
            <a:r>
              <a:rPr lang="en-US">
                <a:latin typeface="+mj-lt"/>
              </a:rPr>
              <a:t> are </a:t>
            </a:r>
            <a:r>
              <a:rPr lang="en-US" i="1">
                <a:solidFill>
                  <a:srgbClr val="FF0000"/>
                </a:solidFill>
                <a:latin typeface="+mj-lt"/>
              </a:rPr>
              <a:t>positive</a:t>
            </a:r>
            <a:r>
              <a:rPr lang="en-US">
                <a:latin typeface="+mj-lt"/>
              </a:rPr>
              <a:t>)</a:t>
            </a:r>
          </a:p>
          <a:p>
            <a:pPr lvl="1"/>
            <a:endParaRPr lang="en-US" sz="1600">
              <a:latin typeface="+mj-lt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</a:rPr>
              <a:t>123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D</a:t>
            </a:r>
            <a:r>
              <a:rPr lang="en-US">
                <a:latin typeface="+mj-lt"/>
              </a:rPr>
              <a:t> is equivalent to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-</a:t>
            </a:r>
            <a:r>
              <a:rPr lang="en-US">
                <a:latin typeface="Source Code Pro" panose="020B0509030403020204" pitchFamily="49" charset="0"/>
              </a:rPr>
              <a:t>123</a:t>
            </a:r>
            <a:r>
              <a:rPr lang="en-US">
                <a:latin typeface="+mj-lt"/>
              </a:rPr>
              <a:t>		(again,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B</a:t>
            </a:r>
            <a:r>
              <a:rPr lang="en-US">
                <a:latin typeface="+mj-lt"/>
              </a:rPr>
              <a:t> or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D</a:t>
            </a:r>
            <a:r>
              <a:rPr lang="en-US">
                <a:latin typeface="+mj-lt"/>
              </a:rPr>
              <a:t> are </a:t>
            </a:r>
            <a:r>
              <a:rPr lang="en-US" i="1">
                <a:solidFill>
                  <a:srgbClr val="FF0000"/>
                </a:solidFill>
                <a:latin typeface="+mj-lt"/>
              </a:rPr>
              <a:t>negative</a:t>
            </a:r>
            <a:r>
              <a:rPr lang="en-US">
                <a:latin typeface="+mj-lt"/>
              </a:rPr>
              <a:t>)</a:t>
            </a:r>
          </a:p>
          <a:p>
            <a:pPr marL="457200" lvl="1" indent="0">
              <a:buNone/>
            </a:pPr>
            <a:endParaRPr lang="en-US" sz="1000">
              <a:latin typeface="Source Code Pro" panose="020B05090304030202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Source Code Pro" panose="020B0509030403020204" pitchFamily="49" charset="0"/>
              </a:rPr>
              <a:t>0167423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C</a:t>
            </a:r>
            <a:r>
              <a:rPr lang="en-US">
                <a:latin typeface="+mj-lt"/>
              </a:rPr>
              <a:t> is equivalent to </a:t>
            </a:r>
            <a:r>
              <a:rPr lang="en-US">
                <a:solidFill>
                  <a:srgbClr val="FF0000"/>
                </a:solidFill>
                <a:latin typeface="Source Code Pro" panose="020B0509030403020204" pitchFamily="49" charset="0"/>
              </a:rPr>
              <a:t>+</a:t>
            </a:r>
            <a:r>
              <a:rPr lang="en-US">
                <a:latin typeface="Source Code Pro" panose="020B0509030403020204" pitchFamily="49" charset="0"/>
              </a:rPr>
              <a:t>167423 </a:t>
            </a:r>
          </a:p>
          <a:p>
            <a:pPr lvl="1"/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Each number translates to a digit in the packed number, with the sign represented by the hex digit </a:t>
            </a:r>
            <a:r>
              <a:rPr lang="en-US" i="1">
                <a:latin typeface="+mj-lt"/>
              </a:rPr>
              <a:t>at the end of the representation</a:t>
            </a:r>
            <a:r>
              <a:rPr lang="en-US">
                <a:latin typeface="+mj-lt"/>
              </a:rPr>
              <a:t>.</a:t>
            </a:r>
          </a:p>
          <a:p>
            <a:endParaRPr lang="en-US" sz="1000">
              <a:latin typeface="+mj-lt"/>
            </a:endParaRPr>
          </a:p>
          <a:p>
            <a:r>
              <a:rPr lang="en-US">
                <a:latin typeface="+mj-lt"/>
              </a:rPr>
              <a:t>Note the leading </a:t>
            </a:r>
            <a:r>
              <a:rPr lang="en-US">
                <a:latin typeface="Source Code Pro" panose="020B0509030403020204" pitchFamily="49" charset="0"/>
              </a:rPr>
              <a:t>0</a:t>
            </a:r>
            <a:r>
              <a:rPr lang="en-US">
                <a:latin typeface="+mj-lt"/>
              </a:rPr>
              <a:t> in both the first and third packed decimal numbers so that the first byte of the packed decimal number has two digits.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Packed Decimal Numbers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E893-529A-4961-BDC0-263E5E1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BC2A-0CF0-409F-9162-73CB7DD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F825A7-193B-4752-9423-3EA2D8880DA9}"/>
              </a:ext>
            </a:extLst>
          </p:cNvPr>
          <p:cNvCxnSpPr>
            <a:cxnSpLocks/>
          </p:cNvCxnSpPr>
          <p:nvPr/>
        </p:nvCxnSpPr>
        <p:spPr>
          <a:xfrm flipV="1">
            <a:off x="7239000" y="17526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FAEF3D-373F-433F-805F-A8CA1137F017}"/>
              </a:ext>
            </a:extLst>
          </p:cNvPr>
          <p:cNvCxnSpPr/>
          <p:nvPr/>
        </p:nvCxnSpPr>
        <p:spPr>
          <a:xfrm flipH="1">
            <a:off x="2209800" y="1752600"/>
            <a:ext cx="5029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7A0F0-6088-4230-96C1-9B298C2DF8C7}"/>
              </a:ext>
            </a:extLst>
          </p:cNvPr>
          <p:cNvCxnSpPr>
            <a:cxnSpLocks/>
          </p:cNvCxnSpPr>
          <p:nvPr/>
        </p:nvCxnSpPr>
        <p:spPr>
          <a:xfrm>
            <a:off x="2209800" y="1752600"/>
            <a:ext cx="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84941B-112E-4E56-94F7-1154C56156A7}"/>
              </a:ext>
            </a:extLst>
          </p:cNvPr>
          <p:cNvCxnSpPr/>
          <p:nvPr/>
        </p:nvCxnSpPr>
        <p:spPr>
          <a:xfrm>
            <a:off x="7239000" y="1752600"/>
            <a:ext cx="1447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7132B-9240-4BB7-9312-5227B920B74F}"/>
              </a:ext>
            </a:extLst>
          </p:cNvPr>
          <p:cNvCxnSpPr/>
          <p:nvPr/>
        </p:nvCxnSpPr>
        <p:spPr>
          <a:xfrm>
            <a:off x="7620000" y="17526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ECCA6C-C29D-4DD2-9E0D-40E9B5F29972}"/>
              </a:ext>
            </a:extLst>
          </p:cNvPr>
          <p:cNvCxnSpPr/>
          <p:nvPr/>
        </p:nvCxnSpPr>
        <p:spPr>
          <a:xfrm>
            <a:off x="8001000" y="17526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EC8BCF-8BDB-4369-8F0D-35886AD58BE9}"/>
              </a:ext>
            </a:extLst>
          </p:cNvPr>
          <p:cNvCxnSpPr/>
          <p:nvPr/>
        </p:nvCxnSpPr>
        <p:spPr>
          <a:xfrm>
            <a:off x="8686800" y="17526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869C48-EBFE-414B-92EA-FF169A723A77}"/>
              </a:ext>
            </a:extLst>
          </p:cNvPr>
          <p:cNvCxnSpPr/>
          <p:nvPr/>
        </p:nvCxnSpPr>
        <p:spPr>
          <a:xfrm>
            <a:off x="1752600" y="2590800"/>
            <a:ext cx="6172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08A7B4-A064-4583-AE37-678AED31F23D}"/>
              </a:ext>
            </a:extLst>
          </p:cNvPr>
          <p:cNvCxnSpPr>
            <a:cxnSpLocks/>
          </p:cNvCxnSpPr>
          <p:nvPr/>
        </p:nvCxnSpPr>
        <p:spPr>
          <a:xfrm>
            <a:off x="1752600" y="2590800"/>
            <a:ext cx="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2FF8D7-E32F-4A22-800E-1DAD1BA2A626}"/>
              </a:ext>
            </a:extLst>
          </p:cNvPr>
          <p:cNvCxnSpPr>
            <a:cxnSpLocks/>
          </p:cNvCxnSpPr>
          <p:nvPr/>
        </p:nvCxnSpPr>
        <p:spPr>
          <a:xfrm>
            <a:off x="7239000" y="25908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7BFF2C-F33D-44F2-B646-706247030CD8}"/>
              </a:ext>
            </a:extLst>
          </p:cNvPr>
          <p:cNvCxnSpPr>
            <a:cxnSpLocks/>
          </p:cNvCxnSpPr>
          <p:nvPr/>
        </p:nvCxnSpPr>
        <p:spPr>
          <a:xfrm>
            <a:off x="7924800" y="2590800"/>
            <a:ext cx="0" cy="228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561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2D95BFCD0984B9A2424E8D765ABDC" ma:contentTypeVersion="4" ma:contentTypeDescription="Create a new document." ma:contentTypeScope="" ma:versionID="3dc2a2ebfb0943ae5b41c62af98dbafd">
  <xsd:schema xmlns:xsd="http://www.w3.org/2001/XMLSchema" xmlns:xs="http://www.w3.org/2001/XMLSchema" xmlns:p="http://schemas.microsoft.com/office/2006/metadata/properties" xmlns:ns3="8b64faf5-3f66-4cf7-a459-2ed0de91dcd6" targetNamespace="http://schemas.microsoft.com/office/2006/metadata/properties" ma:root="true" ma:fieldsID="60f9688705dc0a395afda55092141168" ns3:_="">
    <xsd:import namespace="8b64faf5-3f66-4cf7-a459-2ed0de91dc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4faf5-3f66-4cf7-a459-2ed0de91d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1ED237-778F-453A-BE75-FA049CE6D2E4}">
  <ds:schemaRefs>
    <ds:schemaRef ds:uri="8b64faf5-3f66-4cf7-a459-2ed0de91dcd6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4D2CCE-1FC9-4DF3-8426-F741702EC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DA762-0730-4C25-8C54-24C4B4224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4faf5-3f66-4cf7-a459-2ed0de91d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467</TotalTime>
  <Words>802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Arial</vt:lpstr>
      <vt:lpstr>Source Code Pro</vt:lpstr>
      <vt:lpstr>1_Office Theme</vt:lpstr>
      <vt:lpstr>PowerPoint Presentation</vt:lpstr>
      <vt:lpstr>Decimal Formats</vt:lpstr>
      <vt:lpstr>Decimal Formats</vt:lpstr>
      <vt:lpstr>Decimal Formats</vt:lpstr>
      <vt:lpstr>Zoned Decimal Numbers</vt:lpstr>
      <vt:lpstr>Zoned Decimal Numbers</vt:lpstr>
      <vt:lpstr>Zoned Decimal Numbers</vt:lpstr>
      <vt:lpstr>Zoned Decimal Numbers</vt:lpstr>
      <vt:lpstr>Packed Decimal Numbers</vt:lpstr>
      <vt:lpstr>Packed Decimal Numbers</vt:lpstr>
      <vt:lpstr>Packed Decimal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Number Types and Decimal Number</dc:title>
  <dc:creator>Geoffrey Decker</dc:creator>
  <cp:lastModifiedBy>Geoffrey Decker</cp:lastModifiedBy>
  <cp:revision>30</cp:revision>
  <dcterms:created xsi:type="dcterms:W3CDTF">2020-03-18T20:09:04Z</dcterms:created>
  <dcterms:modified xsi:type="dcterms:W3CDTF">2020-07-07T16:41:33Z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0x01010040A2D95BFCD0984B9A2424E8D765ABDC</vt:lpwstr>
  </property>
</Properties>
</file>