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84"/>
  </p:notesMasterIdLst>
  <p:handoutMasterIdLst>
    <p:handoutMasterId r:id="rId85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298" r:id="rId30"/>
    <p:sldId id="301" r:id="rId31"/>
    <p:sldId id="302" r:id="rId32"/>
    <p:sldId id="303" r:id="rId33"/>
    <p:sldId id="304" r:id="rId34"/>
    <p:sldId id="305" r:id="rId35"/>
    <p:sldId id="307" r:id="rId36"/>
    <p:sldId id="360" r:id="rId37"/>
    <p:sldId id="306" r:id="rId38"/>
    <p:sldId id="361" r:id="rId39"/>
    <p:sldId id="309" r:id="rId40"/>
    <p:sldId id="362" r:id="rId41"/>
    <p:sldId id="310" r:id="rId42"/>
    <p:sldId id="311" r:id="rId43"/>
    <p:sldId id="312" r:id="rId44"/>
    <p:sldId id="313" r:id="rId45"/>
    <p:sldId id="314" r:id="rId46"/>
    <p:sldId id="316" r:id="rId47"/>
    <p:sldId id="315" r:id="rId48"/>
    <p:sldId id="319" r:id="rId49"/>
    <p:sldId id="318" r:id="rId50"/>
    <p:sldId id="317" r:id="rId51"/>
    <p:sldId id="320" r:id="rId52"/>
    <p:sldId id="323" r:id="rId53"/>
    <p:sldId id="321" r:id="rId54"/>
    <p:sldId id="324" r:id="rId55"/>
    <p:sldId id="330" r:id="rId56"/>
    <p:sldId id="327" r:id="rId57"/>
    <p:sldId id="328" r:id="rId58"/>
    <p:sldId id="329" r:id="rId59"/>
    <p:sldId id="325" r:id="rId60"/>
    <p:sldId id="331" r:id="rId61"/>
    <p:sldId id="332" r:id="rId62"/>
    <p:sldId id="358" r:id="rId63"/>
    <p:sldId id="333" r:id="rId64"/>
    <p:sldId id="334" r:id="rId65"/>
    <p:sldId id="335" r:id="rId66"/>
    <p:sldId id="341" r:id="rId67"/>
    <p:sldId id="342" r:id="rId68"/>
    <p:sldId id="343" r:id="rId69"/>
    <p:sldId id="344" r:id="rId70"/>
    <p:sldId id="345" r:id="rId71"/>
    <p:sldId id="348" r:id="rId72"/>
    <p:sldId id="347" r:id="rId73"/>
    <p:sldId id="349" r:id="rId74"/>
    <p:sldId id="350" r:id="rId75"/>
    <p:sldId id="351" r:id="rId76"/>
    <p:sldId id="352" r:id="rId77"/>
    <p:sldId id="353" r:id="rId78"/>
    <p:sldId id="354" r:id="rId79"/>
    <p:sldId id="346" r:id="rId80"/>
    <p:sldId id="356" r:id="rId81"/>
    <p:sldId id="357" r:id="rId82"/>
    <p:sldId id="359" r:id="rId83"/>
  </p:sldIdLst>
  <p:sldSz cx="12192000" cy="6858000"/>
  <p:notesSz cx="6858000" cy="9144000"/>
  <p:embeddedFontLs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Source Code Pro" panose="020B0509030403020204" pitchFamily="49" charset="0"/>
      <p:regular r:id="rId90"/>
      <p:bold r:id="rId91"/>
      <p:italic r:id="rId92"/>
      <p:boldItalic r:id="rId9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00CC00"/>
    <a:srgbClr val="FF9900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86218" autoAdjust="0"/>
  </p:normalViewPr>
  <p:slideViewPr>
    <p:cSldViewPr>
      <p:cViewPr varScale="1">
        <p:scale>
          <a:sx n="127" d="100"/>
          <a:sy n="127" d="100"/>
        </p:scale>
        <p:origin x="378" y="120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07/14/2020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07/14/2020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C121-1469-4C1C-A8CA-9A90FA1CF895}" type="datetime1">
              <a:rPr lang="en-US" smtClean="0"/>
              <a:t>07/14/2020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178-4DD4-4D27-B3B3-AFA70783B82F}" type="datetime1">
              <a:rPr lang="en-US" smtClean="0"/>
              <a:t>07/14/2020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A3F8-C2EC-4AD0-8E07-70BF0F35645C}" type="datetime1">
              <a:rPr lang="en-US" smtClean="0"/>
              <a:t>07/14/2020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AC86-1EAE-4ECA-8A02-E4E80DF50AD0}" type="datetime1">
              <a:rPr lang="en-US" smtClean="0"/>
              <a:t>07/14/2020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2BC8-099F-430C-821F-66D47BD4AE25}" type="datetime1">
              <a:rPr lang="en-US" smtClean="0"/>
              <a:t>07/14/2020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342F-5953-4906-9C46-F5D5F1DEEC8A}" type="datetime1">
              <a:rPr lang="en-US" smtClean="0"/>
              <a:t>07/14/2020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C0C4-0D09-4D14-B2EF-8E2A1FEDF218}" type="datetime1">
              <a:rPr lang="en-US" smtClean="0"/>
              <a:t>07/14/2020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98265159-ABA2-4B58-A776-EA7CDFD7415B}" type="datetime1">
              <a:rPr lang="en-US" smtClean="0"/>
              <a:t>07/14/2020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810000"/>
            <a:ext cx="10566400" cy="2362199"/>
          </a:xfrm>
        </p:spPr>
        <p:txBody>
          <a:bodyPr/>
          <a:lstStyle/>
          <a:p>
            <a:br>
              <a:rPr lang="en-US"/>
            </a:br>
            <a:r>
              <a:rPr lang="en-US"/>
              <a:t>CSCI 360</a:t>
            </a:r>
            <a:br>
              <a:rPr lang="en-US" sz="2000"/>
            </a:br>
            <a:br>
              <a:rPr lang="en-US" sz="2000"/>
            </a:br>
            <a:r>
              <a:rPr lang="en-US"/>
              <a:t>17.  Packed Decimal Instructions</a:t>
            </a:r>
            <a:br>
              <a:rPr lang="en-US" sz="2800"/>
            </a:br>
            <a:br>
              <a:rPr lang="en-US" sz="28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442546" cy="4267200"/>
          </a:xfrm>
        </p:spPr>
        <p:txBody>
          <a:bodyPr>
            <a:normAutofit/>
          </a:bodyPr>
          <a:lstStyle/>
          <a:p>
            <a:r>
              <a:rPr lang="en-US"/>
              <a:t>In the previous example, notice that there is an extra </a:t>
            </a:r>
            <a:r>
              <a:rPr lang="en-US">
                <a:latin typeface="Source Code Pro" panose="020B0509030403020204" pitchFamily="49" charset="0"/>
              </a:rPr>
              <a:t>0</a:t>
            </a:r>
            <a:r>
              <a:rPr lang="en-US"/>
              <a:t> at the beginning of the converted number (in packed decimal).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Why is this?  Well, in order to fill in the first of the five bytes,  a zero is added.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In other words, there is no such thing as an empty half byte...OR an empty byte for that matter!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A54-4F53-49F8-8779-8DBD2878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94AE-0F89-42BD-9E99-0C518456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54" y="1447800"/>
            <a:ext cx="11131492" cy="4876800"/>
          </a:xfrm>
        </p:spPr>
        <p:txBody>
          <a:bodyPr>
            <a:normAutofit/>
          </a:bodyPr>
          <a:lstStyle/>
          <a:p>
            <a:r>
              <a:rPr lang="en-US"/>
              <a:t>Here are the numbers with a space between each byte:</a:t>
            </a:r>
            <a:br>
              <a:rPr lang="en-US" sz="1400"/>
            </a:br>
            <a:br>
              <a:rPr lang="en-US" sz="1400"/>
            </a:br>
            <a:r>
              <a:rPr lang="en-US">
                <a:latin typeface="Source Code Pro" panose="020B0509030403020204" pitchFamily="49" charset="0"/>
              </a:rPr>
              <a:t>F0 F0 F0 F3 F9 F7 F1 F2</a:t>
            </a:r>
            <a:br>
              <a:rPr lang="en-US" sz="1400">
                <a:latin typeface="Source Code Pro" panose="020B0509030403020204" pitchFamily="49" charset="0"/>
              </a:rPr>
            </a:br>
            <a:br>
              <a:rPr lang="en-US" sz="1400"/>
            </a:br>
            <a:r>
              <a:rPr lang="en-US"/>
              <a:t>and</a:t>
            </a:r>
            <a:br>
              <a:rPr lang="en-US" sz="1400"/>
            </a:br>
            <a:br>
              <a:rPr lang="en-US" sz="1400"/>
            </a:br>
            <a:r>
              <a:rPr lang="en-US">
                <a:latin typeface="Source Code Pro" panose="020B0509030403020204" pitchFamily="49" charset="0"/>
              </a:rPr>
              <a:t>00 00 39 71 2F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To determine how many bytes of packed decimal storage you will need to declare to hold a converted zoned decimal number:</a:t>
            </a:r>
            <a:br>
              <a:rPr lang="en-US" sz="1400">
                <a:latin typeface="+mj-lt"/>
              </a:rPr>
            </a:br>
            <a:br>
              <a:rPr lang="en-US" sz="1400">
                <a:latin typeface="+mj-lt"/>
              </a:rPr>
            </a:br>
            <a:r>
              <a:rPr lang="en-US">
                <a:latin typeface="+mj-lt"/>
              </a:rPr>
              <a:t>length in bytes of the zoned decimal number / 2  + 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D5641-7929-4C36-99AB-A120B056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70DF7-CA71-4B2A-9F7D-65B23D70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54" y="1600200"/>
            <a:ext cx="11131492" cy="4267200"/>
          </a:xfrm>
        </p:spPr>
        <p:txBody>
          <a:bodyPr>
            <a:normAutofit/>
          </a:bodyPr>
          <a:lstStyle/>
          <a:p>
            <a:r>
              <a:rPr lang="en-US"/>
              <a:t>In the example above:</a:t>
            </a:r>
            <a:br>
              <a:rPr lang="en-US" sz="1400">
                <a:latin typeface="+mj-lt"/>
              </a:rPr>
            </a:br>
            <a:br>
              <a:rPr lang="en-US" sz="1400">
                <a:latin typeface="+mj-lt"/>
              </a:rPr>
            </a:br>
            <a:r>
              <a:rPr lang="en-US">
                <a:latin typeface="+mj-lt"/>
              </a:rPr>
              <a:t>8 / 2 + 1 = 5</a:t>
            </a:r>
            <a:endParaRPr lang="en-US" sz="1400">
              <a:latin typeface="+mj-lt"/>
            </a:endParaRP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So, to store an 8-byte (8 digit) zoned decimal number in packed decimal, you would need a minimum of 5 bytes of packed decimal storage.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It is a good general rule to declare packed decimal fields no larger than is absolutely necessary.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4045-6CBD-49FF-BED4-C9A7489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EA112-BA47-499E-BFAE-19BE026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058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Another example using the number </a:t>
            </a:r>
            <a:r>
              <a:rPr lang="en-US">
                <a:latin typeface="Source Code Pro" panose="020B0509030403020204" pitchFamily="49" charset="0"/>
              </a:rPr>
              <a:t>-739027123</a:t>
            </a:r>
            <a:r>
              <a:rPr lang="en-US"/>
              <a:t>:</a:t>
            </a:r>
            <a:br>
              <a:rPr lang="en-US" sz="1400">
                <a:latin typeface="+mj-lt"/>
              </a:rPr>
            </a:br>
            <a:br>
              <a:rPr lang="en-US" sz="1400">
                <a:latin typeface="+mj-lt"/>
              </a:rPr>
            </a:br>
            <a:br>
              <a:rPr lang="en-US" sz="1400">
                <a:latin typeface="+mj-lt"/>
              </a:rPr>
            </a:br>
            <a:r>
              <a:rPr lang="en-US">
                <a:latin typeface="Source Code Pro" panose="020B0509030403020204" pitchFamily="49" charset="0"/>
              </a:rPr>
              <a:t>F7F3F9F0F2F7F1F2B3	</a:t>
            </a:r>
            <a:r>
              <a:rPr lang="en-US">
                <a:latin typeface="+mj-lt"/>
                <a:sym typeface="Wingdings" panose="05000000000000000000" pitchFamily="2" charset="2"/>
              </a:rPr>
              <a:t>  a 9-byte 9-digit negative zoned </a:t>
            </a:r>
            <a:br>
              <a:rPr lang="en-US">
                <a:latin typeface="+mj-lt"/>
                <a:sym typeface="Wingdings" panose="05000000000000000000" pitchFamily="2" charset="2"/>
              </a:rPr>
            </a:br>
            <a:r>
              <a:rPr lang="en-US">
                <a:latin typeface="+mj-lt"/>
                <a:sym typeface="Wingdings" panose="05000000000000000000" pitchFamily="2" charset="2"/>
              </a:rPr>
              <a:t>					      decimal number</a:t>
            </a:r>
            <a:br>
              <a:rPr lang="en-US" sz="1400">
                <a:latin typeface="+mj-lt"/>
                <a:sym typeface="Wingdings" panose="05000000000000000000" pitchFamily="2" charset="2"/>
              </a:rPr>
            </a:br>
            <a:br>
              <a:rPr lang="en-US" sz="1400">
                <a:latin typeface="+mj-lt"/>
                <a:sym typeface="Wingdings" panose="05000000000000000000" pitchFamily="2" charset="2"/>
              </a:rPr>
            </a:br>
            <a:r>
              <a:rPr lang="en-US">
                <a:latin typeface="+mj-lt"/>
                <a:sym typeface="Wingdings" panose="05000000000000000000" pitchFamily="2" charset="2"/>
              </a:rPr>
              <a:t>would convert to</a:t>
            </a:r>
            <a:br>
              <a:rPr lang="en-US" sz="1400">
                <a:latin typeface="+mj-lt"/>
                <a:sym typeface="Wingdings" panose="05000000000000000000" pitchFamily="2" charset="2"/>
              </a:rPr>
            </a:br>
            <a:br>
              <a:rPr lang="en-US" sz="1400">
                <a:latin typeface="+mj-lt"/>
                <a:sym typeface="Wingdings" panose="05000000000000000000" pitchFamily="2" charset="2"/>
              </a:rPr>
            </a:br>
            <a:br>
              <a:rPr lang="en-US" sz="1400">
                <a:latin typeface="+mj-lt"/>
                <a:sym typeface="Wingdings" panose="05000000000000000000" pitchFamily="2" charset="2"/>
              </a:rPr>
            </a:br>
            <a:r>
              <a:rPr lang="en-US">
                <a:latin typeface="Source Code Pro" panose="020B0509030403020204" pitchFamily="49" charset="0"/>
                <a:sym typeface="Wingdings" panose="05000000000000000000" pitchFamily="2" charset="2"/>
              </a:rPr>
              <a:t>739027123B			</a:t>
            </a:r>
            <a:r>
              <a:rPr lang="en-US">
                <a:latin typeface="+mj-lt"/>
                <a:sym typeface="Wingdings" panose="05000000000000000000" pitchFamily="2" charset="2"/>
              </a:rPr>
              <a:t>  a 5-byte 9-digit negative packed </a:t>
            </a:r>
            <a:br>
              <a:rPr lang="en-US">
                <a:latin typeface="+mj-lt"/>
                <a:sym typeface="Wingdings" panose="05000000000000000000" pitchFamily="2" charset="2"/>
              </a:rPr>
            </a:br>
            <a:r>
              <a:rPr lang="en-US">
                <a:latin typeface="+mj-lt"/>
                <a:sym typeface="Wingdings" panose="05000000000000000000" pitchFamily="2" charset="2"/>
              </a:rPr>
              <a:t>					      decimal number</a:t>
            </a:r>
          </a:p>
          <a:p>
            <a:pPr marL="0" indent="0">
              <a:buNone/>
            </a:pPr>
            <a:endParaRPr lang="en-US" sz="140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9C162-1787-447C-A943-5FC0C98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9B8B5-C806-48EA-A6D8-F7B068A6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0584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will now talk about instructions allowing us to:</a:t>
            </a:r>
          </a:p>
          <a:p>
            <a:pPr marL="0" indent="0">
              <a:buNone/>
            </a:pPr>
            <a:endParaRPr lang="en-US" sz="800"/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sym typeface="Wingdings" panose="05000000000000000000" pitchFamily="2" charset="2"/>
              </a:rPr>
              <a:t>Convert from zoned decimal to packed decimal,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PACK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sym typeface="Wingdings" panose="05000000000000000000" pitchFamily="2" charset="2"/>
              </a:rPr>
              <a:t>Convert from packed decimal to zoned decimal,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UNPK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sym typeface="Wingdings" panose="05000000000000000000" pitchFamily="2" charset="2"/>
              </a:rPr>
              <a:t>Add one packed decimal number to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AP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sym typeface="Wingdings" panose="05000000000000000000" pitchFamily="2" charset="2"/>
              </a:rPr>
              <a:t>Subtract one packed decimal number from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SP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sym typeface="Wingdings" panose="05000000000000000000" pitchFamily="2" charset="2"/>
              </a:rPr>
              <a:t>Copy one packed decimal number to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ZAP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  <a:endParaRPr lang="en-US" sz="140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4686-2017-4B90-8A02-59A94E1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E57B-EBCC-4D35-B4F5-159368D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10058400" cy="3505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>
                <a:latin typeface="+mj-lt"/>
                <a:sym typeface="Wingdings" panose="05000000000000000000" pitchFamily="2" charset="2"/>
              </a:rPr>
              <a:t>Multiply one packed decimal number by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MP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 startAt="6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>
                <a:latin typeface="+mj-lt"/>
                <a:sym typeface="Wingdings" panose="05000000000000000000" pitchFamily="2" charset="2"/>
              </a:rPr>
              <a:t>Divide one packed decimal number by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DP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 startAt="6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>
                <a:latin typeface="+mj-lt"/>
                <a:sym typeface="Wingdings" panose="05000000000000000000" pitchFamily="2" charset="2"/>
              </a:rPr>
              <a:t>Compare one packed decimal number to another,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CP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Font typeface="+mj-lt"/>
              <a:buAutoNum type="arabicPeriod" startAt="6"/>
            </a:pPr>
            <a:endParaRPr lang="en-US" sz="80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>
                <a:latin typeface="+mj-lt"/>
                <a:sym typeface="Wingdings" panose="05000000000000000000" pitchFamily="2" charset="2"/>
              </a:rPr>
              <a:t>Shift a packed decimal by decimal digits left or right,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SRP</a:t>
            </a:r>
            <a:r>
              <a:rPr lang="en-US">
                <a:latin typeface="+mj-lt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sz="140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7456-1F35-4639-B81F-E17285FF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45AA-826B-4B1A-840A-6823D191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0584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>
                <a:latin typeface="+mj-lt"/>
              </a:rPr>
              <a:t> 	Converts a zoned decimal representation to a packed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		decimal representation.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>
                <a:latin typeface="+mj-lt"/>
              </a:rPr>
              <a:t>		Converts a packed decimal representation to a zoned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		decimal representation.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/>
              <a:t>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0594B-EA1E-4A40-BC08-463D6C06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D8614-0D83-428E-92E6-93FB55ED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10058400" cy="477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Source Code Pro" panose="020B0509030403020204" pitchFamily="49" charset="0"/>
              </a:rPr>
              <a:t>PACK</a:t>
            </a:r>
            <a:r>
              <a:rPr lang="en-US">
                <a:latin typeface="+mj-lt"/>
              </a:rPr>
              <a:t> 	</a:t>
            </a:r>
          </a:p>
          <a:p>
            <a:endParaRPr lang="en-US" sz="800">
              <a:latin typeface="+mj-lt"/>
            </a:endParaRPr>
          </a:p>
          <a:p>
            <a:r>
              <a:rPr lang="en-US">
                <a:latin typeface="+mj-lt"/>
              </a:rPr>
              <a:t>A little like </a:t>
            </a:r>
            <a:r>
              <a:rPr lang="en-US">
                <a:latin typeface="Source Code Pro" panose="020B0509030403020204" pitchFamily="49" charset="0"/>
              </a:rPr>
              <a:t>XDECI</a:t>
            </a:r>
            <a:r>
              <a:rPr lang="en-US">
                <a:latin typeface="+mj-lt"/>
              </a:rPr>
              <a:t>.  </a:t>
            </a:r>
          </a:p>
          <a:p>
            <a:endParaRPr lang="en-US" sz="800">
              <a:latin typeface="+mj-lt"/>
            </a:endParaRPr>
          </a:p>
          <a:p>
            <a:r>
              <a:rPr lang="en-US">
                <a:latin typeface="+mj-lt"/>
              </a:rPr>
              <a:t>It translates numbers in character format into a format which can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can be used for arithmetic.</a:t>
            </a:r>
          </a:p>
          <a:p>
            <a:endParaRPr lang="en-US" sz="800">
              <a:latin typeface="+mj-lt"/>
            </a:endParaRPr>
          </a:p>
          <a:p>
            <a:pPr marL="0" indent="0">
              <a:buNone/>
            </a:pPr>
            <a:r>
              <a:rPr lang="en-US" sz="3200">
                <a:latin typeface="Source Code Pro" panose="020B0509030403020204" pitchFamily="49" charset="0"/>
              </a:rPr>
              <a:t>UNPK</a:t>
            </a:r>
            <a:r>
              <a:rPr lang="en-US">
                <a:latin typeface="+mj-lt"/>
              </a:rPr>
              <a:t>		</a:t>
            </a:r>
          </a:p>
          <a:p>
            <a:endParaRPr lang="en-US" sz="800">
              <a:latin typeface="+mj-lt"/>
            </a:endParaRPr>
          </a:p>
          <a:p>
            <a:r>
              <a:rPr lang="en-US">
                <a:latin typeface="+mj-lt"/>
              </a:rPr>
              <a:t>A little like </a:t>
            </a:r>
            <a:r>
              <a:rPr lang="en-US">
                <a:latin typeface="Source Code Pro" panose="020B0509030403020204" pitchFamily="49" charset="0"/>
              </a:rPr>
              <a:t>XDECO</a:t>
            </a:r>
            <a:r>
              <a:rPr lang="en-US">
                <a:latin typeface="+mj-lt"/>
              </a:rPr>
              <a:t>.</a:t>
            </a:r>
          </a:p>
          <a:p>
            <a:endParaRPr lang="en-US" sz="800">
              <a:latin typeface="+mj-lt"/>
            </a:endParaRPr>
          </a:p>
          <a:p>
            <a:r>
              <a:rPr lang="en-US">
                <a:latin typeface="+mj-lt"/>
              </a:rPr>
              <a:t>It translates numbers in a format which can be used for arithmetic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to numbers in character format.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/>
              <a:t>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1633-361A-4F83-BECE-1123F8D1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71D94-BF28-4F0B-A7D4-20923CC4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/>
              <a:t>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5FFF-EAD4-4426-8DBE-F631456CA76E}"/>
              </a:ext>
            </a:extLst>
          </p:cNvPr>
          <p:cNvSpPr txBox="1"/>
          <p:nvPr/>
        </p:nvSpPr>
        <p:spPr>
          <a:xfrm>
            <a:off x="1131814" y="1447800"/>
            <a:ext cx="3581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2000">
                <a:latin typeface="+mj-lt"/>
              </a:rPr>
              <a:t>Number in character format, </a:t>
            </a:r>
          </a:p>
          <a:p>
            <a:pPr algn="ctr"/>
            <a:r>
              <a:rPr lang="en-US" sz="2000">
                <a:latin typeface="+mj-lt"/>
              </a:rPr>
              <a:t>or EBCDIC</a:t>
            </a:r>
          </a:p>
          <a:p>
            <a:pPr algn="ctr"/>
            <a:r>
              <a:rPr lang="en-US" sz="2000">
                <a:latin typeface="+mj-lt"/>
              </a:rPr>
              <a:t>(from </a:t>
            </a: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XREAD)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2BBD0-170F-446F-86D4-88F409E67573}"/>
              </a:ext>
            </a:extLst>
          </p:cNvPr>
          <p:cNvSpPr txBox="1"/>
          <p:nvPr/>
        </p:nvSpPr>
        <p:spPr>
          <a:xfrm>
            <a:off x="6553200" y="1447800"/>
            <a:ext cx="3581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/>
          </a:p>
          <a:p>
            <a:pPr algn="ctr"/>
            <a:r>
              <a:rPr lang="en-US" sz="2000">
                <a:latin typeface="+mj-lt"/>
                <a:ea typeface="Source Code Pro" panose="020B0509030403020204" pitchFamily="49" charset="0"/>
              </a:rPr>
              <a:t>Number in packed </a:t>
            </a:r>
          </a:p>
          <a:p>
            <a:pPr algn="ctr"/>
            <a:r>
              <a:rPr lang="en-US" sz="2000">
                <a:latin typeface="+mj-lt"/>
                <a:ea typeface="Source Code Pro" panose="020B0509030403020204" pitchFamily="49" charset="0"/>
              </a:rPr>
              <a:t>decimal format</a:t>
            </a:r>
            <a:endParaRPr lang="en-US" sz="2000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FBF4C-7376-43DB-A205-394683ECC16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13214" y="2232630"/>
            <a:ext cx="18399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626F28-6230-4075-AE8B-0C96DDCDF200}"/>
              </a:ext>
            </a:extLst>
          </p:cNvPr>
          <p:cNvSpPr txBox="1"/>
          <p:nvPr/>
        </p:nvSpPr>
        <p:spPr>
          <a:xfrm>
            <a:off x="5067300" y="163689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B2E6-84DD-4BC0-8157-51CBD04998DB}"/>
              </a:ext>
            </a:extLst>
          </p:cNvPr>
          <p:cNvSpPr txBox="1"/>
          <p:nvPr/>
        </p:nvSpPr>
        <p:spPr>
          <a:xfrm>
            <a:off x="6629400" y="4495800"/>
            <a:ext cx="3581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/>
          </a:p>
          <a:p>
            <a:pPr algn="ctr"/>
            <a:r>
              <a:rPr lang="en-US" sz="2000">
                <a:latin typeface="+mj-lt"/>
                <a:ea typeface="Source Code Pro" panose="020B0509030403020204" pitchFamily="49" charset="0"/>
              </a:rPr>
              <a:t>Results in packed </a:t>
            </a:r>
          </a:p>
          <a:p>
            <a:pPr algn="ctr"/>
            <a:r>
              <a:rPr lang="en-US" sz="2000">
                <a:latin typeface="+mj-lt"/>
                <a:ea typeface="Source Code Pro" panose="020B0509030403020204" pitchFamily="49" charset="0"/>
              </a:rPr>
              <a:t>decimal format</a:t>
            </a:r>
            <a:endParaRPr lang="en-US" sz="2000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88AD9-FD7A-4B9F-9772-00EFEA03AC4F}"/>
              </a:ext>
            </a:extLst>
          </p:cNvPr>
          <p:cNvSpPr txBox="1"/>
          <p:nvPr/>
        </p:nvSpPr>
        <p:spPr>
          <a:xfrm>
            <a:off x="1131814" y="4495800"/>
            <a:ext cx="3581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2000">
                <a:latin typeface="+mj-lt"/>
              </a:rPr>
              <a:t>Number in character format, </a:t>
            </a:r>
          </a:p>
          <a:p>
            <a:pPr algn="ctr"/>
            <a:r>
              <a:rPr lang="en-US" sz="2000">
                <a:latin typeface="+mj-lt"/>
              </a:rPr>
              <a:t>or EBCDIC</a:t>
            </a:r>
          </a:p>
          <a:p>
            <a:pPr algn="ctr"/>
            <a:r>
              <a:rPr lang="en-US" sz="2000">
                <a:latin typeface="+mj-lt"/>
              </a:rPr>
              <a:t>(for </a:t>
            </a: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XPRNT)</a:t>
            </a:r>
          </a:p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068514-2C9E-4372-A0B7-8548A7594296}"/>
              </a:ext>
            </a:extLst>
          </p:cNvPr>
          <p:cNvCxnSpPr>
            <a:stCxn id="6" idx="2"/>
          </p:cNvCxnSpPr>
          <p:nvPr/>
        </p:nvCxnSpPr>
        <p:spPr>
          <a:xfrm>
            <a:off x="8343900" y="3017460"/>
            <a:ext cx="0" cy="1478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07CF4D-73E6-4D2D-AA3F-045054C97CA8}"/>
              </a:ext>
            </a:extLst>
          </p:cNvPr>
          <p:cNvSpPr txBox="1"/>
          <p:nvPr/>
        </p:nvSpPr>
        <p:spPr>
          <a:xfrm>
            <a:off x="8446665" y="3043859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+mj-lt"/>
                <a:ea typeface="Source Code Pro" panose="020B0509030403020204" pitchFamily="49" charset="0"/>
              </a:rPr>
              <a:t>Packed decimal arithmetic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49E22D-3E72-4ADA-AF15-DF67BE58BF55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>
            <a:off x="4713214" y="5280630"/>
            <a:ext cx="1916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A399C0-9B3B-4032-B13A-D1BB9E5A70E6}"/>
              </a:ext>
            </a:extLst>
          </p:cNvPr>
          <p:cNvSpPr txBox="1"/>
          <p:nvPr/>
        </p:nvSpPr>
        <p:spPr>
          <a:xfrm>
            <a:off x="5105400" y="4695854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UNPK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134112-74ED-455F-B603-F0660B1FAD55}"/>
              </a:ext>
            </a:extLst>
          </p:cNvPr>
          <p:cNvSpPr/>
          <p:nvPr/>
        </p:nvSpPr>
        <p:spPr>
          <a:xfrm>
            <a:off x="914400" y="1295400"/>
            <a:ext cx="4071107" cy="4876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F62C9-3FEA-4318-BECC-BC0A19B89945}"/>
              </a:ext>
            </a:extLst>
          </p:cNvPr>
          <p:cNvSpPr/>
          <p:nvPr/>
        </p:nvSpPr>
        <p:spPr>
          <a:xfrm>
            <a:off x="6324600" y="1295400"/>
            <a:ext cx="4071107" cy="4876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92C14-D18F-4A6E-A410-5FF35D80BB8D}"/>
              </a:ext>
            </a:extLst>
          </p:cNvPr>
          <p:cNvSpPr txBox="1"/>
          <p:nvPr/>
        </p:nvSpPr>
        <p:spPr>
          <a:xfrm>
            <a:off x="1371600" y="3256746"/>
            <a:ext cx="290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39933"/>
                </a:solidFill>
                <a:latin typeface="+mj-lt"/>
              </a:rPr>
              <a:t>Character data </a:t>
            </a:r>
          </a:p>
          <a:p>
            <a:pPr algn="ctr"/>
            <a:r>
              <a:rPr lang="en-US" sz="2400">
                <a:solidFill>
                  <a:srgbClr val="339933"/>
                </a:solidFill>
                <a:latin typeface="+mj-lt"/>
              </a:rPr>
              <a:t>(positive number)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5F4AA-8950-470B-91CB-CD2184C061C8}"/>
              </a:ext>
            </a:extLst>
          </p:cNvPr>
          <p:cNvSpPr txBox="1"/>
          <p:nvPr/>
        </p:nvSpPr>
        <p:spPr>
          <a:xfrm>
            <a:off x="5755898" y="3126193"/>
            <a:ext cx="290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39933"/>
                </a:solidFill>
                <a:latin typeface="+mj-lt"/>
              </a:rPr>
              <a:t>Packed </a:t>
            </a:r>
          </a:p>
          <a:p>
            <a:pPr algn="ctr"/>
            <a:r>
              <a:rPr lang="en-US" sz="2400">
                <a:solidFill>
                  <a:srgbClr val="339933"/>
                </a:solidFill>
                <a:latin typeface="+mj-lt"/>
              </a:rPr>
              <a:t>decimal </a:t>
            </a:r>
          </a:p>
          <a:p>
            <a:pPr algn="ctr"/>
            <a:r>
              <a:rPr lang="en-US" sz="2400">
                <a:solidFill>
                  <a:srgbClr val="339933"/>
                </a:solidFill>
                <a:latin typeface="+mj-lt"/>
              </a:rPr>
              <a:t>data </a:t>
            </a:r>
          </a:p>
          <a:p>
            <a:pPr algn="ctr"/>
            <a:endParaRPr lang="en-US" sz="240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7E7578D-CD94-4E54-B86A-B49CF0E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6F743F7-63F6-4B27-9BBF-0BC1828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10058400" cy="5029200"/>
          </a:xfrm>
        </p:spPr>
        <p:txBody>
          <a:bodyPr>
            <a:norm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UNPK</a:t>
            </a:r>
            <a:r>
              <a:rPr lang="en-US">
                <a:latin typeface="+mj-lt"/>
              </a:rPr>
              <a:t> are storage to storage (SS) instructions of format 2 in your Yellow Card, and they are 6-byte instructions.</a:t>
            </a:r>
          </a:p>
          <a:p>
            <a:endParaRPr lang="en-US" sz="800">
              <a:latin typeface="+mj-lt"/>
            </a:endParaRPr>
          </a:p>
          <a:p>
            <a:r>
              <a:rPr lang="en-US">
                <a:latin typeface="+mj-lt"/>
              </a:rPr>
              <a:t>Here are the two formats of the instructions, the first and third using explicit addressing and the second and fourth using implicit:</a:t>
            </a:r>
            <a:br>
              <a:rPr lang="en-US" sz="1600">
                <a:latin typeface="+mj-lt"/>
              </a:rPr>
            </a:br>
            <a:br>
              <a:rPr lang="en-US" sz="1600">
                <a:latin typeface="+mj-lt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PACK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PACK  label1(L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),label2(L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UNPK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UNPK  label1(L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),label2(L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/>
              <a:t> Instructions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88A1C4-4264-4F5E-9380-0CC4A91F6EDE}"/>
              </a:ext>
            </a:extLst>
          </p:cNvPr>
          <p:cNvSpPr/>
          <p:nvPr/>
        </p:nvSpPr>
        <p:spPr>
          <a:xfrm rot="10800000">
            <a:off x="4648199" y="5866351"/>
            <a:ext cx="35052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726A-DD67-436F-BEAB-5786B16B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77D3-89A0-47AE-B2BD-C7B5918D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1600200"/>
            <a:ext cx="10464800" cy="4648200"/>
          </a:xfrm>
        </p:spPr>
        <p:txBody>
          <a:bodyPr/>
          <a:lstStyle/>
          <a:p>
            <a:r>
              <a:rPr lang="en-US"/>
              <a:t>First, a little review.</a:t>
            </a:r>
          </a:p>
          <a:p>
            <a:endParaRPr lang="en-US" sz="1400"/>
          </a:p>
          <a:p>
            <a:r>
              <a:rPr lang="en-US"/>
              <a:t>In CSCI 360, we work with three numeric data formats, or types:</a:t>
            </a:r>
          </a:p>
          <a:p>
            <a:endParaRPr lang="en-US" sz="1400"/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Binary</a:t>
            </a:r>
          </a:p>
          <a:p>
            <a:pPr marL="914400" lvl="1" indent="-514350">
              <a:buFont typeface="+mj-lt"/>
              <a:buAutoNum type="arabicPeriod"/>
            </a:pPr>
            <a:endParaRPr lang="en-US" sz="1400"/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Zoned Decimal</a:t>
            </a:r>
          </a:p>
          <a:p>
            <a:pPr marL="914400" lvl="1" indent="-514350">
              <a:buFont typeface="+mj-lt"/>
              <a:buAutoNum type="arabicPeriod"/>
            </a:pPr>
            <a:endParaRPr lang="en-US" sz="1400"/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Packed Decimal, or Decimal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Data Types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59A44-D7F2-438C-871C-19CEED2E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5A386-53BC-4A5A-B762-6220828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591800" cy="5029200"/>
          </a:xfrm>
        </p:spPr>
        <p:txBody>
          <a:bodyPr>
            <a:norm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  <a:ea typeface="Source Code Pro" panose="020B0509030403020204" pitchFamily="49" charset="0"/>
              </a:rPr>
              <a:t> converts zoned decimal numbers into packed decimal numbers.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It does the following to this number, as an example:	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F1F2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C3</a:t>
            </a: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r>
              <a:rPr lang="en-US">
                <a:latin typeface="+mj-lt"/>
                <a:ea typeface="Source Code Pro" panose="020B0509030403020204" pitchFamily="49" charset="0"/>
              </a:rPr>
              <a:t>The rightmost byte of the second operand is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placed in the rightmost byte of the first operand,	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F1F2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3C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with zone and numeric digits reversed.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r>
              <a:rPr lang="en-US">
                <a:latin typeface="+mj-lt"/>
                <a:ea typeface="Source Code Pro" panose="020B0509030403020204" pitchFamily="49" charset="0"/>
              </a:rPr>
              <a:t>The zone digits are stripped away and the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remaining numeric digits from the second operand	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123C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are moved to the first operand, right to left.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3F08A-90D9-46A4-9AD1-2A57449633E1}"/>
              </a:ext>
            </a:extLst>
          </p:cNvPr>
          <p:cNvCxnSpPr/>
          <p:nvPr/>
        </p:nvCxnSpPr>
        <p:spPr>
          <a:xfrm flipH="1">
            <a:off x="9753600" y="2667000"/>
            <a:ext cx="1524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B519-F806-4333-97BB-CA3E605866E0}"/>
              </a:ext>
            </a:extLst>
          </p:cNvPr>
          <p:cNvCxnSpPr>
            <a:cxnSpLocks/>
          </p:cNvCxnSpPr>
          <p:nvPr/>
        </p:nvCxnSpPr>
        <p:spPr>
          <a:xfrm>
            <a:off x="9753600" y="2667000"/>
            <a:ext cx="1524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BE52B-A3B7-4DEB-A34C-827773946767}"/>
              </a:ext>
            </a:extLst>
          </p:cNvPr>
          <p:cNvCxnSpPr>
            <a:cxnSpLocks/>
          </p:cNvCxnSpPr>
          <p:nvPr/>
        </p:nvCxnSpPr>
        <p:spPr>
          <a:xfrm>
            <a:off x="9525000" y="3810000"/>
            <a:ext cx="0" cy="1219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A243B-8B72-4314-A73F-6B0FE8526BA2}"/>
              </a:ext>
            </a:extLst>
          </p:cNvPr>
          <p:cNvCxnSpPr>
            <a:cxnSpLocks/>
          </p:cNvCxnSpPr>
          <p:nvPr/>
        </p:nvCxnSpPr>
        <p:spPr>
          <a:xfrm>
            <a:off x="9144000" y="3810000"/>
            <a:ext cx="152400" cy="1219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9DC08E5-B2AE-4D8B-9210-96F699B1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2EF9202-097D-48B3-84DB-FF51AF88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0D7C20-338C-43B7-924C-17298DC7A688}"/>
              </a:ext>
            </a:extLst>
          </p:cNvPr>
          <p:cNvCxnSpPr>
            <a:cxnSpLocks/>
          </p:cNvCxnSpPr>
          <p:nvPr/>
        </p:nvCxnSpPr>
        <p:spPr>
          <a:xfrm flipH="1">
            <a:off x="8763000" y="3429000"/>
            <a:ext cx="228600" cy="363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60794D-9B8A-4F61-A9A4-5DECC472921C}"/>
              </a:ext>
            </a:extLst>
          </p:cNvPr>
          <p:cNvCxnSpPr>
            <a:cxnSpLocks/>
          </p:cNvCxnSpPr>
          <p:nvPr/>
        </p:nvCxnSpPr>
        <p:spPr>
          <a:xfrm flipH="1">
            <a:off x="9194800" y="3415512"/>
            <a:ext cx="228600" cy="363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3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906000" cy="3733800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If the length of the first operand, the target, is not long enough, the number is truncated on the left.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If the length of the first operand, the target, is too long, the number is padded on the left with zeros.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08F4D-4A10-4EA1-8646-B5D36835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D7496-45C5-425D-93F4-77180FCC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24000"/>
            <a:ext cx="9829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To determine how long you need to declare the packed decimal field into which you are packing a zoned decimal number: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ea typeface="Source Code Pro" panose="020B0509030403020204" pitchFamily="49" charset="0"/>
              </a:rPr>
              <a:t>Divide the length of the zoned decimal number (second operand) by 2.</a:t>
            </a:r>
          </a:p>
          <a:p>
            <a:pPr marL="514350" indent="-514350">
              <a:buFont typeface="+mj-lt"/>
              <a:buAutoNum type="arabicPeriod"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ea typeface="Source Code Pro" panose="020B0509030403020204" pitchFamily="49" charset="0"/>
              </a:rPr>
              <a:t>Throw away the remainder.</a:t>
            </a:r>
          </a:p>
          <a:p>
            <a:pPr marL="514350" indent="-514350">
              <a:buFont typeface="+mj-lt"/>
              <a:buAutoNum type="arabicPeriod"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+mj-lt"/>
                <a:ea typeface="Source Code Pro" panose="020B0509030403020204" pitchFamily="49" charset="0"/>
              </a:rPr>
              <a:t>Add 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1CEE6-ECB3-4DC8-A7C1-1C9B6F8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0E77-5A5F-4916-9028-9AB8A291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24000"/>
            <a:ext cx="98298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Examples:</a:t>
            </a:r>
          </a:p>
          <a:p>
            <a:pPr marL="0" indent="0">
              <a:buNone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 zoned decimal field of length 8 will pack into a 5-byte packed decimal field: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 sz="1000">
                <a:latin typeface="+mj-lt"/>
                <a:ea typeface="Source Code Pro" panose="020B0509030403020204" pitchFamily="49" charset="0"/>
              </a:rPr>
              <a:t>		</a:t>
            </a:r>
            <a:r>
              <a:rPr lang="en-US">
                <a:latin typeface="+mj-lt"/>
                <a:ea typeface="Source Code Pro" panose="020B0509030403020204" pitchFamily="49" charset="0"/>
              </a:rPr>
              <a:t>(8 bytes / 2) = 4 + 1 = 5 bytes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 zoned decimal field of length 7 will pack into a 4-byte packed decimal field: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 sz="1000">
                <a:latin typeface="+mj-lt"/>
                <a:ea typeface="Source Code Pro" panose="020B0509030403020204" pitchFamily="49" charset="0"/>
              </a:rPr>
              <a:t>		</a:t>
            </a:r>
            <a:r>
              <a:rPr lang="en-US">
                <a:latin typeface="+mj-lt"/>
                <a:ea typeface="Source Code Pro" panose="020B0509030403020204" pitchFamily="49" charset="0"/>
              </a:rPr>
              <a:t>(7 bytes / 2) = 3 + 1 = 4 bytes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6286-B387-4438-AD1C-534D0347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0A26-A2D0-44F8-9F66-00C5CE20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00200"/>
            <a:ext cx="10401300" cy="4495800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These examples show the minimum number of bytes required.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This does not mean that you can't pack into a larger field because you can.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 good rule of thumb:  </a:t>
            </a: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To start, pack numbers into the minimum!</a:t>
            </a:r>
            <a:endParaRPr lang="en-US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maximum length for a packed decimal field is 16 bytes.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16 bytes can hold a number with 31 digits!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585E3-80A3-40DB-90A0-A2D30A2D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001AC-B9E9-48DE-B5D8-6D7E755F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PACK  PNUM1(4),NUM2(7)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00 00 00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02 34 59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 with length needed for first operand calculated as too short: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PACK  PNUM1(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),NUM2(7)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PL3'0'        00 00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											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PL3'0'        34 59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08D9-40DF-4909-98B6-EE4B238E8BA1}"/>
              </a:ext>
            </a:extLst>
          </p:cNvPr>
          <p:cNvSpPr/>
          <p:nvPr/>
        </p:nvSpPr>
        <p:spPr>
          <a:xfrm>
            <a:off x="7467600" y="3429000"/>
            <a:ext cx="685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691F7C-6D30-484E-9EA4-1DA1B9FC53CF}"/>
              </a:ext>
            </a:extLst>
          </p:cNvPr>
          <p:cNvCxnSpPr/>
          <p:nvPr/>
        </p:nvCxnSpPr>
        <p:spPr>
          <a:xfrm flipH="1">
            <a:off x="7162800" y="3962400"/>
            <a:ext cx="609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923FBEA6-FBB4-4A9B-94A7-A108F4520F23}"/>
              </a:ext>
            </a:extLst>
          </p:cNvPr>
          <p:cNvSpPr txBox="1">
            <a:spLocks/>
          </p:cNvSpPr>
          <p:nvPr/>
        </p:nvSpPr>
        <p:spPr>
          <a:xfrm>
            <a:off x="7524750" y="4038600"/>
            <a:ext cx="8763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 i="1">
                <a:solidFill>
                  <a:srgbClr val="FF0000"/>
                </a:solidFill>
              </a:rPr>
              <a:t>lost!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1DB7B-3C6D-4332-B79A-1CC928C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17B80-AE00-409C-BF19-DD681E5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3394"/>
            <a:ext cx="112395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Another example but with wrong length on first operand: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PACK  PNUM1(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),NUM2(7)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00 00 00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											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34 59 2C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Now, the 4-byte field named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PNUM1</a:t>
            </a: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 does not contain a valid packed </a:t>
            </a:r>
            <a:b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</a:b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decimal number!  IF we refer to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PNUM1(3)</a:t>
            </a: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, it is valid but number is wrong!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08D9-40DF-4909-98B6-EE4B238E8BA1}"/>
              </a:ext>
            </a:extLst>
          </p:cNvPr>
          <p:cNvSpPr/>
          <p:nvPr/>
        </p:nvSpPr>
        <p:spPr>
          <a:xfrm>
            <a:off x="7467600" y="3342314"/>
            <a:ext cx="685800" cy="39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691F7C-6D30-484E-9EA4-1DA1B9FC53CF}"/>
              </a:ext>
            </a:extLst>
          </p:cNvPr>
          <p:cNvCxnSpPr>
            <a:cxnSpLocks/>
          </p:cNvCxnSpPr>
          <p:nvPr/>
        </p:nvCxnSpPr>
        <p:spPr>
          <a:xfrm flipH="1">
            <a:off x="7162800" y="3733800"/>
            <a:ext cx="5334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923FBEA6-FBB4-4A9B-94A7-A108F4520F23}"/>
              </a:ext>
            </a:extLst>
          </p:cNvPr>
          <p:cNvSpPr txBox="1">
            <a:spLocks/>
          </p:cNvSpPr>
          <p:nvPr/>
        </p:nvSpPr>
        <p:spPr>
          <a:xfrm>
            <a:off x="7490670" y="3749878"/>
            <a:ext cx="20002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 sz="2400" i="1">
                <a:solidFill>
                  <a:srgbClr val="FF0000"/>
                </a:solidFill>
              </a:rPr>
              <a:t>still lost!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74D13-E066-4E6B-A449-D892F0FDB63C}"/>
              </a:ext>
            </a:extLst>
          </p:cNvPr>
          <p:cNvCxnSpPr>
            <a:cxnSpLocks/>
          </p:cNvCxnSpPr>
          <p:nvPr/>
        </p:nvCxnSpPr>
        <p:spPr>
          <a:xfrm flipH="1">
            <a:off x="4572000" y="2209800"/>
            <a:ext cx="457200" cy="609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8EA5C-8C04-4DEE-8375-04E86118D878}"/>
              </a:ext>
            </a:extLst>
          </p:cNvPr>
          <p:cNvCxnSpPr/>
          <p:nvPr/>
        </p:nvCxnSpPr>
        <p:spPr>
          <a:xfrm flipH="1">
            <a:off x="4601361" y="2210499"/>
            <a:ext cx="533400" cy="2133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F6F385C-FEDD-4AD6-A0AC-D833D9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BF47B1-9586-4B17-941B-1BC3EA0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3394"/>
            <a:ext cx="112395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Another example but with wrong length on second operand: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PACK  PNUM1(4),NUM2(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00 00 00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ZL7'-234592'  F0 F2 F3 F4 F5 F9 D2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											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PL4'0'        00 02 34 5F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ZL7'-234592'  F0 F2 F3 F4 F5 F9 D2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80184-F890-44E0-827C-F4791E66572A}"/>
              </a:ext>
            </a:extLst>
          </p:cNvPr>
          <p:cNvSpPr/>
          <p:nvPr/>
        </p:nvSpPr>
        <p:spPr>
          <a:xfrm>
            <a:off x="10058400" y="32766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A0941-C226-4175-B68B-8FA9DD80B3F5}"/>
              </a:ext>
            </a:extLst>
          </p:cNvPr>
          <p:cNvCxnSpPr>
            <a:cxnSpLocks/>
          </p:cNvCxnSpPr>
          <p:nvPr/>
        </p:nvCxnSpPr>
        <p:spPr>
          <a:xfrm flipH="1">
            <a:off x="9296400" y="3733800"/>
            <a:ext cx="7620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6C4B36-3944-4F96-9917-372A46D66B6D}"/>
              </a:ext>
            </a:extLst>
          </p:cNvPr>
          <p:cNvSpPr txBox="1"/>
          <p:nvPr/>
        </p:nvSpPr>
        <p:spPr>
          <a:xfrm>
            <a:off x="9919077" y="38077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248B-3994-450A-92D0-3919EF2F4047}"/>
              </a:ext>
            </a:extLst>
          </p:cNvPr>
          <p:cNvCxnSpPr>
            <a:cxnSpLocks/>
          </p:cNvCxnSpPr>
          <p:nvPr/>
        </p:nvCxnSpPr>
        <p:spPr>
          <a:xfrm flipH="1">
            <a:off x="4648200" y="2209800"/>
            <a:ext cx="2057400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AFDF4F-E1EC-4AE2-B855-0A2CD139B615}"/>
              </a:ext>
            </a:extLst>
          </p:cNvPr>
          <p:cNvCxnSpPr>
            <a:cxnSpLocks/>
          </p:cNvCxnSpPr>
          <p:nvPr/>
        </p:nvCxnSpPr>
        <p:spPr>
          <a:xfrm flipH="1">
            <a:off x="4572000" y="2205606"/>
            <a:ext cx="2209800" cy="2671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E5228C5-038B-48A3-B5C7-7BBC000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1092F02-7CAB-4960-BCD9-AC4A727C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47800"/>
            <a:ext cx="9944100" cy="4495800"/>
          </a:xfrm>
        </p:spPr>
        <p:txBody>
          <a:bodyPr>
            <a:norm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  <a:ea typeface="Source Code Pro" panose="020B0509030403020204" pitchFamily="49" charset="0"/>
              </a:rPr>
              <a:t> does not verify that the second operand holds a valid zoned decimal number.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  <a:ea typeface="Source Code Pro" panose="020B0509030403020204" pitchFamily="49" charset="0"/>
              </a:rPr>
              <a:t> does not verify that a valid sign is converted into the packed decimal field.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  <a:ea typeface="Source Code Pro" panose="020B0509030403020204" pitchFamily="49" charset="0"/>
              </a:rPr>
              <a:t> does not cause a Data Exception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>
                <a:latin typeface="+mj-lt"/>
                <a:ea typeface="Source Code Pro" panose="020B0509030403020204" pitchFamily="49" charset="0"/>
              </a:rPr>
              <a:t>).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If you code the length on the second operand incorrectly, the resulting packed decimal number will definitely NOT have the correct sign.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75C5-8E42-4FC4-B22E-AC2426D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CC37-9CC7-45ED-AD4B-9D512A4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906000" cy="3962400"/>
          </a:xfrm>
        </p:spPr>
        <p:txBody>
          <a:bodyPr/>
          <a:lstStyle/>
          <a:p>
            <a:r>
              <a:rPr lang="en-US"/>
              <a:t>Zoned decimal representation of a number is </a:t>
            </a:r>
            <a:r>
              <a:rPr lang="en-US" i="1"/>
              <a:t>close</a:t>
            </a:r>
            <a:r>
              <a:rPr lang="en-US"/>
              <a:t> to EBCDIC.</a:t>
            </a:r>
          </a:p>
          <a:p>
            <a:endParaRPr lang="en-US" sz="1400"/>
          </a:p>
          <a:p>
            <a:r>
              <a:rPr lang="en-US"/>
              <a:t>For example, the number </a:t>
            </a:r>
            <a:r>
              <a:rPr lang="en-US">
                <a:latin typeface="Source Code Pro" panose="020B0509030403020204" pitchFamily="49" charset="0"/>
              </a:rPr>
              <a:t>4657</a:t>
            </a:r>
            <a:r>
              <a:rPr lang="en-US"/>
              <a:t> in EBCDIC is </a:t>
            </a:r>
            <a:r>
              <a:rPr lang="en-US">
                <a:latin typeface="Source Code Pro" panose="020B0509030403020204" pitchFamily="49" charset="0"/>
              </a:rPr>
              <a:t>F4F6F5F7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There is one EBCDIC character per byte.</a:t>
            </a:r>
          </a:p>
          <a:p>
            <a:endParaRPr lang="en-US" sz="1400"/>
          </a:p>
          <a:p>
            <a:r>
              <a:rPr lang="en-US"/>
              <a:t>As long as we have a positive number, the EBCDIC representation is the same as the zoned decimal representation.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ADD79-8718-4334-AD3D-A522B19A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9499-F744-4803-A596-C7029C06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12" y="1592269"/>
            <a:ext cx="11430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Another example but with wrong length on second operand: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PACK  PNUM1(5),NUM2(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PL5'0'        00 00 00 00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 31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											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PL5'0'        00 23 45 92 13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NUM2     DC    ZL7'234592'   F0 F2 F3 F4 F5 F9 C2 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PACK</a:t>
            </a:r>
            <a:r>
              <a:rPr lang="en-US"/>
              <a:t> Instruction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248B-3994-450A-92D0-3919EF2F4047}"/>
              </a:ext>
            </a:extLst>
          </p:cNvPr>
          <p:cNvCxnSpPr>
            <a:cxnSpLocks/>
          </p:cNvCxnSpPr>
          <p:nvPr/>
        </p:nvCxnSpPr>
        <p:spPr>
          <a:xfrm flipH="1">
            <a:off x="4455955" y="2571389"/>
            <a:ext cx="2325845" cy="11580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AFDF4F-E1EC-4AE2-B855-0A2CD139B615}"/>
              </a:ext>
            </a:extLst>
          </p:cNvPr>
          <p:cNvCxnSpPr>
            <a:cxnSpLocks/>
          </p:cNvCxnSpPr>
          <p:nvPr/>
        </p:nvCxnSpPr>
        <p:spPr>
          <a:xfrm flipH="1">
            <a:off x="4402167" y="2586401"/>
            <a:ext cx="2455833" cy="26561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27B1AD-9BBF-4FC9-8F91-D1705FA9525C}"/>
              </a:ext>
            </a:extLst>
          </p:cNvPr>
          <p:cNvSpPr/>
          <p:nvPr/>
        </p:nvSpPr>
        <p:spPr>
          <a:xfrm>
            <a:off x="6629400" y="3688359"/>
            <a:ext cx="449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45D62-E251-46D4-A704-54B32288FD02}"/>
              </a:ext>
            </a:extLst>
          </p:cNvPr>
          <p:cNvSpPr txBox="1"/>
          <p:nvPr/>
        </p:nvSpPr>
        <p:spPr>
          <a:xfrm>
            <a:off x="9829800" y="2433893"/>
            <a:ext cx="1219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junk byte!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5E79EE-0806-47DA-8DD1-B806EE0CA2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439400" y="2803225"/>
            <a:ext cx="914400" cy="8758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B4DA2E-1CEC-4D75-BDFF-6885381D1886}"/>
              </a:ext>
            </a:extLst>
          </p:cNvPr>
          <p:cNvSpPr txBox="1"/>
          <p:nvPr/>
        </p:nvSpPr>
        <p:spPr>
          <a:xfrm>
            <a:off x="5562600" y="4286611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the actual zoned decimal 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960DE-8303-4823-957D-53BA25BEE2C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15200" y="4084443"/>
            <a:ext cx="228600" cy="2021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CF8791-BB7D-48D8-BC81-D8D70FDA73C2}"/>
              </a:ext>
            </a:extLst>
          </p:cNvPr>
          <p:cNvCxnSpPr>
            <a:cxnSpLocks/>
          </p:cNvCxnSpPr>
          <p:nvPr/>
        </p:nvCxnSpPr>
        <p:spPr>
          <a:xfrm flipH="1">
            <a:off x="9449323" y="4054775"/>
            <a:ext cx="2019300" cy="7058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952A51-96E9-4623-8853-ED8445EFE687}"/>
              </a:ext>
            </a:extLst>
          </p:cNvPr>
          <p:cNvCxnSpPr>
            <a:cxnSpLocks/>
          </p:cNvCxnSpPr>
          <p:nvPr/>
        </p:nvCxnSpPr>
        <p:spPr>
          <a:xfrm flipH="1">
            <a:off x="9677923" y="4048012"/>
            <a:ext cx="1562100" cy="7778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BF7221-3371-4107-BA1C-466949C5D1F9}"/>
              </a:ext>
            </a:extLst>
          </p:cNvPr>
          <p:cNvSpPr txBox="1"/>
          <p:nvPr/>
        </p:nvSpPr>
        <p:spPr>
          <a:xfrm>
            <a:off x="10206168" y="4378702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wrong!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E47E549-6864-4704-AAA2-F7E8B742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5BEB84D-97B9-427A-9D20-D8B7E896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47800"/>
            <a:ext cx="10610850" cy="4495800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Begin the label, or name, of ALL packed decimal fields with the letter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>
                <a:latin typeface="+mj-lt"/>
                <a:ea typeface="Source Code Pro" panose="020B0509030403020204" pitchFamily="49" charset="0"/>
              </a:rPr>
              <a:t>, for Packed.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Declare ALL packed decimal fields with a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DC</a:t>
            </a:r>
            <a:r>
              <a:rPr lang="en-US">
                <a:ea typeface="Source Code Pro" panose="020B0509030403020204" pitchFamily="49" charset="0"/>
              </a:rPr>
              <a:t>, a specific length in bytes and initialized to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>
                <a:latin typeface="+mj-lt"/>
                <a:ea typeface="Source Code Pro" panose="020B0509030403020204" pitchFamily="49" charset="0"/>
              </a:rPr>
              <a:t> (</a:t>
            </a: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unless to some other value</a:t>
            </a:r>
            <a:r>
              <a:rPr lang="en-US">
                <a:latin typeface="+mj-lt"/>
                <a:ea typeface="Source Code Pro" panose="020B0509030403020204" pitchFamily="49" charset="0"/>
              </a:rPr>
              <a:t>).</a:t>
            </a:r>
            <a:endParaRPr lang="en-US"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Examples:					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PACCTBAL DC    PL8'0'       ACCOUNT BALANCE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PEMPCTR  DC    PL3'0'       EMPLOYEE COUNTER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PTAXRATE DC    PL4'0.0725'  TAX RATE OF 7.25%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Decker's Rules for 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75C5-8E42-4FC4-B22E-AC2426D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CC37-9CC7-45ED-AD4B-9D512A4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7062AF-9865-4A9B-966B-4B4517AC9A2B}"/>
              </a:ext>
            </a:extLst>
          </p:cNvPr>
          <p:cNvCxnSpPr/>
          <p:nvPr/>
        </p:nvCxnSpPr>
        <p:spPr>
          <a:xfrm flipH="1">
            <a:off x="5791200" y="3429000"/>
            <a:ext cx="457200" cy="182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85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512116"/>
            <a:ext cx="10915650" cy="4495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NEVER</a:t>
            </a:r>
            <a:r>
              <a:rPr lang="en-US">
                <a:latin typeface="+mj-lt"/>
                <a:ea typeface="Source Code Pro" panose="020B0509030403020204" pitchFamily="49" charset="0"/>
              </a:rPr>
              <a:t> let lengths default!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Code a length on every packed operand where it CAN be coded!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Example using Add Packed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AP</a:t>
            </a:r>
            <a:r>
              <a:rPr lang="en-US">
                <a:latin typeface="+mj-lt"/>
                <a:ea typeface="Source Code Pro" panose="020B0509030403020204" pitchFamily="49" charset="0"/>
              </a:rPr>
              <a:t>):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AP    PFIELD1(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),PFIELD2(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with the two fields defined as</a:t>
            </a:r>
            <a:br>
              <a:rPr lang="en-US" sz="1000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  DC    PL6'3329.34'   00 00 03 32 93 4C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  DC    PL4'197.99'    00 19 79 9C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Decker's Rules for 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75C5-8E42-4FC4-B22E-AC2426D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CC37-9CC7-45ED-AD4B-9D512A4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4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591800" cy="5029200"/>
          </a:xfrm>
        </p:spPr>
        <p:txBody>
          <a:bodyPr>
            <a:normAutofit/>
          </a:bodyPr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UNPK</a:t>
            </a:r>
            <a:r>
              <a:rPr lang="en-US">
                <a:latin typeface="+mj-lt"/>
                <a:ea typeface="Source Code Pro" panose="020B0509030403020204" pitchFamily="49" charset="0"/>
              </a:rPr>
              <a:t> converts packed decimal numbers into zoned decimal numbers.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It does the following to this number, as an example:	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12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3C</a:t>
            </a: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r>
              <a:rPr lang="en-US">
                <a:latin typeface="+mj-lt"/>
                <a:ea typeface="Source Code Pro" panose="020B0509030403020204" pitchFamily="49" charset="0"/>
              </a:rPr>
              <a:t>The rightmost byte of the second operand is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placed in the rightmost byte of the first operand,	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C3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with the zone (sign) and numeric digits reversed.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r>
              <a:rPr lang="en-US">
                <a:latin typeface="+mj-lt"/>
                <a:ea typeface="Source Code Pro" panose="020B0509030403020204" pitchFamily="49" charset="0"/>
              </a:rPr>
              <a:t>Zone digit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added to the remaining digits from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right to left, each now taking a byte.                     	  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F1F2C3</a:t>
            </a:r>
          </a:p>
          <a:p>
            <a:pPr marL="914400" lvl="1" indent="-514350">
              <a:buFont typeface="Times New Roman" panose="02020603050405020304" pitchFamily="18" charset="0"/>
              <a:buChar char="‒"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It does the exact reverse of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PACK</a:t>
            </a:r>
            <a:r>
              <a:rPr lang="en-US">
                <a:latin typeface="+mj-lt"/>
                <a:ea typeface="Source Code Pro" panose="020B0509030403020204" pitchFamily="49" charset="0"/>
              </a:rPr>
              <a:t> instruction!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UNPK</a:t>
            </a:r>
            <a:r>
              <a:rPr lang="en-US"/>
              <a:t> Instruction (not used very often)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3F08A-90D9-46A4-9AD1-2A57449633E1}"/>
              </a:ext>
            </a:extLst>
          </p:cNvPr>
          <p:cNvCxnSpPr/>
          <p:nvPr/>
        </p:nvCxnSpPr>
        <p:spPr>
          <a:xfrm flipH="1">
            <a:off x="9753600" y="2667000"/>
            <a:ext cx="1524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B519-F806-4333-97BB-CA3E605866E0}"/>
              </a:ext>
            </a:extLst>
          </p:cNvPr>
          <p:cNvCxnSpPr>
            <a:cxnSpLocks/>
          </p:cNvCxnSpPr>
          <p:nvPr/>
        </p:nvCxnSpPr>
        <p:spPr>
          <a:xfrm>
            <a:off x="9753600" y="2667000"/>
            <a:ext cx="1524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BE52B-A3B7-4DEB-A34C-827773946767}"/>
              </a:ext>
            </a:extLst>
          </p:cNvPr>
          <p:cNvCxnSpPr>
            <a:cxnSpLocks/>
          </p:cNvCxnSpPr>
          <p:nvPr/>
        </p:nvCxnSpPr>
        <p:spPr>
          <a:xfrm>
            <a:off x="9525000" y="3810000"/>
            <a:ext cx="152400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A243B-8B72-4314-A73F-6B0FE8526BA2}"/>
              </a:ext>
            </a:extLst>
          </p:cNvPr>
          <p:cNvCxnSpPr>
            <a:cxnSpLocks/>
          </p:cNvCxnSpPr>
          <p:nvPr/>
        </p:nvCxnSpPr>
        <p:spPr>
          <a:xfrm>
            <a:off x="9296400" y="3810000"/>
            <a:ext cx="0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9DC08E5-B2AE-4D8B-9210-96F699B1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2EF9202-097D-48B3-84DB-FF51AF88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4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709"/>
            <a:ext cx="10972800" cy="4922837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Add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Add one packed decimal field to another.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AP    PFIELD1(5),PFIELD2(2)</a:t>
            </a: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adds the packed decimal number in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ea typeface="Source Code Pro" panose="020B0509030403020204" pitchFamily="49" charset="0"/>
              </a:rPr>
              <a:t> to the packed decimal number in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</a:t>
            </a:r>
            <a:r>
              <a:rPr lang="en-US">
                <a:ea typeface="Source Code Pro" panose="020B0509030403020204" pitchFamily="49" charset="0"/>
              </a:rPr>
              <a:t>.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ea typeface="Source Code Pro" panose="020B0509030403020204" pitchFamily="49" charset="0"/>
              </a:rPr>
              <a:t> is unchanged.</a:t>
            </a:r>
          </a:p>
          <a:p>
            <a:endParaRPr lang="en-US" sz="1400"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Subtract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SP</a:t>
            </a:r>
            <a:r>
              <a:rPr lang="en-US">
                <a:ea typeface="Source Code Pro" panose="020B0509030403020204" pitchFamily="49" charset="0"/>
              </a:rPr>
              <a:t> – Subtract one packed decimal field from another.</a:t>
            </a:r>
            <a:br>
              <a:rPr lang="en-US" sz="1400">
                <a:ea typeface="Source Code Pro" panose="020B0509030403020204" pitchFamily="49" charset="0"/>
              </a:rPr>
            </a:br>
            <a:br>
              <a:rPr lang="en-US" sz="1400"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SP    PFIELD1(5),PFIELD2(2)</a:t>
            </a: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subtracts the packed decimal number in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latin typeface="+mj-lt"/>
                <a:ea typeface="Source Code Pro" panose="020B0509030403020204" pitchFamily="49" charset="0"/>
              </a:rPr>
              <a:t> from the packed decimal number in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</a:t>
            </a:r>
            <a:r>
              <a:rPr lang="en-US">
                <a:latin typeface="+mj-lt"/>
                <a:ea typeface="Source Code Pro" panose="020B0509030403020204" pitchFamily="49" charset="0"/>
              </a:rPr>
              <a:t>.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unchanged.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732"/>
            <a:ext cx="10668000" cy="1066800"/>
          </a:xfrm>
        </p:spPr>
        <p:txBody>
          <a:bodyPr/>
          <a:lstStyle/>
          <a:p>
            <a:r>
              <a:rPr lang="en-US"/>
              <a:t>Add, Subract and Zero and Add Packed Instructions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9DC08E5-B2AE-4D8B-9210-96F699B1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2EF9202-097D-48B3-84DB-FF51AF88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2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1600"/>
            <a:ext cx="11150600" cy="4811240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Zero and Add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ZAP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Copy one packed decimal field to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another.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ZAP   PFIELD1(5),PFIELD2(2)</a:t>
            </a: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0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copies the packed decimal number in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ea typeface="Source Code Pro" panose="020B0509030403020204" pitchFamily="49" charset="0"/>
              </a:rPr>
              <a:t> to the packed decimal field named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</a:t>
            </a:r>
            <a:r>
              <a:rPr lang="en-US">
                <a:ea typeface="Source Code Pro" panose="020B0509030403020204" pitchFamily="49" charset="0"/>
              </a:rPr>
              <a:t>.  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In reality,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zero'd out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ea typeface="Source Code Pro" panose="020B0509030403020204" pitchFamily="49" charset="0"/>
              </a:rPr>
              <a:t> is </a:t>
            </a:r>
            <a:r>
              <a:rPr lang="en-US" b="1" i="1">
                <a:ea typeface="Source Code Pro" panose="020B0509030403020204" pitchFamily="49" charset="0"/>
              </a:rPr>
              <a:t>added</a:t>
            </a:r>
            <a:r>
              <a:rPr lang="en-US">
                <a:ea typeface="Source Code Pro" panose="020B0509030403020204" pitchFamily="49" charset="0"/>
              </a:rPr>
              <a:t> into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PFIELD1</a:t>
            </a:r>
            <a:r>
              <a:rPr lang="en-US">
                <a:ea typeface="Source Code Pro" panose="020B0509030403020204" pitchFamily="49" charset="0"/>
              </a:rPr>
              <a:t>.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PFIELD2</a:t>
            </a:r>
            <a:r>
              <a:rPr lang="en-US">
                <a:ea typeface="Source Code Pro" panose="020B0509030403020204" pitchFamily="49" charset="0"/>
              </a:rPr>
              <a:t> is unchanged.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Often used to copy a number into a larger field preparing for arithmetic.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732"/>
            <a:ext cx="10668000" cy="1066800"/>
          </a:xfrm>
        </p:spPr>
        <p:txBody>
          <a:bodyPr/>
          <a:lstStyle/>
          <a:p>
            <a:r>
              <a:rPr lang="en-US"/>
              <a:t>Add, Subract and Zero and Add Packed Instructions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9DC08E5-B2AE-4D8B-9210-96F699B1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2EF9202-097D-48B3-84DB-FF51AF88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3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2" y="1752600"/>
            <a:ext cx="11648988" cy="4495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Add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AP</a:t>
            </a:r>
            <a:r>
              <a:rPr lang="en-US">
                <a:ea typeface="Source Code Pro" panose="020B0509030403020204" pitchFamily="49" charset="0"/>
              </a:rPr>
              <a:t> – add one packed decimal field to another.</a:t>
            </a:r>
            <a:br>
              <a:rPr lang="en-US" sz="2000">
                <a:ea typeface="Source Code Pro" panose="020B0509030403020204" pitchFamily="49" charset="0"/>
              </a:rPr>
            </a:br>
            <a:br>
              <a:rPr lang="en-US" sz="2000"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AP 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AP 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	Implicit addr.</a:t>
            </a:r>
          </a:p>
          <a:p>
            <a:endParaRPr lang="en-US" sz="1400"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ea typeface="Source Code Pro" panose="020B0509030403020204" pitchFamily="49" charset="0"/>
              </a:rPr>
              <a:t> represent lengths coded on both operands, respectively, with 16 being the greatest.</a:t>
            </a:r>
            <a:endParaRPr lang="en-US" sz="1400"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 baseline="-25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A storage to storage (SS) instruction of format 2.</a:t>
            </a:r>
          </a:p>
          <a:p>
            <a:endParaRPr lang="en-US" sz="1000"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AP</a:t>
            </a:r>
            <a:r>
              <a:rPr lang="en-US"/>
              <a:t> (Add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8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AP    PNUM1(5),PNUM2(3)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PL5'123322'    00 01 23 32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123322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01 27 91 4C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AP</a:t>
            </a:r>
            <a:r>
              <a:rPr lang="en-US"/>
              <a:t> (Add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3364-E0E4-4A16-AF72-F2F2FF90F40E}"/>
              </a:ext>
            </a:extLst>
          </p:cNvPr>
          <p:cNvSpPr txBox="1"/>
          <p:nvPr/>
        </p:nvSpPr>
        <p:spPr>
          <a:xfrm>
            <a:off x="6077125" y="3810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2A048-9A81-4680-BF97-23A3B6926EF5}"/>
              </a:ext>
            </a:extLst>
          </p:cNvPr>
          <p:cNvCxnSpPr>
            <a:cxnSpLocks/>
          </p:cNvCxnSpPr>
          <p:nvPr/>
        </p:nvCxnSpPr>
        <p:spPr>
          <a:xfrm flipH="1">
            <a:off x="5791200" y="4191000"/>
            <a:ext cx="28592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5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2" y="1752600"/>
            <a:ext cx="11648988" cy="4495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Subtract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SP</a:t>
            </a:r>
            <a:r>
              <a:rPr lang="en-US">
                <a:ea typeface="Source Code Pro" panose="020B0509030403020204" pitchFamily="49" charset="0"/>
              </a:rPr>
              <a:t> – subtract one packed decimal field from another.</a:t>
            </a:r>
            <a:br>
              <a:rPr lang="en-US" sz="2000">
                <a:ea typeface="Source Code Pro" panose="020B0509030403020204" pitchFamily="49" charset="0"/>
              </a:rPr>
            </a:br>
            <a:br>
              <a:rPr lang="en-US" sz="2000"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SP 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SP 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	Implicit addr.</a:t>
            </a:r>
          </a:p>
          <a:p>
            <a:endParaRPr lang="en-US" sz="1400"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ea typeface="Source Code Pro" panose="020B0509030403020204" pitchFamily="49" charset="0"/>
              </a:rPr>
              <a:t> represent lengths coded on both operands, respectively, with 16 being the greatest.</a:t>
            </a:r>
            <a:endParaRPr lang="en-US" sz="1400"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 baseline="-25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A storage to storage (SS) instruction of format 2.</a:t>
            </a:r>
          </a:p>
          <a:p>
            <a:endParaRPr lang="en-US" sz="1000"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SP</a:t>
            </a:r>
            <a:r>
              <a:rPr lang="en-US"/>
              <a:t> (Subtract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22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SP    PNUM1(5),PNUM2(3)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PL5'123322'    00 01 23 32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123322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01 18 73 0C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SP</a:t>
            </a:r>
            <a:r>
              <a:rPr lang="en-US"/>
              <a:t> (Subtract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3364-E0E4-4A16-AF72-F2F2FF90F40E}"/>
              </a:ext>
            </a:extLst>
          </p:cNvPr>
          <p:cNvSpPr txBox="1"/>
          <p:nvPr/>
        </p:nvSpPr>
        <p:spPr>
          <a:xfrm>
            <a:off x="6077125" y="3810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2A048-9A81-4680-BF97-23A3B6926EF5}"/>
              </a:ext>
            </a:extLst>
          </p:cNvPr>
          <p:cNvCxnSpPr>
            <a:cxnSpLocks/>
          </p:cNvCxnSpPr>
          <p:nvPr/>
        </p:nvCxnSpPr>
        <p:spPr>
          <a:xfrm flipH="1">
            <a:off x="5791200" y="4191000"/>
            <a:ext cx="28592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9906000" cy="4648200"/>
          </a:xfrm>
        </p:spPr>
        <p:txBody>
          <a:bodyPr/>
          <a:lstStyle/>
          <a:p>
            <a:r>
              <a:rPr lang="en-US"/>
              <a:t>If the number is negative, they are </a:t>
            </a:r>
            <a:r>
              <a:rPr lang="en-US" b="1" i="1"/>
              <a:t>not</a:t>
            </a:r>
            <a:r>
              <a:rPr lang="en-US"/>
              <a:t> the same.</a:t>
            </a:r>
          </a:p>
          <a:p>
            <a:endParaRPr lang="en-US" sz="1400"/>
          </a:p>
          <a:p>
            <a:r>
              <a:rPr lang="en-US"/>
              <a:t>The negative number </a:t>
            </a:r>
            <a:r>
              <a:rPr lang="en-US">
                <a:latin typeface="Source Code Pro" panose="020B0509030403020204" pitchFamily="49" charset="0"/>
              </a:rPr>
              <a:t>-4657</a:t>
            </a:r>
            <a:r>
              <a:rPr lang="en-US"/>
              <a:t> is no longer </a:t>
            </a:r>
            <a:r>
              <a:rPr lang="en-US">
                <a:latin typeface="Source Code Pro" panose="020B0509030403020204" pitchFamily="49" charset="0"/>
              </a:rPr>
              <a:t>F4F6F5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F</a:t>
            </a:r>
            <a:r>
              <a:rPr lang="en-US">
                <a:latin typeface="Source Code Pro" panose="020B0509030403020204" pitchFamily="49" charset="0"/>
              </a:rPr>
              <a:t>7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In zoned decimal, the sign digit is the next-to-the-last digit (highlighted in red above).</a:t>
            </a:r>
          </a:p>
          <a:p>
            <a:endParaRPr lang="en-US" sz="1400"/>
          </a:p>
          <a:p>
            <a:r>
              <a:rPr lang="en-US"/>
              <a:t>A sign digit of </a:t>
            </a:r>
            <a:r>
              <a:rPr lang="en-US">
                <a:latin typeface="Source Code Pro" panose="020B0509030403020204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C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E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F</a:t>
            </a:r>
            <a:r>
              <a:rPr lang="en-US"/>
              <a:t> indicates a positive zoned decimal number.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CF83E-5B2D-4014-81C0-EEFF6A3B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FF508-41FB-437F-9B82-78E4137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3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2" y="1752600"/>
            <a:ext cx="11648988" cy="4495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Zero and Add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ZAP</a:t>
            </a:r>
            <a:r>
              <a:rPr lang="en-US">
                <a:ea typeface="Source Code Pro" panose="020B0509030403020204" pitchFamily="49" charset="0"/>
              </a:rPr>
              <a:t> – copy one packed decimal field to another.</a:t>
            </a:r>
            <a:br>
              <a:rPr lang="en-US" sz="2000">
                <a:ea typeface="Source Code Pro" panose="020B0509030403020204" pitchFamily="49" charset="0"/>
              </a:rPr>
            </a:br>
            <a:br>
              <a:rPr lang="en-US" sz="2000"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ZAP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ZAP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	Implicit addr.</a:t>
            </a:r>
          </a:p>
          <a:p>
            <a:endParaRPr lang="en-US" sz="1400"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ea typeface="Source Code Pro" panose="020B0509030403020204" pitchFamily="49" charset="0"/>
              </a:rPr>
              <a:t> represent lengths coded on both operands, respectively, with 16 being the greatest.</a:t>
            </a:r>
          </a:p>
          <a:p>
            <a:pPr marL="0" indent="0">
              <a:buNone/>
            </a:pPr>
            <a:endParaRPr lang="en-US" baseline="-25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A storage to storage (SS) instruction of format 2.</a:t>
            </a:r>
          </a:p>
          <a:p>
            <a:endParaRPr lang="en-US" sz="1000"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ZAP</a:t>
            </a:r>
            <a:r>
              <a:rPr lang="en-US"/>
              <a:t> (Zero and Add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ZAP   PNUM1(5),PNUM2(3)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PL5'123322'    00 01 23 32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123322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00 04 59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PL3'4592'      04 59 2C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ZAP</a:t>
            </a:r>
            <a:r>
              <a:rPr lang="en-US"/>
              <a:t> (Zero and Add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3364-E0E4-4A16-AF72-F2F2FF90F40E}"/>
              </a:ext>
            </a:extLst>
          </p:cNvPr>
          <p:cNvSpPr txBox="1"/>
          <p:nvPr/>
        </p:nvSpPr>
        <p:spPr>
          <a:xfrm>
            <a:off x="6077125" y="3810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2A048-9A81-4680-BF97-23A3B6926EF5}"/>
              </a:ext>
            </a:extLst>
          </p:cNvPr>
          <p:cNvCxnSpPr>
            <a:cxnSpLocks/>
          </p:cNvCxnSpPr>
          <p:nvPr/>
        </p:nvCxnSpPr>
        <p:spPr>
          <a:xfrm flipH="1">
            <a:off x="5791200" y="4191000"/>
            <a:ext cx="28592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80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1239500" cy="40386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Two new error types can occur: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Data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One or both operands is not a valid packed decimal representation.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Decimal-overflow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S0CA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The result is too large for the receiving field.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3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399"/>
            <a:ext cx="1123950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Packed decimal literals can be used in instructions.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Examples: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AP    PNUM1(5),=PL2'35'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SP    PACCTBAL(8),=PL3'3549' 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ZAP   PEMPCTR(3),=PL1'0'</a:t>
            </a:r>
          </a:p>
          <a:p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Don't let lengths default in literals either.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0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600"/>
            <a:ext cx="1123950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Add Packed, Subtract Packed and Zero and Add Packed instructions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set the condition code the same as many other arithmetic instructions: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 =</a:t>
            </a:r>
            <a:r>
              <a:rPr lang="en-US">
                <a:latin typeface="+mj-lt"/>
                <a:ea typeface="Source Code Pro" panose="020B0509030403020204" pitchFamily="49" charset="0"/>
              </a:rPr>
              <a:t>  the result is zero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 =</a:t>
            </a:r>
            <a:r>
              <a:rPr lang="en-US">
                <a:latin typeface="+mj-lt"/>
                <a:ea typeface="Source Code Pro" panose="020B0509030403020204" pitchFamily="49" charset="0"/>
              </a:rPr>
              <a:t>  the result is negative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 =</a:t>
            </a:r>
            <a:r>
              <a:rPr lang="en-US">
                <a:latin typeface="+mj-lt"/>
                <a:ea typeface="Source Code Pro" panose="020B0509030403020204" pitchFamily="49" charset="0"/>
              </a:rPr>
              <a:t>  the result is positive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 =</a:t>
            </a:r>
            <a:r>
              <a:rPr lang="en-US">
                <a:latin typeface="+mj-lt"/>
                <a:ea typeface="Source Code Pro" panose="020B0509030403020204" pitchFamily="49" charset="0"/>
              </a:rPr>
              <a:t>  overflow has occurred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that overflow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does not</a:t>
            </a:r>
            <a:r>
              <a:rPr lang="en-US">
                <a:latin typeface="+mj-lt"/>
                <a:ea typeface="Source Code Pro" panose="020B0509030403020204" pitchFamily="49" charset="0"/>
              </a:rPr>
              <a:t> automatically occur if the first operand is shorter than the second, only when the result of the arithmetic operation does not fit into the first operand.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24000"/>
            <a:ext cx="11487150" cy="45418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Multiply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multiply one packed decimal field by another.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MP 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MP 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	Implicit addr.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ea typeface="Source Code Pro" panose="020B0509030403020204" pitchFamily="49" charset="0"/>
              </a:rPr>
              <a:t> represent lengths coded on both operands, respectively, with 16 being the greatest.</a:t>
            </a:r>
            <a:endParaRPr lang="en-US" sz="1000"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Also a storage to storage (SS) instruction of format 2.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Does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not</a:t>
            </a:r>
            <a:r>
              <a:rPr lang="en-US">
                <a:latin typeface="+mj-lt"/>
                <a:ea typeface="Source Code Pro" panose="020B0509030403020204" pitchFamily="49" charset="0"/>
              </a:rPr>
              <a:t> set the condition code.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MP</a:t>
            </a:r>
            <a:r>
              <a:rPr lang="en-US"/>
              <a:t> (Multiply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82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495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MP    PNUM1(6),PNUM2(3)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PL6'12233' 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00 00 00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12 23 3C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PL3'15'        00 01 5C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PL6'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12233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    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00 01 83 49 5C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PL3'15'        00 01 5C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MP</a:t>
            </a:r>
            <a:r>
              <a:rPr lang="en-US"/>
              <a:t> (Multiply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3364-E0E4-4A16-AF72-F2F2FF90F40E}"/>
              </a:ext>
            </a:extLst>
          </p:cNvPr>
          <p:cNvSpPr txBox="1"/>
          <p:nvPr/>
        </p:nvSpPr>
        <p:spPr>
          <a:xfrm>
            <a:off x="5695950" y="3810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2A048-9A81-4680-BF97-23A3B6926EF5}"/>
              </a:ext>
            </a:extLst>
          </p:cNvPr>
          <p:cNvCxnSpPr>
            <a:cxnSpLocks/>
          </p:cNvCxnSpPr>
          <p:nvPr/>
        </p:nvCxnSpPr>
        <p:spPr>
          <a:xfrm flipH="1">
            <a:off x="5410025" y="4191000"/>
            <a:ext cx="28592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87CB1-9DFB-4F31-9949-83D81B71C5FC}"/>
              </a:ext>
            </a:extLst>
          </p:cNvPr>
          <p:cNvSpPr txBox="1"/>
          <p:nvPr/>
        </p:nvSpPr>
        <p:spPr>
          <a:xfrm>
            <a:off x="7620000" y="1556265"/>
            <a:ext cx="3581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first three bytes (length of the second operand, or multiplier) are zeros so no </a:t>
            </a:r>
            <a:r>
              <a:rPr lang="en-US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E14A2-597C-4D1E-B2F3-BC948CD13125}"/>
              </a:ext>
            </a:extLst>
          </p:cNvPr>
          <p:cNvCxnSpPr>
            <a:cxnSpLocks/>
          </p:cNvCxnSpPr>
          <p:nvPr/>
        </p:nvCxnSpPr>
        <p:spPr>
          <a:xfrm flipH="1">
            <a:off x="8077200" y="2479595"/>
            <a:ext cx="381000" cy="492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07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2694"/>
            <a:ext cx="10058400" cy="4648201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Errors that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can</a:t>
            </a:r>
            <a:r>
              <a:rPr lang="en-US">
                <a:latin typeface="+mj-lt"/>
                <a:ea typeface="Source Code Pro" panose="020B0509030403020204" pitchFamily="49" charset="0"/>
              </a:rPr>
              <a:t> occur with multiply packed: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Specification Exception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S0C6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length of second operand is greater than 8 or if length of the second operand is greater than length of the first operand.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Data Exception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the first n bytes of the first operand are not all zeros where n is the length of the second operand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or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either operand is not a valid packed decimal number.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MP</a:t>
            </a:r>
            <a:r>
              <a:rPr lang="en-US"/>
              <a:t> (Multiply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65239"/>
            <a:ext cx="11506200" cy="50593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Divide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divide one packed decimal field by another.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DP 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DP 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	Implicit addr.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Both quotient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and</a:t>
            </a:r>
            <a:r>
              <a:rPr lang="en-US">
                <a:latin typeface="+mj-lt"/>
                <a:ea typeface="Source Code Pro" panose="020B0509030403020204" pitchFamily="49" charset="0"/>
              </a:rPr>
              <a:t> remainder are stored in the first operand.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ea typeface="Source Code Pro" panose="020B0509030403020204" pitchFamily="49" charset="0"/>
              </a:rPr>
              <a:t> represent lengths coded on both operands, respectively, with 16 being the greatest.</a:t>
            </a:r>
            <a:endParaRPr lang="en-US"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Also a storage to storage (SS) instruction of format 2.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Also does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not</a:t>
            </a:r>
            <a:r>
              <a:rPr lang="en-US">
                <a:latin typeface="+mj-lt"/>
                <a:ea typeface="Source Code Pro" panose="020B0509030403020204" pitchFamily="49" charset="0"/>
              </a:rPr>
              <a:t> set the condition code.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DP</a:t>
            </a:r>
            <a:r>
              <a:rPr lang="en-US"/>
              <a:t> (Divide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8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8006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DP    PNUM1(5),PNUM2(2)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PL5'27'        00 00 00 02 7C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PL2'5'         00 5C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27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        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00 5C </a:t>
            </a:r>
            <a:r>
              <a:rPr lang="en-US">
                <a:solidFill>
                  <a:srgbClr val="3399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2C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PL2'5'         00 5C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DP</a:t>
            </a:r>
            <a:r>
              <a:rPr lang="en-US"/>
              <a:t> (Divide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3364-E0E4-4A16-AF72-F2F2FF90F40E}"/>
              </a:ext>
            </a:extLst>
          </p:cNvPr>
          <p:cNvSpPr txBox="1"/>
          <p:nvPr/>
        </p:nvSpPr>
        <p:spPr>
          <a:xfrm>
            <a:off x="5334000" y="3848099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lost!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62A048-9A81-4680-BF97-23A3B6926EF5}"/>
              </a:ext>
            </a:extLst>
          </p:cNvPr>
          <p:cNvCxnSpPr>
            <a:cxnSpLocks/>
          </p:cNvCxnSpPr>
          <p:nvPr/>
        </p:nvCxnSpPr>
        <p:spPr>
          <a:xfrm flipH="1">
            <a:off x="5105401" y="4229099"/>
            <a:ext cx="228600" cy="266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38BD91-A325-44EB-A286-1569D9FA0F13}"/>
              </a:ext>
            </a:extLst>
          </p:cNvPr>
          <p:cNvSpPr/>
          <p:nvPr/>
        </p:nvSpPr>
        <p:spPr>
          <a:xfrm>
            <a:off x="7086600" y="4495800"/>
            <a:ext cx="18288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9910-D64C-4393-B955-3148AC093445}"/>
              </a:ext>
            </a:extLst>
          </p:cNvPr>
          <p:cNvSpPr txBox="1"/>
          <p:nvPr/>
        </p:nvSpPr>
        <p:spPr>
          <a:xfrm>
            <a:off x="7505700" y="4049784"/>
            <a:ext cx="990600" cy="38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+mj-lt"/>
              </a:rPr>
              <a:t>Quotient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55DF29-B54D-4CFF-AD02-97C905E08177}"/>
              </a:ext>
            </a:extLst>
          </p:cNvPr>
          <p:cNvSpPr/>
          <p:nvPr/>
        </p:nvSpPr>
        <p:spPr>
          <a:xfrm>
            <a:off x="8991600" y="4495800"/>
            <a:ext cx="1219200" cy="381000"/>
          </a:xfrm>
          <a:prstGeom prst="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21E3D-BC2B-4F1E-A0F3-D6A6ED1C70EE}"/>
              </a:ext>
            </a:extLst>
          </p:cNvPr>
          <p:cNvSpPr txBox="1"/>
          <p:nvPr/>
        </p:nvSpPr>
        <p:spPr>
          <a:xfrm>
            <a:off x="8983910" y="4050268"/>
            <a:ext cx="1219200" cy="369332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39933"/>
                </a:solidFill>
                <a:latin typeface="+mj-lt"/>
              </a:rPr>
              <a:t>Remainder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958A7-7982-4F98-A9DF-5D410B782F76}"/>
              </a:ext>
            </a:extLst>
          </p:cNvPr>
          <p:cNvSpPr txBox="1"/>
          <p:nvPr/>
        </p:nvSpPr>
        <p:spPr>
          <a:xfrm>
            <a:off x="8597900" y="5415954"/>
            <a:ext cx="2514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Remainder is the same size as the divisor field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242B83-E7C8-4C17-8ABB-44B3A1DC0FC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677400" y="4953000"/>
            <a:ext cx="177800" cy="46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906000" cy="3962400"/>
          </a:xfrm>
        </p:spPr>
        <p:txBody>
          <a:bodyPr/>
          <a:lstStyle/>
          <a:p>
            <a:r>
              <a:rPr lang="en-US"/>
              <a:t>A sign digit of </a:t>
            </a:r>
            <a:r>
              <a:rPr lang="en-US">
                <a:latin typeface="Source Code Pro" panose="020B0509030403020204" pitchFamily="49" charset="0"/>
              </a:rPr>
              <a:t>B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D</a:t>
            </a:r>
            <a:r>
              <a:rPr lang="en-US"/>
              <a:t> indicates a negative zoned decimal number.</a:t>
            </a:r>
          </a:p>
          <a:p>
            <a:endParaRPr lang="en-US" sz="1400"/>
          </a:p>
          <a:p>
            <a:r>
              <a:rPr lang="en-US"/>
              <a:t>Therefore, </a:t>
            </a:r>
            <a:r>
              <a:rPr lang="en-US">
                <a:latin typeface="Source Code Pro" panose="020B0509030403020204" pitchFamily="49" charset="0"/>
              </a:rPr>
              <a:t>-4657</a:t>
            </a:r>
            <a:r>
              <a:rPr lang="en-US"/>
              <a:t> would be either </a:t>
            </a:r>
            <a:r>
              <a:rPr lang="en-US">
                <a:latin typeface="Source Code Pro" panose="020B0509030403020204" pitchFamily="49" charset="0"/>
              </a:rPr>
              <a:t>F4F6F5B7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F4F6F5D7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But in EBCDIC, </a:t>
            </a:r>
            <a:r>
              <a:rPr lang="en-US">
                <a:latin typeface="Source Code Pro" panose="020B0509030403020204" pitchFamily="49" charset="0"/>
              </a:rPr>
              <a:t>F4F6F5D7</a:t>
            </a:r>
            <a:r>
              <a:rPr lang="en-US"/>
              <a:t> is equivalent to </a:t>
            </a:r>
            <a:r>
              <a:rPr lang="en-US">
                <a:latin typeface="Source Code Pro" panose="020B0509030403020204" pitchFamily="49" charset="0"/>
              </a:rPr>
              <a:t>465P</a:t>
            </a:r>
            <a:r>
              <a:rPr lang="en-US"/>
              <a:t>  (</a:t>
            </a:r>
            <a:r>
              <a:rPr lang="en-US">
                <a:latin typeface="Source Code Pro" panose="020B0509030403020204" pitchFamily="49" charset="0"/>
              </a:rPr>
              <a:t>D7</a:t>
            </a:r>
            <a:r>
              <a:rPr lang="en-US"/>
              <a:t> in EBCDIC is the capital letter </a:t>
            </a:r>
            <a:r>
              <a:rPr lang="en-US">
                <a:latin typeface="Source Code Pro" panose="020B0509030403020204" pitchFamily="49" charset="0"/>
              </a:rPr>
              <a:t>P</a:t>
            </a:r>
            <a:r>
              <a:rPr lang="en-US"/>
              <a:t>).</a:t>
            </a:r>
          </a:p>
          <a:p>
            <a:endParaRPr lang="en-US" sz="1400"/>
          </a:p>
          <a:p>
            <a:r>
              <a:rPr lang="en-US"/>
              <a:t>Worse yet, </a:t>
            </a:r>
            <a:r>
              <a:rPr lang="en-US">
                <a:latin typeface="Source Code Pro" panose="020B0509030403020204" pitchFamily="49" charset="0"/>
              </a:rPr>
              <a:t>F4F6F5B7</a:t>
            </a:r>
            <a:r>
              <a:rPr lang="en-US"/>
              <a:t> is equivalent to </a:t>
            </a:r>
            <a:r>
              <a:rPr lang="en-US">
                <a:latin typeface="Source Code Pro" panose="020B0509030403020204" pitchFamily="49" charset="0"/>
              </a:rPr>
              <a:t>465</a:t>
            </a:r>
            <a:r>
              <a:rPr lang="en-US" baseline="30000">
                <a:latin typeface="Source Code Pro" panose="020B0509030403020204" pitchFamily="49" charset="0"/>
              </a:rPr>
              <a:t>7</a:t>
            </a:r>
            <a:r>
              <a:rPr lang="en-US"/>
              <a:t>  (</a:t>
            </a:r>
            <a:r>
              <a:rPr lang="en-US">
                <a:latin typeface="Source Code Pro" panose="020B0509030403020204" pitchFamily="49" charset="0"/>
              </a:rPr>
              <a:t>B7</a:t>
            </a:r>
            <a:r>
              <a:rPr lang="en-US"/>
              <a:t> in EBCDIC is a superscript number </a:t>
            </a:r>
            <a:r>
              <a:rPr lang="en-US">
                <a:latin typeface="Source Code Pro" panose="020B0509030403020204" pitchFamily="49" charset="0"/>
              </a:rPr>
              <a:t>7</a:t>
            </a:r>
            <a:r>
              <a:rPr lang="en-US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4057B-7805-4A30-9D3F-30F035CF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E4AE8-FC1D-416F-9E0F-65F4F00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7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20" y="1319897"/>
            <a:ext cx="10210800" cy="484663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Errors that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can</a:t>
            </a:r>
            <a:r>
              <a:rPr lang="en-US">
                <a:latin typeface="+mj-lt"/>
                <a:ea typeface="Source Code Pro" panose="020B0509030403020204" pitchFamily="49" charset="0"/>
              </a:rPr>
              <a:t> occur: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Specification Exception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S0C6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length of second operand is greater than 8 or if length of the second operand is greater than or equal to the length of the first operand.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Decimal-divide Exception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S0CB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quotient will not fit in n bytes where n is the length of the first operand minus the length of the second operand.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Data Exception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either operand is not a valid packed decimal number.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DP</a:t>
            </a:r>
            <a:r>
              <a:rPr lang="en-US"/>
              <a:t> (Divide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4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251992"/>
            <a:ext cx="11487150" cy="5075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Compare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compare one packed decimal field with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another.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CP 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CP    PNUM1(L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),PNUM2(L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	Implicit addr.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 b="1" i="1">
                <a:latin typeface="+mj-lt"/>
                <a:ea typeface="Source Code Pro" panose="020B0509030403020204" pitchFamily="49" charset="0"/>
              </a:rPr>
              <a:t>Always</a:t>
            </a:r>
            <a:r>
              <a:rPr lang="en-US">
                <a:latin typeface="+mj-lt"/>
                <a:ea typeface="Source Code Pro" panose="020B0509030403020204" pitchFamily="49" charset="0"/>
              </a:rPr>
              <a:t> use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CP</a:t>
            </a:r>
            <a:r>
              <a:rPr lang="en-US">
                <a:latin typeface="+mj-lt"/>
                <a:ea typeface="Source Code Pro" panose="020B0509030403020204" pitchFamily="49" charset="0"/>
              </a:rPr>
              <a:t> when comparing one packed decimal field with another and not some other compare instruction.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Does a numeric comparison so the value of the field is important, not the lengths of the operands.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Also a storage to storage (SS) instruction of format 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CP</a:t>
            </a:r>
            <a:r>
              <a:rPr lang="en-US"/>
              <a:t> (Compare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8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30991"/>
            <a:ext cx="11239500" cy="4495800"/>
          </a:xfrm>
          <a:ln>
            <a:noFill/>
          </a:ln>
        </p:spPr>
        <p:txBody>
          <a:bodyPr>
            <a:normAutofit/>
          </a:bodyPr>
          <a:lstStyle/>
          <a:p>
            <a:pPr marL="514350" indent="-457200"/>
            <a:r>
              <a:rPr lang="en-US">
                <a:latin typeface="+mj-lt"/>
                <a:ea typeface="Source Code Pro" panose="020B0509030403020204" pitchFamily="49" charset="0"/>
              </a:rPr>
              <a:t>Does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NOT</a:t>
            </a:r>
            <a:r>
              <a:rPr lang="en-US">
                <a:latin typeface="+mj-lt"/>
                <a:ea typeface="Source Code Pro" panose="020B0509030403020204" pitchFamily="49" charset="0"/>
              </a:rPr>
              <a:t> change either operand.</a:t>
            </a:r>
          </a:p>
          <a:p>
            <a:pPr marL="514350" indent="-457200"/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514350" indent="-457200"/>
            <a:r>
              <a:rPr lang="en-US">
                <a:latin typeface="+mj-lt"/>
                <a:ea typeface="Source Code Pro" panose="020B0509030403020204" pitchFamily="49" charset="0"/>
              </a:rPr>
              <a:t>Sets the condition code as follows: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 = </a:t>
            </a:r>
            <a:r>
              <a:rPr lang="en-US">
                <a:latin typeface="+mj-lt"/>
                <a:ea typeface="Source Code Pro" panose="020B0509030403020204" pitchFamily="49" charset="0"/>
              </a:rPr>
              <a:t>the two values compared are equal</a:t>
            </a:r>
          </a:p>
          <a:p>
            <a:pPr marL="457200" lvl="1" indent="0">
              <a:buNone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 = </a:t>
            </a:r>
            <a:r>
              <a:rPr lang="en-US">
                <a:latin typeface="+mj-lt"/>
                <a:ea typeface="Source Code Pro" panose="020B0509030403020204" pitchFamily="49" charset="0"/>
              </a:rPr>
              <a:t>the first operand's value is less than the second operand's</a:t>
            </a:r>
          </a:p>
          <a:p>
            <a:pPr marL="457200" lvl="1" indent="0">
              <a:buNone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 = </a:t>
            </a:r>
            <a:r>
              <a:rPr lang="en-US">
                <a:latin typeface="+mj-lt"/>
                <a:ea typeface="Source Code Pro" panose="020B0509030403020204" pitchFamily="49" charset="0"/>
              </a:rPr>
              <a:t>the first operand's value is greater than the second operand's</a:t>
            </a:r>
          </a:p>
          <a:p>
            <a:pPr marL="457200" lvl="1" indent="0">
              <a:buNone/>
            </a:pPr>
            <a:endParaRPr lang="en-US" sz="800">
              <a:latin typeface="+mj-lt"/>
              <a:ea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3 - </a:t>
            </a:r>
            <a:r>
              <a:rPr lang="en-US">
                <a:latin typeface="+mj-lt"/>
                <a:ea typeface="Source Code Pro" panose="020B0509030403020204" pitchFamily="49" charset="0"/>
              </a:rPr>
              <a:t>not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CP</a:t>
            </a:r>
            <a:r>
              <a:rPr lang="en-US"/>
              <a:t> (Compare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0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8006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CP    PNUM1(5),PNUM2(2)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PL5'27'        00 00 00 02 7C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    DC    PL2'5'         00 5C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 u="sng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</a:p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Condition code set to 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CP</a:t>
            </a:r>
            <a:r>
              <a:rPr lang="en-US"/>
              <a:t> (Compare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3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01134"/>
            <a:ext cx="1156335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Shift and Round Packed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SRP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shifts a packed decimal number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by decimal digits, left or right.  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SRP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),i  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SRP   PNUM1(L),D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),i  	Implicit addr.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Used to multiply and divide packed decimal numbers by factors of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>
                <a:ea typeface="Source Code Pro" panose="020B0509030403020204" pitchFamily="49" charset="0"/>
              </a:rPr>
              <a:t> represents the length coded on the first operand with 16 being the greatest.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 easy to understand!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4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600"/>
            <a:ext cx="11239500" cy="49990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Often used to add extra decimal places to a number preparing it for division and then to get rid of one or more decimal places and round.</a:t>
            </a:r>
            <a:endParaRPr lang="en-US" sz="800">
              <a:latin typeface="+mj-lt"/>
              <a:ea typeface="Source Code Pro" panose="020B0509030403020204" pitchFamily="49" charset="0"/>
            </a:endParaRP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Decimal-overflow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S0CA</a:t>
            </a:r>
            <a:r>
              <a:rPr lang="en-US">
                <a:latin typeface="+mj-lt"/>
                <a:ea typeface="Source Code Pro" panose="020B0509030403020204" pitchFamily="49" charset="0"/>
              </a:rPr>
              <a:t> - if a left shift results in losing non-zero digits.</a:t>
            </a:r>
            <a:endParaRPr lang="en-US" sz="800">
              <a:latin typeface="+mj-lt"/>
              <a:ea typeface="Source Code Pro" panose="020B0509030403020204" pitchFamily="49" charset="0"/>
            </a:endParaRP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Sets the condition code as follows: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 = </a:t>
            </a:r>
            <a:r>
              <a:rPr lang="en-US">
                <a:latin typeface="+mj-lt"/>
                <a:ea typeface="Source Code Pro" panose="020B0509030403020204" pitchFamily="49" charset="0"/>
              </a:rPr>
              <a:t>result is zero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 = </a:t>
            </a:r>
            <a:r>
              <a:rPr lang="en-US">
                <a:latin typeface="+mj-lt"/>
                <a:ea typeface="Source Code Pro" panose="020B0509030403020204" pitchFamily="49" charset="0"/>
              </a:rPr>
              <a:t>result is negative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 = </a:t>
            </a:r>
            <a:r>
              <a:rPr lang="en-US">
                <a:latin typeface="+mj-lt"/>
                <a:ea typeface="Source Code Pro" panose="020B0509030403020204" pitchFamily="49" charset="0"/>
              </a:rPr>
              <a:t>result is positive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 = </a:t>
            </a:r>
            <a:r>
              <a:rPr lang="en-US">
                <a:latin typeface="+mj-lt"/>
                <a:ea typeface="Source Code Pro" panose="020B0509030403020204" pitchFamily="49" charset="0"/>
              </a:rPr>
              <a:t>overflow has occurred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0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47800"/>
            <a:ext cx="1123950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Shift and Round Packed has three operands separated by commas.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SRP   PNUM2(11),4,0    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first operand is the packed decimal field with the number being shifted, the second indicates a left shift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>
                <a:latin typeface="+mj-lt"/>
                <a:ea typeface="Source Code Pro" panose="020B0509030403020204" pitchFamily="49" charset="0"/>
              </a:rPr>
              <a:t> digits and the third, the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rounding factor, is set to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>
                <a:latin typeface="+mj-lt"/>
                <a:ea typeface="Source Code Pro" panose="020B0509030403020204" pitchFamily="49" charset="0"/>
              </a:rPr>
              <a:t> (rounding is unnecessary when shifting left).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Equivalent to multiplying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PNUM2</a:t>
            </a:r>
            <a:r>
              <a:rPr lang="en-US">
                <a:latin typeface="+mj-lt"/>
                <a:ea typeface="Source Code Pro" panose="020B0509030403020204" pitchFamily="49" charset="0"/>
              </a:rPr>
              <a:t> for 11 bytes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 baseline="30000"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 baseline="30000">
                <a:latin typeface="+mj-lt"/>
                <a:ea typeface="Source Code Pro" panose="020B0509030403020204" pitchFamily="49" charset="0"/>
              </a:rPr>
              <a:t>.</a:t>
            </a:r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16526-6AA7-4F62-83AD-E72203D926F2}"/>
              </a:ext>
            </a:extLst>
          </p:cNvPr>
          <p:cNvSpPr txBox="1"/>
          <p:nvPr/>
        </p:nvSpPr>
        <p:spPr>
          <a:xfrm>
            <a:off x="6705599" y="2101334"/>
            <a:ext cx="380998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Encoded as 4(0), or 4 off of register 0.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E05515-C4E8-43E2-B5E2-8F9FA4858893}"/>
              </a:ext>
            </a:extLst>
          </p:cNvPr>
          <p:cNvCxnSpPr>
            <a:cxnSpLocks/>
          </p:cNvCxnSpPr>
          <p:nvPr/>
        </p:nvCxnSpPr>
        <p:spPr>
          <a:xfrm flipH="1">
            <a:off x="6324600" y="22860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153FF1-2E66-478C-94EB-2C7FDB3869A7}"/>
              </a:ext>
            </a:extLst>
          </p:cNvPr>
          <p:cNvCxnSpPr>
            <a:cxnSpLocks/>
          </p:cNvCxnSpPr>
          <p:nvPr/>
        </p:nvCxnSpPr>
        <p:spPr>
          <a:xfrm>
            <a:off x="6324600" y="2286000"/>
            <a:ext cx="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10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31783"/>
            <a:ext cx="11239500" cy="509281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Another example but shifting right:</a:t>
            </a:r>
            <a:br>
              <a:rPr lang="en-US" sz="1600">
                <a:latin typeface="+mj-lt"/>
                <a:ea typeface="Source Code Pro" panose="020B0509030403020204" pitchFamily="49" charset="0"/>
              </a:rPr>
            </a:br>
            <a:br>
              <a:rPr lang="en-US" sz="16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SRP   PNUM3(10),64-3,5  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first operand is the packed decimal field with the number being shifted, the second indicates a right shift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 digits and the third, the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rounding factor, is set to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standard rounding.  In other words, if the number being rounded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off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>
                <a:latin typeface="+mj-lt"/>
                <a:ea typeface="Source Code Pro" panose="020B0509030403020204" pitchFamily="49" charset="0"/>
              </a:rPr>
              <a:t>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US">
                <a:latin typeface="+mj-lt"/>
                <a:ea typeface="Source Code Pro" panose="020B0509030403020204" pitchFamily="49" charset="0"/>
              </a:rPr>
              <a:t>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en-US">
                <a:latin typeface="+mj-lt"/>
                <a:ea typeface="Source Code Pro" panose="020B0509030403020204" pitchFamily="49" charset="0"/>
              </a:rPr>
              <a:t>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en-US">
                <a:latin typeface="+mj-lt"/>
                <a:ea typeface="Source Code Pro" panose="020B0509030403020204" pitchFamily="49" charset="0"/>
              </a:rPr>
              <a:t> or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en-US">
                <a:latin typeface="+mj-lt"/>
                <a:ea typeface="Source Code Pro" panose="020B0509030403020204" pitchFamily="49" charset="0"/>
              </a:rPr>
              <a:t>, round up by adding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+mj-lt"/>
                <a:ea typeface="Source Code Pro" panose="020B0509030403020204" pitchFamily="49" charset="0"/>
              </a:rPr>
              <a:t> to the digit to the left.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Shifting right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 digits with standard rounding is like dividing the packed decimal number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 baseline="30000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E7D69-6EDC-46D9-A144-46A4B36F3024}"/>
              </a:ext>
            </a:extLst>
          </p:cNvPr>
          <p:cNvSpPr txBox="1"/>
          <p:nvPr/>
        </p:nvSpPr>
        <p:spPr>
          <a:xfrm>
            <a:off x="6934200" y="1371600"/>
            <a:ext cx="403858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Encoded as 61(0), or 61 off of register 0.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B80701-FCE5-420C-AA51-8F53BB64D3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629400" y="1556266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2C42E-A66F-46F4-AA20-4C63D3FFC327}"/>
              </a:ext>
            </a:extLst>
          </p:cNvPr>
          <p:cNvCxnSpPr>
            <a:cxnSpLocks/>
          </p:cNvCxnSpPr>
          <p:nvPr/>
        </p:nvCxnSpPr>
        <p:spPr>
          <a:xfrm>
            <a:off x="6629400" y="1556266"/>
            <a:ext cx="0" cy="4249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80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720792"/>
            <a:ext cx="11239500" cy="4114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The mainframe knows it is a shift left if the second operand is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between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+mj-lt"/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31</a:t>
            </a:r>
            <a:r>
              <a:rPr lang="en-US">
                <a:latin typeface="+mj-lt"/>
                <a:ea typeface="Source Code Pro" panose="020B0509030403020204" pitchFamily="49" charset="0"/>
              </a:rPr>
              <a:t> and, conversely, knows it is a shift right if the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second operand is between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en-US">
                <a:latin typeface="+mj-lt"/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63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second operand of the previous example could have been coded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61</a:t>
            </a:r>
            <a:r>
              <a:rPr lang="en-US">
                <a:latin typeface="+mj-lt"/>
                <a:ea typeface="Source Code Pro" panose="020B0509030403020204" pitchFamily="49" charset="0"/>
              </a:rPr>
              <a:t> but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64-3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far more easy to understand and is self-documenting.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sign of the number shifted is not changed unless the result becomes 0, in which case a negative sign,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>
                <a:latin typeface="+mj-lt"/>
                <a:ea typeface="Source Code Pro" panose="020B0509030403020204" pitchFamily="49" charset="0"/>
              </a:rPr>
              <a:t> or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>
                <a:latin typeface="+mj-lt"/>
                <a:ea typeface="Source Code Pro" panose="020B0509030403020204" pitchFamily="49" charset="0"/>
              </a:rPr>
              <a:t>, is made positive.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39500" cy="48006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 of a left shift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, equivalent to a multiply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 baseline="30000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: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SRP    PNUM1(5),3,0  SHIFT THREE TO LEFT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PL5'3227'     00 00 0</a:t>
            </a:r>
            <a:r>
              <a:rPr lang="en-US">
                <a:solidFill>
                  <a:srgbClr val="3399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3 22 7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PL5'3227'     00 </a:t>
            </a:r>
            <a:r>
              <a:rPr lang="en-US">
                <a:solidFill>
                  <a:srgbClr val="3399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32 27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00 0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8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2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The number was changed 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from 3,227 to 3,227,000!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BBB43-B5AA-4CAA-AB37-53938B5174CF}"/>
              </a:ext>
            </a:extLst>
          </p:cNvPr>
          <p:cNvSpPr txBox="1"/>
          <p:nvPr/>
        </p:nvSpPr>
        <p:spPr>
          <a:xfrm>
            <a:off x="6781800" y="5590650"/>
            <a:ext cx="3073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These 3 digits of 0 were added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C221E7-4859-4846-BE12-3EEA5197A4F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318500" y="4572000"/>
            <a:ext cx="596900" cy="101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D43459-B0CD-4F05-9E42-A0A1DD82D06C}"/>
              </a:ext>
            </a:extLst>
          </p:cNvPr>
          <p:cNvSpPr txBox="1"/>
          <p:nvPr/>
        </p:nvSpPr>
        <p:spPr>
          <a:xfrm>
            <a:off x="8858250" y="5026601"/>
            <a:ext cx="320040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0000FF"/>
                </a:solidFill>
                <a:latin typeface="+mj-lt"/>
              </a:rPr>
              <a:t>Sign digit remains unchanged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07921B-E1EB-461B-8793-E57B6A83998A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72000"/>
            <a:ext cx="533401" cy="45460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1B95A7-AB23-4FEC-876E-27C13AD63E29}"/>
              </a:ext>
            </a:extLst>
          </p:cNvPr>
          <p:cNvCxnSpPr/>
          <p:nvPr/>
        </p:nvCxnSpPr>
        <p:spPr>
          <a:xfrm flipH="1">
            <a:off x="7772400" y="3581400"/>
            <a:ext cx="685800" cy="685800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83F352-38C9-4C43-9BBD-173D82C9F6C8}"/>
              </a:ext>
            </a:extLst>
          </p:cNvPr>
          <p:cNvCxnSpPr/>
          <p:nvPr/>
        </p:nvCxnSpPr>
        <p:spPr>
          <a:xfrm flipH="1">
            <a:off x="8001000" y="3581400"/>
            <a:ext cx="914400" cy="685800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F8B67B-40B4-4FB9-94A0-2767AB0C319B}"/>
              </a:ext>
            </a:extLst>
          </p:cNvPr>
          <p:cNvCxnSpPr/>
          <p:nvPr/>
        </p:nvCxnSpPr>
        <p:spPr>
          <a:xfrm flipH="1">
            <a:off x="8382000" y="3581400"/>
            <a:ext cx="762000" cy="685800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FDA03A-CD1B-47E9-AD3B-B93954B03754}"/>
              </a:ext>
            </a:extLst>
          </p:cNvPr>
          <p:cNvCxnSpPr/>
          <p:nvPr/>
        </p:nvCxnSpPr>
        <p:spPr>
          <a:xfrm flipH="1">
            <a:off x="8610600" y="3581400"/>
            <a:ext cx="914400" cy="685800"/>
          </a:xfrm>
          <a:prstGeom prst="straightConnector1">
            <a:avLst/>
          </a:prstGeom>
          <a:ln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7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00200"/>
            <a:ext cx="10744200" cy="4800600"/>
          </a:xfrm>
        </p:spPr>
        <p:txBody>
          <a:bodyPr/>
          <a:lstStyle/>
          <a:p>
            <a:r>
              <a:rPr lang="en-US"/>
              <a:t>Packed decimal numbers take fewer bytes to store than zoned.</a:t>
            </a:r>
          </a:p>
          <a:p>
            <a:endParaRPr lang="en-US" sz="1400"/>
          </a:p>
          <a:p>
            <a:r>
              <a:rPr lang="en-US"/>
              <a:t>Packed decimal numbers are actually stored as decimal numbers.</a:t>
            </a:r>
          </a:p>
          <a:p>
            <a:endParaRPr lang="en-US" sz="1400"/>
          </a:p>
          <a:p>
            <a:r>
              <a:rPr lang="en-US"/>
              <a:t>In a dump, packed decimal numbers appear as decimal numbers.</a:t>
            </a:r>
          </a:p>
          <a:p>
            <a:endParaRPr lang="en-US" sz="1400"/>
          </a:p>
          <a:p>
            <a:r>
              <a:rPr lang="en-US"/>
              <a:t>For example, the positive number </a:t>
            </a:r>
            <a:r>
              <a:rPr lang="en-US">
                <a:latin typeface="Source Code Pro" panose="020B0509030403020204" pitchFamily="49" charset="0"/>
              </a:rPr>
              <a:t>4657</a:t>
            </a:r>
            <a:r>
              <a:rPr lang="en-US"/>
              <a:t> would be </a:t>
            </a:r>
            <a:r>
              <a:rPr lang="en-US">
                <a:latin typeface="Source Code Pro" panose="020B0509030403020204" pitchFamily="49" charset="0"/>
              </a:rPr>
              <a:t>04657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C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The sign digit of a packed decimal number is the last digit (highlighted in red above).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33DA0-379A-4E81-968E-E004A1B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F834-F9F4-4854-A8E6-64363144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6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13607"/>
            <a:ext cx="11239500" cy="494041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 of a right shift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+mj-lt"/>
                <a:ea typeface="Source Code Pro" panose="020B0509030403020204" pitchFamily="49" charset="0"/>
              </a:rPr>
              <a:t>, equivalent to a divide by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 baseline="30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+mj-lt"/>
                <a:ea typeface="Source Code Pro" panose="020B0509030403020204" pitchFamily="49" charset="0"/>
              </a:rPr>
              <a:t>, with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standard rounding: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SRP    PNUM1(5),64-2,5 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before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PL5'3277'     00 00 0</a:t>
            </a:r>
            <a:r>
              <a:rPr lang="en-US">
                <a:solidFill>
                  <a:srgbClr val="3399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3 27 7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</a:p>
          <a:p>
            <a:pPr marL="0" indent="0">
              <a:buNone/>
            </a:pPr>
            <a:r>
              <a:rPr lang="en-US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after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	</a:t>
            </a:r>
            <a:r>
              <a:rPr lang="en-US">
                <a:latin typeface="+mj-lt"/>
                <a:ea typeface="Source Code Pro" panose="020B0509030403020204" pitchFamily="49" charset="0"/>
              </a:rPr>
              <a:t>		      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PNUM1    DC    PL5'3277'     </a:t>
            </a: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00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00 00 0</a:t>
            </a:r>
            <a:r>
              <a:rPr lang="en-US">
                <a:solidFill>
                  <a:srgbClr val="3399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3 3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8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2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The number was changed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         from 3,277 to 33!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BBB43-B5AA-4CAA-AB37-53938B5174CF}"/>
              </a:ext>
            </a:extLst>
          </p:cNvPr>
          <p:cNvSpPr txBox="1"/>
          <p:nvPr/>
        </p:nvSpPr>
        <p:spPr>
          <a:xfrm>
            <a:off x="5260975" y="5656168"/>
            <a:ext cx="3073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These 2 digits of 0 were added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C221E7-4859-4846-BE12-3EEA5197A4F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97675" y="4876800"/>
            <a:ext cx="136525" cy="779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D43459-B0CD-4F05-9E42-A0A1DD82D06C}"/>
              </a:ext>
            </a:extLst>
          </p:cNvPr>
          <p:cNvSpPr txBox="1"/>
          <p:nvPr/>
        </p:nvSpPr>
        <p:spPr>
          <a:xfrm>
            <a:off x="8372446" y="5233314"/>
            <a:ext cx="320040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0000FF"/>
                </a:solidFill>
                <a:latin typeface="+mj-lt"/>
              </a:rPr>
              <a:t>Sign digit remains unchanged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07921B-E1EB-461B-8793-E57B6A83998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677400" y="4800600"/>
            <a:ext cx="295246" cy="43271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D512A7-F80D-45F6-ADA2-C34BCAE29632}"/>
              </a:ext>
            </a:extLst>
          </p:cNvPr>
          <p:cNvCxnSpPr/>
          <p:nvPr/>
        </p:nvCxnSpPr>
        <p:spPr>
          <a:xfrm>
            <a:off x="8372446" y="3810000"/>
            <a:ext cx="542954" cy="685800"/>
          </a:xfrm>
          <a:prstGeom prst="straightConnector1">
            <a:avLst/>
          </a:prstGeom>
          <a:ln w="127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C47D9-1461-480B-B3C7-7D86293FA759}"/>
              </a:ext>
            </a:extLst>
          </p:cNvPr>
          <p:cNvCxnSpPr/>
          <p:nvPr/>
        </p:nvCxnSpPr>
        <p:spPr>
          <a:xfrm>
            <a:off x="8763000" y="3810000"/>
            <a:ext cx="533400" cy="685800"/>
          </a:xfrm>
          <a:prstGeom prst="straightConnector1">
            <a:avLst/>
          </a:prstGeom>
          <a:ln w="127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8D8E6E-0482-49B6-8628-B5DBB6EBC537}"/>
              </a:ext>
            </a:extLst>
          </p:cNvPr>
          <p:cNvSpPr txBox="1"/>
          <p:nvPr/>
        </p:nvSpPr>
        <p:spPr>
          <a:xfrm>
            <a:off x="9038264" y="3900665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339933"/>
                </a:solidFill>
                <a:latin typeface="+mj-lt"/>
              </a:rPr>
              <a:t>Rounded up!</a:t>
            </a:r>
          </a:p>
        </p:txBody>
      </p:sp>
    </p:spTree>
    <p:extLst>
      <p:ext uri="{BB962C8B-B14F-4D97-AF65-F5344CB8AC3E}">
        <p14:creationId xmlns:p14="http://schemas.microsoft.com/office/powerpoint/2010/main" val="3120835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06530"/>
            <a:ext cx="11563350" cy="4940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Now, let's do an example of a divide that provides us a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real</a:t>
            </a:r>
            <a:r>
              <a:rPr lang="en-US">
                <a:latin typeface="+mj-lt"/>
                <a:ea typeface="Source Code Pro" panose="020B0509030403020204" pitchFamily="49" charset="0"/>
              </a:rPr>
              <a:t> number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result instead of just a quotient and remainder.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the following fields defined in storage and their initial values:</a:t>
            </a:r>
            <a:endParaRPr lang="en-US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800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PL7'456929.87'    00 00 04 56 92 98 7C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PSHRPRC  DC    PL3'12.35'        01 23 5C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PCALCSHR DC    PL10'0'  00 00 00 00 00 00 00 00 00 0C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9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5775"/>
            <a:ext cx="10210800" cy="43978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We want to divide PDEPAMT by PSHRPRC and get a result with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two decimal places just like we would get if using a calculator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to do the divide.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But, to do so, we will have to "fake" real number division using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the DP instruction which gives us only integer division results.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So, as long as the number being divided, the dividend, has the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same number of decimal places as the divisor, no pre-shifting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necessary.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4" y="1749309"/>
            <a:ext cx="10896600" cy="4940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To prepare for the division, we first need to ZAP the number being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divided into a larger field.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How many bytes long should that larger field be?  A simple way to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determine that is to add the length of the divisor to the length of the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number being divided.  In this case it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7 + 3 = 10.</a:t>
            </a: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PCALCSHR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defined as a 10-byte packed decimal field initialized to 0.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80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4710"/>
            <a:ext cx="11125200" cy="49404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Here are the instructions to accomplish the task: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ZAP   PCALCSHR(10),PDEPAMT(7)  COPY TO LARGER FIELD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SRP   PCALCSHR(10),3,0         ADD 3 FAKE DECIMAL PLACES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DP    PCALCSHR(10),PSHRPRC(3)  DIVIDE DEP BY PRC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SRP   PCALCSHR(7),64-1,5       SHIFT AND ROUND QUOTIENT 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        TO TWO PLACES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result is rounded to two decimal places and is in the quotient part of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PCALCSHR</a:t>
            </a:r>
            <a:r>
              <a:rPr lang="en-US">
                <a:latin typeface="+mj-lt"/>
                <a:ea typeface="Source Code Pro" panose="020B0509030403020204" pitchFamily="49" charset="0"/>
              </a:rPr>
              <a:t>, i.e., the first 7 bytes.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We can ignore the last three bytes of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PCALCSHR</a:t>
            </a:r>
            <a:r>
              <a:rPr lang="en-US">
                <a:latin typeface="+mj-lt"/>
                <a:ea typeface="Source Code Pro" panose="020B0509030403020204" pitchFamily="49" charset="0"/>
              </a:rPr>
              <a:t>, the remainder.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                                 </a:t>
            </a:r>
          </a:p>
          <a:p>
            <a:pPr marL="0" indent="0">
              <a:buNone/>
            </a:pP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SRP</a:t>
            </a:r>
            <a:r>
              <a:rPr lang="en-US"/>
              <a:t> (Shift and Round Packed)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0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24000"/>
            <a:ext cx="11239500" cy="409971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Convert to Binary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CVB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converts a packed decimal number in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 doubleword of storage on a doubleword boundary to its binary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equivalent and stores it in a register.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CVB   R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1,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(X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    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CVB   R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1,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DWORD         Implicit addr.</a:t>
            </a:r>
            <a:endParaRPr lang="en-US" sz="16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600">
              <a:latin typeface="+mj-lt"/>
              <a:ea typeface="Source Code Pro" panose="020B0509030403020204" pitchFamily="49" charset="0"/>
            </a:endParaRP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 used that often.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CVB</a:t>
            </a:r>
            <a:r>
              <a:rPr lang="en-US"/>
              <a:t> (Convert to Binary)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65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B6A7DE-C071-4AA7-AE8E-4AF413436416}"/>
              </a:ext>
            </a:extLst>
          </p:cNvPr>
          <p:cNvSpPr/>
          <p:nvPr/>
        </p:nvSpPr>
        <p:spPr>
          <a:xfrm rot="10800000">
            <a:off x="4114800" y="4114800"/>
            <a:ext cx="2057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32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600"/>
            <a:ext cx="11239500" cy="478551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+mj-lt"/>
                <a:ea typeface="Source Code Pro" panose="020B0509030403020204" pitchFamily="49" charset="0"/>
              </a:rPr>
              <a:t>Possible errors:</a:t>
            </a:r>
            <a:endParaRPr lang="en-US" sz="1400" b="1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Specification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S0C6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the second operand is not on a doubleword boundary.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Data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the doubleword does not hold a valid packed decimal number.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Fixed-point Divide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S0C9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the packed decimal number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at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D(X,B)</a:t>
            </a:r>
            <a:r>
              <a:rPr lang="en-US">
                <a:latin typeface="+mj-lt"/>
                <a:ea typeface="Source Code Pro" panose="020B0509030403020204" pitchFamily="49" charset="0"/>
              </a:rPr>
              <a:t> address is too large to be represented in 32 bits in the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register.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CVB</a:t>
            </a:r>
            <a:r>
              <a:rPr lang="en-US"/>
              <a:t> (Convert to Binary)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24000"/>
            <a:ext cx="11239500" cy="409971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Convert to Decimal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CVD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converts a binary number in the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first operand register to its packed decimal equivalent in a doubleword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on a doubleword boundary.</a:t>
            </a: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br>
              <a:rPr lang="en-US" sz="2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CVD   R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1,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(X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      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CVD   R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1,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DWORD         Implicit addr.</a:t>
            </a:r>
            <a:endParaRPr lang="en-US" sz="16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1600">
              <a:latin typeface="+mj-lt"/>
              <a:ea typeface="Source Code Pro" panose="020B0509030403020204" pitchFamily="49" charset="0"/>
            </a:endParaRP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 used that often.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CVD</a:t>
            </a:r>
            <a:r>
              <a:rPr lang="en-US"/>
              <a:t> (Convert to Decimal)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67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EF45B0-927B-40B1-B848-A203CF705522}"/>
              </a:ext>
            </a:extLst>
          </p:cNvPr>
          <p:cNvSpPr/>
          <p:nvPr/>
        </p:nvSpPr>
        <p:spPr>
          <a:xfrm>
            <a:off x="4114800" y="4114800"/>
            <a:ext cx="2057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0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752600"/>
            <a:ext cx="11239500" cy="28956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+mj-lt"/>
                <a:ea typeface="Source Code Pro" panose="020B0509030403020204" pitchFamily="49" charset="0"/>
              </a:rPr>
              <a:t>Possible error:</a:t>
            </a:r>
            <a:endParaRPr lang="en-US" sz="1400" b="1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Specification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S0C6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if the second operand is not on a doubleword boundary.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CVD</a:t>
            </a:r>
            <a:r>
              <a:rPr lang="en-US"/>
              <a:t> (Convert to Decimal)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6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599"/>
            <a:ext cx="1123950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There are two instructions that can be used to format and print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packed decimal numbers.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formatting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can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as desired – include a floating dollar sign,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 floating positive sign, a floating negative sign, commas between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every three digits and/or a decimal point.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Two instructions can be used to accomplish this editing: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Edit Instruction</a:t>
            </a: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br>
              <a:rPr lang="en-US" sz="1000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Edit and Mark Instruction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Numeric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287000" cy="3733800"/>
          </a:xfrm>
        </p:spPr>
        <p:txBody>
          <a:bodyPr/>
          <a:lstStyle/>
          <a:p>
            <a:r>
              <a:rPr lang="en-US"/>
              <a:t>A sign digit of </a:t>
            </a:r>
            <a:r>
              <a:rPr lang="en-US">
                <a:latin typeface="Source Code Pro" panose="020B0509030403020204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C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E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F</a:t>
            </a:r>
            <a:r>
              <a:rPr lang="en-US"/>
              <a:t> indicates a positive packed decimal number.</a:t>
            </a:r>
          </a:p>
          <a:p>
            <a:endParaRPr lang="en-US" sz="1400"/>
          </a:p>
          <a:p>
            <a:r>
              <a:rPr lang="en-US"/>
              <a:t>And, just as in zoned decimal, a sign digit of either </a:t>
            </a:r>
            <a:r>
              <a:rPr lang="en-US">
                <a:latin typeface="Source Code Pro" panose="020B0509030403020204" pitchFamily="49" charset="0"/>
              </a:rPr>
              <a:t>B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D</a:t>
            </a:r>
            <a:r>
              <a:rPr lang="en-US"/>
              <a:t> indicates a negative packed decimal number.</a:t>
            </a:r>
          </a:p>
          <a:p>
            <a:endParaRPr lang="en-US" sz="1400"/>
          </a:p>
          <a:p>
            <a:r>
              <a:rPr lang="en-US"/>
              <a:t>Therefore, </a:t>
            </a:r>
            <a:r>
              <a:rPr lang="en-US">
                <a:latin typeface="Source Code Pro" panose="020B0509030403020204" pitchFamily="49" charset="0"/>
              </a:rPr>
              <a:t>-4657</a:t>
            </a:r>
            <a:r>
              <a:rPr lang="en-US"/>
              <a:t> in packed decimal is </a:t>
            </a:r>
            <a:r>
              <a:rPr lang="en-US">
                <a:latin typeface="Source Code Pro" panose="020B0509030403020204" pitchFamily="49" charset="0"/>
              </a:rPr>
              <a:t>04657B</a:t>
            </a:r>
            <a:r>
              <a:rPr lang="en-US"/>
              <a:t> or </a:t>
            </a:r>
            <a:r>
              <a:rPr lang="en-US">
                <a:latin typeface="Source Code Pro" panose="020B0509030403020204" pitchFamily="49" charset="0"/>
              </a:rPr>
              <a:t>04657D</a:t>
            </a:r>
            <a:r>
              <a:rPr lang="en-US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06B1B-077F-4B0A-A2CE-5B0C6628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85F09-6CCD-4626-A61B-DC410A86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0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47800"/>
            <a:ext cx="11239500" cy="4419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Edit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 – converts  a packed decimal number to its printable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EBCDIC equivalent.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 ED   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),D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	Explicit addr.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label     ED   ONUM1(12),PNUM1	Implicit addr.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Takes the packed decimal number at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>
                <a:latin typeface="+mj-lt"/>
                <a:ea typeface="Source Code Pro" panose="020B0509030403020204" pitchFamily="49" charset="0"/>
              </a:rPr>
              <a:t>, converts it to EBCDIC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and places it at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(L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,B</a:t>
            </a:r>
            <a:r>
              <a:rPr lang="en-US" baseline="-2500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>
                <a:latin typeface="+mj-lt"/>
                <a:ea typeface="Source Code Pro" panose="020B0509030403020204" pitchFamily="49" charset="0"/>
              </a:rPr>
              <a:t> according to a pre-placed edit pattern.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that we do not code a length for the second operand.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/>
              <a:t> (Edit)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7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7244"/>
            <a:ext cx="11239500" cy="46482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Once again,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 converts a packed decimal number to its printable EBCDIC equivalent.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It can edit the number inserting special characters as desired.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 hexadecimal edit pattern is moved into the output field prior to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executing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 instruction.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edit pattern can insert commas and/or a decimal point as desired.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edit pattern can also supply a character with which we can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suppress leading zeros in the number displayed in the print line.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/>
              <a:t> (Edit)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1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280318"/>
            <a:ext cx="11639550" cy="50292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  <a:ea typeface="Source Code Pro" panose="020B0509030403020204" pitchFamily="49" charset="0"/>
              </a:rPr>
              <a:t>Example:</a:t>
            </a:r>
            <a:endParaRPr 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MVC   PDEPAMT(10),=X'4020206B2021204B2020'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ED    ODEPAMT(10),PDEPAMT</a:t>
            </a:r>
          </a:p>
          <a:p>
            <a:pPr marL="0" indent="0">
              <a:buNone/>
            </a:pPr>
            <a:r>
              <a:rPr lang="en-US" b="1" i="1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declared in storage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PL4'9435.75'  09 43 57 5C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PRTLINE  DC    C'0'          DOUBLE SPACING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ODEPAMT  DS    CL10          OUTPUT SPACE FOR PDEPAMT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DC    122C' '       SPACES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ODEPAMT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 after </a:t>
            </a:r>
            <a:r>
              <a:rPr lang="en-US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 and </a:t>
            </a:r>
            <a:r>
              <a:rPr lang="en-US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XPRNT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: 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ƀƀ9,435.75</a:t>
            </a:r>
            <a:r>
              <a:rPr lang="en-US">
                <a:latin typeface="+mj-lt"/>
                <a:ea typeface="Source Code Pro" panose="020B0509030403020204" pitchFamily="49" charset="0"/>
              </a:rPr>
              <a:t>  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ƀ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a space)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/>
              <a:t> (Edit)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AF4E5E-D4EC-426E-ADDC-8E1A8FAF0057}"/>
              </a:ext>
            </a:extLst>
          </p:cNvPr>
          <p:cNvCxnSpPr/>
          <p:nvPr/>
        </p:nvCxnSpPr>
        <p:spPr>
          <a:xfrm>
            <a:off x="4648200" y="4495800"/>
            <a:ext cx="129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CCABE7-A586-457C-AF33-ED7E1CCA274C}"/>
              </a:ext>
            </a:extLst>
          </p:cNvPr>
          <p:cNvCxnSpPr/>
          <p:nvPr/>
        </p:nvCxnSpPr>
        <p:spPr>
          <a:xfrm>
            <a:off x="5943600" y="44958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A628EB-1419-49A7-8344-7E196407EAC4}"/>
              </a:ext>
            </a:extLst>
          </p:cNvPr>
          <p:cNvSpPr txBox="1"/>
          <p:nvPr/>
        </p:nvSpPr>
        <p:spPr>
          <a:xfrm>
            <a:off x="8001000" y="26670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A hexadecimal literal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EA35D1-D15D-46C7-876A-07F1A7D44030}"/>
              </a:ext>
            </a:extLst>
          </p:cNvPr>
          <p:cNvCxnSpPr/>
          <p:nvPr/>
        </p:nvCxnSpPr>
        <p:spPr>
          <a:xfrm flipV="1">
            <a:off x="8686800" y="2209800"/>
            <a:ext cx="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45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523599"/>
            <a:ext cx="10696575" cy="43438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The previous example's edit pattern: </a:t>
            </a:r>
            <a:br>
              <a:rPr lang="en-US" sz="1400">
                <a:latin typeface="+mj-lt"/>
                <a:ea typeface="Source Code Pro" panose="020B0509030403020204" pitchFamily="49" charset="0"/>
              </a:rPr>
            </a:br>
            <a:r>
              <a:rPr lang="en-US" sz="1400">
                <a:latin typeface="+mj-lt"/>
                <a:ea typeface="Source Code Pro" panose="020B0509030403020204" pitchFamily="49" charset="0"/>
              </a:rPr>
              <a:t>    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  <a:br>
              <a:rPr lang="en-US" sz="140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400">
                <a:latin typeface="+mj-lt"/>
                <a:ea typeface="Source Code Pro" panose="020B0509030403020204" pitchFamily="49" charset="0"/>
              </a:rPr>
              <a:t>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was moved, or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MVC</a:t>
            </a:r>
            <a:r>
              <a:rPr lang="en-US">
                <a:latin typeface="+mj-lt"/>
                <a:ea typeface="Source Code Pro" panose="020B0509030403020204" pitchFamily="49" charset="0"/>
              </a:rPr>
              <a:t>'d, into the output field </a:t>
            </a:r>
            <a:r>
              <a:rPr lang="en-US" b="1" i="1">
                <a:latin typeface="+mj-lt"/>
                <a:ea typeface="Source Code Pro" panose="020B0509030403020204" pitchFamily="49" charset="0"/>
              </a:rPr>
              <a:t>prior</a:t>
            </a:r>
            <a:r>
              <a:rPr lang="en-US">
                <a:latin typeface="+mj-lt"/>
                <a:ea typeface="Source Code Pro" panose="020B0509030403020204" pitchFamily="49" charset="0"/>
              </a:rPr>
              <a:t> to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Remember that each byte consists of two hexadecimal digits, if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looking at storage in hex, that is.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This edit pattern will fill 10 bytes, or columns, of the print line.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3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1487150" cy="4572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The previous example's edit pattern: 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</a:p>
          <a:p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The first character in the edit pattern is almost always a </a:t>
            </a:r>
            <a:r>
              <a:rPr lang="en-US" i="1">
                <a:solidFill>
                  <a:srgbClr val="FF0000"/>
                </a:solidFill>
                <a:ea typeface="Source Code Pro" panose="020B0509030403020204" pitchFamily="49" charset="0"/>
              </a:rPr>
              <a:t>fill character</a:t>
            </a:r>
            <a:r>
              <a:rPr lang="en-US">
                <a:ea typeface="Source Code Pro" panose="020B0509030403020204" pitchFamily="49" charset="0"/>
              </a:rPr>
              <a:t>.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ea typeface="Source Code Pro" panose="020B0509030403020204" pitchFamily="49" charset="0"/>
              </a:rPr>
              <a:t>In this example, the fill character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X'40'</a:t>
            </a:r>
            <a:r>
              <a:rPr lang="en-US">
                <a:ea typeface="Source Code Pro" panose="020B0509030403020204" pitchFamily="49" charset="0"/>
              </a:rPr>
              <a:t>, a space in EBCDIC.</a:t>
            </a:r>
          </a:p>
          <a:p>
            <a:endParaRPr lang="en-US" sz="1000"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X'20'</a:t>
            </a:r>
            <a:r>
              <a:rPr lang="en-US"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r>
              <a:rPr lang="en-US">
                <a:ea typeface="Source Code Pro" panose="020B0509030403020204" pitchFamily="49" charset="0"/>
              </a:rPr>
              <a:t> are </a:t>
            </a:r>
            <a:r>
              <a:rPr lang="en-US" i="1">
                <a:solidFill>
                  <a:srgbClr val="FF0000"/>
                </a:solidFill>
                <a:ea typeface="Source Code Pro" panose="020B0509030403020204" pitchFamily="49" charset="0"/>
              </a:rPr>
              <a:t>digit selectors</a:t>
            </a:r>
            <a:r>
              <a:rPr lang="en-US">
                <a:ea typeface="Source Code Pro" panose="020B0509030403020204" pitchFamily="49" charset="0"/>
              </a:rPr>
              <a:t>.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</a:t>
            </a:r>
          </a:p>
          <a:p>
            <a:r>
              <a:rPr lang="en-US">
                <a:ea typeface="Source Code Pro" panose="020B0509030403020204" pitchFamily="49" charset="0"/>
              </a:rPr>
              <a:t>You </a:t>
            </a:r>
            <a:r>
              <a:rPr lang="en-US" b="1" i="1">
                <a:ea typeface="Source Code Pro" panose="020B0509030403020204" pitchFamily="49" charset="0"/>
              </a:rPr>
              <a:t>must</a:t>
            </a:r>
            <a:r>
              <a:rPr lang="en-US">
                <a:ea typeface="Source Code Pro" panose="020B0509030403020204" pitchFamily="49" charset="0"/>
              </a:rPr>
              <a:t> always have enough digit selectors for each digit in the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 packed decimal field.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 (cont.)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3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7963"/>
            <a:ext cx="1148715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The previous example's edit pattern: 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  <a:endParaRPr lang="en-US" sz="14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a digit selector but it is different from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X'20'</a:t>
            </a:r>
            <a:r>
              <a:rPr lang="en-US">
                <a:latin typeface="+mj-lt"/>
                <a:ea typeface="Source Code Pro" panose="020B0509030403020204" pitchFamily="49" charset="0"/>
              </a:rPr>
              <a:t>.  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r>
              <a:rPr lang="en-US">
                <a:latin typeface="+mj-lt"/>
                <a:ea typeface="Source Code Pro" panose="020B0509030403020204" pitchFamily="49" charset="0"/>
              </a:rPr>
              <a:t> sets significance </a:t>
            </a:r>
            <a:r>
              <a:rPr lang="en-US" b="1">
                <a:latin typeface="+mj-lt"/>
                <a:ea typeface="Source Code Pro" panose="020B0509030403020204" pitchFamily="49" charset="0"/>
              </a:rPr>
              <a:t>on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in the byte, or column, following it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X'6B'</a:t>
            </a:r>
            <a:r>
              <a:rPr lang="en-US">
                <a:latin typeface="+mj-lt"/>
                <a:ea typeface="Source Code Pro" panose="020B0509030403020204" pitchFamily="49" charset="0"/>
              </a:rPr>
              <a:t> represents a comma in EBCDIC.</a:t>
            </a:r>
          </a:p>
          <a:p>
            <a:endParaRPr lang="en-US" sz="14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X'4B'</a:t>
            </a:r>
            <a:r>
              <a:rPr lang="en-US">
                <a:latin typeface="+mj-lt"/>
                <a:ea typeface="Source Code Pro" panose="020B0509030403020204" pitchFamily="49" charset="0"/>
              </a:rPr>
              <a:t> represents a decimal point in EBCDIC.</a:t>
            </a:r>
            <a:endParaRPr lang="en-US" b="1" i="1" u="sng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 (cont.)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1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19200"/>
            <a:ext cx="1148715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The previous example's edit pattern with mapping of the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ea typeface="Source Code Pro" panose="020B0509030403020204" pitchFamily="49" charset="0"/>
              </a:rPr>
              <a:t>decimal digits from the packed decimal field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</a:t>
            </a:r>
            <a:r>
              <a:rPr lang="en-US">
                <a:ea typeface="Source Code Pro" panose="020B0509030403020204" pitchFamily="49" charset="0"/>
              </a:rPr>
              <a:t>: 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 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  <a:endParaRPr lang="en-US" sz="14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400050" lvl="1" indent="0">
              <a:buNone/>
            </a:pP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PL4'9435.75'  09 43 57 5C</a:t>
            </a: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result in EBCDIC in print line: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ƀƀ9,435.75</a:t>
            </a:r>
            <a:r>
              <a:rPr lang="en-US">
                <a:latin typeface="+mj-lt"/>
                <a:ea typeface="Source Code Pro" panose="020B0509030403020204" pitchFamily="49" charset="0"/>
              </a:rPr>
              <a:t>   (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ƀ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a space)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that each decimal digit in the packed decimal field MUST have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a digit selector, no more and no less.  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This is extremely important!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 (cont.)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A0684-F2C9-4243-A5B6-1B31E38D8255}"/>
              </a:ext>
            </a:extLst>
          </p:cNvPr>
          <p:cNvCxnSpPr>
            <a:cxnSpLocks/>
          </p:cNvCxnSpPr>
          <p:nvPr/>
        </p:nvCxnSpPr>
        <p:spPr>
          <a:xfrm flipV="1">
            <a:off x="2067886" y="2743200"/>
            <a:ext cx="0" cy="700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B7F22-6069-4426-B49D-E3C482C625C4}"/>
              </a:ext>
            </a:extLst>
          </p:cNvPr>
          <p:cNvCxnSpPr>
            <a:cxnSpLocks/>
          </p:cNvCxnSpPr>
          <p:nvPr/>
        </p:nvCxnSpPr>
        <p:spPr>
          <a:xfrm flipV="1">
            <a:off x="2438400" y="2743200"/>
            <a:ext cx="0" cy="609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D415E-0617-42E5-ACED-E6CBA65229CA}"/>
              </a:ext>
            </a:extLst>
          </p:cNvPr>
          <p:cNvCxnSpPr/>
          <p:nvPr/>
        </p:nvCxnSpPr>
        <p:spPr>
          <a:xfrm flipV="1">
            <a:off x="3352800" y="2743200"/>
            <a:ext cx="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65DC5-19F1-48AB-990C-B9ABF6EA52C7}"/>
              </a:ext>
            </a:extLst>
          </p:cNvPr>
          <p:cNvCxnSpPr/>
          <p:nvPr/>
        </p:nvCxnSpPr>
        <p:spPr>
          <a:xfrm flipV="1">
            <a:off x="3733800" y="27432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0F7E3-BCEF-414D-B573-D1FB70245475}"/>
              </a:ext>
            </a:extLst>
          </p:cNvPr>
          <p:cNvCxnSpPr/>
          <p:nvPr/>
        </p:nvCxnSpPr>
        <p:spPr>
          <a:xfrm>
            <a:off x="2057400" y="3443681"/>
            <a:ext cx="518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B2DEC8-87FD-4E7A-81A8-5F7D0DCC7060}"/>
              </a:ext>
            </a:extLst>
          </p:cNvPr>
          <p:cNvCxnSpPr/>
          <p:nvPr/>
        </p:nvCxnSpPr>
        <p:spPr>
          <a:xfrm>
            <a:off x="7239000" y="3443681"/>
            <a:ext cx="0" cy="1377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4CBEAF-98CD-4CDF-8B74-6131C13D35C3}"/>
              </a:ext>
            </a:extLst>
          </p:cNvPr>
          <p:cNvCxnSpPr>
            <a:cxnSpLocks/>
          </p:cNvCxnSpPr>
          <p:nvPr/>
        </p:nvCxnSpPr>
        <p:spPr>
          <a:xfrm>
            <a:off x="2438400" y="3352800"/>
            <a:ext cx="5029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77C804-327A-46C0-979A-F9E4E8B192D3}"/>
              </a:ext>
            </a:extLst>
          </p:cNvPr>
          <p:cNvCxnSpPr/>
          <p:nvPr/>
        </p:nvCxnSpPr>
        <p:spPr>
          <a:xfrm>
            <a:off x="7467600" y="33528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ED496-7530-48FF-8B9C-346DB6C7302A}"/>
              </a:ext>
            </a:extLst>
          </p:cNvPr>
          <p:cNvCxnSpPr>
            <a:cxnSpLocks/>
          </p:cNvCxnSpPr>
          <p:nvPr/>
        </p:nvCxnSpPr>
        <p:spPr>
          <a:xfrm>
            <a:off x="3352800" y="3200400"/>
            <a:ext cx="449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60235-196D-48B2-88A1-29BE2471D6E3}"/>
              </a:ext>
            </a:extLst>
          </p:cNvPr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69177F-B603-49DA-9B1A-283BE192CC50}"/>
              </a:ext>
            </a:extLst>
          </p:cNvPr>
          <p:cNvCxnSpPr/>
          <p:nvPr/>
        </p:nvCxnSpPr>
        <p:spPr>
          <a:xfrm>
            <a:off x="7848600" y="3200400"/>
            <a:ext cx="0" cy="381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8AB31-CE3F-45E0-89CD-8C1CE8A66871}"/>
              </a:ext>
            </a:extLst>
          </p:cNvPr>
          <p:cNvCxnSpPr/>
          <p:nvPr/>
        </p:nvCxnSpPr>
        <p:spPr>
          <a:xfrm>
            <a:off x="8077200" y="3124200"/>
            <a:ext cx="0" cy="457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BB9AAD-BC2E-4F43-90AB-F45C15824BC2}"/>
              </a:ext>
            </a:extLst>
          </p:cNvPr>
          <p:cNvCxnSpPr/>
          <p:nvPr/>
        </p:nvCxnSpPr>
        <p:spPr>
          <a:xfrm flipV="1">
            <a:off x="4191000" y="2743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21255E-E021-4620-A0C5-ABC79850F34D}"/>
              </a:ext>
            </a:extLst>
          </p:cNvPr>
          <p:cNvCxnSpPr>
            <a:cxnSpLocks/>
          </p:cNvCxnSpPr>
          <p:nvPr/>
        </p:nvCxnSpPr>
        <p:spPr>
          <a:xfrm>
            <a:off x="4191000" y="30480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989E5-2AB9-4704-A30B-B5C68BA38D6E}"/>
              </a:ext>
            </a:extLst>
          </p:cNvPr>
          <p:cNvCxnSpPr/>
          <p:nvPr/>
        </p:nvCxnSpPr>
        <p:spPr>
          <a:xfrm>
            <a:off x="8534400" y="3048000"/>
            <a:ext cx="0" cy="533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746165-9C24-4998-9398-44B7DB3088F1}"/>
              </a:ext>
            </a:extLst>
          </p:cNvPr>
          <p:cNvCxnSpPr/>
          <p:nvPr/>
        </p:nvCxnSpPr>
        <p:spPr>
          <a:xfrm flipV="1">
            <a:off x="5029200" y="2743200"/>
            <a:ext cx="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9DDEF3-5BC2-4CB8-AF52-34046C8BC72D}"/>
              </a:ext>
            </a:extLst>
          </p:cNvPr>
          <p:cNvCxnSpPr>
            <a:cxnSpLocks/>
          </p:cNvCxnSpPr>
          <p:nvPr/>
        </p:nvCxnSpPr>
        <p:spPr>
          <a:xfrm flipV="1">
            <a:off x="5486400" y="2743200"/>
            <a:ext cx="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A07643-26EC-409C-8968-B02C9D91E3EA}"/>
              </a:ext>
            </a:extLst>
          </p:cNvPr>
          <p:cNvCxnSpPr/>
          <p:nvPr/>
        </p:nvCxnSpPr>
        <p:spPr>
          <a:xfrm>
            <a:off x="5029200" y="29718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14C02A-8E67-46D1-8E6B-3E9B9E89DFAD}"/>
              </a:ext>
            </a:extLst>
          </p:cNvPr>
          <p:cNvCxnSpPr/>
          <p:nvPr/>
        </p:nvCxnSpPr>
        <p:spPr>
          <a:xfrm>
            <a:off x="8686800" y="2971800"/>
            <a:ext cx="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9D11B5-0DE4-42B8-AFCF-8C5D369CEC45}"/>
              </a:ext>
            </a:extLst>
          </p:cNvPr>
          <p:cNvCxnSpPr/>
          <p:nvPr/>
        </p:nvCxnSpPr>
        <p:spPr>
          <a:xfrm>
            <a:off x="5486400" y="28956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1F5C7E-CBFE-4FA2-8282-C3B05FDDA3C2}"/>
              </a:ext>
            </a:extLst>
          </p:cNvPr>
          <p:cNvCxnSpPr/>
          <p:nvPr/>
        </p:nvCxnSpPr>
        <p:spPr>
          <a:xfrm>
            <a:off x="9144000" y="2895600"/>
            <a:ext cx="0" cy="685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92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19200"/>
            <a:ext cx="1148715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In this example, the packed decimal field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</a:t>
            </a:r>
            <a:r>
              <a:rPr lang="en-US">
                <a:latin typeface="+mj-lt"/>
                <a:ea typeface="Source Code Pro" panose="020B0509030403020204" pitchFamily="49" charset="0"/>
              </a:rPr>
              <a:t> holds a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smaller number:</a:t>
            </a:r>
            <a:r>
              <a:rPr lang="en-US">
                <a:ea typeface="Source Code Pro" panose="020B0509030403020204" pitchFamily="49" charset="0"/>
              </a:rPr>
              <a:t> 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 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  <a:endParaRPr lang="en-US" sz="14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400050" lvl="1" indent="0">
              <a:buNone/>
            </a:pP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PL4'435.75'   00 43 57 5C</a:t>
            </a: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result in EBCDIC in print line: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ƀƀƀƀ435.75</a:t>
            </a:r>
            <a:r>
              <a:rPr lang="en-US">
                <a:latin typeface="+mj-lt"/>
                <a:ea typeface="Source Code Pro" panose="020B0509030403020204" pitchFamily="49" charset="0"/>
              </a:rPr>
              <a:t>   (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ƀ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a space)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that the comma is now suppressed as there are no non-zero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digits to the left of it.</a:t>
            </a:r>
            <a:endParaRPr lang="en-US" b="1" i="1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 (cont.)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A0684-F2C9-4243-A5B6-1B31E38D8255}"/>
              </a:ext>
            </a:extLst>
          </p:cNvPr>
          <p:cNvCxnSpPr>
            <a:cxnSpLocks/>
          </p:cNvCxnSpPr>
          <p:nvPr/>
        </p:nvCxnSpPr>
        <p:spPr>
          <a:xfrm flipV="1">
            <a:off x="2067886" y="2743200"/>
            <a:ext cx="0" cy="700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B7F22-6069-4426-B49D-E3C482C625C4}"/>
              </a:ext>
            </a:extLst>
          </p:cNvPr>
          <p:cNvCxnSpPr>
            <a:cxnSpLocks/>
          </p:cNvCxnSpPr>
          <p:nvPr/>
        </p:nvCxnSpPr>
        <p:spPr>
          <a:xfrm flipV="1">
            <a:off x="2438400" y="2743200"/>
            <a:ext cx="0" cy="609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D415E-0617-42E5-ACED-E6CBA65229CA}"/>
              </a:ext>
            </a:extLst>
          </p:cNvPr>
          <p:cNvCxnSpPr/>
          <p:nvPr/>
        </p:nvCxnSpPr>
        <p:spPr>
          <a:xfrm flipV="1">
            <a:off x="3352800" y="2743200"/>
            <a:ext cx="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65DC5-19F1-48AB-990C-B9ABF6EA52C7}"/>
              </a:ext>
            </a:extLst>
          </p:cNvPr>
          <p:cNvCxnSpPr/>
          <p:nvPr/>
        </p:nvCxnSpPr>
        <p:spPr>
          <a:xfrm flipV="1">
            <a:off x="3733800" y="27432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0F7E3-BCEF-414D-B573-D1FB70245475}"/>
              </a:ext>
            </a:extLst>
          </p:cNvPr>
          <p:cNvCxnSpPr/>
          <p:nvPr/>
        </p:nvCxnSpPr>
        <p:spPr>
          <a:xfrm>
            <a:off x="2057400" y="3443681"/>
            <a:ext cx="518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B2DEC8-87FD-4E7A-81A8-5F7D0DCC7060}"/>
              </a:ext>
            </a:extLst>
          </p:cNvPr>
          <p:cNvCxnSpPr/>
          <p:nvPr/>
        </p:nvCxnSpPr>
        <p:spPr>
          <a:xfrm>
            <a:off x="7239000" y="3443681"/>
            <a:ext cx="0" cy="1377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4CBEAF-98CD-4CDF-8B74-6131C13D35C3}"/>
              </a:ext>
            </a:extLst>
          </p:cNvPr>
          <p:cNvCxnSpPr>
            <a:cxnSpLocks/>
          </p:cNvCxnSpPr>
          <p:nvPr/>
        </p:nvCxnSpPr>
        <p:spPr>
          <a:xfrm>
            <a:off x="2438400" y="3352800"/>
            <a:ext cx="5029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77C804-327A-46C0-979A-F9E4E8B192D3}"/>
              </a:ext>
            </a:extLst>
          </p:cNvPr>
          <p:cNvCxnSpPr/>
          <p:nvPr/>
        </p:nvCxnSpPr>
        <p:spPr>
          <a:xfrm>
            <a:off x="7467600" y="33528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ED496-7530-48FF-8B9C-346DB6C7302A}"/>
              </a:ext>
            </a:extLst>
          </p:cNvPr>
          <p:cNvCxnSpPr>
            <a:cxnSpLocks/>
          </p:cNvCxnSpPr>
          <p:nvPr/>
        </p:nvCxnSpPr>
        <p:spPr>
          <a:xfrm>
            <a:off x="3352800" y="3200400"/>
            <a:ext cx="449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60235-196D-48B2-88A1-29BE2471D6E3}"/>
              </a:ext>
            </a:extLst>
          </p:cNvPr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69177F-B603-49DA-9B1A-283BE192CC50}"/>
              </a:ext>
            </a:extLst>
          </p:cNvPr>
          <p:cNvCxnSpPr/>
          <p:nvPr/>
        </p:nvCxnSpPr>
        <p:spPr>
          <a:xfrm>
            <a:off x="7848600" y="3200400"/>
            <a:ext cx="0" cy="381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8AB31-CE3F-45E0-89CD-8C1CE8A66871}"/>
              </a:ext>
            </a:extLst>
          </p:cNvPr>
          <p:cNvCxnSpPr/>
          <p:nvPr/>
        </p:nvCxnSpPr>
        <p:spPr>
          <a:xfrm>
            <a:off x="8077200" y="3124200"/>
            <a:ext cx="0" cy="457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BB9AAD-BC2E-4F43-90AB-F45C15824BC2}"/>
              </a:ext>
            </a:extLst>
          </p:cNvPr>
          <p:cNvCxnSpPr/>
          <p:nvPr/>
        </p:nvCxnSpPr>
        <p:spPr>
          <a:xfrm flipV="1">
            <a:off x="4191000" y="2743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21255E-E021-4620-A0C5-ABC79850F34D}"/>
              </a:ext>
            </a:extLst>
          </p:cNvPr>
          <p:cNvCxnSpPr>
            <a:cxnSpLocks/>
          </p:cNvCxnSpPr>
          <p:nvPr/>
        </p:nvCxnSpPr>
        <p:spPr>
          <a:xfrm>
            <a:off x="4191000" y="30480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989E5-2AB9-4704-A30B-B5C68BA38D6E}"/>
              </a:ext>
            </a:extLst>
          </p:cNvPr>
          <p:cNvCxnSpPr/>
          <p:nvPr/>
        </p:nvCxnSpPr>
        <p:spPr>
          <a:xfrm>
            <a:off x="8534400" y="3048000"/>
            <a:ext cx="0" cy="533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746165-9C24-4998-9398-44B7DB3088F1}"/>
              </a:ext>
            </a:extLst>
          </p:cNvPr>
          <p:cNvCxnSpPr/>
          <p:nvPr/>
        </p:nvCxnSpPr>
        <p:spPr>
          <a:xfrm flipV="1">
            <a:off x="5029200" y="2743200"/>
            <a:ext cx="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9DDEF3-5BC2-4CB8-AF52-34046C8BC72D}"/>
              </a:ext>
            </a:extLst>
          </p:cNvPr>
          <p:cNvCxnSpPr>
            <a:cxnSpLocks/>
          </p:cNvCxnSpPr>
          <p:nvPr/>
        </p:nvCxnSpPr>
        <p:spPr>
          <a:xfrm flipV="1">
            <a:off x="5486400" y="2743200"/>
            <a:ext cx="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A07643-26EC-409C-8968-B02C9D91E3EA}"/>
              </a:ext>
            </a:extLst>
          </p:cNvPr>
          <p:cNvCxnSpPr/>
          <p:nvPr/>
        </p:nvCxnSpPr>
        <p:spPr>
          <a:xfrm>
            <a:off x="5029200" y="29718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14C02A-8E67-46D1-8E6B-3E9B9E89DFAD}"/>
              </a:ext>
            </a:extLst>
          </p:cNvPr>
          <p:cNvCxnSpPr/>
          <p:nvPr/>
        </p:nvCxnSpPr>
        <p:spPr>
          <a:xfrm>
            <a:off x="8686800" y="2971800"/>
            <a:ext cx="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9D11B5-0DE4-42B8-AFCF-8C5D369CEC45}"/>
              </a:ext>
            </a:extLst>
          </p:cNvPr>
          <p:cNvCxnSpPr/>
          <p:nvPr/>
        </p:nvCxnSpPr>
        <p:spPr>
          <a:xfrm>
            <a:off x="5486400" y="28956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1F5C7E-CBFE-4FA2-8282-C3B05FDDA3C2}"/>
              </a:ext>
            </a:extLst>
          </p:cNvPr>
          <p:cNvCxnSpPr/>
          <p:nvPr/>
        </p:nvCxnSpPr>
        <p:spPr>
          <a:xfrm>
            <a:off x="9144000" y="2895600"/>
            <a:ext cx="0" cy="685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426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19200"/>
            <a:ext cx="1148715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ea typeface="Source Code Pro" panose="020B0509030403020204" pitchFamily="49" charset="0"/>
              </a:rPr>
              <a:t>In this example, the packed decimal field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</a:t>
            </a:r>
            <a:r>
              <a:rPr lang="en-US">
                <a:latin typeface="+mj-lt"/>
                <a:ea typeface="Source Code Pro" panose="020B0509030403020204" pitchFamily="49" charset="0"/>
              </a:rPr>
              <a:t> holds an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even smaller number,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0.75</a:t>
            </a:r>
            <a:r>
              <a:rPr lang="en-US">
                <a:latin typeface="+mj-lt"/>
                <a:ea typeface="Source Code Pro" panose="020B0509030403020204" pitchFamily="49" charset="0"/>
              </a:rPr>
              <a:t>:</a:t>
            </a:r>
            <a:r>
              <a:rPr lang="en-US">
                <a:ea typeface="Source Code Pro" panose="020B0509030403020204" pitchFamily="49" charset="0"/>
              </a:rPr>
              <a:t> </a:t>
            </a:r>
            <a:br>
              <a:rPr lang="en-US" sz="1400">
                <a:ea typeface="Source Code Pro" panose="020B0509030403020204" pitchFamily="49" charset="0"/>
              </a:rPr>
            </a:br>
            <a:r>
              <a:rPr lang="en-US" sz="1400">
                <a:ea typeface="Source Code Pro" panose="020B0509030403020204" pitchFamily="49" charset="0"/>
              </a:rPr>
              <a:t>   </a:t>
            </a:r>
            <a:br>
              <a:rPr lang="en-US">
                <a:ea typeface="Source Code Pro" panose="020B0509030403020204" pitchFamily="49" charset="0"/>
              </a:rPr>
            </a:br>
            <a:r>
              <a:rPr lang="en-US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=X'4020206B2021204B2020'</a:t>
            </a:r>
            <a:endParaRPr lang="en-US" sz="1400">
              <a:solidFill>
                <a:srgbClr val="000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+mj-lt"/>
              <a:ea typeface="Source Code Pro" panose="020B0509030403020204" pitchFamily="49" charset="0"/>
            </a:endParaRPr>
          </a:p>
          <a:p>
            <a:pPr marL="400050" lvl="1" indent="0">
              <a:buNone/>
            </a:pP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PL4'0.75'     00 00 07 5C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result in EBCDIC in print line: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ƀƀƀƀƀƀ0.75</a:t>
            </a:r>
            <a:r>
              <a:rPr lang="en-US">
                <a:latin typeface="+mj-lt"/>
                <a:ea typeface="Source Code Pro" panose="020B0509030403020204" pitchFamily="49" charset="0"/>
              </a:rPr>
              <a:t>   (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ƀ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a space)</a:t>
            </a:r>
            <a:endParaRPr lang="en-US" sz="800">
              <a:latin typeface="+mj-lt"/>
              <a:ea typeface="Source Code Pro" panose="020B0509030403020204" pitchFamily="49" charset="0"/>
            </a:endParaRP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Note that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>
                <a:latin typeface="+mj-lt"/>
                <a:ea typeface="Source Code Pro" panose="020B0509030403020204" pitchFamily="49" charset="0"/>
              </a:rPr>
              <a:t> to the left of the decimal point is 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not</a:t>
            </a:r>
            <a:r>
              <a:rPr lang="en-US">
                <a:latin typeface="+mj-lt"/>
                <a:ea typeface="Source Code Pro" panose="020B0509030403020204" pitchFamily="49" charset="0"/>
              </a:rPr>
              <a:t> suppressed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because significance was turned on with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r>
              <a:rPr lang="en-US">
                <a:latin typeface="+mj-lt"/>
                <a:ea typeface="Source Code Pro" panose="020B0509030403020204" pitchFamily="49" charset="0"/>
              </a:rPr>
              <a:t> in the column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immediately preceding it.</a:t>
            </a:r>
            <a:endParaRPr lang="en-US" b="1" i="1">
              <a:solidFill>
                <a:srgbClr val="FF0000"/>
              </a:solidFill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Code Pro" panose="020B0509030403020204" pitchFamily="49" charset="0"/>
              </a:rPr>
              <a:t>The Edit Pattern Explained (cont.)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A0684-F2C9-4243-A5B6-1B31E38D8255}"/>
              </a:ext>
            </a:extLst>
          </p:cNvPr>
          <p:cNvCxnSpPr>
            <a:cxnSpLocks/>
          </p:cNvCxnSpPr>
          <p:nvPr/>
        </p:nvCxnSpPr>
        <p:spPr>
          <a:xfrm flipV="1">
            <a:off x="2067886" y="2743200"/>
            <a:ext cx="0" cy="700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B7F22-6069-4426-B49D-E3C482C625C4}"/>
              </a:ext>
            </a:extLst>
          </p:cNvPr>
          <p:cNvCxnSpPr>
            <a:cxnSpLocks/>
          </p:cNvCxnSpPr>
          <p:nvPr/>
        </p:nvCxnSpPr>
        <p:spPr>
          <a:xfrm flipV="1">
            <a:off x="2438400" y="2743200"/>
            <a:ext cx="0" cy="609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D415E-0617-42E5-ACED-E6CBA65229CA}"/>
              </a:ext>
            </a:extLst>
          </p:cNvPr>
          <p:cNvCxnSpPr/>
          <p:nvPr/>
        </p:nvCxnSpPr>
        <p:spPr>
          <a:xfrm flipV="1">
            <a:off x="3352800" y="2743200"/>
            <a:ext cx="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65DC5-19F1-48AB-990C-B9ABF6EA52C7}"/>
              </a:ext>
            </a:extLst>
          </p:cNvPr>
          <p:cNvCxnSpPr/>
          <p:nvPr/>
        </p:nvCxnSpPr>
        <p:spPr>
          <a:xfrm flipV="1">
            <a:off x="3733800" y="27432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0F7E3-BCEF-414D-B573-D1FB70245475}"/>
              </a:ext>
            </a:extLst>
          </p:cNvPr>
          <p:cNvCxnSpPr/>
          <p:nvPr/>
        </p:nvCxnSpPr>
        <p:spPr>
          <a:xfrm>
            <a:off x="2057400" y="3443681"/>
            <a:ext cx="518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B2DEC8-87FD-4E7A-81A8-5F7D0DCC7060}"/>
              </a:ext>
            </a:extLst>
          </p:cNvPr>
          <p:cNvCxnSpPr/>
          <p:nvPr/>
        </p:nvCxnSpPr>
        <p:spPr>
          <a:xfrm>
            <a:off x="7239000" y="3443681"/>
            <a:ext cx="0" cy="1377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4CBEAF-98CD-4CDF-8B74-6131C13D35C3}"/>
              </a:ext>
            </a:extLst>
          </p:cNvPr>
          <p:cNvCxnSpPr>
            <a:cxnSpLocks/>
          </p:cNvCxnSpPr>
          <p:nvPr/>
        </p:nvCxnSpPr>
        <p:spPr>
          <a:xfrm>
            <a:off x="2438400" y="3352800"/>
            <a:ext cx="5029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77C804-327A-46C0-979A-F9E4E8B192D3}"/>
              </a:ext>
            </a:extLst>
          </p:cNvPr>
          <p:cNvCxnSpPr/>
          <p:nvPr/>
        </p:nvCxnSpPr>
        <p:spPr>
          <a:xfrm>
            <a:off x="7467600" y="33528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ED496-7530-48FF-8B9C-346DB6C7302A}"/>
              </a:ext>
            </a:extLst>
          </p:cNvPr>
          <p:cNvCxnSpPr>
            <a:cxnSpLocks/>
          </p:cNvCxnSpPr>
          <p:nvPr/>
        </p:nvCxnSpPr>
        <p:spPr>
          <a:xfrm>
            <a:off x="3352800" y="3200400"/>
            <a:ext cx="449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60235-196D-48B2-88A1-29BE2471D6E3}"/>
              </a:ext>
            </a:extLst>
          </p:cNvPr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69177F-B603-49DA-9B1A-283BE192CC50}"/>
              </a:ext>
            </a:extLst>
          </p:cNvPr>
          <p:cNvCxnSpPr/>
          <p:nvPr/>
        </p:nvCxnSpPr>
        <p:spPr>
          <a:xfrm>
            <a:off x="7848600" y="3200400"/>
            <a:ext cx="0" cy="381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8AB31-CE3F-45E0-89CD-8C1CE8A66871}"/>
              </a:ext>
            </a:extLst>
          </p:cNvPr>
          <p:cNvCxnSpPr/>
          <p:nvPr/>
        </p:nvCxnSpPr>
        <p:spPr>
          <a:xfrm>
            <a:off x="8077200" y="3124200"/>
            <a:ext cx="0" cy="457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BB9AAD-BC2E-4F43-90AB-F45C15824BC2}"/>
              </a:ext>
            </a:extLst>
          </p:cNvPr>
          <p:cNvCxnSpPr/>
          <p:nvPr/>
        </p:nvCxnSpPr>
        <p:spPr>
          <a:xfrm flipV="1">
            <a:off x="4191000" y="2743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21255E-E021-4620-A0C5-ABC79850F34D}"/>
              </a:ext>
            </a:extLst>
          </p:cNvPr>
          <p:cNvCxnSpPr>
            <a:cxnSpLocks/>
          </p:cNvCxnSpPr>
          <p:nvPr/>
        </p:nvCxnSpPr>
        <p:spPr>
          <a:xfrm>
            <a:off x="4191000" y="3048000"/>
            <a:ext cx="4343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989E5-2AB9-4704-A30B-B5C68BA38D6E}"/>
              </a:ext>
            </a:extLst>
          </p:cNvPr>
          <p:cNvCxnSpPr/>
          <p:nvPr/>
        </p:nvCxnSpPr>
        <p:spPr>
          <a:xfrm>
            <a:off x="8534400" y="3048000"/>
            <a:ext cx="0" cy="533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746165-9C24-4998-9398-44B7DB3088F1}"/>
              </a:ext>
            </a:extLst>
          </p:cNvPr>
          <p:cNvCxnSpPr/>
          <p:nvPr/>
        </p:nvCxnSpPr>
        <p:spPr>
          <a:xfrm flipV="1">
            <a:off x="5029200" y="2743200"/>
            <a:ext cx="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9DDEF3-5BC2-4CB8-AF52-34046C8BC72D}"/>
              </a:ext>
            </a:extLst>
          </p:cNvPr>
          <p:cNvCxnSpPr>
            <a:cxnSpLocks/>
          </p:cNvCxnSpPr>
          <p:nvPr/>
        </p:nvCxnSpPr>
        <p:spPr>
          <a:xfrm flipV="1">
            <a:off x="5486400" y="2743200"/>
            <a:ext cx="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A07643-26EC-409C-8968-B02C9D91E3EA}"/>
              </a:ext>
            </a:extLst>
          </p:cNvPr>
          <p:cNvCxnSpPr/>
          <p:nvPr/>
        </p:nvCxnSpPr>
        <p:spPr>
          <a:xfrm>
            <a:off x="5029200" y="29718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14C02A-8E67-46D1-8E6B-3E9B9E89DFAD}"/>
              </a:ext>
            </a:extLst>
          </p:cNvPr>
          <p:cNvCxnSpPr/>
          <p:nvPr/>
        </p:nvCxnSpPr>
        <p:spPr>
          <a:xfrm>
            <a:off x="8686800" y="2971800"/>
            <a:ext cx="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9D11B5-0DE4-42B8-AFCF-8C5D369CEC45}"/>
              </a:ext>
            </a:extLst>
          </p:cNvPr>
          <p:cNvCxnSpPr/>
          <p:nvPr/>
        </p:nvCxnSpPr>
        <p:spPr>
          <a:xfrm>
            <a:off x="5486400" y="2895600"/>
            <a:ext cx="3657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1F5C7E-CBFE-4FA2-8282-C3B05FDDA3C2}"/>
              </a:ext>
            </a:extLst>
          </p:cNvPr>
          <p:cNvCxnSpPr/>
          <p:nvPr/>
        </p:nvCxnSpPr>
        <p:spPr>
          <a:xfrm>
            <a:off x="9144000" y="2895600"/>
            <a:ext cx="0" cy="685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04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599"/>
            <a:ext cx="11239500" cy="49530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Edit and Mark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>
                <a:latin typeface="+mj-lt"/>
                <a:ea typeface="Source Code Pro" panose="020B0509030403020204" pitchFamily="49" charset="0"/>
              </a:rPr>
              <a:t>) is used exactly the same as Edit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</a:t>
            </a:r>
            <a:r>
              <a:rPr lang="en-US">
                <a:latin typeface="+mj-lt"/>
                <a:ea typeface="Source Code Pro" panose="020B0509030403020204" pitchFamily="49" charset="0"/>
              </a:rPr>
              <a:t>).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only difference is that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>
                <a:latin typeface="+mj-lt"/>
                <a:ea typeface="Source Code Pro" panose="020B0509030403020204" pitchFamily="49" charset="0"/>
              </a:rPr>
              <a:t> places the address of the first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non-zero digit – from left to right in the output field – in register 1.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If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>
                <a:latin typeface="+mj-lt"/>
                <a:ea typeface="Source Code Pro" panose="020B0509030403020204" pitchFamily="49" charset="0"/>
              </a:rPr>
              <a:t> reaches a significance on digit selector (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r>
              <a:rPr lang="en-US">
                <a:latin typeface="+mj-lt"/>
                <a:ea typeface="Source Code Pro" panose="020B0509030403020204" pitchFamily="49" charset="0"/>
              </a:rPr>
              <a:t>) before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reacing a non-zero digit, the address of the byte following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X'21'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is placed into register 1.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address in register 1 can then be used to place a dollar sign,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positive sign, negative sign or some other character to the immediate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left of the first non-zero digit or where significance is turned on.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/>
              <a:t> (Edit and Mark)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134600" cy="4724400"/>
          </a:xfrm>
        </p:spPr>
        <p:txBody>
          <a:bodyPr/>
          <a:lstStyle/>
          <a:p>
            <a:r>
              <a:rPr lang="en-US"/>
              <a:t>So, why the discussion of these two numeric data types?</a:t>
            </a:r>
          </a:p>
          <a:p>
            <a:endParaRPr lang="en-US" sz="1400"/>
          </a:p>
          <a:p>
            <a:r>
              <a:rPr lang="en-US"/>
              <a:t>We often get numbers from an input data set or from some other source in a quasi-zoned decimal format like EBCDIC.</a:t>
            </a:r>
          </a:p>
          <a:p>
            <a:endParaRPr lang="en-US" sz="1400"/>
          </a:p>
          <a:p>
            <a:r>
              <a:rPr lang="en-US"/>
              <a:t>We can take the zoned decimal numbers as input and convert them to packed decimal numbers.</a:t>
            </a:r>
          </a:p>
          <a:p>
            <a:endParaRPr lang="en-US" sz="1400"/>
          </a:p>
          <a:p>
            <a:r>
              <a:rPr lang="en-US"/>
              <a:t>Packed decimal allows us to do arithmetic.</a:t>
            </a:r>
          </a:p>
          <a:p>
            <a:endParaRPr lang="en-US" sz="1400"/>
          </a:p>
          <a:p>
            <a:r>
              <a:rPr lang="en-US"/>
              <a:t>We can even do real number division in packed decimal!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0E1B-F5A1-4EA4-ADE5-1C72DCB1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6E4-D23C-4B65-8759-10C968F2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4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639550" cy="5029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+mj-lt"/>
                <a:ea typeface="Source Code Pro" panose="020B0509030403020204" pitchFamily="49" charset="0"/>
              </a:rPr>
              <a:t>Example: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MVC   PDEPAMT(10),=X'4020206B2021204B2020'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EDMK  ODEPAMT(10),PDEPAMT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BCTR  1,0         DECREMENT REGISTER 1 BY 1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MVI   0(1),C'$'   PLACE THE DOLLAR SIGN</a:t>
            </a:r>
          </a:p>
          <a:p>
            <a:pPr marL="0" indent="0">
              <a:buNone/>
            </a:pP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i="1" u="sng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declared in storage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PDEPAMT  DC    PL4'9435.75'  09 43 57 5C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PRTLINE  DC    C'0'          DOUBLE SPACING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ODEPAMT  DS    CL10          OUTPUT SPACE FOR PDEPAMT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DC    122C' '       SPACES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ODEPAMT</a:t>
            </a:r>
            <a:r>
              <a:rPr lang="en-US" sz="2400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 after the above four instructions and </a:t>
            </a:r>
            <a:r>
              <a:rPr lang="en-US" sz="2400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XPRNT</a:t>
            </a:r>
            <a:r>
              <a:rPr lang="en-US" sz="2400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:  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ƀ$9,435.75</a:t>
            </a:r>
            <a:r>
              <a:rPr lang="en-US" sz="2400">
                <a:latin typeface="+mj-lt"/>
                <a:ea typeface="Source Code Pro" panose="020B0509030403020204" pitchFamily="49" charset="0"/>
              </a:rPr>
              <a:t>   (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ƀ</a:t>
            </a:r>
            <a:r>
              <a:rPr lang="en-US" sz="2400">
                <a:latin typeface="+mj-lt"/>
                <a:ea typeface="Source Code Pro" panose="020B0509030403020204" pitchFamily="49" charset="0"/>
              </a:rPr>
              <a:t>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>
                <a:latin typeface="+mj-lt"/>
                <a:ea typeface="Source Code Pro" panose="020B0509030403020204" pitchFamily="49" charset="0"/>
              </a:rPr>
              <a:t> a space)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/>
              <a:t> (Edit and Mark) Instruction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23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1437"/>
            <a:ext cx="11639550" cy="46783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>
                <a:latin typeface="+mj-lt"/>
                <a:ea typeface="Source Code Pro" panose="020B0509030403020204" pitchFamily="49" charset="0"/>
              </a:rPr>
              <a:t>Note that, if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0, register 1 is not changed.</a:t>
            </a:r>
          </a:p>
          <a:p>
            <a:endParaRPr lang="en-US" sz="10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Therefore, we need to add a level of insurance to print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$0.00</a:t>
            </a:r>
            <a:r>
              <a:rPr lang="en-US">
                <a:latin typeface="+mj-lt"/>
                <a:ea typeface="Source Code Pro" panose="020B0509030403020204" pitchFamily="49" charset="0"/>
              </a:rPr>
              <a:t> if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PDEPAMT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0 by </a:t>
            </a:r>
            <a:r>
              <a:rPr lang="en-US" b="1" i="1">
                <a:solidFill>
                  <a:srgbClr val="FF0000"/>
                </a:solidFill>
                <a:latin typeface="+mj-lt"/>
                <a:ea typeface="Source Code Pro" panose="020B0509030403020204" pitchFamily="49" charset="0"/>
              </a:rPr>
              <a:t>presetting</a:t>
            </a:r>
            <a:r>
              <a:rPr lang="en-US">
                <a:latin typeface="+mj-lt"/>
                <a:ea typeface="Source Code Pro" panose="020B0509030403020204" pitchFamily="49" charset="0"/>
              </a:rPr>
              <a:t> register 1 to point to the byte immediately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+mj-lt"/>
                <a:ea typeface="Source Code Pro" panose="020B0509030403020204" pitchFamily="49" charset="0"/>
              </a:rPr>
              <a:t>to the left of the decimal point byte:</a:t>
            </a: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1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LA    1,ODEPAMT+6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MVC   PDEPAMT(10),=X'4020206B2021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4B2020'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EDMK  ODEPAMT(10),PDEPAMT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BCTR  1,0         DECREMENT REG 1 BY 1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    MVI   0(1),C'$'   PLACE THE DOLLAR SIGN</a:t>
            </a:r>
          </a:p>
          <a:p>
            <a:pPr marL="0" indent="0">
              <a:buNone/>
            </a:pP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EDMK</a:t>
            </a:r>
            <a:r>
              <a:rPr lang="en-US"/>
              <a:t> (Edit and Mark) Instruction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42CB9-F5DA-4C3C-AE62-69FF7B0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81365-F3B6-42CF-A405-3208B6F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03AEF7-BD77-4743-8471-1CAB7713DFBA}"/>
              </a:ext>
            </a:extLst>
          </p:cNvPr>
          <p:cNvCxnSpPr/>
          <p:nvPr/>
        </p:nvCxnSpPr>
        <p:spPr>
          <a:xfrm>
            <a:off x="6324600" y="3810000"/>
            <a:ext cx="353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6098BC-0FBF-4B52-9269-A61CD8D509A2}"/>
              </a:ext>
            </a:extLst>
          </p:cNvPr>
          <p:cNvCxnSpPr>
            <a:cxnSpLocks/>
          </p:cNvCxnSpPr>
          <p:nvPr/>
        </p:nvCxnSpPr>
        <p:spPr>
          <a:xfrm>
            <a:off x="9855200" y="3810000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87E457-70C6-41BA-900B-B05B9BDB1BA2}"/>
              </a:ext>
            </a:extLst>
          </p:cNvPr>
          <p:cNvSpPr txBox="1"/>
          <p:nvPr/>
        </p:nvSpPr>
        <p:spPr>
          <a:xfrm>
            <a:off x="6565900" y="34515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  <a:latin typeface="+mj-lt"/>
              </a:rPr>
              <a:t>Points register 1 here</a:t>
            </a:r>
          </a:p>
        </p:txBody>
      </p:sp>
    </p:spTree>
    <p:extLst>
      <p:ext uri="{BB962C8B-B14F-4D97-AF65-F5344CB8AC3E}">
        <p14:creationId xmlns:p14="http://schemas.microsoft.com/office/powerpoint/2010/main" val="3536943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D5D2CF-373F-4765-A99C-556EDFC1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24783"/>
            <a:ext cx="10896600" cy="4648200"/>
          </a:xfrm>
        </p:spPr>
        <p:txBody>
          <a:bodyPr/>
          <a:lstStyle/>
          <a:p>
            <a:r>
              <a:rPr lang="en-US"/>
              <a:t>Digits are moved from the source field, one at a time, and from</a:t>
            </a:r>
            <a:br>
              <a:rPr lang="en-US"/>
            </a:br>
            <a:r>
              <a:rPr lang="en-US"/>
              <a:t>left to right.</a:t>
            </a:r>
          </a:p>
          <a:p>
            <a:endParaRPr lang="en-US" sz="800"/>
          </a:p>
          <a:p>
            <a:r>
              <a:rPr lang="en-US"/>
              <a:t>If not enough digit selectors, the result will be truncated on the right.</a:t>
            </a:r>
          </a:p>
          <a:p>
            <a:endParaRPr lang="en-US" sz="800"/>
          </a:p>
          <a:p>
            <a:r>
              <a:rPr lang="en-US"/>
              <a:t>A Data Exception –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S0C7</a:t>
            </a:r>
            <a:r>
              <a:rPr lang="en-US"/>
              <a:t> – can occur if  the source field is not a valid packed decimal number.</a:t>
            </a:r>
          </a:p>
          <a:p>
            <a:endParaRPr lang="en-US" sz="800"/>
          </a:p>
          <a:p>
            <a:r>
              <a:rPr lang="en-US"/>
              <a:t>The condition code is set as follows:</a:t>
            </a:r>
            <a:br>
              <a:rPr lang="en-US" sz="1400"/>
            </a:br>
            <a:br>
              <a:rPr lang="en-US" sz="1400"/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/>
              <a:t>source field is zero			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/>
              <a:t>source field is positive</a:t>
            </a:r>
            <a:br>
              <a:rPr lang="en-US"/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/>
              <a:t>source field is negative		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>
                <a:latin typeface="+mj-lt"/>
                <a:ea typeface="Source Code Pro" panose="020B0509030403020204" pitchFamily="49" charset="0"/>
              </a:rPr>
              <a:t> </a:t>
            </a:r>
            <a:r>
              <a:rPr lang="en-US"/>
              <a:t>unused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6CFE8-050D-4571-922E-7640E271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5DE8-8CAF-4920-BA79-96BB6797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3C4646-AF57-4FC2-9586-5E8C58DC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363200" cy="1066800"/>
          </a:xfrm>
        </p:spPr>
        <p:txBody>
          <a:bodyPr/>
          <a:lstStyle/>
          <a:p>
            <a:r>
              <a:rPr lang="en-US"/>
              <a:t>ED (Edit) and EDMK (Edit and Mark)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918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F66D-AC48-4EE1-A7D2-2EBD51DF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54" y="1295400"/>
            <a:ext cx="1113149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Here is an example of a conversion:</a:t>
            </a:r>
            <a:br>
              <a:rPr lang="en-US" sz="1400"/>
            </a:br>
            <a:br>
              <a:rPr lang="en-US" sz="1400"/>
            </a:br>
            <a:r>
              <a:rPr lang="en-US"/>
              <a:t>The 8-digit zoned decimal number </a:t>
            </a:r>
            <a:r>
              <a:rPr lang="en-US">
                <a:latin typeface="Source Code Pro" panose="020B0509030403020204" pitchFamily="49" charset="0"/>
              </a:rPr>
              <a:t>00039712</a:t>
            </a:r>
            <a:r>
              <a:rPr lang="en-US"/>
              <a:t> on an input record: </a:t>
            </a:r>
            <a:br>
              <a:rPr lang="en-US" sz="1400"/>
            </a:br>
            <a:br>
              <a:rPr lang="en-US" sz="1400"/>
            </a:br>
            <a:r>
              <a:rPr lang="en-US">
                <a:latin typeface="Source Code Pro" panose="020B0509030403020204" pitchFamily="49" charset="0"/>
              </a:rPr>
              <a:t>F0F0F0F3F9F7F1F2	</a:t>
            </a:r>
            <a:r>
              <a:rPr lang="en-US">
                <a:sym typeface="Wingdings" panose="05000000000000000000" pitchFamily="2" charset="2"/>
              </a:rPr>
              <a:t> this takes 8 bytes, 2 digits per byte with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 				     the first digit of each byte being a zone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				     digit</a:t>
            </a:r>
            <a:br>
              <a:rPr lang="en-US" sz="1400"/>
            </a:br>
            <a:br>
              <a:rPr lang="en-US" sz="1400"/>
            </a:br>
            <a:r>
              <a:rPr lang="en-US"/>
              <a:t>After converting it from zoned decimal to packed decimal and </a:t>
            </a:r>
            <a:br>
              <a:rPr lang="en-US"/>
            </a:br>
            <a:r>
              <a:rPr lang="en-US"/>
              <a:t>storing it in our program's storage:  </a:t>
            </a:r>
            <a:br>
              <a:rPr lang="en-US" sz="1400"/>
            </a:br>
            <a:br>
              <a:rPr lang="en-US" sz="1400"/>
            </a:br>
            <a:r>
              <a:rPr lang="en-US">
                <a:latin typeface="Source Code Pro" panose="020B0509030403020204" pitchFamily="49" charset="0"/>
              </a:rPr>
              <a:t>000039712F		</a:t>
            </a:r>
            <a:r>
              <a:rPr lang="en-US">
                <a:latin typeface="+mj-lt"/>
                <a:sym typeface="Wingdings" panose="05000000000000000000" pitchFamily="2" charset="2"/>
              </a:rPr>
              <a:t> this takes 5 bytes, 2 digits per byte with</a:t>
            </a:r>
            <a:br>
              <a:rPr lang="en-US">
                <a:latin typeface="+mj-lt"/>
                <a:sym typeface="Wingdings" panose="05000000000000000000" pitchFamily="2" charset="2"/>
              </a:rPr>
            </a:br>
            <a:r>
              <a:rPr lang="en-US">
                <a:latin typeface="+mj-lt"/>
                <a:sym typeface="Wingdings" panose="05000000000000000000" pitchFamily="2" charset="2"/>
              </a:rPr>
              <a:t>				     NO zone digits, just the sign at the end</a:t>
            </a:r>
            <a:endParaRPr lang="en-US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2CD43-E37B-4A32-B6A6-2C332F90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vs. Packed 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C3EDE-3252-4821-BCEC-BDB7396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A8468-2A88-4426-B8AF-9E9C5257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2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2233</TotalTime>
  <Words>6772</Words>
  <Application>Microsoft Office PowerPoint</Application>
  <PresentationFormat>Widescreen</PresentationFormat>
  <Paragraphs>811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Times New Roman</vt:lpstr>
      <vt:lpstr>Arial</vt:lpstr>
      <vt:lpstr>Calibri</vt:lpstr>
      <vt:lpstr>Source Code Pro</vt:lpstr>
      <vt:lpstr>1_Office Theme</vt:lpstr>
      <vt:lpstr> CSCI 360  17.  Packed Decimal Instructions  by Geoffrey D. Decker</vt:lpstr>
      <vt:lpstr>Numeric Data Types</vt:lpstr>
      <vt:lpstr>Zoned Decimal Numbers</vt:lpstr>
      <vt:lpstr>Zoned Decimal Numbers</vt:lpstr>
      <vt:lpstr>Zoned Decimal Numbers</vt:lpstr>
      <vt:lpstr>Packed Decimal Numbers</vt:lpstr>
      <vt:lpstr>Packed Decimal Numbers</vt:lpstr>
      <vt:lpstr>Zoned Decimal vs. Packed Decimal</vt:lpstr>
      <vt:lpstr>Zoned Decimal vs. Packed Decimal</vt:lpstr>
      <vt:lpstr>Zoned Decimal vs. Packed Decimal</vt:lpstr>
      <vt:lpstr>Zoned Decimal vs. Packed Decimal</vt:lpstr>
      <vt:lpstr>Zoned Decimal vs. Packed Decimal</vt:lpstr>
      <vt:lpstr>Zoned Decimal vs. Packed Decimal</vt:lpstr>
      <vt:lpstr>Packed Decimal Instructions</vt:lpstr>
      <vt:lpstr>Packed Decimal Instructions</vt:lpstr>
      <vt:lpstr>PACK and UNPK Instructions</vt:lpstr>
      <vt:lpstr>PACK and UNPK Instructions</vt:lpstr>
      <vt:lpstr>PACK and UNPK Instructions</vt:lpstr>
      <vt:lpstr>PACK and UNPK Instructions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PACK Instruction</vt:lpstr>
      <vt:lpstr>Decker's Rules for Packed Decimal Instructions</vt:lpstr>
      <vt:lpstr>Decker's Rules for Packed Decimal Instructions</vt:lpstr>
      <vt:lpstr>UNPK Instruction (not used very often)</vt:lpstr>
      <vt:lpstr>Add, Subract and Zero and Add Packed Instructions</vt:lpstr>
      <vt:lpstr>Add, Subract and Zero and Add Packed Instructions</vt:lpstr>
      <vt:lpstr>AP (Add Packed) Instruction</vt:lpstr>
      <vt:lpstr>AP (Add Packed) Instruction</vt:lpstr>
      <vt:lpstr>SP (Subtract Packed) Instruction</vt:lpstr>
      <vt:lpstr>SP (Subtract Packed) Instruction</vt:lpstr>
      <vt:lpstr>ZAP (Zero and Add Packed) Instruction</vt:lpstr>
      <vt:lpstr>ZAP (Zero and Add Packed) Instruction</vt:lpstr>
      <vt:lpstr>Packed Decimal Instructions</vt:lpstr>
      <vt:lpstr>Packed Decimal Instructions</vt:lpstr>
      <vt:lpstr>Packed Decimal Instructions</vt:lpstr>
      <vt:lpstr>MP (Multiply Packed) Instruction</vt:lpstr>
      <vt:lpstr>MP (Multiply Packed) Instruction</vt:lpstr>
      <vt:lpstr>MP (Multiply Packed) Instruction</vt:lpstr>
      <vt:lpstr>DP (Divide Packed) Instruction</vt:lpstr>
      <vt:lpstr>DP (Divide Packed) Instruction</vt:lpstr>
      <vt:lpstr>DP (Divide Packed) Instruction</vt:lpstr>
      <vt:lpstr>CP (Compare Packed) Instruction</vt:lpstr>
      <vt:lpstr>CP (Compare Packed) Instruction</vt:lpstr>
      <vt:lpstr>CP (Compare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SRP (Shift and Round Packed) Instruction</vt:lpstr>
      <vt:lpstr>CVB (Convert to Binary) Instruction</vt:lpstr>
      <vt:lpstr>CVB (Convert to Binary) Instruction</vt:lpstr>
      <vt:lpstr>CVD (Convert to Decimal) Instruction</vt:lpstr>
      <vt:lpstr>CVD (Convert to Decimal) Instruction</vt:lpstr>
      <vt:lpstr>Formatting Numeric Output</vt:lpstr>
      <vt:lpstr>ED (Edit) Instruction</vt:lpstr>
      <vt:lpstr>ED (Edit) Instruction</vt:lpstr>
      <vt:lpstr>ED (Edit) Instruction</vt:lpstr>
      <vt:lpstr>The Edit Pattern Explained</vt:lpstr>
      <vt:lpstr>The Edit Pattern Explained (cont.)</vt:lpstr>
      <vt:lpstr>The Edit Pattern Explained (cont.)</vt:lpstr>
      <vt:lpstr>The Edit Pattern Explained (cont.)</vt:lpstr>
      <vt:lpstr>The Edit Pattern Explained (cont.)</vt:lpstr>
      <vt:lpstr>The Edit Pattern Explained (cont.)</vt:lpstr>
      <vt:lpstr>EDMK (Edit and Mark) Instruction</vt:lpstr>
      <vt:lpstr>EDMK (Edit and Mark) Instruction (cont.)</vt:lpstr>
      <vt:lpstr>EDMK (Edit and Mark) Instruction (cont.)</vt:lpstr>
      <vt:lpstr>ED (Edit) and EDMK (Edit and Mark)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</dc:title>
  <dc:creator>Geoffrey Decker</dc:creator>
  <cp:lastModifiedBy>Geoffrey Decker</cp:lastModifiedBy>
  <cp:revision>151</cp:revision>
  <dcterms:created xsi:type="dcterms:W3CDTF">2020-03-15T01:12:35Z</dcterms:created>
  <dcterms:modified xsi:type="dcterms:W3CDTF">2020-07-14T17:36:48Z</dcterms:modified>
</cp:coreProperties>
</file>