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58" r:id="rId1"/>
  </p:sldMasterIdLst>
  <p:notesMasterIdLst>
    <p:notesMasterId r:id="rId67"/>
  </p:notesMasterIdLst>
  <p:handoutMasterIdLst>
    <p:handoutMasterId r:id="rId68"/>
  </p:handoutMasterIdLst>
  <p:sldIdLst>
    <p:sldId id="271" r:id="rId2"/>
    <p:sldId id="272" r:id="rId3"/>
    <p:sldId id="275" r:id="rId4"/>
    <p:sldId id="273" r:id="rId5"/>
    <p:sldId id="274"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318" r:id="rId29"/>
    <p:sldId id="298" r:id="rId30"/>
    <p:sldId id="317" r:id="rId31"/>
    <p:sldId id="299" r:id="rId32"/>
    <p:sldId id="319" r:id="rId33"/>
    <p:sldId id="300" r:id="rId34"/>
    <p:sldId id="315" r:id="rId35"/>
    <p:sldId id="301" r:id="rId36"/>
    <p:sldId id="316"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20" r:id="rId51"/>
    <p:sldId id="322" r:id="rId52"/>
    <p:sldId id="321" r:id="rId53"/>
    <p:sldId id="323" r:id="rId54"/>
    <p:sldId id="324" r:id="rId55"/>
    <p:sldId id="326" r:id="rId56"/>
    <p:sldId id="327" r:id="rId57"/>
    <p:sldId id="328" r:id="rId58"/>
    <p:sldId id="329" r:id="rId59"/>
    <p:sldId id="330" r:id="rId60"/>
    <p:sldId id="331" r:id="rId61"/>
    <p:sldId id="332" r:id="rId62"/>
    <p:sldId id="333" r:id="rId63"/>
    <p:sldId id="334" r:id="rId64"/>
    <p:sldId id="335" r:id="rId65"/>
    <p:sldId id="336" r:id="rId66"/>
  </p:sldIdLst>
  <p:sldSz cx="12192000" cy="6858000"/>
  <p:notesSz cx="6858000" cy="9144000"/>
  <p:embeddedFontLst>
    <p:embeddedFont>
      <p:font typeface="Calibri" panose="020F0502020204030204" pitchFamily="34" charset="0"/>
      <p:regular r:id="rId69"/>
      <p:bold r:id="rId70"/>
      <p:italic r:id="rId71"/>
      <p:boldItalic r:id="rId72"/>
    </p:embeddedFont>
    <p:embeddedFont>
      <p:font typeface="Source Code Pro" panose="020B0604020202020204" charset="0"/>
      <p:regular r:id="rId73"/>
      <p:bold r:id="rId74"/>
      <p:italic r:id="rId75"/>
      <p:boldItalic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A" initials="CA" lastIdx="4" clrIdx="0">
    <p:extLst>
      <p:ext uri="{19B8F6BF-5375-455C-9EA6-DF929625EA0E}">
        <p15:presenceInfo xmlns:p15="http://schemas.microsoft.com/office/powerpoint/2012/main" userId="4f7fb42b56332d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F0000"/>
    <a:srgbClr val="BF2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218" autoAdjust="0"/>
  </p:normalViewPr>
  <p:slideViewPr>
    <p:cSldViewPr>
      <p:cViewPr varScale="1">
        <p:scale>
          <a:sx n="104" d="100"/>
          <a:sy n="104" d="100"/>
        </p:scale>
        <p:origin x="120" y="324"/>
      </p:cViewPr>
      <p:guideLst>
        <p:guide orient="horz"/>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5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15:42:24.553" idx="1">
    <p:pos x="10" y="10"/>
    <p:text>units are tracks, cylenders, or bytes.</p:text>
    <p:extLst>
      <p:ext uri="{C676402C-5697-4E1C-873F-D02D1690AC5C}">
        <p15:threadingInfo xmlns:p15="http://schemas.microsoft.com/office/powerpoint/2012/main" timeZoneBias="300"/>
      </p:ext>
    </p:extLst>
  </p:cm>
  <p:cm authorId="1" dt="2020-09-09T15:42:47.870" idx="2">
    <p:pos x="106" y="106"/>
    <p:text>almost always use the (unit, allocation)</p:text>
    <p:extLst>
      <p:ext uri="{C676402C-5697-4E1C-873F-D02D1690AC5C}">
        <p15:threadingInfo xmlns:p15="http://schemas.microsoft.com/office/powerpoint/2012/main" timeZoneBias="300"/>
      </p:ext>
    </p:extLst>
  </p:cm>
  <p:cm authorId="1" dt="2020-09-09T15:43:25.524" idx="3">
    <p:pos x="202" y="202"/>
    <p:text>rlse is to release the extra data</p:text>
    <p:extLst>
      <p:ext uri="{C676402C-5697-4E1C-873F-D02D1690AC5C}">
        <p15:threadingInfo xmlns:p15="http://schemas.microsoft.com/office/powerpoint/2012/main" timeZoneBias="300"/>
      </p:ext>
    </p:extLst>
  </p:cm>
  <p:cm authorId="1" dt="2020-09-09T15:43:36.249" idx="4">
    <p:pos x="298" y="298"/>
    <p:text>contig is contiguous and make the bytes right next ot each other on the disk</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1A00E0-8A82-468F-9B2B-F8EB4AB6399D}" type="datetimeFigureOut">
              <a:rPr lang="en-US" smtClean="0"/>
              <a:t>9/9/2020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DC4D65-DA11-4126-9556-9310B8956503}" type="slidenum">
              <a:rPr lang="en-US" smtClean="0"/>
              <a:t>‹#›</a:t>
            </a:fld>
            <a:endParaRPr lang="en-US"/>
          </a:p>
        </p:txBody>
      </p:sp>
    </p:spTree>
    <p:extLst>
      <p:ext uri="{BB962C8B-B14F-4D97-AF65-F5344CB8AC3E}">
        <p14:creationId xmlns:p14="http://schemas.microsoft.com/office/powerpoint/2010/main" val="145337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AD5-1E06-481F-9C05-C3A40CB42C63}" type="datetimeFigureOut">
              <a:rPr lang="en-US" smtClean="0"/>
              <a:t>9/9/2020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F22EF-CF13-4EA3-BA93-BBE40C153887}" type="slidenum">
              <a:rPr lang="en-US" smtClean="0"/>
              <a:t>‹#›</a:t>
            </a:fld>
            <a:endParaRPr lang="en-US"/>
          </a:p>
        </p:txBody>
      </p:sp>
    </p:spTree>
    <p:extLst>
      <p:ext uri="{BB962C8B-B14F-4D97-AF65-F5344CB8AC3E}">
        <p14:creationId xmlns:p14="http://schemas.microsoft.com/office/powerpoint/2010/main" val="95123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324600"/>
            <a:ext cx="12192000" cy="5334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9" name="Rectangle 8"/>
          <p:cNvSpPr/>
          <p:nvPr userDrawn="1"/>
        </p:nvSpPr>
        <p:spPr>
          <a:xfrm>
            <a:off x="0" y="1"/>
            <a:ext cx="12192000" cy="1194329"/>
          </a:xfrm>
          <a:prstGeom prst="rect">
            <a:avLst/>
          </a:prstGeom>
          <a:solidFill>
            <a:srgbClr val="A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1"/>
          <p:cNvSpPr>
            <a:spLocks noGrp="1"/>
          </p:cNvSpPr>
          <p:nvPr>
            <p:ph type="ctrTitle" hasCustomPrompt="1"/>
          </p:nvPr>
        </p:nvSpPr>
        <p:spPr>
          <a:xfrm>
            <a:off x="812800" y="3733800"/>
            <a:ext cx="10566400" cy="1219200"/>
          </a:xfrm>
        </p:spPr>
        <p:txBody>
          <a:bodyPr anchor="b"/>
          <a:lstStyle>
            <a:lvl1pPr algn="ctr">
              <a:defRPr sz="3600">
                <a:solidFill>
                  <a:srgbClr val="AF0000"/>
                </a:solidFill>
                <a:latin typeface="+mj-lt"/>
                <a:ea typeface="Roboto Slab" pitchFamily="2" charset="0"/>
              </a:defRPr>
            </a:lvl1pPr>
          </a:lstStyle>
          <a:p>
            <a:r>
              <a:rPr lang="en-US" dirty="0"/>
              <a:t>Click here to edit Master title style</a:t>
            </a:r>
          </a:p>
        </p:txBody>
      </p:sp>
      <p:sp>
        <p:nvSpPr>
          <p:cNvPr id="3" name="Subtitle 2"/>
          <p:cNvSpPr>
            <a:spLocks noGrp="1"/>
          </p:cNvSpPr>
          <p:nvPr>
            <p:ph type="subTitle" idx="1"/>
          </p:nvPr>
        </p:nvSpPr>
        <p:spPr>
          <a:xfrm>
            <a:off x="1625600" y="5134240"/>
            <a:ext cx="8737600" cy="804862"/>
          </a:xfrm>
        </p:spPr>
        <p:txBody>
          <a:bodyPr>
            <a:normAutofit/>
          </a:bodyPr>
          <a:lstStyle>
            <a:lvl1pPr marL="0" indent="0" algn="ctr">
              <a:buNone/>
              <a:defRPr sz="2400" b="1">
                <a:solidFill>
                  <a:schemeClr val="tx1">
                    <a:lumMod val="75000"/>
                    <a:lumOff val="25000"/>
                  </a:schemeClr>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8923" y="574621"/>
            <a:ext cx="3590954" cy="2889889"/>
          </a:xfrm>
          <a:prstGeom prst="rect">
            <a:avLst/>
          </a:prstGeom>
        </p:spPr>
      </p:pic>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10464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DD3CE-CD8B-41CE-9322-79C837745792}" type="datetime1">
              <a:rPr lang="en-US" smtClean="0"/>
              <a:t>9/9/2020</a:t>
            </a:fld>
            <a:endParaRPr lang="en-US"/>
          </a:p>
        </p:txBody>
      </p:sp>
      <p:sp>
        <p:nvSpPr>
          <p:cNvPr id="5" name="Footer Placeholder 4"/>
          <p:cNvSpPr>
            <a:spLocks noGrp="1"/>
          </p:cNvSpPr>
          <p:nvPr>
            <p:ph type="ftr" sz="quarter" idx="11"/>
          </p:nvPr>
        </p:nvSpPr>
        <p:spPr/>
        <p:txBody>
          <a:bodyPr/>
          <a:lstStyle/>
          <a:p>
            <a:r>
              <a:rPr lang="en-US"/>
              <a:t>© Geoffrey D. Decker 2020</a:t>
            </a:r>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7" name="Title Placeholder 1"/>
          <p:cNvSpPr>
            <a:spLocks noGrp="1"/>
          </p:cNvSpPr>
          <p:nvPr>
            <p:ph type="title"/>
          </p:nvPr>
        </p:nvSpPr>
        <p:spPr>
          <a:xfrm>
            <a:off x="609600" y="152400"/>
            <a:ext cx="10058400" cy="1066800"/>
          </a:xfrm>
          <a:prstGeom prst="rect">
            <a:avLst/>
          </a:prstGeom>
        </p:spPr>
        <p:txBody>
          <a:bodyPr vert="horz" lIns="91440" tIns="45720" rIns="91440" bIns="45720" rtlCol="0" anchor="ctr">
            <a:norm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1" y="1905000"/>
            <a:ext cx="10138129"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12E9A-EB70-4DD1-8A0B-BCCB82B67195}" type="datetime1">
              <a:rPr lang="en-US" smtClean="0"/>
              <a:t>9/9/2020</a:t>
            </a:fld>
            <a:endParaRPr lang="en-US"/>
          </a:p>
        </p:txBody>
      </p:sp>
      <p:sp>
        <p:nvSpPr>
          <p:cNvPr id="5" name="Footer Placeholder 4"/>
          <p:cNvSpPr>
            <a:spLocks noGrp="1"/>
          </p:cNvSpPr>
          <p:nvPr>
            <p:ph type="ftr" sz="quarter" idx="11"/>
          </p:nvPr>
        </p:nvSpPr>
        <p:spPr/>
        <p:txBody>
          <a:bodyPr/>
          <a:lstStyle/>
          <a:p>
            <a:r>
              <a:rPr lang="en-US"/>
              <a:t>© Geoffrey D. Decker 2020</a:t>
            </a:r>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8" name="Text Placeholder 7"/>
          <p:cNvSpPr>
            <a:spLocks noGrp="1"/>
          </p:cNvSpPr>
          <p:nvPr>
            <p:ph type="body" sz="quarter" idx="13" hasCustomPrompt="1"/>
          </p:nvPr>
        </p:nvSpPr>
        <p:spPr>
          <a:xfrm>
            <a:off x="609600" y="1295400"/>
            <a:ext cx="10160000" cy="533400"/>
          </a:xfrm>
        </p:spPr>
        <p:txBody>
          <a:bodyPr/>
          <a:lstStyle>
            <a:lvl1pPr marL="0" indent="0">
              <a:buNone/>
              <a:defRPr b="1" baseline="0">
                <a:solidFill>
                  <a:srgbClr val="AF0000"/>
                </a:solidFill>
              </a:defRPr>
            </a:lvl1pPr>
          </a:lstStyle>
          <a:p>
            <a:pPr lvl="0"/>
            <a:r>
              <a:rPr lang="en-US" dirty="0"/>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A8183-0062-464F-808E-ECA84DA3BB67}" type="datetime1">
              <a:rPr lang="en-US" smtClean="0"/>
              <a:t>9/9/2020</a:t>
            </a:fld>
            <a:endParaRPr lang="en-US"/>
          </a:p>
        </p:txBody>
      </p:sp>
      <p:sp>
        <p:nvSpPr>
          <p:cNvPr id="6" name="Footer Placeholder 5"/>
          <p:cNvSpPr>
            <a:spLocks noGrp="1"/>
          </p:cNvSpPr>
          <p:nvPr>
            <p:ph type="ftr" sz="quarter" idx="11"/>
          </p:nvPr>
        </p:nvSpPr>
        <p:spPr/>
        <p:txBody>
          <a:bodyPr/>
          <a:lstStyle/>
          <a:p>
            <a:r>
              <a:rPr lang="en-US"/>
              <a:t>© Geoffrey D. Decker 2020</a:t>
            </a:r>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0289E-1BC9-41FB-8FB5-9945934F3F6A}" type="datetime1">
              <a:rPr lang="en-US" smtClean="0"/>
              <a:t>9/9/2020</a:t>
            </a:fld>
            <a:endParaRPr lang="en-US"/>
          </a:p>
        </p:txBody>
      </p:sp>
      <p:sp>
        <p:nvSpPr>
          <p:cNvPr id="6" name="Footer Placeholder 5"/>
          <p:cNvSpPr>
            <a:spLocks noGrp="1"/>
          </p:cNvSpPr>
          <p:nvPr>
            <p:ph type="ftr" sz="quarter" idx="11"/>
          </p:nvPr>
        </p:nvSpPr>
        <p:spPr/>
        <p:txBody>
          <a:bodyPr/>
          <a:lstStyle/>
          <a:p>
            <a:r>
              <a:rPr lang="en-US"/>
              <a:t>© Geoffrey D. Decker 2020</a:t>
            </a:r>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10" name="Content Placeholder 2"/>
          <p:cNvSpPr>
            <a:spLocks noGrp="1"/>
          </p:cNvSpPr>
          <p:nvPr>
            <p:ph sz="half" idx="13"/>
          </p:nvPr>
        </p:nvSpPr>
        <p:spPr>
          <a:xfrm>
            <a:off x="609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4"/>
          </p:nvPr>
        </p:nvSpPr>
        <p:spPr>
          <a:xfrm>
            <a:off x="6197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219200"/>
            <a:ext cx="512731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1858962"/>
            <a:ext cx="51273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88568" y="1219200"/>
            <a:ext cx="508423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88568" y="1858962"/>
            <a:ext cx="50842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91AD5D-5C6F-4C24-95AC-8019C0E54D3D}" type="datetime1">
              <a:rPr lang="en-US" smtClean="0"/>
              <a:t>9/9/2020</a:t>
            </a:fld>
            <a:endParaRPr lang="en-US"/>
          </a:p>
        </p:txBody>
      </p:sp>
      <p:sp>
        <p:nvSpPr>
          <p:cNvPr id="8" name="Footer Placeholder 7"/>
          <p:cNvSpPr>
            <a:spLocks noGrp="1"/>
          </p:cNvSpPr>
          <p:nvPr>
            <p:ph type="ftr" sz="quarter" idx="11"/>
          </p:nvPr>
        </p:nvSpPr>
        <p:spPr/>
        <p:txBody>
          <a:bodyPr/>
          <a:lstStyle/>
          <a:p>
            <a:r>
              <a:rPr lang="en-US"/>
              <a:t>© Geoffrey D. Decker 2020</a:t>
            </a:r>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86A4CF-FAE3-4EB3-A35C-D7AECF27A4EB}" type="datetime1">
              <a:rPr lang="en-US" smtClean="0"/>
              <a:t>9/9/2020</a:t>
            </a:fld>
            <a:endParaRPr lang="en-US"/>
          </a:p>
        </p:txBody>
      </p:sp>
      <p:sp>
        <p:nvSpPr>
          <p:cNvPr id="4" name="Footer Placeholder 3"/>
          <p:cNvSpPr>
            <a:spLocks noGrp="1"/>
          </p:cNvSpPr>
          <p:nvPr>
            <p:ph type="ftr" sz="quarter" idx="11"/>
          </p:nvPr>
        </p:nvSpPr>
        <p:spPr/>
        <p:txBody>
          <a:bodyPr/>
          <a:lstStyle/>
          <a:p>
            <a:r>
              <a:rPr lang="en-US"/>
              <a:t>© Geoffrey D. Decker 2020</a:t>
            </a:r>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67A3D-E50F-42C7-88BF-17757CC2ECFC}" type="datetime1">
              <a:rPr lang="en-US" smtClean="0"/>
              <a:t>9/9/2020</a:t>
            </a:fld>
            <a:endParaRPr lang="en-US"/>
          </a:p>
        </p:txBody>
      </p:sp>
      <p:sp>
        <p:nvSpPr>
          <p:cNvPr id="3" name="Footer Placeholder 2"/>
          <p:cNvSpPr>
            <a:spLocks noGrp="1"/>
          </p:cNvSpPr>
          <p:nvPr>
            <p:ph type="ftr" sz="quarter" idx="11"/>
          </p:nvPr>
        </p:nvSpPr>
        <p:spPr/>
        <p:txBody>
          <a:bodyPr/>
          <a:lstStyle/>
          <a:p>
            <a:r>
              <a:rPr lang="en-US"/>
              <a:t>© Geoffrey D. Decker 2020</a:t>
            </a:r>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40530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12192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15" name="Rectangle 14"/>
          <p:cNvSpPr/>
          <p:nvPr userDrawn="1"/>
        </p:nvSpPr>
        <p:spPr>
          <a:xfrm>
            <a:off x="0" y="0"/>
            <a:ext cx="12192000" cy="1219200"/>
          </a:xfrm>
          <a:prstGeom prst="rect">
            <a:avLst/>
          </a:prstGeom>
          <a:solidFill>
            <a:srgbClr val="A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Placeholder 1"/>
          <p:cNvSpPr>
            <a:spLocks noGrp="1"/>
          </p:cNvSpPr>
          <p:nvPr>
            <p:ph type="title"/>
          </p:nvPr>
        </p:nvSpPr>
        <p:spPr>
          <a:xfrm>
            <a:off x="609600" y="152400"/>
            <a:ext cx="100584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371600"/>
            <a:ext cx="10972800" cy="4648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05800" y="6324601"/>
            <a:ext cx="1219200" cy="365125"/>
          </a:xfrm>
          <a:prstGeom prst="rect">
            <a:avLst/>
          </a:prstGeom>
        </p:spPr>
        <p:txBody>
          <a:bodyPr vert="horz" lIns="91440" tIns="45720" rIns="91440" bIns="45720" rtlCol="0" anchor="ctr"/>
          <a:lstStyle>
            <a:lvl1pPr algn="ctr">
              <a:defRPr sz="1200">
                <a:solidFill>
                  <a:schemeClr val="bg1"/>
                </a:solidFill>
                <a:latin typeface="+mj-lt"/>
              </a:defRPr>
            </a:lvl1pPr>
          </a:lstStyle>
          <a:p>
            <a:fld id="{378346AF-27CC-40A6-8B35-4AA6BEE9739C}" type="datetime1">
              <a:rPr lang="en-US" smtClean="0"/>
              <a:t>9/9/2020</a:t>
            </a:fld>
            <a:endParaRPr lang="en-US"/>
          </a:p>
        </p:txBody>
      </p:sp>
      <p:sp>
        <p:nvSpPr>
          <p:cNvPr id="5" name="Footer Placeholder 4"/>
          <p:cNvSpPr>
            <a:spLocks noGrp="1"/>
          </p:cNvSpPr>
          <p:nvPr>
            <p:ph type="ftr" sz="quarter" idx="3"/>
          </p:nvPr>
        </p:nvSpPr>
        <p:spPr>
          <a:xfrm>
            <a:off x="609600" y="6370637"/>
            <a:ext cx="3860800" cy="365125"/>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t>© Geoffrey D. Decker 2020</a:t>
            </a:r>
            <a:endParaRPr lang="en-US" dirty="0"/>
          </a:p>
        </p:txBody>
      </p:sp>
      <p:sp>
        <p:nvSpPr>
          <p:cNvPr id="6" name="Slide Number Placeholder 5"/>
          <p:cNvSpPr>
            <a:spLocks noGrp="1"/>
          </p:cNvSpPr>
          <p:nvPr>
            <p:ph type="sldNum" sz="quarter" idx="4"/>
          </p:nvPr>
        </p:nvSpPr>
        <p:spPr>
          <a:xfrm>
            <a:off x="9855200" y="6324601"/>
            <a:ext cx="1828800"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B2FED1A7-FB98-43FD-AA3D-E7C3EC56B298}" type="slidenum">
              <a:rPr lang="en-US" smtClean="0"/>
              <a:pPr/>
              <a:t>‹#›</a:t>
            </a:fld>
            <a:endParaRPr lang="en-US"/>
          </a:p>
        </p:txBody>
      </p:sp>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1049000" y="304800"/>
            <a:ext cx="756994" cy="1323748"/>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6" r:id="rId3"/>
    <p:sldLayoutId id="2147483661" r:id="rId4"/>
    <p:sldLayoutId id="2147483665" r:id="rId5"/>
    <p:sldLayoutId id="2147483662" r:id="rId6"/>
    <p:sldLayoutId id="2147483663" r:id="rId7"/>
    <p:sldLayoutId id="2147483664" r:id="rId8"/>
  </p:sldLayoutIdLst>
  <p:hf hdr="0" dt="0"/>
  <p:txStyles>
    <p:titleStyle>
      <a:lvl1pPr algn="l" defTabSz="914400" rtl="0" eaLnBrk="1" latinLnBrk="0" hangingPunct="1">
        <a:spcBef>
          <a:spcPct val="0"/>
        </a:spcBef>
        <a:buNone/>
        <a:defRPr sz="3600" b="1" kern="1200">
          <a:solidFill>
            <a:schemeClr val="bg1"/>
          </a:solidFill>
          <a:latin typeface="+mj-lt"/>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700" y="3657600"/>
            <a:ext cx="7086600" cy="2438400"/>
          </a:xfrm>
        </p:spPr>
        <p:txBody>
          <a:bodyPr/>
          <a:lstStyle/>
          <a:p>
            <a:r>
              <a:rPr lang="en-US"/>
              <a:t>CSCI 465</a:t>
            </a:r>
            <a:br>
              <a:rPr lang="en-US" sz="2000"/>
            </a:br>
            <a:br>
              <a:rPr lang="en-US" sz="2000"/>
            </a:br>
            <a:r>
              <a:rPr lang="en-US"/>
              <a:t>2. Job Control Language (JCL) </a:t>
            </a:r>
            <a:br>
              <a:rPr lang="en-US" sz="2000"/>
            </a:br>
            <a:br>
              <a:rPr lang="en-US" sz="2000"/>
            </a:br>
            <a:r>
              <a:rPr lang="en-US" sz="3200">
                <a:solidFill>
                  <a:schemeClr val="tx1">
                    <a:lumMod val="75000"/>
                    <a:lumOff val="25000"/>
                  </a:schemeClr>
                </a:solidFill>
              </a:rPr>
              <a:t>by Geoffrey D. Decker</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23924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Here is an Illustration of the First Two Job Steps</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10</a:t>
            </a:fld>
            <a:endParaRPr lang="en-US"/>
          </a:p>
        </p:txBody>
      </p:sp>
      <p:pic>
        <p:nvPicPr>
          <p:cNvPr id="6" name="Picture 5">
            <a:extLst>
              <a:ext uri="{FF2B5EF4-FFF2-40B4-BE49-F238E27FC236}">
                <a16:creationId xmlns:a16="http://schemas.microsoft.com/office/drawing/2014/main" id="{5B16E165-38D8-49EB-AB62-7B90AECE4378}"/>
              </a:ext>
            </a:extLst>
          </p:cNvPr>
          <p:cNvPicPr/>
          <p:nvPr/>
        </p:nvPicPr>
        <p:blipFill>
          <a:blip r:embed="rId2">
            <a:extLst>
              <a:ext uri="{28A0092B-C50C-407E-A947-70E740481C1C}">
                <a14:useLocalDpi xmlns:a14="http://schemas.microsoft.com/office/drawing/2010/main" val="0"/>
              </a:ext>
            </a:extLst>
          </a:blip>
          <a:stretch>
            <a:fillRect/>
          </a:stretch>
        </p:blipFill>
        <p:spPr>
          <a:xfrm>
            <a:off x="4269581" y="1447800"/>
            <a:ext cx="3652838" cy="4572000"/>
          </a:xfrm>
          <a:prstGeom prst="rect">
            <a:avLst/>
          </a:prstGeom>
        </p:spPr>
      </p:pic>
    </p:spTree>
    <p:extLst>
      <p:ext uri="{BB962C8B-B14F-4D97-AF65-F5344CB8AC3E}">
        <p14:creationId xmlns:p14="http://schemas.microsoft.com/office/powerpoint/2010/main" val="421500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1295400"/>
            <a:ext cx="9677400" cy="4876800"/>
          </a:xfrm>
        </p:spPr>
        <p:txBody>
          <a:bodyPr>
            <a:normAutofit/>
          </a:bodyPr>
          <a:lstStyle/>
          <a:p>
            <a:pPr marL="0" marR="0" indent="0">
              <a:spcBef>
                <a:spcPts val="0"/>
              </a:spcBef>
              <a:spcAft>
                <a:spcPts val="0"/>
              </a:spcAft>
              <a:buNone/>
            </a:pPr>
            <a:r>
              <a:rPr lang="en-US" b="1">
                <a:effectLst/>
                <a:latin typeface="+mj-lt"/>
                <a:ea typeface="Times New Roman" panose="02020603050405020304" pitchFamily="18" charset="0"/>
              </a:rPr>
              <a:t>1.  Information about the entire job.  </a:t>
            </a:r>
            <a:endParaRPr lang="en-US" sz="1400" b="1">
              <a:effectLst/>
              <a:latin typeface="+mj-lt"/>
              <a:ea typeface="Times New Roman" panose="02020603050405020304" pitchFamily="18" charset="0"/>
            </a:endParaRPr>
          </a:p>
          <a:p>
            <a:pPr marL="0" marR="0" indent="0">
              <a:spcBef>
                <a:spcPts val="0"/>
              </a:spcBef>
              <a:spcAft>
                <a:spcPts val="0"/>
              </a:spcAft>
              <a:buNone/>
            </a:pPr>
            <a:endParaRPr lang="en-US" sz="1400">
              <a:latin typeface="+mj-lt"/>
              <a:ea typeface="Times New Roman" panose="02020603050405020304" pitchFamily="18" charset="0"/>
            </a:endParaRPr>
          </a:p>
          <a:p>
            <a:pPr marL="0" marR="0" indent="0">
              <a:spcBef>
                <a:spcPts val="0"/>
              </a:spcBef>
              <a:spcAft>
                <a:spcPts val="0"/>
              </a:spcAft>
              <a:buNone/>
            </a:pPr>
            <a:r>
              <a:rPr lang="en-US">
                <a:effectLst/>
                <a:latin typeface="+mj-lt"/>
                <a:ea typeface="Times New Roman" panose="02020603050405020304" pitchFamily="18" charset="0"/>
              </a:rPr>
              <a:t>     Provided on the job's single </a:t>
            </a:r>
            <a:r>
              <a:rPr lang="en-US">
                <a:solidFill>
                  <a:srgbClr val="0000FF"/>
                </a:solidFill>
                <a:effectLst/>
                <a:latin typeface="Source Code Pro" panose="020B0509030403020204" pitchFamily="49" charset="0"/>
                <a:ea typeface="Source Code Pro" panose="020B0509030403020204" pitchFamily="49" charset="0"/>
              </a:rPr>
              <a:t>JOB</a:t>
            </a:r>
            <a:r>
              <a:rPr lang="en-US">
                <a:effectLst/>
                <a:latin typeface="+mj-lt"/>
                <a:ea typeface="Times New Roman" panose="02020603050405020304" pitchFamily="18" charset="0"/>
              </a:rPr>
              <a:t> card</a:t>
            </a:r>
            <a:r>
              <a:rPr lang="en-US">
                <a:solidFill>
                  <a:srgbClr val="FF0000"/>
                </a:solidFill>
                <a:effectLst/>
                <a:latin typeface="+mj-lt"/>
                <a:ea typeface="Times New Roman" panose="02020603050405020304" pitchFamily="18" charset="0"/>
              </a:rPr>
              <a:t>*</a:t>
            </a:r>
            <a:r>
              <a:rPr lang="en-US">
                <a:effectLst/>
                <a:latin typeface="+mj-lt"/>
                <a:ea typeface="Times New Roman" panose="02020603050405020304" pitchFamily="18" charset="0"/>
              </a:rPr>
              <a:t>.</a:t>
            </a:r>
            <a:endParaRPr lang="en-US" sz="1400">
              <a:effectLst/>
              <a:latin typeface="+mj-lt"/>
              <a:ea typeface="Times New Roman" panose="02020603050405020304" pitchFamily="18" charset="0"/>
            </a:endParaRPr>
          </a:p>
          <a:p>
            <a:pPr marL="0" marR="0" indent="0">
              <a:spcBef>
                <a:spcPts val="0"/>
              </a:spcBef>
              <a:spcAft>
                <a:spcPts val="0"/>
              </a:spcAft>
              <a:buNone/>
            </a:pPr>
            <a:endParaRPr lang="en-US" sz="1400">
              <a:effectLst/>
              <a:latin typeface="+mj-lt"/>
              <a:ea typeface="Times New Roman" panose="02020603050405020304" pitchFamily="18" charset="0"/>
            </a:endParaRPr>
          </a:p>
          <a:p>
            <a:pPr marL="0" marR="0" indent="0">
              <a:spcBef>
                <a:spcPts val="0"/>
              </a:spcBef>
              <a:spcAft>
                <a:spcPts val="0"/>
              </a:spcAft>
              <a:buNone/>
            </a:pPr>
            <a:r>
              <a:rPr lang="en-US" b="1">
                <a:latin typeface="+mj-lt"/>
                <a:ea typeface="Times New Roman" panose="02020603050405020304" pitchFamily="18" charset="0"/>
              </a:rPr>
              <a:t>2.  Information about a particular job step.</a:t>
            </a:r>
            <a:br>
              <a:rPr lang="en-US" sz="1400" b="1">
                <a:latin typeface="+mj-lt"/>
                <a:ea typeface="Times New Roman" panose="02020603050405020304" pitchFamily="18" charset="0"/>
              </a:rPr>
            </a:br>
            <a:endParaRPr lang="en-US" sz="1400" b="1">
              <a:latin typeface="+mj-lt"/>
              <a:ea typeface="Times New Roman" panose="02020603050405020304" pitchFamily="18" charset="0"/>
            </a:endParaRPr>
          </a:p>
          <a:p>
            <a:pPr marL="0" marR="0" indent="0">
              <a:spcBef>
                <a:spcPts val="0"/>
              </a:spcBef>
              <a:spcAft>
                <a:spcPts val="0"/>
              </a:spcAft>
              <a:buNone/>
            </a:pPr>
            <a:r>
              <a:rPr lang="en-US">
                <a:latin typeface="+mj-lt"/>
                <a:ea typeface="Times New Roman" panose="02020603050405020304" pitchFamily="18" charset="0"/>
              </a:rPr>
              <a:t>     Provided on each of one or more of the job's </a:t>
            </a:r>
            <a:r>
              <a:rPr lang="en-US">
                <a:solidFill>
                  <a:srgbClr val="0000FF"/>
                </a:solidFill>
                <a:latin typeface="Source Code Pro" panose="020B0509030403020204" pitchFamily="49" charset="0"/>
                <a:ea typeface="Source Code Pro" panose="020B0509030403020204" pitchFamily="49" charset="0"/>
              </a:rPr>
              <a:t>EXEC</a:t>
            </a:r>
            <a:r>
              <a:rPr lang="en-US">
                <a:latin typeface="+mj-lt"/>
                <a:ea typeface="Times New Roman" panose="02020603050405020304" pitchFamily="18" charset="0"/>
              </a:rPr>
              <a:t> cards, one </a:t>
            </a:r>
            <a:br>
              <a:rPr lang="en-US">
                <a:latin typeface="+mj-lt"/>
                <a:ea typeface="Times New Roman" panose="02020603050405020304" pitchFamily="18" charset="0"/>
              </a:rPr>
            </a:br>
            <a:r>
              <a:rPr lang="en-US">
                <a:latin typeface="+mj-lt"/>
                <a:ea typeface="Times New Roman" panose="02020603050405020304" pitchFamily="18" charset="0"/>
              </a:rPr>
              <a:t>     per job step.</a:t>
            </a:r>
            <a:endParaRPr lang="en-US" sz="1400">
              <a:latin typeface="+mj-lt"/>
              <a:ea typeface="Times New Roman" panose="02020603050405020304" pitchFamily="18" charset="0"/>
            </a:endParaRPr>
          </a:p>
          <a:p>
            <a:pPr marL="0" marR="0" indent="0">
              <a:spcBef>
                <a:spcPts val="0"/>
              </a:spcBef>
              <a:spcAft>
                <a:spcPts val="0"/>
              </a:spcAft>
              <a:buNone/>
            </a:pPr>
            <a:endParaRPr lang="en-US" sz="1400">
              <a:latin typeface="+mj-lt"/>
              <a:ea typeface="Times New Roman" panose="02020603050405020304" pitchFamily="18" charset="0"/>
            </a:endParaRPr>
          </a:p>
          <a:p>
            <a:pPr marL="0" marR="0" indent="0">
              <a:spcBef>
                <a:spcPts val="0"/>
              </a:spcBef>
              <a:spcAft>
                <a:spcPts val="0"/>
              </a:spcAft>
              <a:buNone/>
            </a:pPr>
            <a:r>
              <a:rPr lang="en-US" b="1">
                <a:effectLst/>
                <a:latin typeface="+mj-lt"/>
                <a:ea typeface="Times New Roman" panose="02020603050405020304" pitchFamily="18" charset="0"/>
              </a:rPr>
              <a:t>3.  Information about a data set used within a job step.</a:t>
            </a:r>
            <a:endParaRPr lang="en-US" sz="1400" b="1">
              <a:effectLst/>
              <a:latin typeface="+mj-lt"/>
              <a:ea typeface="Times New Roman" panose="02020603050405020304" pitchFamily="18" charset="0"/>
            </a:endParaRPr>
          </a:p>
          <a:p>
            <a:pPr marL="0" marR="0" indent="0">
              <a:spcBef>
                <a:spcPts val="0"/>
              </a:spcBef>
              <a:spcAft>
                <a:spcPts val="0"/>
              </a:spcAft>
              <a:buNone/>
            </a:pPr>
            <a:endParaRPr lang="en-US" sz="1400">
              <a:latin typeface="+mj-lt"/>
              <a:ea typeface="Times New Roman" panose="02020603050405020304" pitchFamily="18" charset="0"/>
            </a:endParaRPr>
          </a:p>
          <a:p>
            <a:pPr marL="0" marR="0" indent="0">
              <a:spcBef>
                <a:spcPts val="0"/>
              </a:spcBef>
              <a:spcAft>
                <a:spcPts val="0"/>
              </a:spcAft>
              <a:buNone/>
            </a:pPr>
            <a:r>
              <a:rPr lang="en-US">
                <a:effectLst/>
                <a:latin typeface="+mj-lt"/>
                <a:ea typeface="Times New Roman" panose="02020603050405020304" pitchFamily="18" charset="0"/>
              </a:rPr>
              <a:t>     Provided on each of one or more of a job step's </a:t>
            </a:r>
            <a:r>
              <a:rPr lang="en-US">
                <a:solidFill>
                  <a:srgbClr val="0000FF"/>
                </a:solidFill>
                <a:effectLst/>
                <a:latin typeface="Source Code Pro" panose="020B0509030403020204" pitchFamily="49" charset="0"/>
                <a:ea typeface="Source Code Pro" panose="020B0509030403020204" pitchFamily="49" charset="0"/>
              </a:rPr>
              <a:t>DD</a:t>
            </a:r>
            <a:r>
              <a:rPr lang="en-US">
                <a:effectLst/>
                <a:latin typeface="+mj-lt"/>
                <a:ea typeface="Times New Roman" panose="02020603050405020304" pitchFamily="18" charset="0"/>
              </a:rPr>
              <a:t> cards.</a:t>
            </a:r>
            <a:endParaRPr lang="en-US" sz="1400">
              <a:effectLst/>
              <a:latin typeface="+mj-lt"/>
              <a:ea typeface="Times New Roman" panose="02020603050405020304" pitchFamily="18" charset="0"/>
            </a:endParaRPr>
          </a:p>
          <a:p>
            <a:pPr marL="0" marR="0" indent="0">
              <a:spcBef>
                <a:spcPts val="0"/>
              </a:spcBef>
              <a:spcAft>
                <a:spcPts val="0"/>
              </a:spcAft>
              <a:buNone/>
            </a:pPr>
            <a:endParaRPr lang="en-US" sz="1400">
              <a:latin typeface="+mj-lt"/>
              <a:ea typeface="Times New Roman" panose="02020603050405020304" pitchFamily="18" charset="0"/>
            </a:endParaRPr>
          </a:p>
          <a:p>
            <a:pPr marL="0" marR="0" indent="0">
              <a:spcBef>
                <a:spcPts val="0"/>
              </a:spcBef>
              <a:spcAft>
                <a:spcPts val="0"/>
              </a:spcAft>
              <a:buNone/>
            </a:pPr>
            <a:r>
              <a:rPr lang="en-US">
                <a:solidFill>
                  <a:srgbClr val="FF0000"/>
                </a:solidFill>
                <a:effectLst/>
                <a:latin typeface="+mj-lt"/>
                <a:ea typeface="Times New Roman" panose="02020603050405020304" pitchFamily="18" charset="0"/>
              </a:rPr>
              <a:t>*Note that lines of JCL are traditionally referred to as "cards".</a:t>
            </a:r>
          </a:p>
          <a:p>
            <a:pPr marL="400050" lvl="1" indent="0">
              <a:buNone/>
            </a:pPr>
            <a:endParaRPr lang="en-US" sz="1200">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t>The JCL in Our Job Provides the OS...</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11</a:t>
            </a:fld>
            <a:endParaRPr lang="en-US"/>
          </a:p>
        </p:txBody>
      </p:sp>
    </p:spTree>
    <p:extLst>
      <p:ext uri="{BB962C8B-B14F-4D97-AF65-F5344CB8AC3E}">
        <p14:creationId xmlns:p14="http://schemas.microsoft.com/office/powerpoint/2010/main" val="52033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9387" y="1524000"/>
            <a:ext cx="10286999" cy="4267200"/>
          </a:xfrm>
        </p:spPr>
        <p:txBody>
          <a:bodyPr>
            <a:normAutofit/>
          </a:bodyPr>
          <a:lstStyle/>
          <a:p>
            <a:r>
              <a:rPr lang="en-US">
                <a:latin typeface="+mj-lt"/>
                <a:ea typeface="Source Code Pro" panose="020B0509030403020204" pitchFamily="49" charset="0"/>
              </a:rPr>
              <a:t>Always the first line of a job.</a:t>
            </a:r>
            <a:endParaRPr lang="en-US" sz="1400">
              <a:latin typeface="+mj-lt"/>
              <a:ea typeface="Source Code Pro" panose="020B0509030403020204" pitchFamily="49" charset="0"/>
            </a:endParaRPr>
          </a:p>
          <a:p>
            <a:endParaRPr lang="en-US" sz="1400">
              <a:latin typeface="+mj-lt"/>
              <a:ea typeface="Source Code Pro" panose="020B0509030403020204" pitchFamily="49" charset="0"/>
            </a:endParaRPr>
          </a:p>
          <a:p>
            <a:r>
              <a:rPr lang="en-US">
                <a:latin typeface="+mj-lt"/>
                <a:ea typeface="Source Code Pro" panose="020B0509030403020204" pitchFamily="49" charset="0"/>
              </a:rPr>
              <a:t>Only one </a:t>
            </a:r>
            <a:r>
              <a:rPr lang="en-US">
                <a:latin typeface="Source Code Pro" panose="020B0509030403020204" pitchFamily="49" charset="0"/>
                <a:ea typeface="Source Code Pro" panose="020B0509030403020204" pitchFamily="49" charset="0"/>
              </a:rPr>
              <a:t>JOB</a:t>
            </a:r>
            <a:r>
              <a:rPr lang="en-US">
                <a:latin typeface="+mj-lt"/>
                <a:ea typeface="Source Code Pro" panose="020B0509030403020204" pitchFamily="49" charset="0"/>
              </a:rPr>
              <a:t> card allowed per job.</a:t>
            </a:r>
            <a:endParaRPr lang="en-US" sz="1400">
              <a:latin typeface="+mj-lt"/>
              <a:ea typeface="Source Code Pro" panose="020B0509030403020204" pitchFamily="49" charset="0"/>
            </a:endParaRPr>
          </a:p>
          <a:p>
            <a:endParaRPr lang="en-US" sz="1400">
              <a:latin typeface="+mj-lt"/>
              <a:ea typeface="Source Code Pro" panose="020B0509030403020204" pitchFamily="49" charset="0"/>
            </a:endParaRPr>
          </a:p>
          <a:p>
            <a:r>
              <a:rPr lang="en-US">
                <a:latin typeface="+mj-lt"/>
                <a:ea typeface="Source Code Pro" panose="020B0509030403020204" pitchFamily="49" charset="0"/>
              </a:rPr>
              <a:t>Provides information as to who's running the job, how much CPU time and how much memory the job will use and the job's priority.</a:t>
            </a:r>
            <a:endParaRPr lang="en-US" sz="1400">
              <a:latin typeface="+mj-lt"/>
              <a:ea typeface="Source Code Pro" panose="020B0509030403020204" pitchFamily="49" charset="0"/>
            </a:endParaRPr>
          </a:p>
          <a:p>
            <a:endParaRPr lang="en-US" sz="1400">
              <a:latin typeface="+mj-lt"/>
              <a:ea typeface="Source Code Pro" panose="020B0509030403020204" pitchFamily="49" charset="0"/>
            </a:endParaRPr>
          </a:p>
          <a:p>
            <a:r>
              <a:rPr lang="en-US">
                <a:latin typeface="+mj-lt"/>
                <a:ea typeface="Source Code Pro" panose="020B0509030403020204" pitchFamily="49" charset="0"/>
              </a:rPr>
              <a:t>Example of a job card used with the Marist mainframe:</a:t>
            </a:r>
            <a:endParaRPr lang="en-US" sz="1400">
              <a:latin typeface="+mj-lt"/>
              <a:ea typeface="Source Code Pro" panose="020B0509030403020204" pitchFamily="49" charset="0"/>
            </a:endParaRPr>
          </a:p>
          <a:p>
            <a:endParaRPr lang="en-US" sz="1400">
              <a:latin typeface="+mj-lt"/>
              <a:ea typeface="Source Code Pro" panose="020B0509030403020204" pitchFamily="49" charset="0"/>
            </a:endParaRPr>
          </a:p>
          <a:p>
            <a:pPr marL="0" indent="0">
              <a:buNone/>
            </a:pPr>
            <a:r>
              <a:rPr lang="en-US">
                <a:latin typeface="Source Code Pro" panose="020B0509030403020204" pitchFamily="49" charset="0"/>
                <a:ea typeface="Source Code Pro" panose="020B0509030403020204" pitchFamily="49" charset="0"/>
              </a:rPr>
              <a:t>  //KC01234A JOB ,'EXAMPLE JOB CARD',MSGCLASS=H</a:t>
            </a:r>
          </a:p>
        </p:txBody>
      </p:sp>
      <p:sp>
        <p:nvSpPr>
          <p:cNvPr id="3" name="Title 2"/>
          <p:cNvSpPr>
            <a:spLocks noGrp="1"/>
          </p:cNvSpPr>
          <p:nvPr>
            <p:ph type="title"/>
          </p:nvPr>
        </p:nvSpPr>
        <p:spPr>
          <a:xfrm>
            <a:off x="613095" y="168274"/>
            <a:ext cx="10058400" cy="1066800"/>
          </a:xfrm>
        </p:spPr>
        <p:txBody>
          <a:bodyPr/>
          <a:lstStyle/>
          <a:p>
            <a:r>
              <a:rPr lang="en-US"/>
              <a:t>The </a:t>
            </a:r>
            <a:r>
              <a:rPr lang="en-US">
                <a:latin typeface="Source Code Pro" panose="020B0509030403020204" pitchFamily="49" charset="0"/>
                <a:ea typeface="Source Code Pro" panose="020B0509030403020204" pitchFamily="49" charset="0"/>
              </a:rPr>
              <a:t>JOB</a:t>
            </a:r>
            <a:r>
              <a:rPr lang="en-US"/>
              <a:t> Card</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12</a:t>
            </a:fld>
            <a:endParaRPr lang="en-US"/>
          </a:p>
        </p:txBody>
      </p:sp>
    </p:spTree>
    <p:extLst>
      <p:ext uri="{BB962C8B-B14F-4D97-AF65-F5344CB8AC3E}">
        <p14:creationId xmlns:p14="http://schemas.microsoft.com/office/powerpoint/2010/main" val="1220903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0134599" cy="4419600"/>
          </a:xfrm>
        </p:spPr>
        <p:txBody>
          <a:bodyPr>
            <a:normAutofit/>
          </a:bodyPr>
          <a:lstStyle/>
          <a:p>
            <a:pPr>
              <a:spcBef>
                <a:spcPts val="0"/>
              </a:spcBef>
            </a:pPr>
            <a:r>
              <a:rPr lang="en-US">
                <a:latin typeface="+mj-lt"/>
                <a:ea typeface="Source Code Pro" panose="020B0509030403020204" pitchFamily="49" charset="0"/>
              </a:rPr>
              <a:t>Each of the one or more programs or procedures to be executed is represented on an </a:t>
            </a:r>
            <a:r>
              <a:rPr lang="en-US">
                <a:latin typeface="Source Code Pro" panose="020B0509030403020204" pitchFamily="49" charset="0"/>
                <a:ea typeface="Source Code Pro" panose="020B0509030403020204" pitchFamily="49" charset="0"/>
              </a:rPr>
              <a:t>EXEC</a:t>
            </a:r>
            <a:r>
              <a:rPr lang="en-US">
                <a:latin typeface="+mj-lt"/>
                <a:ea typeface="Source Code Pro" panose="020B0509030403020204" pitchFamily="49" charset="0"/>
              </a:rPr>
              <a:t> card.</a:t>
            </a:r>
            <a:endParaRPr lang="en-US" sz="14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Each </a:t>
            </a:r>
            <a:r>
              <a:rPr lang="en-US">
                <a:latin typeface="Source Code Pro" panose="020B0509030403020204" pitchFamily="49" charset="0"/>
                <a:ea typeface="Source Code Pro" panose="020B0509030403020204" pitchFamily="49" charset="0"/>
              </a:rPr>
              <a:t>EXEC</a:t>
            </a:r>
            <a:r>
              <a:rPr lang="en-US">
                <a:latin typeface="+mj-lt"/>
                <a:ea typeface="Source Code Pro" panose="020B0509030403020204" pitchFamily="49" charset="0"/>
              </a:rPr>
              <a:t> card along with its associated data set information (indicated by </a:t>
            </a:r>
            <a:r>
              <a:rPr lang="en-US">
                <a:latin typeface="Source Code Pro" panose="020B0509030403020204" pitchFamily="49" charset="0"/>
                <a:ea typeface="Source Code Pro" panose="020B0509030403020204" pitchFamily="49" charset="0"/>
              </a:rPr>
              <a:t>DD</a:t>
            </a:r>
            <a:r>
              <a:rPr lang="en-US">
                <a:latin typeface="+mj-lt"/>
                <a:ea typeface="Source Code Pro" panose="020B0509030403020204" pitchFamily="49" charset="0"/>
              </a:rPr>
              <a:t> cards) is identified as a "step" or "job step".</a:t>
            </a:r>
            <a:endParaRPr lang="en-US" sz="14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The program(s) or procedure(s) will be executed in the order in which the </a:t>
            </a:r>
            <a:r>
              <a:rPr lang="en-US">
                <a:latin typeface="Source Code Pro" panose="020B0509030403020204" pitchFamily="49" charset="0"/>
                <a:ea typeface="Source Code Pro" panose="020B0509030403020204" pitchFamily="49" charset="0"/>
              </a:rPr>
              <a:t>EXEC</a:t>
            </a:r>
            <a:r>
              <a:rPr lang="en-US">
                <a:latin typeface="+mj-lt"/>
                <a:ea typeface="Source Code Pro" panose="020B0509030403020204" pitchFamily="49" charset="0"/>
              </a:rPr>
              <a:t> statements are listed in the job.</a:t>
            </a:r>
            <a:endParaRPr lang="en-US" sz="14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The operating system reads the JCL in top-down fashion, job step by job step.</a:t>
            </a:r>
            <a:endParaRPr lang="en-US">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t>The </a:t>
            </a:r>
            <a:r>
              <a:rPr lang="en-US">
                <a:latin typeface="Source Code Pro" panose="020B0509030403020204" pitchFamily="49" charset="0"/>
                <a:ea typeface="Source Code Pro" panose="020B0509030403020204" pitchFamily="49" charset="0"/>
              </a:rPr>
              <a:t>EXEC</a:t>
            </a:r>
            <a:r>
              <a:rPr lang="en-US"/>
              <a:t> Card</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13</a:t>
            </a:fld>
            <a:endParaRPr lang="en-US"/>
          </a:p>
        </p:txBody>
      </p:sp>
    </p:spTree>
    <p:extLst>
      <p:ext uri="{BB962C8B-B14F-4D97-AF65-F5344CB8AC3E}">
        <p14:creationId xmlns:p14="http://schemas.microsoft.com/office/powerpoint/2010/main" val="237630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0134599" cy="4343400"/>
          </a:xfrm>
        </p:spPr>
        <p:txBody>
          <a:bodyPr>
            <a:normAutofit/>
          </a:bodyPr>
          <a:lstStyle/>
          <a:p>
            <a:pPr>
              <a:spcBef>
                <a:spcPts val="0"/>
              </a:spcBef>
            </a:pPr>
            <a:r>
              <a:rPr lang="en-US">
                <a:latin typeface="+mj-lt"/>
                <a:ea typeface="Source Code Pro" panose="020B0509030403020204" pitchFamily="49" charset="0"/>
              </a:rPr>
              <a:t>Within each job step, </a:t>
            </a:r>
            <a:r>
              <a:rPr lang="en-US">
                <a:latin typeface="Source Code Pro" panose="020B0509030403020204" pitchFamily="49" charset="0"/>
                <a:ea typeface="Source Code Pro" panose="020B0509030403020204" pitchFamily="49" charset="0"/>
              </a:rPr>
              <a:t>DD</a:t>
            </a:r>
            <a:r>
              <a:rPr lang="en-US">
                <a:latin typeface="+mj-lt"/>
                <a:ea typeface="Source Code Pro" panose="020B0509030403020204" pitchFamily="49" charset="0"/>
              </a:rPr>
              <a:t> cards are used to identify each of any data sets that are required by the program or procedure executing.</a:t>
            </a:r>
            <a:endParaRPr lang="en-US" sz="1800">
              <a:latin typeface="+mj-lt"/>
              <a:ea typeface="Source Code Pro" panose="020B0509030403020204" pitchFamily="49" charset="0"/>
            </a:endParaRPr>
          </a:p>
          <a:p>
            <a:pPr>
              <a:spcBef>
                <a:spcPts val="0"/>
              </a:spcBef>
            </a:pPr>
            <a:endParaRPr lang="en-US" sz="1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Each </a:t>
            </a:r>
            <a:r>
              <a:rPr lang="en-US">
                <a:latin typeface="Source Code Pro" panose="020B0509030403020204" pitchFamily="49" charset="0"/>
                <a:ea typeface="Source Code Pro" panose="020B0509030403020204" pitchFamily="49" charset="0"/>
              </a:rPr>
              <a:t>DD</a:t>
            </a:r>
            <a:r>
              <a:rPr lang="en-US">
                <a:latin typeface="+mj-lt"/>
                <a:ea typeface="Source Code Pro" panose="020B0509030403020204" pitchFamily="49" charset="0"/>
              </a:rPr>
              <a:t> card provides various information about the data set.</a:t>
            </a:r>
            <a:endParaRPr lang="en-US" sz="1800">
              <a:latin typeface="+mj-lt"/>
              <a:ea typeface="Source Code Pro" panose="020B0509030403020204" pitchFamily="49" charset="0"/>
            </a:endParaRPr>
          </a:p>
          <a:p>
            <a:pPr>
              <a:spcBef>
                <a:spcPts val="0"/>
              </a:spcBef>
            </a:pPr>
            <a:endParaRPr lang="en-US" sz="1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This information includes the data set name, whether it already exists or will be created, whether it will be kept or deleted when the step finishes and, if it is to be created, characteristics such as record length, type of data set, etc., and how much space is needed for the data set.</a:t>
            </a:r>
            <a:endParaRPr lang="en-US">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t>The </a:t>
            </a:r>
            <a:r>
              <a:rPr lang="en-US">
                <a:latin typeface="Source Code Pro" panose="020B0509030403020204" pitchFamily="49" charset="0"/>
                <a:ea typeface="Source Code Pro" panose="020B0509030403020204" pitchFamily="49" charset="0"/>
              </a:rPr>
              <a:t>DD</a:t>
            </a:r>
            <a:r>
              <a:rPr lang="en-US"/>
              <a:t> Card</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14</a:t>
            </a:fld>
            <a:endParaRPr lang="en-US"/>
          </a:p>
        </p:txBody>
      </p:sp>
    </p:spTree>
    <p:extLst>
      <p:ext uri="{BB962C8B-B14F-4D97-AF65-F5344CB8AC3E}">
        <p14:creationId xmlns:p14="http://schemas.microsoft.com/office/powerpoint/2010/main" val="419451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94718"/>
            <a:ext cx="10134599" cy="3200400"/>
          </a:xfrm>
        </p:spPr>
        <p:txBody>
          <a:bodyPr>
            <a:normAutofit/>
          </a:bodyPr>
          <a:lstStyle/>
          <a:p>
            <a:pPr>
              <a:spcBef>
                <a:spcPts val="0"/>
              </a:spcBef>
            </a:pPr>
            <a:r>
              <a:rPr lang="en-US">
                <a:latin typeface="+mj-lt"/>
                <a:ea typeface="Source Code Pro" panose="020B0509030403020204" pitchFamily="49" charset="0"/>
              </a:rPr>
              <a:t>Each JCL file must have and begin with a single </a:t>
            </a:r>
            <a:r>
              <a:rPr lang="en-US">
                <a:latin typeface="Source Code Pro" panose="020B0509030403020204" pitchFamily="49" charset="0"/>
                <a:ea typeface="Source Code Pro" panose="020B0509030403020204" pitchFamily="49" charset="0"/>
              </a:rPr>
              <a:t>JOB</a:t>
            </a:r>
            <a:r>
              <a:rPr lang="en-US">
                <a:latin typeface="+mj-lt"/>
                <a:ea typeface="Source Code Pro" panose="020B0509030403020204" pitchFamily="49" charset="0"/>
              </a:rPr>
              <a:t> card.</a:t>
            </a:r>
          </a:p>
          <a:p>
            <a:pPr>
              <a:spcBef>
                <a:spcPts val="0"/>
              </a:spcBef>
            </a:pPr>
            <a:endParaRPr lang="en-US">
              <a:latin typeface="+mj-lt"/>
              <a:ea typeface="Source Code Pro" panose="020B0509030403020204" pitchFamily="49" charset="0"/>
            </a:endParaRPr>
          </a:p>
          <a:p>
            <a:pPr>
              <a:spcBef>
                <a:spcPts val="0"/>
              </a:spcBef>
            </a:pPr>
            <a:r>
              <a:rPr lang="en-US">
                <a:latin typeface="+mj-lt"/>
                <a:ea typeface="Source Code Pro" panose="020B0509030403020204" pitchFamily="49" charset="0"/>
              </a:rPr>
              <a:t>Each JCL file must have at least one </a:t>
            </a:r>
            <a:r>
              <a:rPr lang="en-US">
                <a:latin typeface="Source Code Pro" panose="020B0509030403020204" pitchFamily="49" charset="0"/>
                <a:ea typeface="Source Code Pro" panose="020B0509030403020204" pitchFamily="49" charset="0"/>
              </a:rPr>
              <a:t>EXEC</a:t>
            </a:r>
            <a:r>
              <a:rPr lang="en-US">
                <a:latin typeface="+mj-lt"/>
                <a:ea typeface="Source Code Pro" panose="020B0509030403020204" pitchFamily="49" charset="0"/>
              </a:rPr>
              <a:t> card, or job step.</a:t>
            </a:r>
          </a:p>
          <a:p>
            <a:pPr marL="0" indent="0">
              <a:spcBef>
                <a:spcPts val="0"/>
              </a:spcBef>
              <a:buNone/>
            </a:pPr>
            <a:endParaRPr lang="en-US">
              <a:latin typeface="+mj-lt"/>
              <a:ea typeface="Source Code Pro" panose="020B0509030403020204" pitchFamily="49" charset="0"/>
            </a:endParaRPr>
          </a:p>
          <a:p>
            <a:pPr>
              <a:spcBef>
                <a:spcPts val="0"/>
              </a:spcBef>
            </a:pPr>
            <a:r>
              <a:rPr lang="en-US">
                <a:latin typeface="+mj-lt"/>
                <a:ea typeface="Source Code Pro" panose="020B0509030403020204" pitchFamily="49" charset="0"/>
              </a:rPr>
              <a:t>Each JCL job step can – but doesn't always have – one or more associated </a:t>
            </a:r>
            <a:r>
              <a:rPr lang="en-US">
                <a:latin typeface="Source Code Pro" panose="020B0509030403020204" pitchFamily="49" charset="0"/>
                <a:ea typeface="Source Code Pro" panose="020B0509030403020204" pitchFamily="49" charset="0"/>
              </a:rPr>
              <a:t>DD</a:t>
            </a:r>
            <a:r>
              <a:rPr lang="en-US">
                <a:latin typeface="+mj-lt"/>
                <a:ea typeface="Source Code Pro" panose="020B0509030403020204" pitchFamily="49" charset="0"/>
              </a:rPr>
              <a:t> cards.</a:t>
            </a:r>
            <a:endParaRPr lang="en-US">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t>Remember that...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15</a:t>
            </a:fld>
            <a:endParaRPr lang="en-US"/>
          </a:p>
        </p:txBody>
      </p:sp>
    </p:spTree>
    <p:extLst>
      <p:ext uri="{BB962C8B-B14F-4D97-AF65-F5344CB8AC3E}">
        <p14:creationId xmlns:p14="http://schemas.microsoft.com/office/powerpoint/2010/main" val="1240152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18860"/>
            <a:ext cx="10134599" cy="4475919"/>
          </a:xfrm>
        </p:spPr>
        <p:txBody>
          <a:bodyPr>
            <a:normAutofit/>
          </a:bodyPr>
          <a:lstStyle/>
          <a:p>
            <a:pPr>
              <a:spcBef>
                <a:spcPts val="0"/>
              </a:spcBef>
            </a:pPr>
            <a:r>
              <a:rPr lang="en-US">
                <a:latin typeface="+mj-lt"/>
                <a:ea typeface="Source Code Pro" panose="020B0509030403020204" pitchFamily="49" charset="0"/>
              </a:rPr>
              <a:t>A job isn't really a job until it gets submitted for execution.</a:t>
            </a:r>
          </a:p>
          <a:p>
            <a:pPr>
              <a:spcBef>
                <a:spcPts val="0"/>
              </a:spcBef>
            </a:pPr>
            <a:endParaRPr lang="en-US">
              <a:latin typeface="+mj-lt"/>
              <a:ea typeface="Source Code Pro" panose="020B0509030403020204" pitchFamily="49" charset="0"/>
            </a:endParaRPr>
          </a:p>
          <a:p>
            <a:pPr>
              <a:spcBef>
                <a:spcPts val="0"/>
              </a:spcBef>
            </a:pPr>
            <a:r>
              <a:rPr lang="en-US">
                <a:latin typeface="+mj-lt"/>
                <a:ea typeface="Source Code Pro" panose="020B0509030403020204" pitchFamily="49" charset="0"/>
              </a:rPr>
              <a:t>The operating system assigns a JOB number that looks something like this:  </a:t>
            </a:r>
            <a:r>
              <a:rPr lang="en-US">
                <a:latin typeface="Source Code Pro" panose="020B0509030403020204" pitchFamily="49" charset="0"/>
                <a:ea typeface="Source Code Pro" panose="020B0509030403020204" pitchFamily="49" charset="0"/>
              </a:rPr>
              <a:t>JOB07495</a:t>
            </a:r>
            <a:endParaRPr lang="en-US">
              <a:latin typeface="+mj-lt"/>
              <a:ea typeface="Source Code Pro" panose="020B0509030403020204" pitchFamily="49" charset="0"/>
            </a:endParaRPr>
          </a:p>
          <a:p>
            <a:pPr>
              <a:spcBef>
                <a:spcPts val="0"/>
              </a:spcBef>
            </a:pPr>
            <a:endParaRPr lang="en-US">
              <a:latin typeface="+mj-lt"/>
              <a:ea typeface="Source Code Pro" panose="020B0509030403020204" pitchFamily="49" charset="0"/>
            </a:endParaRPr>
          </a:p>
          <a:p>
            <a:pPr>
              <a:spcBef>
                <a:spcPts val="0"/>
              </a:spcBef>
            </a:pPr>
            <a:r>
              <a:rPr lang="en-US">
                <a:latin typeface="+mj-lt"/>
                <a:ea typeface="Source Code Pro" panose="020B0509030403020204" pitchFamily="49" charset="0"/>
              </a:rPr>
              <a:t>JCL was provided for you in CSCI 360 but will need to be written this semester.</a:t>
            </a:r>
          </a:p>
          <a:p>
            <a:pPr>
              <a:spcBef>
                <a:spcPts val="0"/>
              </a:spcBef>
            </a:pPr>
            <a:endParaRPr lang="en-US">
              <a:latin typeface="+mj-lt"/>
              <a:ea typeface="Source Code Pro" panose="020B0509030403020204" pitchFamily="49" charset="0"/>
            </a:endParaRPr>
          </a:p>
          <a:p>
            <a:pPr>
              <a:spcBef>
                <a:spcPts val="0"/>
              </a:spcBef>
            </a:pPr>
            <a:r>
              <a:rPr lang="en-US">
                <a:latin typeface="+mj-lt"/>
                <a:ea typeface="Source Code Pro" panose="020B0509030403020204" pitchFamily="49" charset="0"/>
              </a:rPr>
              <a:t>You, the developer, decide what your job needs to accomplish when planning what to code in JCL.</a:t>
            </a:r>
          </a:p>
        </p:txBody>
      </p:sp>
      <p:sp>
        <p:nvSpPr>
          <p:cNvPr id="3" name="Title 2"/>
          <p:cNvSpPr>
            <a:spLocks noGrp="1"/>
          </p:cNvSpPr>
          <p:nvPr>
            <p:ph type="title"/>
          </p:nvPr>
        </p:nvSpPr>
        <p:spPr>
          <a:xfrm>
            <a:off x="613095" y="168274"/>
            <a:ext cx="10058400" cy="1066800"/>
          </a:xfrm>
        </p:spPr>
        <p:txBody>
          <a:bodyPr/>
          <a:lstStyle/>
          <a:p>
            <a:r>
              <a:rPr lang="en-US"/>
              <a:t>Coding JCL</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16</a:t>
            </a:fld>
            <a:endParaRPr lang="en-US"/>
          </a:p>
        </p:txBody>
      </p:sp>
    </p:spTree>
    <p:extLst>
      <p:ext uri="{BB962C8B-B14F-4D97-AF65-F5344CB8AC3E}">
        <p14:creationId xmlns:p14="http://schemas.microsoft.com/office/powerpoint/2010/main" val="3836733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0696"/>
            <a:ext cx="10820400" cy="5104803"/>
          </a:xfrm>
        </p:spPr>
        <p:txBody>
          <a:bodyPr>
            <a:normAutofit/>
          </a:bodyPr>
          <a:lstStyle/>
          <a:p>
            <a:pPr>
              <a:spcBef>
                <a:spcPts val="0"/>
              </a:spcBef>
            </a:pPr>
            <a:r>
              <a:rPr lang="en-US">
                <a:latin typeface="+mj-lt"/>
                <a:ea typeface="Source Code Pro" panose="020B0509030403020204" pitchFamily="49" charset="0"/>
              </a:rPr>
              <a:t>As stated before, JCL consists of three types of statements:</a:t>
            </a:r>
          </a:p>
          <a:p>
            <a:pPr>
              <a:spcBef>
                <a:spcPts val="0"/>
              </a:spcBef>
            </a:pPr>
            <a:endParaRPr lang="en-US" sz="1400">
              <a:latin typeface="+mj-lt"/>
              <a:ea typeface="Source Code Pro" panose="020B0509030403020204" pitchFamily="49" charset="0"/>
            </a:endParaRPr>
          </a:p>
          <a:p>
            <a:pPr marL="914400" lvl="1" indent="-514350">
              <a:spcBef>
                <a:spcPts val="0"/>
              </a:spcBef>
              <a:buFont typeface="+mj-lt"/>
              <a:buAutoNum type="arabicPeriod"/>
            </a:pPr>
            <a:r>
              <a:rPr lang="en-US">
                <a:latin typeface="+mj-lt"/>
                <a:ea typeface="Source Code Pro" panose="020B0509030403020204" pitchFamily="49" charset="0"/>
              </a:rPr>
              <a:t>JOB statement, or card</a:t>
            </a:r>
          </a:p>
          <a:p>
            <a:pPr marL="914400" lvl="1" indent="-514350">
              <a:spcBef>
                <a:spcPts val="0"/>
              </a:spcBef>
              <a:buFont typeface="+mj-lt"/>
              <a:buAutoNum type="arabicPeriod"/>
            </a:pPr>
            <a:endParaRPr lang="en-US" sz="1400">
              <a:latin typeface="+mj-lt"/>
              <a:ea typeface="Source Code Pro" panose="020B0509030403020204" pitchFamily="49" charset="0"/>
            </a:endParaRPr>
          </a:p>
          <a:p>
            <a:pPr marL="914400" lvl="1" indent="-514350">
              <a:spcBef>
                <a:spcPts val="0"/>
              </a:spcBef>
              <a:buFont typeface="+mj-lt"/>
              <a:buAutoNum type="arabicPeriod"/>
            </a:pPr>
            <a:r>
              <a:rPr lang="en-US">
                <a:latin typeface="+mj-lt"/>
                <a:ea typeface="Source Code Pro" panose="020B0509030403020204" pitchFamily="49" charset="0"/>
              </a:rPr>
              <a:t>EXEC statement, or card</a:t>
            </a:r>
          </a:p>
          <a:p>
            <a:pPr marL="914400" lvl="1" indent="-514350">
              <a:spcBef>
                <a:spcPts val="0"/>
              </a:spcBef>
              <a:buFont typeface="+mj-lt"/>
              <a:buAutoNum type="arabicPeriod"/>
            </a:pPr>
            <a:endParaRPr lang="en-US" sz="1400">
              <a:latin typeface="+mj-lt"/>
              <a:ea typeface="Source Code Pro" panose="020B0509030403020204" pitchFamily="49" charset="0"/>
            </a:endParaRPr>
          </a:p>
          <a:p>
            <a:pPr marL="914400" lvl="1" indent="-514350">
              <a:spcBef>
                <a:spcPts val="0"/>
              </a:spcBef>
              <a:buFont typeface="+mj-lt"/>
              <a:buAutoNum type="arabicPeriod"/>
            </a:pPr>
            <a:r>
              <a:rPr lang="en-US">
                <a:latin typeface="+mj-lt"/>
                <a:ea typeface="Source Code Pro" panose="020B0509030403020204" pitchFamily="49" charset="0"/>
              </a:rPr>
              <a:t>DD statement, or card</a:t>
            </a:r>
          </a:p>
          <a:p>
            <a:pPr marL="914400" lvl="1" indent="-514350">
              <a:spcBef>
                <a:spcPts val="0"/>
              </a:spcBef>
              <a:buFont typeface="+mj-lt"/>
              <a:buAutoNum type="arabicPeriod"/>
            </a:pPr>
            <a:endParaRPr lang="en-US" sz="20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JCL cards are 80-bytes long like all mainframe source code.</a:t>
            </a:r>
          </a:p>
          <a:p>
            <a:pPr>
              <a:spcBef>
                <a:spcPts val="0"/>
              </a:spcBef>
            </a:pPr>
            <a:endParaRPr lang="en-US" sz="20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Cannot code past column 72.</a:t>
            </a:r>
          </a:p>
          <a:p>
            <a:pPr>
              <a:spcBef>
                <a:spcPts val="0"/>
              </a:spcBef>
            </a:pPr>
            <a:endParaRPr lang="en-US" sz="20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Column 72 is reserved for special characters to be covered later.</a:t>
            </a:r>
          </a:p>
        </p:txBody>
      </p:sp>
      <p:sp>
        <p:nvSpPr>
          <p:cNvPr id="3" name="Title 2"/>
          <p:cNvSpPr>
            <a:spLocks noGrp="1"/>
          </p:cNvSpPr>
          <p:nvPr>
            <p:ph type="title"/>
          </p:nvPr>
        </p:nvSpPr>
        <p:spPr>
          <a:xfrm>
            <a:off x="613095" y="168274"/>
            <a:ext cx="10058400" cy="1066800"/>
          </a:xfrm>
        </p:spPr>
        <p:txBody>
          <a:bodyPr/>
          <a:lstStyle/>
          <a:p>
            <a:r>
              <a:rPr lang="en-US"/>
              <a:t>Coding JCL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17</a:t>
            </a:fld>
            <a:endParaRPr lang="en-US"/>
          </a:p>
        </p:txBody>
      </p:sp>
    </p:spTree>
    <p:extLst>
      <p:ext uri="{BB962C8B-B14F-4D97-AF65-F5344CB8AC3E}">
        <p14:creationId xmlns:p14="http://schemas.microsoft.com/office/powerpoint/2010/main" val="39043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798"/>
            <a:ext cx="11506200" cy="5104803"/>
          </a:xfrm>
        </p:spPr>
        <p:txBody>
          <a:bodyPr>
            <a:normAutofit/>
          </a:bodyPr>
          <a:lstStyle/>
          <a:p>
            <a:pPr>
              <a:spcBef>
                <a:spcPts val="0"/>
              </a:spcBef>
            </a:pPr>
            <a:r>
              <a:rPr lang="en-US" b="1" dirty="0">
                <a:latin typeface="+mj-lt"/>
                <a:ea typeface="Source Code Pro" panose="020B0509030403020204" pitchFamily="49" charset="0"/>
              </a:rPr>
              <a:t>Format:</a:t>
            </a:r>
          </a:p>
          <a:p>
            <a:pPr>
              <a:spcBef>
                <a:spcPts val="0"/>
              </a:spcBef>
            </a:pPr>
            <a:endParaRPr lang="en-US" sz="1400" dirty="0">
              <a:latin typeface="+mj-lt"/>
              <a:ea typeface="Source Code Pro" panose="020B0509030403020204" pitchFamily="49" charset="0"/>
            </a:endParaRPr>
          </a:p>
          <a:p>
            <a:pPr marL="0" indent="0">
              <a:spcBef>
                <a:spcPts val="0"/>
              </a:spcBef>
              <a:buNone/>
            </a:pPr>
            <a:r>
              <a:rPr lang="en-US" sz="2400"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identifier [name] operation [parameters] [comments]</a:t>
            </a:r>
          </a:p>
          <a:p>
            <a:pPr marL="0" indent="0">
              <a:spcBef>
                <a:spcPts val="0"/>
              </a:spcBef>
              <a:buNone/>
            </a:pPr>
            <a:endParaRPr lang="en-US" sz="1400" dirty="0">
              <a:latin typeface="Source Code Pro" panose="020B0509030403020204" pitchFamily="49" charset="0"/>
              <a:ea typeface="Source Code Pro" panose="020B0509030403020204" pitchFamily="49" charset="0"/>
            </a:endParaRPr>
          </a:p>
          <a:p>
            <a:pPr>
              <a:spcBef>
                <a:spcPts val="0"/>
              </a:spcBef>
            </a:pPr>
            <a:r>
              <a:rPr lang="en-US" sz="2400" dirty="0">
                <a:latin typeface="Source Code Pro" panose="020B0509030403020204" pitchFamily="49" charset="0"/>
                <a:ea typeface="Source Code Pro" panose="020B0509030403020204" pitchFamily="49" charset="0"/>
              </a:rPr>
              <a:t>identifier</a:t>
            </a:r>
            <a:r>
              <a:rPr lang="en-US" dirty="0">
                <a:latin typeface="+mj-lt"/>
                <a:ea typeface="Source Code Pro" panose="020B0509030403020204" pitchFamily="49" charset="0"/>
              </a:rPr>
              <a:t> – Starts in column 1 and generally consists of two forward slashes (</a:t>
            </a:r>
            <a:r>
              <a:rPr lang="en-US" dirty="0">
                <a:latin typeface="Source Code Pro" panose="020B0509030403020204" pitchFamily="49" charset="0"/>
                <a:ea typeface="Source Code Pro" panose="020B0509030403020204" pitchFamily="49" charset="0"/>
              </a:rPr>
              <a:t>//</a:t>
            </a:r>
            <a:r>
              <a:rPr lang="en-US" dirty="0">
                <a:latin typeface="+mj-lt"/>
                <a:ea typeface="Source Code Pro" panose="020B0509030403020204" pitchFamily="49" charset="0"/>
              </a:rPr>
              <a:t>) with two exceptions:  </a:t>
            </a:r>
            <a:endParaRPr lang="en-US" sz="1800" dirty="0">
              <a:latin typeface="+mj-lt"/>
              <a:ea typeface="Source Code Pro" panose="020B0509030403020204" pitchFamily="49" charset="0"/>
            </a:endParaRPr>
          </a:p>
          <a:p>
            <a:pPr marL="0" indent="0">
              <a:spcBef>
                <a:spcPts val="0"/>
              </a:spcBef>
              <a:buNone/>
            </a:pPr>
            <a:endParaRPr lang="en-US" sz="1000" dirty="0">
              <a:latin typeface="+mj-lt"/>
              <a:ea typeface="Source Code Pro" panose="020B0509030403020204" pitchFamily="49" charset="0"/>
            </a:endParaRPr>
          </a:p>
          <a:p>
            <a:pPr marL="0" indent="0">
              <a:spcBef>
                <a:spcPts val="0"/>
              </a:spcBef>
              <a:buNone/>
            </a:pPr>
            <a:r>
              <a:rPr lang="en-US" dirty="0">
                <a:latin typeface="+mj-lt"/>
                <a:ea typeface="Source Code Pro" panose="020B0509030403020204" pitchFamily="49" charset="0"/>
              </a:rPr>
              <a:t>    1) a delimiter statement (</a:t>
            </a:r>
            <a:r>
              <a:rPr lang="en-US" dirty="0">
                <a:latin typeface="Source Code Pro" panose="020B0509030403020204" pitchFamily="49" charset="0"/>
                <a:ea typeface="Source Code Pro" panose="020B0509030403020204" pitchFamily="49" charset="0"/>
              </a:rPr>
              <a:t>/*</a:t>
            </a:r>
            <a:r>
              <a:rPr lang="en-US" dirty="0">
                <a:latin typeface="+mj-lt"/>
                <a:ea typeface="Source Code Pro" panose="020B0509030403020204" pitchFamily="49" charset="0"/>
              </a:rPr>
              <a:t>) </a:t>
            </a:r>
            <a:endParaRPr lang="en-US" sz="1800" dirty="0">
              <a:latin typeface="+mj-lt"/>
              <a:ea typeface="Source Code Pro" panose="020B0509030403020204" pitchFamily="49" charset="0"/>
            </a:endParaRPr>
          </a:p>
          <a:p>
            <a:pPr marL="0" indent="0">
              <a:spcBef>
                <a:spcPts val="0"/>
              </a:spcBef>
              <a:buNone/>
            </a:pPr>
            <a:endParaRPr lang="en-US" sz="1000" dirty="0">
              <a:latin typeface="+mj-lt"/>
              <a:ea typeface="Source Code Pro" panose="020B0509030403020204" pitchFamily="49" charset="0"/>
            </a:endParaRPr>
          </a:p>
          <a:p>
            <a:pPr marL="0" indent="0">
              <a:spcBef>
                <a:spcPts val="0"/>
              </a:spcBef>
              <a:buNone/>
            </a:pPr>
            <a:r>
              <a:rPr lang="en-US" dirty="0">
                <a:latin typeface="+mj-lt"/>
                <a:ea typeface="Source Code Pro" panose="020B0509030403020204" pitchFamily="49" charset="0"/>
              </a:rPr>
              <a:t>    2) a comment line (</a:t>
            </a:r>
            <a:r>
              <a:rPr lang="en-US" dirty="0">
                <a:latin typeface="Source Code Pro" panose="020B0509030403020204" pitchFamily="49" charset="0"/>
                <a:ea typeface="Source Code Pro" panose="020B0509030403020204" pitchFamily="49" charset="0"/>
              </a:rPr>
              <a:t>//*</a:t>
            </a:r>
            <a:r>
              <a:rPr lang="en-US" dirty="0">
                <a:latin typeface="+mj-lt"/>
                <a:ea typeface="Source Code Pro" panose="020B0509030403020204" pitchFamily="49" charset="0"/>
              </a:rPr>
              <a:t>)</a:t>
            </a:r>
          </a:p>
          <a:p>
            <a:pPr marL="0" indent="0">
              <a:spcBef>
                <a:spcPts val="0"/>
              </a:spcBef>
              <a:buNone/>
            </a:pPr>
            <a:endParaRPr lang="en-US" sz="1400" dirty="0">
              <a:latin typeface="+mj-lt"/>
              <a:ea typeface="Source Code Pro" panose="020B0509030403020204" pitchFamily="49" charset="0"/>
            </a:endParaRPr>
          </a:p>
          <a:p>
            <a:pPr>
              <a:spcBef>
                <a:spcPts val="0"/>
              </a:spcBef>
            </a:pPr>
            <a:r>
              <a:rPr lang="en-US" dirty="0">
                <a:latin typeface="Source Code Pro" panose="020B0509030403020204" pitchFamily="49" charset="0"/>
                <a:ea typeface="Source Code Pro" panose="020B0509030403020204" pitchFamily="49" charset="0"/>
              </a:rPr>
              <a:t>name</a:t>
            </a:r>
            <a:r>
              <a:rPr lang="en-US" dirty="0">
                <a:latin typeface="+mj-lt"/>
                <a:ea typeface="Source Code Pro" panose="020B0509030403020204" pitchFamily="49" charset="0"/>
              </a:rPr>
              <a:t> – Sometimes optional (note the brackets </a:t>
            </a:r>
            <a:r>
              <a:rPr lang="en-US" dirty="0">
                <a:latin typeface="Source Code Pro" panose="020B0509030403020204" pitchFamily="49" charset="0"/>
                <a:ea typeface="Source Code Pro" panose="020B0509030403020204" pitchFamily="49" charset="0"/>
              </a:rPr>
              <a:t>[]</a:t>
            </a:r>
            <a:r>
              <a:rPr lang="en-US" dirty="0">
                <a:latin typeface="+mj-lt"/>
                <a:ea typeface="Source Code Pro" panose="020B0509030403020204" pitchFamily="49" charset="0"/>
              </a:rPr>
              <a:t>) name consisting of one to eight alphanumeric or national characters (</a:t>
            </a:r>
            <a:r>
              <a:rPr lang="en-US" dirty="0">
                <a:latin typeface="Source Code Pro" panose="020B0509030403020204" pitchFamily="49" charset="0"/>
                <a:ea typeface="Source Code Pro" panose="020B0509030403020204" pitchFamily="49" charset="0"/>
              </a:rPr>
              <a:t>@</a:t>
            </a:r>
            <a:r>
              <a:rPr lang="en-US" dirty="0">
                <a:latin typeface="+mj-lt"/>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latin typeface="+mj-lt"/>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latin typeface="+mj-lt"/>
                <a:ea typeface="Source Code Pro" panose="020B0509030403020204" pitchFamily="49" charset="0"/>
              </a:rPr>
              <a:t>) beginning with a letter or one of the national characters.		(JSTEP01, JSTEP02, </a:t>
            </a:r>
            <a:r>
              <a:rPr lang="en-US" dirty="0" err="1">
                <a:latin typeface="+mj-lt"/>
                <a:ea typeface="Source Code Pro" panose="020B0509030403020204" pitchFamily="49" charset="0"/>
              </a:rPr>
              <a:t>etc</a:t>
            </a:r>
            <a:r>
              <a:rPr lang="en-US" dirty="0">
                <a:latin typeface="+mj-lt"/>
                <a:ea typeface="Source Code Pro" panose="020B0509030403020204" pitchFamily="49" charset="0"/>
              </a:rPr>
              <a:t>)</a:t>
            </a:r>
          </a:p>
        </p:txBody>
      </p:sp>
      <p:sp>
        <p:nvSpPr>
          <p:cNvPr id="3" name="Title 2"/>
          <p:cNvSpPr>
            <a:spLocks noGrp="1"/>
          </p:cNvSpPr>
          <p:nvPr>
            <p:ph type="title"/>
          </p:nvPr>
        </p:nvSpPr>
        <p:spPr>
          <a:xfrm>
            <a:off x="613095" y="168274"/>
            <a:ext cx="10058400" cy="1066800"/>
          </a:xfrm>
        </p:spPr>
        <p:txBody>
          <a:bodyPr/>
          <a:lstStyle/>
          <a:p>
            <a:r>
              <a:rPr lang="en-US"/>
              <a:t>JCL Statements</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18</a:t>
            </a:fld>
            <a:endParaRPr lang="en-US"/>
          </a:p>
        </p:txBody>
      </p:sp>
    </p:spTree>
    <p:extLst>
      <p:ext uri="{BB962C8B-B14F-4D97-AF65-F5344CB8AC3E}">
        <p14:creationId xmlns:p14="http://schemas.microsoft.com/office/powerpoint/2010/main" val="616221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84923"/>
            <a:ext cx="10218024" cy="4587277"/>
          </a:xfrm>
        </p:spPr>
        <p:txBody>
          <a:bodyPr>
            <a:normAutofit/>
          </a:bodyPr>
          <a:lstStyle/>
          <a:p>
            <a:pPr>
              <a:spcBef>
                <a:spcPts val="0"/>
              </a:spcBef>
            </a:pPr>
            <a:r>
              <a:rPr lang="en-US">
                <a:latin typeface="Source Code Pro" panose="020B0509030403020204" pitchFamily="49" charset="0"/>
                <a:ea typeface="Source Code Pro" panose="020B0509030403020204" pitchFamily="49" charset="0"/>
              </a:rPr>
              <a:t>operation</a:t>
            </a:r>
            <a:r>
              <a:rPr lang="en-US">
                <a:latin typeface="+mj-lt"/>
                <a:ea typeface="Source Code Pro" panose="020B0509030403020204" pitchFamily="49" charset="0"/>
              </a:rPr>
              <a:t> – Either </a:t>
            </a:r>
            <a:r>
              <a:rPr lang="en-US">
                <a:latin typeface="Source Code Pro" panose="020B0509030403020204" pitchFamily="49" charset="0"/>
                <a:ea typeface="Source Code Pro" panose="020B0509030403020204" pitchFamily="49" charset="0"/>
              </a:rPr>
              <a:t>JOB</a:t>
            </a:r>
            <a:r>
              <a:rPr lang="en-US">
                <a:latin typeface="+mj-lt"/>
                <a:ea typeface="Source Code Pro" panose="020B0509030403020204" pitchFamily="49" charset="0"/>
              </a:rPr>
              <a:t>, </a:t>
            </a:r>
            <a:r>
              <a:rPr lang="en-US">
                <a:latin typeface="Source Code Pro" panose="020B0509030403020204" pitchFamily="49" charset="0"/>
                <a:ea typeface="Source Code Pro" panose="020B0509030403020204" pitchFamily="49" charset="0"/>
              </a:rPr>
              <a:t>EXEC</a:t>
            </a:r>
            <a:r>
              <a:rPr lang="en-US">
                <a:latin typeface="+mj-lt"/>
                <a:ea typeface="Source Code Pro" panose="020B0509030403020204" pitchFamily="49" charset="0"/>
              </a:rPr>
              <a:t> or </a:t>
            </a:r>
            <a:r>
              <a:rPr lang="en-US">
                <a:latin typeface="Source Code Pro" panose="020B0509030403020204" pitchFamily="49" charset="0"/>
                <a:ea typeface="Source Code Pro" panose="020B0509030403020204" pitchFamily="49" charset="0"/>
              </a:rPr>
              <a:t>DD</a:t>
            </a:r>
            <a:r>
              <a:rPr lang="en-US">
                <a:latin typeface="+mj-lt"/>
                <a:ea typeface="Source Code Pro" panose="020B0509030403020204" pitchFamily="49" charset="0"/>
              </a:rPr>
              <a:t> and must be preceded followed by at least one space.</a:t>
            </a:r>
            <a:endParaRPr lang="en-US" sz="1800">
              <a:latin typeface="+mj-lt"/>
              <a:ea typeface="Source Code Pro" panose="020B0509030403020204" pitchFamily="49" charset="0"/>
            </a:endParaRPr>
          </a:p>
          <a:p>
            <a:pPr>
              <a:spcBef>
                <a:spcPts val="0"/>
              </a:spcBef>
            </a:pPr>
            <a:endParaRPr lang="en-US" sz="1800">
              <a:latin typeface="+mj-lt"/>
              <a:ea typeface="Source Code Pro" panose="020B0509030403020204" pitchFamily="49" charset="0"/>
            </a:endParaRPr>
          </a:p>
          <a:p>
            <a:pPr>
              <a:spcBef>
                <a:spcPts val="0"/>
              </a:spcBef>
            </a:pPr>
            <a:r>
              <a:rPr lang="en-US">
                <a:latin typeface="Source Code Pro" panose="020B0509030403020204" pitchFamily="49" charset="0"/>
                <a:ea typeface="Source Code Pro" panose="020B0509030403020204" pitchFamily="49" charset="0"/>
              </a:rPr>
              <a:t>parameters</a:t>
            </a:r>
            <a:r>
              <a:rPr lang="en-US">
                <a:latin typeface="+mj-lt"/>
                <a:ea typeface="Source Code Pro" panose="020B0509030403020204" pitchFamily="49" charset="0"/>
              </a:rPr>
              <a:t> – One or more keyword parameters, depending on the operation.</a:t>
            </a:r>
            <a:br>
              <a:rPr lang="en-US" sz="1800">
                <a:latin typeface="+mj-lt"/>
                <a:ea typeface="Source Code Pro" panose="020B0509030403020204" pitchFamily="49" charset="0"/>
              </a:rPr>
            </a:br>
            <a:br>
              <a:rPr lang="en-US" sz="1800">
                <a:latin typeface="+mj-lt"/>
                <a:ea typeface="Source Code Pro" panose="020B0509030403020204" pitchFamily="49" charset="0"/>
              </a:rPr>
            </a:br>
            <a:r>
              <a:rPr lang="en-US">
                <a:latin typeface="+mj-lt"/>
                <a:ea typeface="Source Code Pro" panose="020B0509030403020204" pitchFamily="49" charset="0"/>
              </a:rPr>
              <a:t>Individual parameters are separated by commas with no spaces in between.</a:t>
            </a:r>
            <a:endParaRPr lang="en-US" sz="1800">
              <a:latin typeface="+mj-lt"/>
              <a:ea typeface="Source Code Pro" panose="020B0509030403020204" pitchFamily="49" charset="0"/>
            </a:endParaRPr>
          </a:p>
          <a:p>
            <a:pPr>
              <a:spcBef>
                <a:spcPts val="0"/>
              </a:spcBef>
            </a:pPr>
            <a:endParaRPr lang="en-US" sz="1800">
              <a:latin typeface="+mj-lt"/>
              <a:ea typeface="Source Code Pro" panose="020B0509030403020204" pitchFamily="49" charset="0"/>
            </a:endParaRPr>
          </a:p>
          <a:p>
            <a:pPr>
              <a:spcBef>
                <a:spcPts val="0"/>
              </a:spcBef>
            </a:pPr>
            <a:r>
              <a:rPr lang="en-US">
                <a:latin typeface="Source Code Pro" panose="020B0509030403020204" pitchFamily="49" charset="0"/>
                <a:ea typeface="Source Code Pro" panose="020B0509030403020204" pitchFamily="49" charset="0"/>
              </a:rPr>
              <a:t>comments</a:t>
            </a:r>
            <a:r>
              <a:rPr lang="en-US">
                <a:latin typeface="+mj-lt"/>
                <a:ea typeface="Source Code Pro" panose="020B0509030403020204" pitchFamily="49" charset="0"/>
              </a:rPr>
              <a:t> – Comments may begin at least one space following any parameters and cannot extend beyond column 71.</a:t>
            </a:r>
          </a:p>
        </p:txBody>
      </p:sp>
      <p:sp>
        <p:nvSpPr>
          <p:cNvPr id="3" name="Title 2"/>
          <p:cNvSpPr>
            <a:spLocks noGrp="1"/>
          </p:cNvSpPr>
          <p:nvPr>
            <p:ph type="title"/>
          </p:nvPr>
        </p:nvSpPr>
        <p:spPr>
          <a:xfrm>
            <a:off x="613095" y="168274"/>
            <a:ext cx="10058400" cy="1066800"/>
          </a:xfrm>
        </p:spPr>
        <p:txBody>
          <a:bodyPr/>
          <a:lstStyle/>
          <a:p>
            <a:r>
              <a:rPr lang="en-US"/>
              <a:t>JCL Statements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19</a:t>
            </a:fld>
            <a:endParaRPr lang="en-US"/>
          </a:p>
        </p:txBody>
      </p:sp>
    </p:spTree>
    <p:extLst>
      <p:ext uri="{BB962C8B-B14F-4D97-AF65-F5344CB8AC3E}">
        <p14:creationId xmlns:p14="http://schemas.microsoft.com/office/powerpoint/2010/main" val="230623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200"/>
            <a:ext cx="10591800" cy="4419600"/>
          </a:xfrm>
        </p:spPr>
        <p:txBody>
          <a:bodyPr/>
          <a:lstStyle/>
          <a:p>
            <a:r>
              <a:rPr lang="en-US"/>
              <a:t>We will not learn all aspects of JCL.</a:t>
            </a:r>
          </a:p>
          <a:p>
            <a:endParaRPr lang="en-US" sz="1000"/>
          </a:p>
          <a:p>
            <a:r>
              <a:rPr lang="en-US"/>
              <a:t>We will concentrate on what is necessary for us to work effectively</a:t>
            </a:r>
            <a:br>
              <a:rPr lang="en-US"/>
            </a:br>
            <a:r>
              <a:rPr lang="en-US"/>
              <a:t>on the Marist mainframe.</a:t>
            </a:r>
          </a:p>
          <a:p>
            <a:endParaRPr lang="en-US" sz="1000"/>
          </a:p>
          <a:p>
            <a:r>
              <a:rPr lang="en-US"/>
              <a:t>JCL is our means of communication with the computer's operating system.</a:t>
            </a:r>
          </a:p>
          <a:p>
            <a:endParaRPr lang="en-US" sz="1400"/>
          </a:p>
          <a:p>
            <a:r>
              <a:rPr lang="en-US"/>
              <a:t>Brings together our source code with the data it acts upon.</a:t>
            </a:r>
          </a:p>
          <a:p>
            <a:endParaRPr lang="en-US" sz="1400"/>
          </a:p>
          <a:p>
            <a:r>
              <a:rPr lang="en-US"/>
              <a:t>We submit lines of JCL on the mainframe collectively called a "job".</a:t>
            </a:r>
          </a:p>
        </p:txBody>
      </p:sp>
      <p:sp>
        <p:nvSpPr>
          <p:cNvPr id="3" name="Title 2"/>
          <p:cNvSpPr>
            <a:spLocks noGrp="1"/>
          </p:cNvSpPr>
          <p:nvPr>
            <p:ph type="title"/>
          </p:nvPr>
        </p:nvSpPr>
        <p:spPr/>
        <p:txBody>
          <a:bodyPr/>
          <a:lstStyle/>
          <a:p>
            <a:r>
              <a:rPr lang="en-US"/>
              <a:t>What is JCL?</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a:t>
            </a:fld>
            <a:endParaRPr lang="en-US"/>
          </a:p>
        </p:txBody>
      </p:sp>
    </p:spTree>
    <p:extLst>
      <p:ext uri="{BB962C8B-B14F-4D97-AF65-F5344CB8AC3E}">
        <p14:creationId xmlns:p14="http://schemas.microsoft.com/office/powerpoint/2010/main" val="397412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87618"/>
            <a:ext cx="11125200" cy="4282477"/>
          </a:xfrm>
        </p:spPr>
        <p:txBody>
          <a:bodyPr>
            <a:normAutofit lnSpcReduction="10000"/>
          </a:bodyPr>
          <a:lstStyle/>
          <a:p>
            <a:pPr>
              <a:spcBef>
                <a:spcPts val="0"/>
              </a:spcBef>
            </a:pPr>
            <a:r>
              <a:rPr lang="en-US" dirty="0">
                <a:latin typeface="+mj-lt"/>
                <a:ea typeface="Source Code Pro" panose="020B0509030403020204" pitchFamily="49" charset="0"/>
              </a:rPr>
              <a:t>To continue a JCL statement on the next line, break where a comma is placed, put two forward slashes on the line of continuation and code the continuation in columns 4 through 16. </a:t>
            </a:r>
            <a:r>
              <a:rPr lang="en-US" b="1" dirty="0">
                <a:latin typeface="+mj-lt"/>
                <a:ea typeface="Source Code Pro" panose="020B0509030403020204" pitchFamily="49" charset="0"/>
              </a:rPr>
              <a:t>expected continuation not found</a:t>
            </a:r>
            <a:r>
              <a:rPr lang="en-US" dirty="0">
                <a:latin typeface="+mj-lt"/>
                <a:ea typeface="Source Code Pro" panose="020B0509030403020204" pitchFamily="49" charset="0"/>
              </a:rPr>
              <a:t> errors happen when you go into column 17</a:t>
            </a:r>
            <a:endParaRPr lang="en-US" sz="1800" dirty="0">
              <a:latin typeface="+mj-lt"/>
              <a:ea typeface="Source Code Pro" panose="020B0509030403020204" pitchFamily="49" charset="0"/>
            </a:endParaRPr>
          </a:p>
          <a:p>
            <a:pPr>
              <a:spcBef>
                <a:spcPts val="0"/>
              </a:spcBef>
            </a:pPr>
            <a:endParaRPr lang="en-US" sz="1800" dirty="0">
              <a:latin typeface="+mj-lt"/>
              <a:ea typeface="Source Code Pro" panose="020B0509030403020204" pitchFamily="49" charset="0"/>
            </a:endParaRPr>
          </a:p>
          <a:p>
            <a:pPr>
              <a:spcBef>
                <a:spcPts val="0"/>
              </a:spcBef>
            </a:pPr>
            <a:r>
              <a:rPr lang="en-US" dirty="0">
                <a:latin typeface="+mj-lt"/>
                <a:ea typeface="Source Code Pro" panose="020B0509030403020204" pitchFamily="49" charset="0"/>
              </a:rPr>
              <a:t>Example of a </a:t>
            </a:r>
            <a:r>
              <a:rPr lang="en-US" sz="2400" dirty="0">
                <a:latin typeface="Source Code Pro" panose="020B0509030403020204" pitchFamily="49" charset="0"/>
                <a:ea typeface="Source Code Pro" panose="020B0509030403020204" pitchFamily="49" charset="0"/>
              </a:rPr>
              <a:t>DD</a:t>
            </a:r>
            <a:r>
              <a:rPr lang="en-US" dirty="0">
                <a:latin typeface="+mj-lt"/>
                <a:ea typeface="Source Code Pro" panose="020B0509030403020204" pitchFamily="49" charset="0"/>
              </a:rPr>
              <a:t> card and continuation:</a:t>
            </a:r>
            <a:br>
              <a:rPr lang="en-US" sz="1800" dirty="0">
                <a:latin typeface="+mj-lt"/>
                <a:ea typeface="Source Code Pro" panose="020B0509030403020204" pitchFamily="49" charset="0"/>
              </a:rPr>
            </a:br>
            <a:br>
              <a:rPr lang="en-US" sz="1800" dirty="0">
                <a:latin typeface="+mj-lt"/>
                <a:ea typeface="Source Code Pro" panose="020B0509030403020204" pitchFamily="49" charset="0"/>
              </a:rPr>
            </a:br>
            <a:r>
              <a:rPr lang="en-US" dirty="0">
                <a:latin typeface="Source Code Pro" panose="020B0509030403020204" pitchFamily="49" charset="0"/>
                <a:ea typeface="Source Code Pro" panose="020B0509030403020204" pitchFamily="49" charset="0"/>
              </a:rPr>
              <a:t>//NEWDSN  DD DSN=KC01234.CSCI465.SOURCE,</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DCB=(LRECL=80,BLKSIZE=880,RECFM=FB),</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SPACE=(TRK,(10,10,5)),</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DISP=(MOD,KEEP,DELETE)</a:t>
            </a:r>
          </a:p>
        </p:txBody>
      </p:sp>
      <p:sp>
        <p:nvSpPr>
          <p:cNvPr id="3" name="Title 2"/>
          <p:cNvSpPr>
            <a:spLocks noGrp="1"/>
          </p:cNvSpPr>
          <p:nvPr>
            <p:ph type="title"/>
          </p:nvPr>
        </p:nvSpPr>
        <p:spPr>
          <a:xfrm>
            <a:off x="613095" y="168274"/>
            <a:ext cx="10058400" cy="1066800"/>
          </a:xfrm>
        </p:spPr>
        <p:txBody>
          <a:bodyPr/>
          <a:lstStyle/>
          <a:p>
            <a:r>
              <a:rPr lang="en-US"/>
              <a:t>JCL Statements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20</a:t>
            </a:fld>
            <a:endParaRPr lang="en-US"/>
          </a:p>
        </p:txBody>
      </p:sp>
    </p:spTree>
    <p:extLst>
      <p:ext uri="{BB962C8B-B14F-4D97-AF65-F5344CB8AC3E}">
        <p14:creationId xmlns:p14="http://schemas.microsoft.com/office/powerpoint/2010/main" val="336401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7077" y="1235074"/>
            <a:ext cx="10218024" cy="4953001"/>
          </a:xfrm>
        </p:spPr>
        <p:txBody>
          <a:bodyPr>
            <a:normAutofit/>
          </a:bodyPr>
          <a:lstStyle/>
          <a:p>
            <a:pPr>
              <a:spcBef>
                <a:spcPts val="0"/>
              </a:spcBef>
            </a:pPr>
            <a:r>
              <a:rPr lang="en-US" b="1">
                <a:latin typeface="+mj-lt"/>
                <a:ea typeface="Source Code Pro" panose="020B0509030403020204" pitchFamily="49" charset="0"/>
              </a:rPr>
              <a:t>Format:</a:t>
            </a:r>
            <a:br>
              <a:rPr lang="en-US" sz="1400">
                <a:latin typeface="+mj-lt"/>
                <a:ea typeface="Source Code Pro" panose="020B0509030403020204" pitchFamily="49" charset="0"/>
              </a:rPr>
            </a:br>
            <a:br>
              <a:rPr lang="en-US" sz="1400">
                <a:latin typeface="+mj-lt"/>
                <a:ea typeface="Source Code Pro" panose="020B0509030403020204" pitchFamily="49" charset="0"/>
              </a:rPr>
            </a:br>
            <a:r>
              <a:rPr lang="en-US">
                <a:latin typeface="Source Code Pro" panose="020B0509030403020204" pitchFamily="49" charset="0"/>
                <a:ea typeface="Source Code Pro" panose="020B0509030403020204" pitchFamily="49" charset="0"/>
              </a:rPr>
              <a:t>//jobname  JOB ,'your name',parameters</a:t>
            </a:r>
            <a:br>
              <a:rPr lang="en-US" sz="1400">
                <a:latin typeface="Source Code Pro" panose="020B0509030403020204" pitchFamily="49" charset="0"/>
                <a:ea typeface="Source Code Pro" panose="020B0509030403020204" pitchFamily="49" charset="0"/>
              </a:rPr>
            </a:br>
            <a:br>
              <a:rPr lang="en-US" sz="1400">
                <a:latin typeface="Source Code Pro" panose="020B0509030403020204" pitchFamily="49" charset="0"/>
                <a:ea typeface="Source Code Pro" panose="020B0509030403020204" pitchFamily="49" charset="0"/>
              </a:rPr>
            </a:br>
            <a:r>
              <a:rPr lang="en-US">
                <a:latin typeface="Source Code Pro" panose="020B0509030403020204" pitchFamily="49" charset="0"/>
                <a:ea typeface="Source Code Pro" panose="020B0509030403020204" pitchFamily="49" charset="0"/>
              </a:rPr>
              <a:t>//jobname  JOB ,yourname,parameters</a:t>
            </a:r>
          </a:p>
          <a:p>
            <a:pPr>
              <a:spcBef>
                <a:spcPts val="0"/>
              </a:spcBef>
            </a:pPr>
            <a:endParaRPr lang="en-US" sz="1400">
              <a:latin typeface="Source Code Pro" panose="020B0509030403020204" pitchFamily="49" charset="0"/>
              <a:ea typeface="Source Code Pro" panose="020B0509030403020204" pitchFamily="49" charset="0"/>
            </a:endParaRPr>
          </a:p>
          <a:p>
            <a:pPr>
              <a:spcBef>
                <a:spcPts val="0"/>
              </a:spcBef>
            </a:pPr>
            <a:r>
              <a:rPr lang="en-US">
                <a:latin typeface="Source Code Pro" panose="020B0509030403020204" pitchFamily="49" charset="0"/>
                <a:ea typeface="Source Code Pro" panose="020B0509030403020204" pitchFamily="49" charset="0"/>
              </a:rPr>
              <a:t>jobname</a:t>
            </a:r>
            <a:r>
              <a:rPr lang="en-US">
                <a:ea typeface="Source Code Pro" panose="020B0509030403020204" pitchFamily="49" charset="0"/>
              </a:rPr>
              <a:t> – The name of the job assigned by the programmer.</a:t>
            </a:r>
          </a:p>
          <a:p>
            <a:pPr marL="0" indent="0">
              <a:spcBef>
                <a:spcPts val="0"/>
              </a:spcBef>
              <a:buNone/>
            </a:pPr>
            <a:endParaRPr lang="en-US" sz="1400">
              <a:ea typeface="Source Code Pro" panose="020B0509030403020204" pitchFamily="49" charset="0"/>
            </a:endParaRPr>
          </a:p>
          <a:p>
            <a:pPr marL="400050" lvl="1" indent="0">
              <a:spcBef>
                <a:spcPts val="0"/>
              </a:spcBef>
              <a:buNone/>
            </a:pPr>
            <a:r>
              <a:rPr lang="en-US">
                <a:ea typeface="Source Code Pro" panose="020B0509030403020204" pitchFamily="49" charset="0"/>
              </a:rPr>
              <a:t>1 to 8 alphanumeric characters and/or national characters (</a:t>
            </a:r>
            <a:r>
              <a:rPr lang="en-US">
                <a:latin typeface="Source Code Pro" panose="020B0509030403020204" pitchFamily="49" charset="0"/>
                <a:ea typeface="Source Code Pro" panose="020B0509030403020204" pitchFamily="49" charset="0"/>
              </a:rPr>
              <a:t>@</a:t>
            </a:r>
            <a:r>
              <a:rPr lang="en-US">
                <a:ea typeface="Source Code Pro" panose="020B0509030403020204" pitchFamily="49" charset="0"/>
              </a:rPr>
              <a:t>, </a:t>
            </a:r>
            <a:r>
              <a:rPr lang="en-US">
                <a:latin typeface="Source Code Pro" panose="020B0509030403020204" pitchFamily="49" charset="0"/>
                <a:ea typeface="Source Code Pro" panose="020B0509030403020204" pitchFamily="49" charset="0"/>
              </a:rPr>
              <a:t>#</a:t>
            </a:r>
            <a:r>
              <a:rPr lang="en-US">
                <a:ea typeface="Source Code Pro" panose="020B0509030403020204" pitchFamily="49" charset="0"/>
              </a:rPr>
              <a:t>, </a:t>
            </a:r>
            <a:r>
              <a:rPr lang="en-US">
                <a:latin typeface="Source Code Pro" panose="020B0509030403020204" pitchFamily="49" charset="0"/>
                <a:ea typeface="Source Code Pro" panose="020B0509030403020204" pitchFamily="49" charset="0"/>
              </a:rPr>
              <a:t>$</a:t>
            </a:r>
            <a:r>
              <a:rPr lang="en-US">
                <a:ea typeface="Source Code Pro" panose="020B0509030403020204" pitchFamily="49" charset="0"/>
              </a:rPr>
              <a:t>) and cannot begin with a digit.</a:t>
            </a:r>
          </a:p>
          <a:p>
            <a:pPr lvl="1">
              <a:spcBef>
                <a:spcPts val="0"/>
              </a:spcBef>
            </a:pPr>
            <a:endParaRPr lang="en-US" sz="1400">
              <a:ea typeface="Source Code Pro" panose="020B0509030403020204" pitchFamily="49" charset="0"/>
            </a:endParaRPr>
          </a:p>
          <a:p>
            <a:pPr marL="400050" lvl="1" indent="0">
              <a:spcBef>
                <a:spcPts val="0"/>
              </a:spcBef>
              <a:buNone/>
            </a:pPr>
            <a:r>
              <a:rPr lang="en-US">
                <a:ea typeface="Source Code Pro" panose="020B0509030403020204" pitchFamily="49" charset="0"/>
              </a:rPr>
              <a:t>Like most mainframe names, it must include only capital letters.</a:t>
            </a:r>
          </a:p>
          <a:p>
            <a:pPr lvl="1">
              <a:spcBef>
                <a:spcPts val="0"/>
              </a:spcBef>
            </a:pPr>
            <a:endParaRPr lang="en-US" sz="1400">
              <a:ea typeface="Source Code Pro" panose="020B0509030403020204" pitchFamily="49" charset="0"/>
            </a:endParaRPr>
          </a:p>
          <a:p>
            <a:pPr marL="400050" lvl="1" indent="0">
              <a:spcBef>
                <a:spcPts val="0"/>
              </a:spcBef>
              <a:buNone/>
            </a:pPr>
            <a:r>
              <a:rPr lang="en-US">
                <a:ea typeface="Source Code Pro" panose="020B0509030403020204" pitchFamily="49" charset="0"/>
              </a:rPr>
              <a:t>At Marist, job name is your KC-ID followed by a capital letter.</a:t>
            </a: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JOB</a:t>
            </a:r>
            <a:r>
              <a:rPr lang="en-US"/>
              <a:t> Statement, or "Card"</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21</a:t>
            </a:fld>
            <a:endParaRPr lang="en-US"/>
          </a:p>
        </p:txBody>
      </p:sp>
    </p:spTree>
    <p:extLst>
      <p:ext uri="{BB962C8B-B14F-4D97-AF65-F5344CB8AC3E}">
        <p14:creationId xmlns:p14="http://schemas.microsoft.com/office/powerpoint/2010/main" val="2861771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36725"/>
            <a:ext cx="10218024" cy="3733800"/>
          </a:xfrm>
        </p:spPr>
        <p:txBody>
          <a:bodyPr>
            <a:normAutofit/>
          </a:bodyPr>
          <a:lstStyle/>
          <a:p>
            <a:pPr>
              <a:spcBef>
                <a:spcPts val="0"/>
              </a:spcBef>
            </a:pPr>
            <a:r>
              <a:rPr lang="en-US">
                <a:latin typeface="Source Code Pro" panose="020B0509030403020204" pitchFamily="49" charset="0"/>
                <a:ea typeface="Source Code Pro" panose="020B0509030403020204" pitchFamily="49" charset="0"/>
              </a:rPr>
              <a:t>'your name'</a:t>
            </a:r>
            <a:r>
              <a:rPr lang="en-US">
                <a:latin typeface="+mj-lt"/>
                <a:ea typeface="Source Code Pro" panose="020B0509030403020204" pitchFamily="49" charset="0"/>
              </a:rPr>
              <a:t> or </a:t>
            </a:r>
            <a:r>
              <a:rPr lang="en-US">
                <a:latin typeface="Source Code Pro" panose="020B0509030403020204" pitchFamily="49" charset="0"/>
                <a:ea typeface="Source Code Pro" panose="020B0509030403020204" pitchFamily="49" charset="0"/>
              </a:rPr>
              <a:t>yourname</a:t>
            </a:r>
            <a:r>
              <a:rPr lang="en-US">
                <a:latin typeface="+mj-lt"/>
                <a:ea typeface="Source Code Pro" panose="020B0509030403020204" pitchFamily="49" charset="0"/>
              </a:rPr>
              <a:t> – 1 to 20 characters to help identify whose job it is.</a:t>
            </a:r>
            <a:br>
              <a:rPr lang="en-US" sz="1400">
                <a:latin typeface="+mj-lt"/>
                <a:ea typeface="Source Code Pro" panose="020B0509030403020204" pitchFamily="49" charset="0"/>
              </a:rPr>
            </a:br>
            <a:br>
              <a:rPr lang="en-US" sz="1400">
                <a:latin typeface="+mj-lt"/>
                <a:ea typeface="Source Code Pro" panose="020B0509030403020204" pitchFamily="49" charset="0"/>
              </a:rPr>
            </a:br>
            <a:r>
              <a:rPr lang="en-US">
                <a:latin typeface="+mj-lt"/>
                <a:ea typeface="Source Code Pro" panose="020B0509030403020204" pitchFamily="49" charset="0"/>
              </a:rPr>
              <a:t>Use single quotes, or tick marks, if spaces included.</a:t>
            </a:r>
            <a:endParaRPr lang="en-US" sz="14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a:spcBef>
                <a:spcPts val="0"/>
              </a:spcBef>
            </a:pPr>
            <a:r>
              <a:rPr lang="en-US">
                <a:latin typeface="Source Code Pro" panose="020B0509030403020204" pitchFamily="49" charset="0"/>
                <a:ea typeface="Source Code Pro" panose="020B0509030403020204" pitchFamily="49" charset="0"/>
              </a:rPr>
              <a:t>parameters</a:t>
            </a:r>
            <a:r>
              <a:rPr lang="en-US">
                <a:latin typeface="+mj-lt"/>
                <a:ea typeface="Source Code Pro" panose="020B0509030403020204" pitchFamily="49" charset="0"/>
              </a:rPr>
              <a:t> – Specify traits of the entire job, separated by commas.</a:t>
            </a:r>
            <a:br>
              <a:rPr lang="en-US" sz="1400">
                <a:latin typeface="+mj-lt"/>
                <a:ea typeface="Source Code Pro" panose="020B0509030403020204" pitchFamily="49" charset="0"/>
              </a:rPr>
            </a:br>
            <a:br>
              <a:rPr lang="en-US" sz="1400">
                <a:latin typeface="+mj-lt"/>
                <a:ea typeface="Source Code Pro" panose="020B0509030403020204" pitchFamily="49" charset="0"/>
              </a:rPr>
            </a:br>
            <a:r>
              <a:rPr lang="en-US">
                <a:latin typeface="+mj-lt"/>
                <a:ea typeface="Source Code Pro" panose="020B0509030403020204" pitchFamily="49" charset="0"/>
              </a:rPr>
              <a:t>Order does not matter as they are all keyword parameters.</a:t>
            </a:r>
            <a:endParaRPr lang="en-US">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JOB</a:t>
            </a:r>
            <a:r>
              <a:rPr lang="en-US"/>
              <a:t> Statement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22</a:t>
            </a:fld>
            <a:endParaRPr lang="en-US"/>
          </a:p>
        </p:txBody>
      </p:sp>
    </p:spTree>
    <p:extLst>
      <p:ext uri="{BB962C8B-B14F-4D97-AF65-F5344CB8AC3E}">
        <p14:creationId xmlns:p14="http://schemas.microsoft.com/office/powerpoint/2010/main" val="3525064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8222" y="1752600"/>
            <a:ext cx="10430778" cy="4343400"/>
          </a:xfrm>
        </p:spPr>
        <p:txBody>
          <a:bodyPr>
            <a:normAutofit/>
          </a:bodyPr>
          <a:lstStyle/>
          <a:p>
            <a:pPr marL="0" indent="0">
              <a:spcBef>
                <a:spcPts val="0"/>
              </a:spcBef>
              <a:buNone/>
            </a:pPr>
            <a:r>
              <a:rPr lang="en-US" dirty="0">
                <a:latin typeface="Source Code Pro" panose="020B0509030403020204" pitchFamily="49" charset="0"/>
                <a:ea typeface="Source Code Pro" panose="020B0509030403020204" pitchFamily="49" charset="0"/>
              </a:rPr>
              <a:t>MSGCLASS=</a:t>
            </a:r>
            <a:br>
              <a:rPr lang="en-US" sz="1400"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mj-lt"/>
                <a:ea typeface="Source Code Pro" panose="020B0509030403020204" pitchFamily="49" charset="0"/>
              </a:rPr>
              <a:t>Specifies what is to be done with the job output.</a:t>
            </a:r>
            <a:br>
              <a:rPr lang="en-US" sz="1400"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Source Code Pro" panose="020B0509030403020204" pitchFamily="49" charset="0"/>
                <a:ea typeface="Source Code Pro" panose="020B0509030403020204" pitchFamily="49" charset="0"/>
              </a:rPr>
              <a:t>H</a:t>
            </a:r>
            <a:r>
              <a:rPr lang="en-US" dirty="0">
                <a:latin typeface="+mj-lt"/>
                <a:ea typeface="Source Code Pro" panose="020B0509030403020204" pitchFamily="49" charset="0"/>
              </a:rPr>
              <a:t> – At Marist, specifies job output to be held in output queue until </a:t>
            </a:r>
            <a:br>
              <a:rPr lang="en-US" dirty="0">
                <a:latin typeface="+mj-lt"/>
                <a:ea typeface="Source Code Pro" panose="020B0509030403020204" pitchFamily="49" charset="0"/>
              </a:rPr>
            </a:br>
            <a:r>
              <a:rPr lang="en-US" dirty="0">
                <a:latin typeface="+mj-lt"/>
                <a:ea typeface="Source Code Pro" panose="020B0509030403020204" pitchFamily="49" charset="0"/>
              </a:rPr>
              <a:t>       purged by the user.</a:t>
            </a:r>
            <a:br>
              <a:rPr lang="en-US" sz="1400"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Source Code Pro" panose="020B0509030403020204" pitchFamily="49" charset="0"/>
                <a:ea typeface="Source Code Pro" panose="020B0509030403020204" pitchFamily="49" charset="0"/>
              </a:rPr>
              <a:t>A</a:t>
            </a:r>
            <a:r>
              <a:rPr lang="en-US" dirty="0">
                <a:latin typeface="+mj-lt"/>
                <a:ea typeface="Source Code Pro" panose="020B0509030403020204" pitchFamily="49" charset="0"/>
              </a:rPr>
              <a:t> – At Marist, specifies job to be automatically deleted after an hour.</a:t>
            </a:r>
            <a:br>
              <a:rPr lang="en-US" sz="1400"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Source Code Pro" panose="020B0509030403020204" pitchFamily="49" charset="0"/>
                <a:ea typeface="Source Code Pro" panose="020B0509030403020204" pitchFamily="49" charset="0"/>
              </a:rPr>
              <a:t>5</a:t>
            </a:r>
            <a:r>
              <a:rPr lang="en-US" dirty="0">
                <a:latin typeface="+mj-lt"/>
                <a:ea typeface="Source Code Pro" panose="020B0509030403020204" pitchFamily="49" charset="0"/>
              </a:rPr>
              <a:t> or </a:t>
            </a:r>
            <a:r>
              <a:rPr lang="en-US" dirty="0">
                <a:latin typeface="Source Code Pro" panose="020B0509030403020204" pitchFamily="49" charset="0"/>
                <a:ea typeface="Source Code Pro" panose="020B0509030403020204" pitchFamily="49" charset="0"/>
              </a:rPr>
              <a:t>9</a:t>
            </a:r>
            <a:r>
              <a:rPr lang="en-US" dirty="0">
                <a:latin typeface="+mj-lt"/>
                <a:ea typeface="Source Code Pro" panose="020B0509030403020204" pitchFamily="49" charset="0"/>
              </a:rPr>
              <a:t> – At Marist, specifies job output immediately upon completion.</a:t>
            </a:r>
          </a:p>
          <a:p>
            <a:pPr>
              <a:spcBef>
                <a:spcPts val="0"/>
              </a:spcBef>
            </a:pPr>
            <a:endParaRPr lang="en-US" dirty="0">
              <a:latin typeface="+mj-lt"/>
              <a:ea typeface="Source Code Pro" panose="020B0509030403020204" pitchFamily="49" charset="0"/>
            </a:endParaRPr>
          </a:p>
          <a:p>
            <a:pPr>
              <a:spcBef>
                <a:spcPts val="0"/>
              </a:spcBef>
            </a:pPr>
            <a:endParaRPr lang="en-US" dirty="0">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cs typeface="Times New Roman" panose="02020603050405020304" pitchFamily="18" charset="0"/>
              </a:rPr>
              <a:t>MSGCLASS=</a:t>
            </a:r>
            <a:r>
              <a:rPr lang="en-US">
                <a:latin typeface="Times New Roman" panose="02020603050405020304" pitchFamily="18" charset="0"/>
                <a:ea typeface="Source Code Pro" panose="020B0509030403020204" pitchFamily="49" charset="0"/>
                <a:cs typeface="Times New Roman" panose="02020603050405020304" pitchFamily="18" charset="0"/>
              </a:rPr>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23</a:t>
            </a:fld>
            <a:endParaRPr lang="en-US"/>
          </a:p>
        </p:txBody>
      </p:sp>
    </p:spTree>
    <p:extLst>
      <p:ext uri="{BB962C8B-B14F-4D97-AF65-F5344CB8AC3E}">
        <p14:creationId xmlns:p14="http://schemas.microsoft.com/office/powerpoint/2010/main" val="3976521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6804" y="1676400"/>
            <a:ext cx="10515600" cy="4343400"/>
          </a:xfrm>
        </p:spPr>
        <p:txBody>
          <a:bodyPr>
            <a:normAutofit/>
          </a:bodyPr>
          <a:lstStyle/>
          <a:p>
            <a:pPr marL="0" indent="0">
              <a:spcBef>
                <a:spcPts val="0"/>
              </a:spcBef>
              <a:buNone/>
            </a:pPr>
            <a:r>
              <a:rPr lang="en-US" dirty="0">
                <a:latin typeface="Source Code Pro" panose="020B0509030403020204" pitchFamily="49" charset="0"/>
                <a:ea typeface="Source Code Pro" panose="020B0509030403020204" pitchFamily="49" charset="0"/>
              </a:rPr>
              <a:t>TIME=(</a:t>
            </a:r>
            <a:r>
              <a:rPr lang="en-US" dirty="0" err="1">
                <a:latin typeface="Source Code Pro" panose="020B0509030403020204" pitchFamily="49" charset="0"/>
                <a:ea typeface="Source Code Pro" panose="020B0509030403020204" pitchFamily="49" charset="0"/>
              </a:rPr>
              <a:t>m,s</a:t>
            </a:r>
            <a:r>
              <a:rPr lang="en-US" dirty="0">
                <a:latin typeface="Source Code Pro" panose="020B0509030403020204" pitchFamily="49" charset="0"/>
                <a:ea typeface="Source Code Pro" panose="020B0509030403020204" pitchFamily="49" charset="0"/>
              </a:rPr>
              <a:t>)</a:t>
            </a:r>
            <a:br>
              <a:rPr lang="en-US"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mj-lt"/>
                <a:ea typeface="Source Code Pro" panose="020B0509030403020204" pitchFamily="49" charset="0"/>
              </a:rPr>
              <a:t>Specifies the amount of time the job will need to complete.</a:t>
            </a:r>
            <a:br>
              <a:rPr lang="en-US" sz="1400"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Source Code Pro" panose="020B0509030403020204" pitchFamily="49" charset="0"/>
                <a:ea typeface="Source Code Pro" panose="020B0509030403020204" pitchFamily="49" charset="0"/>
              </a:rPr>
              <a:t>m</a:t>
            </a:r>
            <a:r>
              <a:rPr lang="en-US" dirty="0">
                <a:latin typeface="+mj-lt"/>
                <a:ea typeface="Source Code Pro" panose="020B0509030403020204" pitchFamily="49" charset="0"/>
              </a:rPr>
              <a:t> – number of minutes (integer)</a:t>
            </a:r>
            <a:br>
              <a:rPr lang="en-US" dirty="0">
                <a:latin typeface="+mj-lt"/>
                <a:ea typeface="Source Code Pro" panose="020B0509030403020204" pitchFamily="49" charset="0"/>
              </a:rPr>
            </a:br>
            <a:r>
              <a:rPr lang="en-US" dirty="0">
                <a:latin typeface="Source Code Pro" panose="020B0509030403020204" pitchFamily="49" charset="0"/>
                <a:ea typeface="Source Code Pro" panose="020B0509030403020204" pitchFamily="49" charset="0"/>
              </a:rPr>
              <a:t>s</a:t>
            </a:r>
            <a:r>
              <a:rPr lang="en-US" dirty="0">
                <a:latin typeface="+mj-lt"/>
                <a:ea typeface="Source Code Pro" panose="020B0509030403020204" pitchFamily="49" charset="0"/>
              </a:rPr>
              <a:t> – number of seconds (integer)</a:t>
            </a:r>
            <a:br>
              <a:rPr lang="en-US" sz="1400"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mj-lt"/>
                <a:ea typeface="Source Code Pro" panose="020B0509030403020204" pitchFamily="49" charset="0"/>
              </a:rPr>
              <a:t>Default at Marist for an entire job is </a:t>
            </a:r>
            <a:r>
              <a:rPr lang="en-US" dirty="0">
                <a:latin typeface="Source Code Pro" panose="020B0509030403020204" pitchFamily="49" charset="0"/>
                <a:ea typeface="Source Code Pro" panose="020B0509030403020204" pitchFamily="49" charset="0"/>
              </a:rPr>
              <a:t>TIME=(0,20)</a:t>
            </a:r>
            <a:r>
              <a:rPr lang="en-US" dirty="0">
                <a:latin typeface="+mj-lt"/>
                <a:ea typeface="Source Code Pro" panose="020B0509030403020204" pitchFamily="49" charset="0"/>
              </a:rPr>
              <a:t> or </a:t>
            </a:r>
            <a:r>
              <a:rPr lang="en-US" dirty="0">
                <a:latin typeface="Source Code Pro" panose="020B0509030403020204" pitchFamily="49" charset="0"/>
                <a:ea typeface="Source Code Pro" panose="020B0509030403020204" pitchFamily="49" charset="0"/>
              </a:rPr>
              <a:t>TIME=(,20)</a:t>
            </a:r>
            <a:br>
              <a:rPr lang="en-US"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mj-lt"/>
                <a:ea typeface="Source Code Pro" panose="020B0509030403020204" pitchFamily="49" charset="0"/>
              </a:rPr>
              <a:t>Jobs can sometimes run a little over the specified time.</a:t>
            </a:r>
          </a:p>
          <a:p>
            <a:pPr>
              <a:spcBef>
                <a:spcPts val="0"/>
              </a:spcBef>
            </a:pPr>
            <a:endParaRPr lang="en-US" dirty="0">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TIME=</a:t>
            </a:r>
            <a:r>
              <a:rPr lang="en-US"/>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24</a:t>
            </a:fld>
            <a:endParaRPr lang="en-US"/>
          </a:p>
        </p:txBody>
      </p:sp>
    </p:spTree>
    <p:extLst>
      <p:ext uri="{BB962C8B-B14F-4D97-AF65-F5344CB8AC3E}">
        <p14:creationId xmlns:p14="http://schemas.microsoft.com/office/powerpoint/2010/main" val="3878560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8137"/>
            <a:ext cx="11074400" cy="3878263"/>
          </a:xfrm>
        </p:spPr>
        <p:txBody>
          <a:bodyPr>
            <a:normAutofit/>
          </a:bodyPr>
          <a:lstStyle/>
          <a:p>
            <a:pPr marL="0" indent="0">
              <a:spcBef>
                <a:spcPts val="0"/>
              </a:spcBef>
              <a:buNone/>
            </a:pPr>
            <a:r>
              <a:rPr lang="en-US">
                <a:latin typeface="Source Code Pro" panose="020B0509030403020204" pitchFamily="49" charset="0"/>
                <a:ea typeface="Source Code Pro" panose="020B0509030403020204" pitchFamily="49" charset="0"/>
              </a:rPr>
              <a:t>REGION=nK</a:t>
            </a:r>
            <a:r>
              <a:rPr lang="en-US">
                <a:latin typeface="+mj-lt"/>
                <a:ea typeface="Source Code Pro" panose="020B0509030403020204" pitchFamily="49" charset="0"/>
              </a:rPr>
              <a:t> or </a:t>
            </a:r>
            <a:r>
              <a:rPr lang="en-US">
                <a:latin typeface="Source Code Pro" panose="020B0509030403020204" pitchFamily="49" charset="0"/>
                <a:ea typeface="Source Code Pro" panose="020B0509030403020204" pitchFamily="49" charset="0"/>
              </a:rPr>
              <a:t>nM</a:t>
            </a:r>
            <a:br>
              <a:rPr lang="en-US" sz="1400">
                <a:latin typeface="+mj-lt"/>
                <a:ea typeface="Source Code Pro" panose="020B0509030403020204" pitchFamily="49" charset="0"/>
              </a:rPr>
            </a:br>
            <a:br>
              <a:rPr lang="en-US" sz="1400">
                <a:latin typeface="+mj-lt"/>
                <a:ea typeface="Source Code Pro" panose="020B0509030403020204" pitchFamily="49" charset="0"/>
              </a:rPr>
            </a:br>
            <a:r>
              <a:rPr lang="en-US">
                <a:latin typeface="+mj-lt"/>
                <a:ea typeface="Source Code Pro" panose="020B0509030403020204" pitchFamily="49" charset="0"/>
              </a:rPr>
              <a:t>Specifies the maximum amount of memory for the entire job.</a:t>
            </a:r>
            <a:br>
              <a:rPr lang="en-US" sz="1400">
                <a:latin typeface="+mj-lt"/>
                <a:ea typeface="Source Code Pro" panose="020B0509030403020204" pitchFamily="49" charset="0"/>
              </a:rPr>
            </a:br>
            <a:br>
              <a:rPr lang="en-US" sz="1400">
                <a:latin typeface="+mj-lt"/>
                <a:ea typeface="Source Code Pro" panose="020B0509030403020204" pitchFamily="49" charset="0"/>
              </a:rPr>
            </a:br>
            <a:r>
              <a:rPr lang="en-US">
                <a:latin typeface="Source Code Pro" panose="020B0509030403020204" pitchFamily="49" charset="0"/>
                <a:ea typeface="Source Code Pro" panose="020B0509030403020204" pitchFamily="49" charset="0"/>
              </a:rPr>
              <a:t>nK</a:t>
            </a:r>
            <a:r>
              <a:rPr lang="en-US">
                <a:latin typeface="+mj-lt"/>
                <a:ea typeface="Source Code Pro" panose="020B0509030403020204" pitchFamily="49" charset="0"/>
              </a:rPr>
              <a:t> – Kilobytes, must be multiple of 4, in range 1 to 2097128</a:t>
            </a:r>
            <a:endParaRPr lang="en-US" sz="1400">
              <a:latin typeface="+mj-lt"/>
              <a:ea typeface="Source Code Pro" panose="020B0509030403020204" pitchFamily="49" charset="0"/>
            </a:endParaRPr>
          </a:p>
          <a:p>
            <a:pPr marL="0" indent="0">
              <a:spcBef>
                <a:spcPts val="0"/>
              </a:spcBef>
              <a:buNone/>
            </a:pPr>
            <a:br>
              <a:rPr lang="en-US" sz="1400">
                <a:latin typeface="+mj-lt"/>
                <a:ea typeface="Source Code Pro" panose="020B0509030403020204" pitchFamily="49" charset="0"/>
              </a:rPr>
            </a:br>
            <a:r>
              <a:rPr lang="en-US">
                <a:latin typeface="Source Code Pro" panose="020B0509030403020204" pitchFamily="49" charset="0"/>
                <a:ea typeface="Source Code Pro" panose="020B0509030403020204" pitchFamily="49" charset="0"/>
              </a:rPr>
              <a:t>nM</a:t>
            </a:r>
            <a:r>
              <a:rPr lang="en-US">
                <a:latin typeface="+mj-lt"/>
                <a:ea typeface="Source Code Pro" panose="020B0509030403020204" pitchFamily="49" charset="0"/>
              </a:rPr>
              <a:t> – Megabytes within range 1 to 2047.</a:t>
            </a:r>
            <a:br>
              <a:rPr lang="en-US" sz="1400">
                <a:latin typeface="+mj-lt"/>
                <a:ea typeface="Source Code Pro" panose="020B0509030403020204" pitchFamily="49" charset="0"/>
              </a:rPr>
            </a:br>
            <a:br>
              <a:rPr lang="en-US" sz="1400">
                <a:latin typeface="+mj-lt"/>
                <a:ea typeface="Source Code Pro" panose="020B0509030403020204" pitchFamily="49" charset="0"/>
              </a:rPr>
            </a:br>
            <a:r>
              <a:rPr lang="en-US">
                <a:latin typeface="+mj-lt"/>
                <a:ea typeface="Source Code Pro" panose="020B0509030403020204" pitchFamily="49" charset="0"/>
              </a:rPr>
              <a:t>Default at Marist is </a:t>
            </a:r>
            <a:r>
              <a:rPr lang="en-US">
                <a:latin typeface="Source Code Pro" panose="020B0509030403020204" pitchFamily="49" charset="0"/>
                <a:ea typeface="Source Code Pro" panose="020B0509030403020204" pitchFamily="49" charset="0"/>
              </a:rPr>
              <a:t>REGION=1024K</a:t>
            </a:r>
          </a:p>
          <a:p>
            <a:pPr marL="0" indent="0">
              <a:spcBef>
                <a:spcPts val="0"/>
              </a:spcBef>
              <a:buNone/>
            </a:pPr>
            <a:br>
              <a:rPr lang="en-US" sz="1400">
                <a:latin typeface="+mj-lt"/>
                <a:ea typeface="Source Code Pro" panose="020B0509030403020204" pitchFamily="49" charset="0"/>
              </a:rPr>
            </a:br>
            <a:r>
              <a:rPr lang="en-US">
                <a:latin typeface="+mj-lt"/>
                <a:ea typeface="Source Code Pro" panose="020B0509030403020204" pitchFamily="49" charset="0"/>
              </a:rPr>
              <a:t>Jobs can sometimes use a bit more memory than specified or default.</a:t>
            </a:r>
          </a:p>
          <a:p>
            <a:pPr>
              <a:spcBef>
                <a:spcPts val="0"/>
              </a:spcBef>
            </a:pPr>
            <a:endParaRPr lang="en-US">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REGION=</a:t>
            </a:r>
            <a:r>
              <a:rPr lang="en-US">
                <a:ea typeface="Source Code Pro" panose="020B0509030403020204" pitchFamily="49" charset="0"/>
              </a:rPr>
              <a:t> </a:t>
            </a:r>
            <a:r>
              <a:rPr lang="en-US"/>
              <a:t>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25</a:t>
            </a:fld>
            <a:endParaRPr lang="en-US"/>
          </a:p>
        </p:txBody>
      </p:sp>
    </p:spTree>
    <p:extLst>
      <p:ext uri="{BB962C8B-B14F-4D97-AF65-F5344CB8AC3E}">
        <p14:creationId xmlns:p14="http://schemas.microsoft.com/office/powerpoint/2010/main" val="2795398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1074400" cy="4468812"/>
          </a:xfrm>
        </p:spPr>
        <p:txBody>
          <a:bodyPr>
            <a:normAutofit lnSpcReduction="10000"/>
          </a:bodyPr>
          <a:lstStyle/>
          <a:p>
            <a:pPr marL="0" marR="0" lvl="0" indent="0">
              <a:spcBef>
                <a:spcPts val="0"/>
              </a:spcBef>
              <a:spcAft>
                <a:spcPts val="0"/>
              </a:spcAft>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atin typeface="Source Code Pro" panose="020B0509030403020204" pitchFamily="49" charset="0"/>
                <a:ea typeface="Source Code Pro" panose="020B0509030403020204" pitchFamily="49" charset="0"/>
              </a:rPr>
              <a:t>MSGLEVEL=(stmt,msg)</a:t>
            </a:r>
            <a:br>
              <a:rPr lang="en-US">
                <a:latin typeface="+mj-lt"/>
                <a:ea typeface="Source Code Pro" panose="020B0509030403020204" pitchFamily="49" charset="0"/>
              </a:rPr>
            </a:br>
            <a:br>
              <a:rPr lang="en-US" sz="1400">
                <a:latin typeface="+mj-lt"/>
                <a:ea typeface="Source Code Pro" panose="020B0509030403020204" pitchFamily="49" charset="0"/>
              </a:rPr>
            </a:br>
            <a:r>
              <a:rPr lang="en-US">
                <a:effectLst/>
                <a:latin typeface="Times New Roman" panose="02020603050405020304" pitchFamily="18" charset="0"/>
                <a:ea typeface="Times New Roman" panose="02020603050405020304" pitchFamily="18" charset="0"/>
              </a:rPr>
              <a:t>Controls which JCL statements and system messages are displayed.</a:t>
            </a:r>
            <a:br>
              <a:rPr lang="en-US" sz="1400">
                <a:effectLst/>
                <a:latin typeface="Source Code Pro" panose="020B0509030403020204" pitchFamily="49" charset="0"/>
                <a:ea typeface="Times New Roman" panose="02020603050405020304" pitchFamily="18" charset="0"/>
              </a:rPr>
            </a:br>
            <a:br>
              <a:rPr lang="en-US" sz="1400">
                <a:effectLst/>
                <a:latin typeface="Source Code Pro" panose="020B0509030403020204" pitchFamily="49" charset="0"/>
                <a:ea typeface="Times New Roman" panose="02020603050405020304" pitchFamily="18" charset="0"/>
              </a:rPr>
            </a:br>
            <a:r>
              <a:rPr lang="en-US">
                <a:effectLst/>
                <a:latin typeface="Source Code Pro" panose="020B0509030403020204" pitchFamily="49" charset="0"/>
                <a:ea typeface="Times New Roman" panose="02020603050405020304" pitchFamily="18" charset="0"/>
              </a:rPr>
              <a:t>stmt</a:t>
            </a:r>
            <a:r>
              <a:rPr lang="en-US">
                <a:effectLst/>
                <a:latin typeface="Times New Roman" panose="02020603050405020304" pitchFamily="18" charset="0"/>
                <a:ea typeface="Times New Roman" panose="02020603050405020304" pitchFamily="18" charset="0"/>
              </a:rPr>
              <a:t> – A single digit that specifies which JCL statements should be</a:t>
            </a:r>
            <a:br>
              <a:rPr lang="en-US">
                <a:effectLst/>
                <a:latin typeface="Times New Roman" panose="02020603050405020304" pitchFamily="18" charset="0"/>
                <a:ea typeface="Times New Roman" panose="02020603050405020304" pitchFamily="18" charset="0"/>
              </a:rPr>
            </a:br>
            <a:r>
              <a:rPr lang="en-US">
                <a:effectLst/>
                <a:latin typeface="Times New Roman" panose="02020603050405020304" pitchFamily="18" charset="0"/>
                <a:ea typeface="Times New Roman" panose="02020603050405020304" pitchFamily="18" charset="0"/>
              </a:rPr>
              <a:t>            printed.</a:t>
            </a:r>
            <a:br>
              <a:rPr lang="en-US" sz="1400">
                <a:effectLst/>
                <a:latin typeface="Times New Roman" panose="02020603050405020304" pitchFamily="18" charset="0"/>
                <a:ea typeface="Times New Roman" panose="02020603050405020304" pitchFamily="18" charset="0"/>
              </a:rPr>
            </a:br>
            <a:endParaRPr lang="en-US" sz="140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latin typeface="Source Code Pro" panose="020B0509030403020204" pitchFamily="49" charset="0"/>
                <a:ea typeface="Source Code Pro" panose="020B0509030403020204" pitchFamily="49" charset="0"/>
              </a:rPr>
              <a:t>  </a:t>
            </a:r>
            <a:r>
              <a:rPr lang="en-US">
                <a:effectLst/>
                <a:latin typeface="Source Code Pro" panose="020B0509030403020204" pitchFamily="49" charset="0"/>
                <a:ea typeface="Times New Roman" panose="02020603050405020304" pitchFamily="18" charset="0"/>
              </a:rPr>
              <a:t>0</a:t>
            </a:r>
            <a:r>
              <a:rPr lang="en-US">
                <a:effectLst/>
                <a:latin typeface="Times New Roman" panose="02020603050405020304" pitchFamily="18" charset="0"/>
                <a:ea typeface="Times New Roman" panose="02020603050405020304" pitchFamily="18" charset="0"/>
              </a:rPr>
              <a:t> – Print only the JOB statement.</a:t>
            </a:r>
          </a:p>
          <a:p>
            <a:pPr marL="342900" marR="0" lvl="0" indent="-342900">
              <a:spcBef>
                <a:spcPts val="0"/>
              </a:spcBef>
              <a:spcAft>
                <a:spcPts val="0"/>
              </a:spcAft>
              <a:buFont typeface="Symbol" panose="05050102010706020507" pitchFamily="18" charset="2"/>
              <a:buChar char=""/>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8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effectLst/>
                <a:latin typeface="Source Code Pro" panose="020B0509030403020204" pitchFamily="49" charset="0"/>
                <a:ea typeface="Times New Roman" panose="02020603050405020304" pitchFamily="18" charset="0"/>
              </a:rPr>
              <a:t>  </a:t>
            </a:r>
            <a:r>
              <a:rPr lang="en-US">
                <a:effectLst/>
                <a:latin typeface="Source Code Pro" panose="020B0509030403020204" pitchFamily="49" charset="0"/>
                <a:ea typeface="Times New Roman" panose="02020603050405020304" pitchFamily="18" charset="0"/>
              </a:rPr>
              <a:t>1</a:t>
            </a:r>
            <a:r>
              <a:rPr lang="en-US">
                <a:effectLst/>
                <a:latin typeface="Times New Roman" panose="02020603050405020304" pitchFamily="18" charset="0"/>
                <a:ea typeface="Times New Roman" panose="02020603050405020304" pitchFamily="18" charset="0"/>
              </a:rPr>
              <a:t> – Print only JCL statements, including those from procedures (default).</a:t>
            </a:r>
            <a:endParaRPr lang="en-US" sz="8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800">
              <a:effectLst/>
              <a:latin typeface="Times New Roman" panose="02020603050405020304" pitchFamily="18" charset="0"/>
              <a:ea typeface="Times New Roman" panose="02020603050405020304" pitchFamily="18" charset="0"/>
            </a:endParaRPr>
          </a:p>
          <a:p>
            <a:pPr marL="0" indent="0">
              <a:buNone/>
            </a:pPr>
            <a:r>
              <a:rPr lang="en-US" sz="2400">
                <a:latin typeface="Source Code Pro" panose="020B0509030403020204" pitchFamily="49" charset="0"/>
                <a:ea typeface="Times New Roman" panose="02020603050405020304" pitchFamily="18" charset="0"/>
              </a:rPr>
              <a:t>  </a:t>
            </a:r>
            <a:r>
              <a:rPr lang="en-US">
                <a:effectLst/>
                <a:latin typeface="Source Code Pro" panose="020B0509030403020204" pitchFamily="49" charset="0"/>
                <a:ea typeface="Times New Roman" panose="02020603050405020304" pitchFamily="18" charset="0"/>
                <a:cs typeface="Times New Roman" panose="02020603050405020304" pitchFamily="18" charset="0"/>
              </a:rPr>
              <a:t>2</a:t>
            </a:r>
            <a:r>
              <a:rPr lang="en-US">
                <a:effectLst/>
                <a:latin typeface="Times New Roman" panose="02020603050405020304" pitchFamily="18" charset="0"/>
                <a:ea typeface="Times New Roman" panose="02020603050405020304" pitchFamily="18" charset="0"/>
              </a:rPr>
              <a:t> – Print only JCL statements submitted through the input stream; </a:t>
            </a:r>
            <a:br>
              <a:rPr lang="en-US">
                <a:effectLst/>
                <a:latin typeface="Times New Roman" panose="02020603050405020304" pitchFamily="18" charset="0"/>
                <a:ea typeface="Times New Roman" panose="02020603050405020304" pitchFamily="18" charset="0"/>
              </a:rPr>
            </a:br>
            <a:r>
              <a:rPr lang="en-US">
                <a:effectLst/>
                <a:latin typeface="Times New Roman" panose="02020603050405020304" pitchFamily="18" charset="0"/>
                <a:ea typeface="Times New Roman" panose="02020603050405020304" pitchFamily="18" charset="0"/>
              </a:rPr>
              <a:t>           exclude procedure JCL.</a:t>
            </a:r>
            <a:br>
              <a:rPr lang="en-US">
                <a:effectLst/>
                <a:latin typeface="Times New Roman" panose="02020603050405020304" pitchFamily="18" charset="0"/>
                <a:ea typeface="Times New Roman" panose="02020603050405020304" pitchFamily="18" charset="0"/>
              </a:rPr>
            </a:br>
            <a:endParaRPr lang="en-US">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cs typeface="Times New Roman" panose="02020603050405020304" pitchFamily="18" charset="0"/>
              </a:rPr>
              <a:t>MSGLEVEL=</a:t>
            </a:r>
            <a:r>
              <a:rPr lang="en-US">
                <a:latin typeface="Times New Roman" panose="02020603050405020304" pitchFamily="18" charset="0"/>
                <a:ea typeface="Source Code Pro" panose="020B0509030403020204" pitchFamily="49" charset="0"/>
                <a:cs typeface="Times New Roman" panose="02020603050405020304" pitchFamily="18" charset="0"/>
              </a:rPr>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26</a:t>
            </a:fld>
            <a:endParaRPr lang="en-US"/>
          </a:p>
        </p:txBody>
      </p:sp>
    </p:spTree>
    <p:extLst>
      <p:ext uri="{BB962C8B-B14F-4D97-AF65-F5344CB8AC3E}">
        <p14:creationId xmlns:p14="http://schemas.microsoft.com/office/powerpoint/2010/main" val="645955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09748"/>
            <a:ext cx="10287000" cy="3127377"/>
          </a:xfrm>
        </p:spPr>
        <p:txBody>
          <a:bodyPr>
            <a:normAutofit/>
          </a:bodyPr>
          <a:lstStyle/>
          <a:p>
            <a:pPr marL="0" marR="0" lvl="0" indent="0">
              <a:spcBef>
                <a:spcPts val="0"/>
              </a:spcBef>
              <a:spcAft>
                <a:spcPts val="0"/>
              </a:spcAft>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effectLst/>
                <a:latin typeface="Source Code Pro" panose="020B0509030403020204" pitchFamily="49" charset="0"/>
                <a:ea typeface="Times New Roman" panose="02020603050405020304" pitchFamily="18" charset="0"/>
              </a:rPr>
              <a:t>  </a:t>
            </a:r>
            <a:r>
              <a:rPr lang="en-US">
                <a:effectLst/>
                <a:latin typeface="Source Code Pro" panose="020B0509030403020204" pitchFamily="49" charset="0"/>
                <a:ea typeface="Times New Roman" panose="02020603050405020304" pitchFamily="18" charset="0"/>
              </a:rPr>
              <a:t>msg</a:t>
            </a:r>
            <a:r>
              <a:rPr lang="en-US">
                <a:effectLst/>
                <a:latin typeface="Times New Roman" panose="02020603050405020304" pitchFamily="18" charset="0"/>
                <a:ea typeface="Times New Roman" panose="02020603050405020304" pitchFamily="18" charset="0"/>
              </a:rPr>
              <a:t> – A single digit that specifies which system messages</a:t>
            </a:r>
            <a:br>
              <a:rPr lang="en-US">
                <a:effectLst/>
                <a:latin typeface="Times New Roman" panose="02020603050405020304" pitchFamily="18" charset="0"/>
                <a:ea typeface="Times New Roman" panose="02020603050405020304" pitchFamily="18" charset="0"/>
              </a:rPr>
            </a:br>
            <a:r>
              <a:rPr lang="en-US">
                <a:effectLst/>
                <a:latin typeface="Times New Roman" panose="02020603050405020304" pitchFamily="18" charset="0"/>
                <a:ea typeface="Times New Roman" panose="02020603050405020304" pitchFamily="18" charset="0"/>
              </a:rPr>
              <a:t>              should be printed.</a:t>
            </a:r>
            <a:br>
              <a:rPr lang="en-US" sz="1400">
                <a:effectLst/>
                <a:latin typeface="Times New Roman" panose="02020603050405020304" pitchFamily="18" charset="0"/>
                <a:ea typeface="Times New Roman" panose="02020603050405020304" pitchFamily="18" charset="0"/>
              </a:rPr>
            </a:br>
            <a:endParaRPr lang="en-US" sz="140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latin typeface="Source Code Pro" panose="020B0509030403020204" pitchFamily="49" charset="0"/>
                <a:ea typeface="Source Code Pro" panose="020B0509030403020204" pitchFamily="49" charset="0"/>
              </a:rPr>
              <a:t>  </a:t>
            </a:r>
            <a:r>
              <a:rPr lang="en-US">
                <a:effectLst/>
                <a:latin typeface="Source Code Pro" panose="020B0509030403020204" pitchFamily="49" charset="0"/>
                <a:ea typeface="Times New Roman" panose="02020603050405020304" pitchFamily="18" charset="0"/>
              </a:rPr>
              <a:t>0</a:t>
            </a:r>
            <a:r>
              <a:rPr lang="en-US">
                <a:effectLst/>
                <a:latin typeface="Times New Roman" panose="02020603050405020304" pitchFamily="18" charset="0"/>
                <a:ea typeface="Times New Roman" panose="02020603050405020304" pitchFamily="18" charset="0"/>
              </a:rPr>
              <a:t> – Print step completion messages only; don't print allocation and</a:t>
            </a:r>
            <a:br>
              <a:rPr lang="en-US">
                <a:effectLst/>
                <a:latin typeface="Times New Roman" panose="02020603050405020304" pitchFamily="18" charset="0"/>
                <a:ea typeface="Times New Roman" panose="02020603050405020304" pitchFamily="18" charset="0"/>
              </a:rPr>
            </a:br>
            <a:r>
              <a:rPr lang="en-US">
                <a:effectLst/>
                <a:latin typeface="Times New Roman" panose="02020603050405020304" pitchFamily="18" charset="0"/>
                <a:ea typeface="Times New Roman" panose="02020603050405020304" pitchFamily="18" charset="0"/>
              </a:rPr>
              <a:t>          deallocation messages unless job fails.</a:t>
            </a:r>
          </a:p>
          <a:p>
            <a:pPr marL="342900" marR="0" lvl="0" indent="-342900">
              <a:spcBef>
                <a:spcPts val="0"/>
              </a:spcBef>
              <a:spcAft>
                <a:spcPts val="0"/>
              </a:spcAft>
              <a:buFont typeface="Symbol" panose="05050102010706020507" pitchFamily="18" charset="2"/>
              <a:buChar char=""/>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8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effectLst/>
                <a:latin typeface="Source Code Pro" panose="020B0509030403020204" pitchFamily="49" charset="0"/>
                <a:ea typeface="Times New Roman" panose="02020603050405020304" pitchFamily="18" charset="0"/>
              </a:rPr>
              <a:t>  </a:t>
            </a:r>
            <a:r>
              <a:rPr lang="en-US">
                <a:effectLst/>
                <a:latin typeface="Source Code Pro" panose="020B0509030403020204" pitchFamily="49" charset="0"/>
                <a:ea typeface="Times New Roman" panose="02020603050405020304" pitchFamily="18" charset="0"/>
              </a:rPr>
              <a:t>1</a:t>
            </a:r>
            <a:r>
              <a:rPr lang="en-US">
                <a:effectLst/>
                <a:latin typeface="Times New Roman" panose="02020603050405020304" pitchFamily="18" charset="0"/>
                <a:ea typeface="Times New Roman" panose="02020603050405020304" pitchFamily="18" charset="0"/>
              </a:rPr>
              <a:t> – Print all messages (default).</a:t>
            </a:r>
            <a:endParaRPr lang="en-US" sz="1400">
              <a:effectLst/>
              <a:latin typeface="Times New Roman" panose="02020603050405020304" pitchFamily="18" charset="0"/>
              <a:ea typeface="Times New Roman" panose="02020603050405020304" pitchFamily="18"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cs typeface="Times New Roman" panose="02020603050405020304" pitchFamily="18" charset="0"/>
              </a:rPr>
              <a:t>MSGLEVEL=</a:t>
            </a:r>
            <a:r>
              <a:rPr lang="en-US">
                <a:latin typeface="Times New Roman" panose="02020603050405020304" pitchFamily="18" charset="0"/>
                <a:ea typeface="Source Code Pro" panose="020B0509030403020204" pitchFamily="49" charset="0"/>
                <a:cs typeface="Times New Roman" panose="02020603050405020304" pitchFamily="18" charset="0"/>
              </a:rPr>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27</a:t>
            </a:fld>
            <a:endParaRPr lang="en-US"/>
          </a:p>
        </p:txBody>
      </p:sp>
    </p:spTree>
    <p:extLst>
      <p:ext uri="{BB962C8B-B14F-4D97-AF65-F5344CB8AC3E}">
        <p14:creationId xmlns:p14="http://schemas.microsoft.com/office/powerpoint/2010/main" val="1278821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10439400" cy="2670177"/>
          </a:xfrm>
        </p:spPr>
        <p:txBody>
          <a:bodyPr>
            <a:normAutofit/>
          </a:bodyPr>
          <a:lstStyle/>
          <a:p>
            <a:pPr marL="0" indent="0">
              <a:spcBef>
                <a:spcPts val="0"/>
              </a:spcBef>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ffectLst/>
                <a:latin typeface="Source Code Pro" panose="020B0509030403020204" pitchFamily="49" charset="0"/>
                <a:ea typeface="Source Code Pro" panose="020B0509030403020204" pitchFamily="49" charset="0"/>
              </a:rPr>
              <a:t>NOTIFY=KC03I4C</a:t>
            </a:r>
          </a:p>
          <a:p>
            <a:pPr marL="0" indent="0">
              <a:spcBef>
                <a:spcPts val="0"/>
              </a:spcBef>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latin typeface="Source Code Pro" panose="020B0509030403020204" pitchFamily="49" charset="0"/>
              <a:ea typeface="Source Code Pro" panose="020B0509030403020204" pitchFamily="49" charset="0"/>
            </a:endParaRPr>
          </a:p>
          <a:p>
            <a:pPr>
              <a:spcBef>
                <a:spcPts val="0"/>
              </a:spcBef>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ffectLst/>
                <a:latin typeface="+mj-lt"/>
                <a:ea typeface="Source Code Pro" panose="020B0509030403020204" pitchFamily="49" charset="0"/>
              </a:rPr>
              <a:t>Specifies the user-id of the TSO user to be notified when job completes.</a:t>
            </a:r>
          </a:p>
          <a:p>
            <a:pPr>
              <a:spcBef>
                <a:spcPts val="0"/>
              </a:spcBef>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latin typeface="+mj-lt"/>
              <a:ea typeface="Source Code Pro" panose="020B0509030403020204" pitchFamily="49" charset="0"/>
            </a:endParaRPr>
          </a:p>
          <a:p>
            <a:pPr>
              <a:spcBef>
                <a:spcPts val="0"/>
              </a:spcBef>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ffectLst/>
                <a:latin typeface="+mj-lt"/>
                <a:ea typeface="Source Code Pro" panose="020B0509030403020204" pitchFamily="49" charset="0"/>
              </a:rPr>
              <a:t>At Marist, this would be the user's KC-ID.</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cs typeface="Times New Roman" panose="02020603050405020304" pitchFamily="18" charset="0"/>
              </a:rPr>
              <a:t>NOTIFY=</a:t>
            </a:r>
            <a:r>
              <a:rPr lang="en-US">
                <a:latin typeface="Times New Roman" panose="02020603050405020304" pitchFamily="18" charset="0"/>
                <a:ea typeface="Source Code Pro" panose="020B0509030403020204" pitchFamily="49" charset="0"/>
                <a:cs typeface="Times New Roman" panose="02020603050405020304" pitchFamily="18" charset="0"/>
              </a:rPr>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28</a:t>
            </a:fld>
            <a:endParaRPr lang="en-US"/>
          </a:p>
        </p:txBody>
      </p:sp>
    </p:spTree>
    <p:extLst>
      <p:ext uri="{BB962C8B-B14F-4D97-AF65-F5344CB8AC3E}">
        <p14:creationId xmlns:p14="http://schemas.microsoft.com/office/powerpoint/2010/main" val="1895574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8137"/>
            <a:ext cx="10058400" cy="3649663"/>
          </a:xfrm>
        </p:spPr>
        <p:txBody>
          <a:bodyPr>
            <a:normAutofit/>
          </a:bodyPr>
          <a:lstStyle/>
          <a:p>
            <a:pPr marL="0" indent="0">
              <a:spcBef>
                <a:spcPts val="0"/>
              </a:spcBef>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atin typeface="Source Code Pro" panose="020B0509030403020204" pitchFamily="49" charset="0"/>
                <a:ea typeface="Source Code Pro" panose="020B0509030403020204" pitchFamily="49" charset="0"/>
              </a:rPr>
              <a:t>TYPRUN=SCAN</a:t>
            </a:r>
            <a:br>
              <a:rPr lang="en-US" sz="2000">
                <a:latin typeface="Source Code Pro" panose="020B0509030403020204" pitchFamily="49" charset="0"/>
                <a:ea typeface="Source Code Pro" panose="020B0509030403020204" pitchFamily="49" charset="0"/>
              </a:rPr>
            </a:br>
            <a:br>
              <a:rPr lang="en-US" sz="2000">
                <a:effectLst/>
                <a:latin typeface="+mj-lt"/>
                <a:ea typeface="Source Code Pro" panose="020B0509030403020204" pitchFamily="49" charset="0"/>
              </a:rPr>
            </a:br>
            <a:r>
              <a:rPr lang="en-US">
                <a:effectLst/>
                <a:latin typeface="+mj-lt"/>
                <a:ea typeface="Source Code Pro" panose="020B0509030403020204" pitchFamily="49" charset="0"/>
              </a:rPr>
              <a:t>Used to check JCL for syntax errors but does not actually execute any of the job steps.</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cs typeface="Times New Roman" panose="02020603050405020304" pitchFamily="18" charset="0"/>
              </a:rPr>
              <a:t>TYPRUN=SCAN</a:t>
            </a:r>
            <a:r>
              <a:rPr lang="en-US">
                <a:latin typeface="Times New Roman" panose="02020603050405020304" pitchFamily="18" charset="0"/>
                <a:ea typeface="Source Code Pro" panose="020B0509030403020204" pitchFamily="49" charset="0"/>
                <a:cs typeface="Times New Roman" panose="02020603050405020304" pitchFamily="18" charset="0"/>
              </a:rPr>
              <a:t> Keyword Parameter and Value</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29</a:t>
            </a:fld>
            <a:endParaRPr lang="en-US"/>
          </a:p>
        </p:txBody>
      </p:sp>
    </p:spTree>
    <p:extLst>
      <p:ext uri="{BB962C8B-B14F-4D97-AF65-F5344CB8AC3E}">
        <p14:creationId xmlns:p14="http://schemas.microsoft.com/office/powerpoint/2010/main" val="119338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0591800" cy="4419600"/>
          </a:xfrm>
        </p:spPr>
        <p:txBody>
          <a:bodyPr/>
          <a:lstStyle/>
          <a:p>
            <a:r>
              <a:rPr lang="en-US"/>
              <a:t>A job is a series of one or more programs to be executed.</a:t>
            </a:r>
          </a:p>
          <a:p>
            <a:endParaRPr lang="en-US" sz="1400"/>
          </a:p>
          <a:p>
            <a:r>
              <a:rPr lang="en-US"/>
              <a:t>A job step is the unit of work associated with one program or procedure.</a:t>
            </a:r>
          </a:p>
          <a:p>
            <a:endParaRPr lang="en-US" sz="1400"/>
          </a:p>
          <a:p>
            <a:r>
              <a:rPr lang="en-US"/>
              <a:t>For example:  </a:t>
            </a:r>
            <a:br>
              <a:rPr lang="en-US" sz="1400"/>
            </a:br>
            <a:br>
              <a:rPr lang="en-US" sz="1400"/>
            </a:br>
            <a:r>
              <a:rPr lang="en-US"/>
              <a:t>- Say that we have an Assembler program we want to run and test.  </a:t>
            </a:r>
            <a:br>
              <a:rPr lang="en-US" sz="1400"/>
            </a:br>
            <a:br>
              <a:rPr lang="en-US" sz="1400"/>
            </a:br>
            <a:r>
              <a:rPr lang="en-US"/>
              <a:t>- Using the high-level Assembler, we first must submit our code to the </a:t>
            </a:r>
            <a:br>
              <a:rPr lang="en-US"/>
            </a:br>
            <a:r>
              <a:rPr lang="en-US"/>
              <a:t>   Assembler for assembly.  </a:t>
            </a:r>
          </a:p>
        </p:txBody>
      </p:sp>
      <p:sp>
        <p:nvSpPr>
          <p:cNvPr id="3" name="Title 2"/>
          <p:cNvSpPr>
            <a:spLocks noGrp="1"/>
          </p:cNvSpPr>
          <p:nvPr>
            <p:ph type="title"/>
          </p:nvPr>
        </p:nvSpPr>
        <p:spPr/>
        <p:txBody>
          <a:bodyPr/>
          <a:lstStyle/>
          <a:p>
            <a:r>
              <a:rPr lang="en-US"/>
              <a:t>What is a Job?</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a:t>
            </a:fld>
            <a:endParaRPr lang="en-US"/>
          </a:p>
        </p:txBody>
      </p:sp>
    </p:spTree>
    <p:extLst>
      <p:ext uri="{BB962C8B-B14F-4D97-AF65-F5344CB8AC3E}">
        <p14:creationId xmlns:p14="http://schemas.microsoft.com/office/powerpoint/2010/main" val="2789061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1"/>
            <a:ext cx="10439400" cy="3048000"/>
          </a:xfrm>
        </p:spPr>
        <p:txBody>
          <a:bodyPr>
            <a:normAutofit/>
          </a:bodyPr>
          <a:lstStyle/>
          <a:p>
            <a:pPr marL="0" indent="0">
              <a:spcBef>
                <a:spcPts val="0"/>
              </a:spcBef>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effectLst/>
                <a:latin typeface="Source Code Pro" panose="020B0509030403020204" pitchFamily="49" charset="0"/>
                <a:ea typeface="Source Code Pro" panose="020B0509030403020204" pitchFamily="49" charset="0"/>
              </a:rPr>
              <a:t>//KC01234A JOB ,'ABE LINCOLN',MSGCLASS=H,MSGLEVEL=(0,1)</a:t>
            </a:r>
            <a:br>
              <a:rPr lang="en-US" sz="1400">
                <a:effectLst/>
                <a:latin typeface="Source Code Pro" panose="020B0509030403020204" pitchFamily="49" charset="0"/>
                <a:ea typeface="Source Code Pro" panose="020B0509030403020204" pitchFamily="49" charset="0"/>
              </a:rPr>
            </a:br>
            <a:br>
              <a:rPr lang="en-US" sz="1400">
                <a:effectLst/>
                <a:latin typeface="Source Code Pro" panose="020B0509030403020204" pitchFamily="49" charset="0"/>
                <a:ea typeface="Source Code Pro" panose="020B0509030403020204" pitchFamily="49" charset="0"/>
              </a:rPr>
            </a:br>
            <a:r>
              <a:rPr lang="en-US" sz="2400">
                <a:latin typeface="Source Code Pro" panose="020B0509030403020204" pitchFamily="49" charset="0"/>
                <a:ea typeface="Source Code Pro" panose="020B0509030403020204" pitchFamily="49" charset="0"/>
              </a:rPr>
              <a:t>//KC01234A JOB ,GEO.WASHINGTON,REGION=2048K,MSGCLASS=H</a:t>
            </a:r>
            <a:br>
              <a:rPr lang="en-US" sz="1400">
                <a:latin typeface="Source Code Pro" panose="020B0509030403020204" pitchFamily="49" charset="0"/>
                <a:ea typeface="Source Code Pro" panose="020B0509030403020204" pitchFamily="49" charset="0"/>
              </a:rPr>
            </a:br>
            <a:br>
              <a:rPr lang="en-US" sz="1400">
                <a:latin typeface="Source Code Pro" panose="020B0509030403020204" pitchFamily="49" charset="0"/>
                <a:ea typeface="Source Code Pro" panose="020B0509030403020204" pitchFamily="49" charset="0"/>
              </a:rPr>
            </a:br>
            <a:r>
              <a:rPr lang="en-US" sz="2400">
                <a:latin typeface="Source Code Pro" panose="020B0509030403020204" pitchFamily="49" charset="0"/>
                <a:ea typeface="Source Code Pro" panose="020B0509030403020204" pitchFamily="49" charset="0"/>
              </a:rPr>
              <a:t>//KC01234A JOB ,ADAMS,TIME=(0,8),REGION=1024K,MSGCLASS=H</a:t>
            </a:r>
          </a:p>
          <a:p>
            <a:pPr marL="0" indent="0">
              <a:spcBef>
                <a:spcPts val="0"/>
              </a:spcBef>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sz="1400">
                <a:latin typeface="Source Code Pro" panose="020B0509030403020204" pitchFamily="49" charset="0"/>
                <a:ea typeface="Source Code Pro" panose="020B0509030403020204" pitchFamily="49" charset="0"/>
              </a:rPr>
            </a:br>
            <a:r>
              <a:rPr lang="en-US" sz="2400">
                <a:latin typeface="Source Code Pro" panose="020B0509030403020204" pitchFamily="49" charset="0"/>
                <a:ea typeface="Source Code Pro" panose="020B0509030403020204" pitchFamily="49" charset="0"/>
              </a:rPr>
              <a:t>//KC01234A JOB ,MADISON,MSGCLASS=H,NOTIFY=KC01234</a:t>
            </a:r>
          </a:p>
          <a:p>
            <a:pPr marL="0" indent="0">
              <a:spcBef>
                <a:spcPts val="0"/>
              </a:spcBef>
              <a:buNone/>
              <a:tabLst>
                <a:tab pos="40005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sz="1400">
                <a:latin typeface="Source Code Pro" panose="020B0509030403020204" pitchFamily="49" charset="0"/>
                <a:ea typeface="Source Code Pro" panose="020B0509030403020204" pitchFamily="49" charset="0"/>
              </a:rPr>
            </a:br>
            <a:r>
              <a:rPr lang="en-US" sz="2400">
                <a:latin typeface="Source Code Pro" panose="020B0509030403020204" pitchFamily="49" charset="0"/>
                <a:ea typeface="Source Code Pro" panose="020B0509030403020204" pitchFamily="49" charset="0"/>
              </a:rPr>
              <a:t>//KC01234A JOB ,'F. D. ROOSEVELT',MSGCLASS=H</a:t>
            </a:r>
            <a:endParaRPr lang="en-US" sz="2400">
              <a:effectLst/>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Examples of </a:t>
            </a:r>
            <a:r>
              <a:rPr lang="en-US">
                <a:latin typeface="Source Code Pro" panose="020B0509030403020204" pitchFamily="49" charset="0"/>
                <a:ea typeface="Source Code Pro" panose="020B0509030403020204" pitchFamily="49" charset="0"/>
                <a:cs typeface="Times New Roman" panose="02020603050405020304" pitchFamily="18" charset="0"/>
              </a:rPr>
              <a:t>JOB</a:t>
            </a:r>
            <a:r>
              <a:rPr lang="en-US">
                <a:latin typeface="Times New Roman" panose="02020603050405020304" pitchFamily="18" charset="0"/>
                <a:ea typeface="Source Code Pro" panose="020B0509030403020204" pitchFamily="49" charset="0"/>
                <a:cs typeface="Times New Roman" panose="02020603050405020304" pitchFamily="18" charset="0"/>
              </a:rPr>
              <a:t> Statements</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30</a:t>
            </a:fld>
            <a:endParaRPr lang="en-US"/>
          </a:p>
        </p:txBody>
      </p:sp>
      <p:sp>
        <p:nvSpPr>
          <p:cNvPr id="6" name="TextBox 5">
            <a:extLst>
              <a:ext uri="{FF2B5EF4-FFF2-40B4-BE49-F238E27FC236}">
                <a16:creationId xmlns:a16="http://schemas.microsoft.com/office/drawing/2014/main" id="{0C23C162-C05C-4908-AB56-5C4A6FC703F1}"/>
              </a:ext>
            </a:extLst>
          </p:cNvPr>
          <p:cNvSpPr txBox="1"/>
          <p:nvPr/>
        </p:nvSpPr>
        <p:spPr>
          <a:xfrm>
            <a:off x="857251" y="5455133"/>
            <a:ext cx="9944097" cy="461665"/>
          </a:xfrm>
          <a:prstGeom prst="rect">
            <a:avLst/>
          </a:prstGeom>
          <a:noFill/>
          <a:ln w="28575">
            <a:solidFill>
              <a:srgbClr val="FF0000"/>
            </a:solidFill>
          </a:ln>
        </p:spPr>
        <p:txBody>
          <a:bodyPr wrap="square" rtlCol="0">
            <a:spAutoFit/>
          </a:bodyPr>
          <a:lstStyle/>
          <a:p>
            <a:pPr algn="ctr"/>
            <a:r>
              <a:rPr lang="en-US" sz="2400" b="1">
                <a:solidFill>
                  <a:srgbClr val="FF0000"/>
                </a:solidFill>
                <a:latin typeface="+mj-lt"/>
              </a:rPr>
              <a:t>The version we use at Marist but you can also use </a:t>
            </a:r>
            <a:r>
              <a:rPr lang="en-US" sz="2400" b="1">
                <a:solidFill>
                  <a:srgbClr val="FF0000"/>
                </a:solidFill>
                <a:latin typeface="Source Code Pro" panose="020B0509030403020204" pitchFamily="49" charset="0"/>
                <a:ea typeface="Source Code Pro" panose="020B0509030403020204" pitchFamily="49" charset="0"/>
              </a:rPr>
              <a:t>NOTIFY=</a:t>
            </a:r>
            <a:r>
              <a:rPr lang="en-US" sz="2400" b="1">
                <a:solidFill>
                  <a:srgbClr val="FF0000"/>
                </a:solidFill>
                <a:latin typeface="+mj-lt"/>
              </a:rPr>
              <a:t> if you choose!</a:t>
            </a:r>
          </a:p>
        </p:txBody>
      </p:sp>
      <p:cxnSp>
        <p:nvCxnSpPr>
          <p:cNvPr id="8" name="Straight Arrow Connector 7">
            <a:extLst>
              <a:ext uri="{FF2B5EF4-FFF2-40B4-BE49-F238E27FC236}">
                <a16:creationId xmlns:a16="http://schemas.microsoft.com/office/drawing/2014/main" id="{2C64584F-D911-4BE2-923B-61C29A3BBB0C}"/>
              </a:ext>
            </a:extLst>
          </p:cNvPr>
          <p:cNvCxnSpPr>
            <a:cxnSpLocks/>
          </p:cNvCxnSpPr>
          <p:nvPr/>
        </p:nvCxnSpPr>
        <p:spPr>
          <a:xfrm flipV="1">
            <a:off x="5829300" y="4724400"/>
            <a:ext cx="0" cy="7307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8DFD332-2798-4F79-AC7D-1C69D07B014A}"/>
              </a:ext>
            </a:extLst>
          </p:cNvPr>
          <p:cNvSpPr txBox="1"/>
          <p:nvPr/>
        </p:nvSpPr>
        <p:spPr>
          <a:xfrm>
            <a:off x="609600" y="4191000"/>
            <a:ext cx="8229600" cy="457200"/>
          </a:xfrm>
          <a:prstGeom prst="rect">
            <a:avLst/>
          </a:prstGeom>
          <a:noFill/>
          <a:ln w="28575">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4048890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83344"/>
            <a:ext cx="10668000" cy="2891312"/>
          </a:xfrm>
        </p:spPr>
        <p:txBody>
          <a:bodyPr>
            <a:normAutofit/>
          </a:bodyPr>
          <a:lstStyle/>
          <a:p>
            <a:pPr>
              <a:spcBef>
                <a:spcPts val="0"/>
              </a:spcBef>
            </a:pPr>
            <a:r>
              <a:rPr lang="en-US">
                <a:latin typeface="+mj-lt"/>
                <a:ea typeface="Source Code Pro" panose="020B0509030403020204" pitchFamily="49" charset="0"/>
              </a:rPr>
              <a:t>Used to specify which program or procedure to execute.</a:t>
            </a:r>
          </a:p>
          <a:p>
            <a:pPr>
              <a:spcBef>
                <a:spcPts val="0"/>
              </a:spcBef>
            </a:pPr>
            <a:endParaRPr lang="en-US" sz="20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Each of the </a:t>
            </a:r>
            <a:r>
              <a:rPr lang="en-US">
                <a:latin typeface="Source Code Pro" panose="020B0509030403020204" pitchFamily="49" charset="0"/>
                <a:ea typeface="Source Code Pro" panose="020B0509030403020204" pitchFamily="49" charset="0"/>
              </a:rPr>
              <a:t>EXEC</a:t>
            </a:r>
            <a:r>
              <a:rPr lang="en-US">
                <a:latin typeface="+mj-lt"/>
                <a:ea typeface="Source Code Pro" panose="020B0509030403020204" pitchFamily="49" charset="0"/>
              </a:rPr>
              <a:t> statements along with its associated </a:t>
            </a:r>
            <a:r>
              <a:rPr lang="en-US">
                <a:latin typeface="Source Code Pro" panose="020B0509030403020204" pitchFamily="49" charset="0"/>
                <a:ea typeface="Source Code Pro" panose="020B0509030403020204" pitchFamily="49" charset="0"/>
              </a:rPr>
              <a:t>DD</a:t>
            </a:r>
            <a:r>
              <a:rPr lang="en-US">
                <a:latin typeface="+mj-lt"/>
                <a:ea typeface="Source Code Pro" panose="020B0509030403020204" pitchFamily="49" charset="0"/>
              </a:rPr>
              <a:t> statements is know as a "step" or "job step".</a:t>
            </a:r>
          </a:p>
          <a:p>
            <a:pPr>
              <a:spcBef>
                <a:spcPts val="0"/>
              </a:spcBef>
            </a:pPr>
            <a:endParaRPr lang="en-US" sz="20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There can be as many as 255 steps in a single job but most are 5 or 10 at most.</a:t>
            </a: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EXEC</a:t>
            </a:r>
            <a:r>
              <a:rPr lang="en-US"/>
              <a:t> Statement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31</a:t>
            </a:fld>
            <a:endParaRPr lang="en-US"/>
          </a:p>
        </p:txBody>
      </p:sp>
    </p:spTree>
    <p:extLst>
      <p:ext uri="{BB962C8B-B14F-4D97-AF65-F5344CB8AC3E}">
        <p14:creationId xmlns:p14="http://schemas.microsoft.com/office/powerpoint/2010/main" val="1824396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200"/>
            <a:ext cx="10668000" cy="3348512"/>
          </a:xfrm>
        </p:spPr>
        <p:txBody>
          <a:bodyPr>
            <a:normAutofit/>
          </a:bodyPr>
          <a:lstStyle/>
          <a:p>
            <a:pPr>
              <a:spcBef>
                <a:spcPts val="0"/>
              </a:spcBef>
            </a:pPr>
            <a:endParaRPr lang="en-US" sz="14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Three Formats:</a:t>
            </a:r>
            <a:br>
              <a:rPr lang="en-US" sz="1800">
                <a:latin typeface="+mj-lt"/>
                <a:ea typeface="Source Code Pro" panose="020B0509030403020204" pitchFamily="49" charset="0"/>
              </a:rPr>
            </a:br>
            <a:br>
              <a:rPr lang="en-US" sz="1800">
                <a:latin typeface="+mj-lt"/>
                <a:ea typeface="Source Code Pro" panose="020B0509030403020204" pitchFamily="49" charset="0"/>
              </a:rPr>
            </a:br>
            <a:r>
              <a:rPr lang="en-US">
                <a:latin typeface="Source Code Pro" panose="020B0509030403020204" pitchFamily="49" charset="0"/>
                <a:ea typeface="Source Code Pro" panose="020B0509030403020204" pitchFamily="49" charset="0"/>
              </a:rPr>
              <a:t>//stepname EXEC PGM=prog-name,parameters</a:t>
            </a:r>
            <a:br>
              <a:rPr lang="en-US" sz="2000">
                <a:latin typeface="Source Code Pro" panose="020B0509030403020204" pitchFamily="49" charset="0"/>
                <a:ea typeface="Source Code Pro" panose="020B0509030403020204" pitchFamily="49" charset="0"/>
              </a:rPr>
            </a:br>
            <a:br>
              <a:rPr lang="en-US" sz="2000">
                <a:latin typeface="Source Code Pro" panose="020B0509030403020204" pitchFamily="49" charset="0"/>
                <a:ea typeface="Source Code Pro" panose="020B0509030403020204" pitchFamily="49" charset="0"/>
              </a:rPr>
            </a:br>
            <a:r>
              <a:rPr lang="en-US">
                <a:latin typeface="Source Code Pro" panose="020B0509030403020204" pitchFamily="49" charset="0"/>
                <a:ea typeface="Source Code Pro" panose="020B0509030403020204" pitchFamily="49" charset="0"/>
              </a:rPr>
              <a:t>//stepname EXEC PROC=proc-name,parameters</a:t>
            </a:r>
            <a:br>
              <a:rPr lang="en-US" sz="2000">
                <a:latin typeface="Source Code Pro" panose="020B0509030403020204" pitchFamily="49" charset="0"/>
                <a:ea typeface="Source Code Pro" panose="020B0509030403020204" pitchFamily="49" charset="0"/>
              </a:rPr>
            </a:br>
            <a:br>
              <a:rPr lang="en-US" sz="2000">
                <a:latin typeface="Source Code Pro" panose="020B0509030403020204" pitchFamily="49" charset="0"/>
                <a:ea typeface="Source Code Pro" panose="020B0509030403020204" pitchFamily="49" charset="0"/>
              </a:rPr>
            </a:br>
            <a:r>
              <a:rPr lang="en-US">
                <a:latin typeface="Source Code Pro" panose="020B0509030403020204" pitchFamily="49" charset="0"/>
                <a:ea typeface="Source Code Pro" panose="020B0509030403020204" pitchFamily="49" charset="0"/>
              </a:rPr>
              <a:t>//stepname EXEC proc-name,parameters</a:t>
            </a: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EXEC</a:t>
            </a:r>
            <a:r>
              <a:rPr lang="en-US"/>
              <a:t> Statement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32</a:t>
            </a:fld>
            <a:endParaRPr lang="en-US"/>
          </a:p>
        </p:txBody>
      </p:sp>
    </p:spTree>
    <p:extLst>
      <p:ext uri="{BB962C8B-B14F-4D97-AF65-F5344CB8AC3E}">
        <p14:creationId xmlns:p14="http://schemas.microsoft.com/office/powerpoint/2010/main" val="56404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04785"/>
            <a:ext cx="10515600" cy="3611212"/>
          </a:xfrm>
        </p:spPr>
        <p:txBody>
          <a:bodyPr>
            <a:normAutofit/>
          </a:bodyPr>
          <a:lstStyle/>
          <a:p>
            <a:pPr marL="0" indent="0">
              <a:spcBef>
                <a:spcPts val="0"/>
              </a:spcBef>
              <a:buNone/>
            </a:pPr>
            <a:r>
              <a:rPr lang="en-US">
                <a:latin typeface="Source Code Pro" panose="020B0509030403020204" pitchFamily="49" charset="0"/>
                <a:ea typeface="Source Code Pro" panose="020B0509030403020204" pitchFamily="49" charset="0"/>
              </a:rPr>
              <a:t>stepname</a:t>
            </a:r>
            <a:r>
              <a:rPr lang="en-US">
                <a:ea typeface="Source Code Pro" panose="020B0509030403020204" pitchFamily="49" charset="0"/>
              </a:rPr>
              <a:t> – The name of the job step assigned by the programmer.</a:t>
            </a:r>
            <a:endParaRPr lang="en-US" sz="1800">
              <a:ea typeface="Source Code Pro" panose="020B0509030403020204" pitchFamily="49" charset="0"/>
            </a:endParaRPr>
          </a:p>
          <a:p>
            <a:pPr marL="0" indent="0">
              <a:spcBef>
                <a:spcPts val="0"/>
              </a:spcBef>
              <a:buNone/>
            </a:pPr>
            <a:endParaRPr lang="en-US" sz="1800">
              <a:ea typeface="Source Code Pro" panose="020B0509030403020204" pitchFamily="49" charset="0"/>
            </a:endParaRPr>
          </a:p>
          <a:p>
            <a:pPr>
              <a:spcBef>
                <a:spcPts val="0"/>
              </a:spcBef>
            </a:pPr>
            <a:r>
              <a:rPr lang="en-US">
                <a:ea typeface="Source Code Pro" panose="020B0509030403020204" pitchFamily="49" charset="0"/>
              </a:rPr>
              <a:t>1 to 8 alphanumeric characters and/or national characters (</a:t>
            </a:r>
            <a:r>
              <a:rPr lang="en-US">
                <a:latin typeface="Source Code Pro" panose="020B0509030403020204" pitchFamily="49" charset="0"/>
                <a:ea typeface="Source Code Pro" panose="020B0509030403020204" pitchFamily="49" charset="0"/>
              </a:rPr>
              <a:t>@</a:t>
            </a:r>
            <a:r>
              <a:rPr lang="en-US">
                <a:ea typeface="Source Code Pro" panose="020B0509030403020204" pitchFamily="49" charset="0"/>
              </a:rPr>
              <a:t>, </a:t>
            </a:r>
            <a:r>
              <a:rPr lang="en-US">
                <a:latin typeface="Source Code Pro" panose="020B0509030403020204" pitchFamily="49" charset="0"/>
                <a:ea typeface="Source Code Pro" panose="020B0509030403020204" pitchFamily="49" charset="0"/>
              </a:rPr>
              <a:t>#</a:t>
            </a:r>
            <a:r>
              <a:rPr lang="en-US">
                <a:ea typeface="Source Code Pro" panose="020B0509030403020204" pitchFamily="49" charset="0"/>
              </a:rPr>
              <a:t>, </a:t>
            </a:r>
            <a:r>
              <a:rPr lang="en-US">
                <a:latin typeface="Source Code Pro" panose="020B0509030403020204" pitchFamily="49" charset="0"/>
                <a:ea typeface="Source Code Pro" panose="020B0509030403020204" pitchFamily="49" charset="0"/>
              </a:rPr>
              <a:t>$</a:t>
            </a:r>
            <a:r>
              <a:rPr lang="en-US">
                <a:ea typeface="Source Code Pro" panose="020B0509030403020204" pitchFamily="49" charset="0"/>
              </a:rPr>
              <a:t>) and cannot begin with a digit.</a:t>
            </a:r>
            <a:endParaRPr lang="en-US" sz="1800">
              <a:ea typeface="Source Code Pro" panose="020B0509030403020204" pitchFamily="49" charset="0"/>
            </a:endParaRPr>
          </a:p>
          <a:p>
            <a:pPr>
              <a:spcBef>
                <a:spcPts val="0"/>
              </a:spcBef>
            </a:pPr>
            <a:endParaRPr lang="en-US" sz="1800">
              <a:ea typeface="Source Code Pro" panose="020B0509030403020204" pitchFamily="49" charset="0"/>
            </a:endParaRPr>
          </a:p>
          <a:p>
            <a:pPr>
              <a:spcBef>
                <a:spcPts val="0"/>
              </a:spcBef>
            </a:pPr>
            <a:r>
              <a:rPr lang="en-US">
                <a:ea typeface="Source Code Pro" panose="020B0509030403020204" pitchFamily="49" charset="0"/>
              </a:rPr>
              <a:t>Like most mainframe names, it must include only capital letters.</a:t>
            </a:r>
            <a:endParaRPr lang="en-US" sz="1800">
              <a:ea typeface="Source Code Pro" panose="020B0509030403020204" pitchFamily="49" charset="0"/>
            </a:endParaRPr>
          </a:p>
          <a:p>
            <a:pPr>
              <a:spcBef>
                <a:spcPts val="0"/>
              </a:spcBef>
            </a:pPr>
            <a:endParaRPr lang="en-US" sz="1800">
              <a:ea typeface="Source Code Pro" panose="020B0509030403020204" pitchFamily="49" charset="0"/>
            </a:endParaRPr>
          </a:p>
          <a:p>
            <a:pPr>
              <a:spcBef>
                <a:spcPts val="0"/>
              </a:spcBef>
            </a:pPr>
            <a:r>
              <a:rPr lang="en-US">
                <a:ea typeface="Source Code Pro" panose="020B0509030403020204" pitchFamily="49" charset="0"/>
              </a:rPr>
              <a:t>Common to number them as </a:t>
            </a:r>
            <a:r>
              <a:rPr lang="en-US" sz="2400">
                <a:latin typeface="Source Code Pro" panose="020B0509030403020204" pitchFamily="49" charset="0"/>
                <a:ea typeface="Source Code Pro" panose="020B0509030403020204" pitchFamily="49" charset="0"/>
              </a:rPr>
              <a:t>JSTEP01</a:t>
            </a:r>
            <a:r>
              <a:rPr lang="en-US">
                <a:ea typeface="Source Code Pro" panose="020B0509030403020204" pitchFamily="49" charset="0"/>
              </a:rPr>
              <a:t>, </a:t>
            </a:r>
            <a:r>
              <a:rPr lang="en-US" sz="2400">
                <a:latin typeface="Source Code Pro" panose="020B0509030403020204" pitchFamily="49" charset="0"/>
                <a:ea typeface="Source Code Pro" panose="020B0509030403020204" pitchFamily="49" charset="0"/>
              </a:rPr>
              <a:t>JSTEP02</a:t>
            </a:r>
            <a:r>
              <a:rPr lang="en-US">
                <a:ea typeface="Source Code Pro" panose="020B0509030403020204" pitchFamily="49" charset="0"/>
              </a:rPr>
              <a:t>, </a:t>
            </a:r>
            <a:r>
              <a:rPr lang="en-US" sz="2400">
                <a:latin typeface="Source Code Pro" panose="020B0509030403020204" pitchFamily="49" charset="0"/>
                <a:ea typeface="Source Code Pro" panose="020B0509030403020204" pitchFamily="49" charset="0"/>
              </a:rPr>
              <a:t>JSTEP03</a:t>
            </a:r>
            <a:r>
              <a:rPr lang="en-US">
                <a:ea typeface="Source Code Pro" panose="020B0509030403020204" pitchFamily="49" charset="0"/>
              </a:rPr>
              <a:t>, etc.</a:t>
            </a:r>
            <a:endParaRPr lang="en-US" sz="1400">
              <a:ea typeface="Source Code Pro" panose="020B0509030403020204" pitchFamily="49" charset="0"/>
            </a:endParaRPr>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33</a:t>
            </a:fld>
            <a:endParaRPr lang="en-US"/>
          </a:p>
        </p:txBody>
      </p:sp>
      <p:sp>
        <p:nvSpPr>
          <p:cNvPr id="8" name="Title 2">
            <a:extLst>
              <a:ext uri="{FF2B5EF4-FFF2-40B4-BE49-F238E27FC236}">
                <a16:creationId xmlns:a16="http://schemas.microsoft.com/office/drawing/2014/main" id="{2B774592-70F8-415E-8618-83556D468B3E}"/>
              </a:ext>
            </a:extLst>
          </p:cNvPr>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EXEC</a:t>
            </a:r>
            <a:r>
              <a:rPr lang="en-US"/>
              <a:t> Statement (cont.)</a:t>
            </a:r>
            <a:endParaRPr lang="en-US" dirty="0"/>
          </a:p>
        </p:txBody>
      </p:sp>
    </p:spTree>
    <p:extLst>
      <p:ext uri="{BB962C8B-B14F-4D97-AF65-F5344CB8AC3E}">
        <p14:creationId xmlns:p14="http://schemas.microsoft.com/office/powerpoint/2010/main" val="2970481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61494"/>
            <a:ext cx="10515600" cy="3535012"/>
          </a:xfrm>
        </p:spPr>
        <p:txBody>
          <a:bodyPr>
            <a:normAutofit/>
          </a:bodyPr>
          <a:lstStyle/>
          <a:p>
            <a:pPr marL="0" indent="0">
              <a:spcBef>
                <a:spcPts val="0"/>
              </a:spcBef>
              <a:buNone/>
            </a:pPr>
            <a:r>
              <a:rPr lang="en-US" dirty="0">
                <a:effectLst/>
                <a:latin typeface="Source Code Pro" panose="020B0509030403020204" pitchFamily="49" charset="0"/>
                <a:ea typeface="Source Code Pro" panose="020B0509030403020204" pitchFamily="49" charset="0"/>
              </a:rPr>
              <a:t>PGM=prog-name	PGM=IEFBR14 //executes the end program</a:t>
            </a:r>
            <a:endParaRPr lang="en-US" dirty="0">
              <a:latin typeface="Source Code Pro" panose="020B0509030403020204" pitchFamily="49" charset="0"/>
              <a:ea typeface="Source Code Pro" panose="020B0509030403020204" pitchFamily="49" charset="0"/>
            </a:endParaRPr>
          </a:p>
          <a:p>
            <a:pPr>
              <a:spcBef>
                <a:spcPts val="0"/>
              </a:spcBef>
            </a:pPr>
            <a:r>
              <a:rPr lang="en-US" dirty="0">
                <a:effectLst/>
                <a:latin typeface="Source Code Pro" panose="020B0509030403020204" pitchFamily="49" charset="0"/>
                <a:ea typeface="Source Code Pro" panose="020B0509030403020204" pitchFamily="49" charset="0"/>
              </a:rPr>
              <a:t>prog-name</a:t>
            </a:r>
            <a:r>
              <a:rPr lang="en-US" sz="1400" dirty="0">
                <a:effectLst/>
                <a:latin typeface="Source Code Pro" panose="020B0509030403020204" pitchFamily="49" charset="0"/>
                <a:ea typeface="Source Code Pro" panose="020B0509030403020204" pitchFamily="49" charset="0"/>
              </a:rPr>
              <a:t> </a:t>
            </a:r>
            <a:r>
              <a:rPr lang="en-US" dirty="0">
                <a:effectLst/>
                <a:latin typeface="Times New Roman" panose="02020603050405020304" pitchFamily="18" charset="0"/>
                <a:ea typeface="Times New Roman" panose="02020603050405020304" pitchFamily="18" charset="0"/>
              </a:rPr>
              <a:t>specifies the name of a program. </a:t>
            </a:r>
          </a:p>
          <a:p>
            <a:pPr>
              <a:spcBef>
                <a:spcPts val="0"/>
              </a:spcBef>
            </a:pPr>
            <a:endParaRPr lang="en-US" dirty="0">
              <a:ea typeface="Times New Roman" panose="02020603050405020304" pitchFamily="18" charset="0"/>
            </a:endParaRPr>
          </a:p>
          <a:p>
            <a:pPr>
              <a:spcBef>
                <a:spcPts val="0"/>
              </a:spcBef>
            </a:pPr>
            <a:r>
              <a:rPr lang="en-US" dirty="0">
                <a:latin typeface="Source Code Pro" panose="020B0509030403020204" pitchFamily="49" charset="0"/>
                <a:ea typeface="Source Code Pro" panose="020B0509030403020204" pitchFamily="49" charset="0"/>
              </a:rPr>
              <a:t>prog-name</a:t>
            </a:r>
            <a:r>
              <a:rPr lang="en-US" dirty="0">
                <a:ea typeface="Times New Roman" panose="02020603050405020304" pitchFamily="18" charset="0"/>
              </a:rPr>
              <a:t> a</a:t>
            </a:r>
            <a:r>
              <a:rPr lang="en-US" dirty="0">
                <a:effectLst/>
                <a:latin typeface="Times New Roman" panose="02020603050405020304" pitchFamily="18" charset="0"/>
                <a:ea typeface="Times New Roman" panose="02020603050405020304" pitchFamily="18" charset="0"/>
              </a:rPr>
              <a:t>ctually specifies the name of a program’s program object or load module that is to be fetched and executed at this point in the job stream.</a:t>
            </a:r>
          </a:p>
          <a:p>
            <a:pPr marL="457200" indent="-457200">
              <a:spcBef>
                <a:spcPts val="0"/>
              </a:spcBef>
            </a:pPr>
            <a:endParaRPr lang="en-US" dirty="0">
              <a:ea typeface="Source Code Pro" panose="020B0509030403020204" pitchFamily="49" charset="0"/>
            </a:endParaRPr>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34</a:t>
            </a:fld>
            <a:endParaRPr lang="en-US"/>
          </a:p>
        </p:txBody>
      </p:sp>
      <p:sp>
        <p:nvSpPr>
          <p:cNvPr id="8" name="Title 2">
            <a:extLst>
              <a:ext uri="{FF2B5EF4-FFF2-40B4-BE49-F238E27FC236}">
                <a16:creationId xmlns:a16="http://schemas.microsoft.com/office/drawing/2014/main" id="{2B774592-70F8-415E-8618-83556D468B3E}"/>
              </a:ext>
            </a:extLst>
          </p:cNvPr>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PGM=</a:t>
            </a:r>
            <a:r>
              <a:rPr lang="en-US">
                <a:ea typeface="Source Code Pro" panose="020B0509030403020204" pitchFamily="49" charset="0"/>
              </a:rPr>
              <a:t> Keyword Parameter</a:t>
            </a:r>
            <a:endParaRPr lang="en-US" dirty="0"/>
          </a:p>
        </p:txBody>
      </p:sp>
    </p:spTree>
    <p:extLst>
      <p:ext uri="{BB962C8B-B14F-4D97-AF65-F5344CB8AC3E}">
        <p14:creationId xmlns:p14="http://schemas.microsoft.com/office/powerpoint/2010/main" val="3601312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47800"/>
            <a:ext cx="10820400" cy="4572000"/>
          </a:xfrm>
        </p:spPr>
        <p:txBody>
          <a:bodyPr>
            <a:normAutofit/>
          </a:bodyPr>
          <a:lstStyle/>
          <a:p>
            <a:pPr marL="0" indent="0">
              <a:spcBef>
                <a:spcPts val="0"/>
              </a:spcBef>
              <a:buNone/>
            </a:pPr>
            <a:r>
              <a:rPr lang="en-US">
                <a:effectLst/>
                <a:latin typeface="Source Code Pro" panose="020B0509030403020204" pitchFamily="49" charset="0"/>
                <a:ea typeface="Source Code Pro" panose="020B0509030403020204" pitchFamily="49" charset="0"/>
              </a:rPr>
              <a:t>PROC=proc-name</a:t>
            </a:r>
            <a:endParaRPr lang="en-US">
              <a:effectLst/>
              <a:latin typeface="+mj-lt"/>
              <a:ea typeface="Source Code Pro" panose="020B0509030403020204" pitchFamily="49" charset="0"/>
            </a:endParaRPr>
          </a:p>
          <a:p>
            <a:pPr marL="0" indent="0">
              <a:spcBef>
                <a:spcPts val="0"/>
              </a:spcBef>
              <a:buNone/>
            </a:pPr>
            <a:endParaRPr lang="en-US" sz="1400">
              <a:latin typeface="+mj-lt"/>
              <a:ea typeface="Source Code Pro" panose="020B0509030403020204" pitchFamily="49" charset="0"/>
            </a:endParaRPr>
          </a:p>
          <a:p>
            <a:pPr>
              <a:spcBef>
                <a:spcPts val="0"/>
              </a:spcBef>
            </a:pPr>
            <a:r>
              <a:rPr lang="en-US">
                <a:effectLst/>
                <a:latin typeface="+mj-lt"/>
                <a:ea typeface="Source Code Pro" panose="020B0509030403020204" pitchFamily="49" charset="0"/>
              </a:rPr>
              <a:t>Specifies the name of a cataloged procedure to implement.</a:t>
            </a:r>
            <a:endParaRPr lang="en-US" sz="1400">
              <a:effectLst/>
              <a:latin typeface="+mj-lt"/>
              <a:ea typeface="Source Code Pro" panose="020B0509030403020204" pitchFamily="49" charset="0"/>
            </a:endParaRPr>
          </a:p>
          <a:p>
            <a:pPr>
              <a:spcBef>
                <a:spcPts val="0"/>
              </a:spcBef>
            </a:pPr>
            <a:endParaRPr lang="en-US" sz="1400">
              <a:effectLst/>
              <a:latin typeface="+mj-lt"/>
              <a:ea typeface="Source Code Pro" panose="020B0509030403020204" pitchFamily="49" charset="0"/>
            </a:endParaRPr>
          </a:p>
          <a:p>
            <a:pPr>
              <a:spcBef>
                <a:spcPts val="0"/>
              </a:spcBef>
            </a:pPr>
            <a:r>
              <a:rPr lang="en-US">
                <a:effectLst/>
                <a:latin typeface="Source Code Pro" panose="020B0509030403020204" pitchFamily="49" charset="0"/>
                <a:ea typeface="Source Code Pro" panose="020B0509030403020204" pitchFamily="49" charset="0"/>
              </a:rPr>
              <a:t>proc-name</a:t>
            </a:r>
            <a:r>
              <a:rPr lang="en-US" sz="1400">
                <a:effectLst/>
                <a:latin typeface="Source Code Pro" panose="020B0509030403020204" pitchFamily="49" charset="0"/>
                <a:ea typeface="Source Code Pro" panose="020B0509030403020204" pitchFamily="49" charset="0"/>
              </a:rPr>
              <a:t> </a:t>
            </a:r>
            <a:r>
              <a:rPr lang="en-US">
                <a:effectLst/>
                <a:latin typeface="Times New Roman" panose="02020603050405020304" pitchFamily="18" charset="0"/>
                <a:ea typeface="Times New Roman" panose="02020603050405020304" pitchFamily="18" charset="0"/>
              </a:rPr>
              <a:t>specifies the name of the cataloged procedure.</a:t>
            </a:r>
            <a:endParaRPr lang="en-US" sz="1400">
              <a:effectLst/>
              <a:latin typeface="Times New Roman" panose="02020603050405020304" pitchFamily="18" charset="0"/>
              <a:ea typeface="Times New Roman" panose="02020603050405020304" pitchFamily="18" charset="0"/>
            </a:endParaRPr>
          </a:p>
          <a:p>
            <a:pPr>
              <a:spcBef>
                <a:spcPts val="0"/>
              </a:spcBef>
            </a:pPr>
            <a:endParaRPr lang="en-US" sz="1400">
              <a:ea typeface="Times New Roman" panose="02020603050405020304" pitchFamily="18" charset="0"/>
            </a:endParaRPr>
          </a:p>
          <a:p>
            <a:pPr>
              <a:spcBef>
                <a:spcPts val="0"/>
              </a:spcBef>
            </a:pPr>
            <a:r>
              <a:rPr lang="en-US">
                <a:effectLst/>
                <a:latin typeface="Times New Roman" panose="02020603050405020304" pitchFamily="18" charset="0"/>
                <a:ea typeface="Times New Roman" panose="02020603050405020304" pitchFamily="18" charset="0"/>
              </a:rPr>
              <a:t>Although we will not use procedures this semester, you need to know how to identify when one is being used or referred to.</a:t>
            </a:r>
            <a:endParaRPr lang="en-US" sz="1400">
              <a:effectLst/>
              <a:latin typeface="Times New Roman" panose="02020603050405020304" pitchFamily="18" charset="0"/>
              <a:ea typeface="Times New Roman" panose="02020603050405020304" pitchFamily="18" charset="0"/>
            </a:endParaRPr>
          </a:p>
          <a:p>
            <a:pPr>
              <a:spcBef>
                <a:spcPts val="0"/>
              </a:spcBef>
            </a:pPr>
            <a:endParaRPr lang="en-US" sz="1400">
              <a:ea typeface="Times New Roman" panose="02020603050405020304" pitchFamily="18" charset="0"/>
            </a:endParaRPr>
          </a:p>
          <a:p>
            <a:pPr>
              <a:spcBef>
                <a:spcPts val="0"/>
              </a:spcBef>
            </a:pPr>
            <a:r>
              <a:rPr lang="en-US">
                <a:effectLst/>
                <a:latin typeface="Times New Roman" panose="02020603050405020304" pitchFamily="18" charset="0"/>
                <a:ea typeface="Times New Roman" panose="02020603050405020304" pitchFamily="18" charset="0"/>
              </a:rPr>
              <a:t>They are VERY common in the business world.</a:t>
            </a:r>
            <a:endParaRPr lang="en-US" sz="1800">
              <a:effectLst/>
              <a:latin typeface="Times New Roman" panose="02020603050405020304" pitchFamily="18" charset="0"/>
              <a:ea typeface="Times New Roman" panose="02020603050405020304" pitchFamily="18" charset="0"/>
            </a:endParaRPr>
          </a:p>
          <a:p>
            <a:pPr>
              <a:spcBef>
                <a:spcPts val="0"/>
              </a:spcBef>
            </a:pPr>
            <a:endParaRPr lang="en-US" sz="1400">
              <a:ea typeface="Times New Roman" panose="02020603050405020304" pitchFamily="18" charset="0"/>
            </a:endParaRPr>
          </a:p>
          <a:p>
            <a:pPr>
              <a:spcBef>
                <a:spcPts val="0"/>
              </a:spcBef>
            </a:pPr>
            <a:r>
              <a:rPr lang="en-US">
                <a:effectLst/>
                <a:latin typeface="Times New Roman" panose="02020603050405020304" pitchFamily="18" charset="0"/>
                <a:ea typeface="Times New Roman" panose="02020603050405020304" pitchFamily="18" charset="0"/>
              </a:rPr>
              <a:t>In fact, IBM has procedures for various compilations/assemblies and binding steps.</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cs typeface="Times New Roman" panose="02020603050405020304" pitchFamily="18" charset="0"/>
              </a:rPr>
              <a:t>PROC=</a:t>
            </a:r>
            <a:r>
              <a:rPr lang="en-US">
                <a:latin typeface="Times New Roman" panose="02020603050405020304" pitchFamily="18" charset="0"/>
                <a:ea typeface="Source Code Pro" panose="020B0509030403020204" pitchFamily="49" charset="0"/>
                <a:cs typeface="Times New Roman" panose="02020603050405020304" pitchFamily="18" charset="0"/>
              </a:rPr>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35</a:t>
            </a:fld>
            <a:endParaRPr lang="en-US"/>
          </a:p>
        </p:txBody>
      </p:sp>
    </p:spTree>
    <p:extLst>
      <p:ext uri="{BB962C8B-B14F-4D97-AF65-F5344CB8AC3E}">
        <p14:creationId xmlns:p14="http://schemas.microsoft.com/office/powerpoint/2010/main" val="3589299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199"/>
            <a:ext cx="10210800" cy="3336926"/>
          </a:xfrm>
        </p:spPr>
        <p:txBody>
          <a:bodyPr>
            <a:normAutofit/>
          </a:bodyPr>
          <a:lstStyle/>
          <a:p>
            <a:pPr marL="0" indent="0">
              <a:spcBef>
                <a:spcPts val="0"/>
              </a:spcBef>
              <a:buNone/>
            </a:pPr>
            <a:r>
              <a:rPr lang="en-US">
                <a:effectLst/>
                <a:latin typeface="Source Code Pro" panose="020B0509030403020204" pitchFamily="49" charset="0"/>
                <a:ea typeface="Source Code Pro" panose="020B0509030403020204" pitchFamily="49" charset="0"/>
              </a:rPr>
              <a:t>proc-name</a:t>
            </a:r>
            <a:endParaRPr lang="en-US">
              <a:effectLst/>
              <a:latin typeface="+mj-lt"/>
              <a:ea typeface="Source Code Pro" panose="020B0509030403020204" pitchFamily="49" charset="0"/>
            </a:endParaRPr>
          </a:p>
          <a:p>
            <a:pPr marL="0" indent="0">
              <a:spcBef>
                <a:spcPts val="0"/>
              </a:spcBef>
              <a:buNone/>
            </a:pPr>
            <a:endParaRPr lang="en-US" sz="1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As with </a:t>
            </a:r>
            <a:r>
              <a:rPr lang="en-US">
                <a:latin typeface="Source Code Pro" panose="020B0509030403020204" pitchFamily="49" charset="0"/>
                <a:ea typeface="Source Code Pro" panose="020B0509030403020204" pitchFamily="49" charset="0"/>
              </a:rPr>
              <a:t>PROC=</a:t>
            </a:r>
            <a:r>
              <a:rPr lang="en-US">
                <a:latin typeface="+mj-lt"/>
                <a:ea typeface="Source Code Pro" panose="020B0509030403020204" pitchFamily="49" charset="0"/>
              </a:rPr>
              <a:t>, s</a:t>
            </a:r>
            <a:r>
              <a:rPr lang="en-US">
                <a:effectLst/>
                <a:latin typeface="+mj-lt"/>
                <a:ea typeface="Source Code Pro" panose="020B0509030403020204" pitchFamily="49" charset="0"/>
              </a:rPr>
              <a:t>pecifies the name of a cataloged procedure to implement.</a:t>
            </a:r>
            <a:endParaRPr lang="en-US" sz="1400">
              <a:effectLst/>
              <a:latin typeface="+mj-lt"/>
              <a:ea typeface="Source Code Pro" panose="020B0509030403020204" pitchFamily="49" charset="0"/>
            </a:endParaRPr>
          </a:p>
          <a:p>
            <a:pPr>
              <a:spcBef>
                <a:spcPts val="0"/>
              </a:spcBef>
            </a:pPr>
            <a:endParaRPr lang="en-US" sz="1800">
              <a:effectLst/>
              <a:latin typeface="+mj-lt"/>
              <a:ea typeface="Source Code Pro" panose="020B0509030403020204" pitchFamily="49" charset="0"/>
            </a:endParaRPr>
          </a:p>
          <a:p>
            <a:pPr>
              <a:spcBef>
                <a:spcPts val="0"/>
              </a:spcBef>
            </a:pPr>
            <a:r>
              <a:rPr lang="en-US">
                <a:effectLst/>
                <a:latin typeface="Source Code Pro" panose="020B0509030403020204" pitchFamily="49" charset="0"/>
                <a:ea typeface="Source Code Pro" panose="020B0509030403020204" pitchFamily="49" charset="0"/>
              </a:rPr>
              <a:t>proc-name</a:t>
            </a:r>
            <a:r>
              <a:rPr lang="en-US" sz="1400">
                <a:effectLst/>
                <a:latin typeface="Source Code Pro" panose="020B0509030403020204" pitchFamily="49" charset="0"/>
                <a:ea typeface="Source Code Pro" panose="020B0509030403020204" pitchFamily="49" charset="0"/>
              </a:rPr>
              <a:t> </a:t>
            </a:r>
            <a:r>
              <a:rPr lang="en-US">
                <a:effectLst/>
                <a:latin typeface="Times New Roman" panose="02020603050405020304" pitchFamily="18" charset="0"/>
                <a:ea typeface="Times New Roman" panose="02020603050405020304" pitchFamily="18" charset="0"/>
              </a:rPr>
              <a:t>specifies the name of the cataloged procedure.</a:t>
            </a:r>
          </a:p>
          <a:p>
            <a:pPr>
              <a:spcBef>
                <a:spcPts val="0"/>
              </a:spcBef>
            </a:pPr>
            <a:endParaRPr lang="en-US" sz="1800">
              <a:ea typeface="Times New Roman" panose="02020603050405020304" pitchFamily="18" charset="0"/>
            </a:endParaRPr>
          </a:p>
          <a:p>
            <a:pPr>
              <a:spcBef>
                <a:spcPts val="0"/>
              </a:spcBef>
            </a:pPr>
            <a:r>
              <a:rPr lang="en-US">
                <a:effectLst/>
                <a:latin typeface="Times New Roman" panose="02020603050405020304" pitchFamily="18" charset="0"/>
                <a:ea typeface="Times New Roman" panose="02020603050405020304" pitchFamily="18" charset="0"/>
              </a:rPr>
              <a:t>Treated exactly the same as if </a:t>
            </a:r>
            <a:r>
              <a:rPr lang="en-US">
                <a:effectLst/>
                <a:latin typeface="Source Code Pro" panose="020B0509030403020204" pitchFamily="49" charset="0"/>
                <a:ea typeface="Source Code Pro" panose="020B0509030403020204" pitchFamily="49" charset="0"/>
              </a:rPr>
              <a:t>PROC=proc-name</a:t>
            </a:r>
            <a:r>
              <a:rPr lang="en-US">
                <a:effectLst/>
                <a:latin typeface="Times New Roman" panose="02020603050405020304" pitchFamily="18" charset="0"/>
                <a:ea typeface="Times New Roman" panose="02020603050405020304" pitchFamily="18" charset="0"/>
              </a:rPr>
              <a:t>.</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cs typeface="Times New Roman" panose="02020603050405020304" pitchFamily="18" charset="0"/>
              </a:rPr>
              <a:t>proc-name</a:t>
            </a:r>
            <a:r>
              <a:rPr lang="en-US">
                <a:latin typeface="Times New Roman" panose="02020603050405020304" pitchFamily="18" charset="0"/>
                <a:ea typeface="Source Code Pro" panose="020B0509030403020204" pitchFamily="49" charset="0"/>
                <a:cs typeface="Times New Roman" panose="02020603050405020304" pitchFamily="18" charset="0"/>
              </a:rPr>
              <a:t> </a:t>
            </a:r>
            <a:r>
              <a:rPr lang="en-US" i="1">
                <a:latin typeface="Times New Roman" panose="02020603050405020304" pitchFamily="18" charset="0"/>
                <a:ea typeface="Source Code Pro" panose="020B0509030403020204" pitchFamily="49" charset="0"/>
                <a:cs typeface="Times New Roman" panose="02020603050405020304" pitchFamily="18" charset="0"/>
              </a:rPr>
              <a:t>without</a:t>
            </a:r>
            <a:r>
              <a:rPr lang="en-US">
                <a:latin typeface="Times New Roman" panose="02020603050405020304" pitchFamily="18" charset="0"/>
                <a:ea typeface="Source Code Pro" panose="020B0509030403020204" pitchFamily="49" charset="0"/>
                <a:cs typeface="Times New Roman" panose="02020603050405020304" pitchFamily="18" charset="0"/>
              </a:rPr>
              <a:t> a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36</a:t>
            </a:fld>
            <a:endParaRPr lang="en-US"/>
          </a:p>
        </p:txBody>
      </p:sp>
    </p:spTree>
    <p:extLst>
      <p:ext uri="{BB962C8B-B14F-4D97-AF65-F5344CB8AC3E}">
        <p14:creationId xmlns:p14="http://schemas.microsoft.com/office/powerpoint/2010/main" val="3569840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35162"/>
            <a:ext cx="10439400" cy="2987675"/>
          </a:xfrm>
        </p:spPr>
        <p:txBody>
          <a:bodyPr>
            <a:normAutofit lnSpcReduction="10000"/>
          </a:bodyPr>
          <a:lstStyle/>
          <a:p>
            <a:pPr marL="0" indent="0">
              <a:spcBef>
                <a:spcPts val="0"/>
              </a:spcBef>
              <a:buNone/>
            </a:pPr>
            <a:r>
              <a:rPr lang="en-US" dirty="0">
                <a:latin typeface="Source Code Pro" panose="020B0509030403020204" pitchFamily="49" charset="0"/>
                <a:ea typeface="Source Code Pro" panose="020B0509030403020204" pitchFamily="49" charset="0"/>
              </a:rPr>
              <a:t>parameters</a:t>
            </a:r>
            <a:r>
              <a:rPr lang="en-US" dirty="0">
                <a:latin typeface="+mj-lt"/>
                <a:ea typeface="Source Code Pro" panose="020B0509030403020204" pitchFamily="49" charset="0"/>
              </a:rPr>
              <a:t> – Specify traits of the current job step, separated by commas.</a:t>
            </a:r>
            <a:br>
              <a:rPr lang="en-US" sz="1400"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mj-lt"/>
                <a:ea typeface="Source Code Pro" panose="020B0509030403020204" pitchFamily="49" charset="0"/>
              </a:rPr>
              <a:t>Order does not matter as they are all keyword parameters.</a:t>
            </a:r>
            <a:br>
              <a:rPr lang="en-US" sz="1400" dirty="0">
                <a:latin typeface="+mj-lt"/>
                <a:ea typeface="Source Code Pro" panose="020B0509030403020204" pitchFamily="49" charset="0"/>
              </a:rPr>
            </a:br>
            <a:br>
              <a:rPr lang="en-US" sz="1400" dirty="0">
                <a:latin typeface="+mj-lt"/>
                <a:ea typeface="Source Code Pro" panose="020B0509030403020204" pitchFamily="49" charset="0"/>
              </a:rPr>
            </a:br>
            <a:r>
              <a:rPr lang="en-US" dirty="0">
                <a:latin typeface="+mj-lt"/>
                <a:ea typeface="Source Code Pro" panose="020B0509030403020204" pitchFamily="49" charset="0"/>
              </a:rPr>
              <a:t>Any keyword parameters that can also be coded on the </a:t>
            </a:r>
            <a:r>
              <a:rPr lang="en-US" dirty="0">
                <a:latin typeface="Source Code Pro" panose="020B0509030403020204" pitchFamily="49" charset="0"/>
                <a:ea typeface="Source Code Pro" panose="020B0509030403020204" pitchFamily="49" charset="0"/>
              </a:rPr>
              <a:t>JOB</a:t>
            </a:r>
            <a:r>
              <a:rPr lang="en-US" dirty="0">
                <a:latin typeface="+mj-lt"/>
                <a:ea typeface="Source Code Pro" panose="020B0509030403020204" pitchFamily="49" charset="0"/>
              </a:rPr>
              <a:t> card, i.e., </a:t>
            </a:r>
            <a:r>
              <a:rPr lang="en-US" dirty="0">
                <a:latin typeface="Source Code Pro" panose="020B0509030403020204" pitchFamily="49" charset="0"/>
                <a:ea typeface="Source Code Pro" panose="020B0509030403020204" pitchFamily="49" charset="0"/>
              </a:rPr>
              <a:t>TIME=</a:t>
            </a:r>
            <a:r>
              <a:rPr lang="en-US" dirty="0">
                <a:latin typeface="+mj-lt"/>
                <a:ea typeface="Source Code Pro" panose="020B0509030403020204" pitchFamily="49" charset="0"/>
              </a:rPr>
              <a:t> and </a:t>
            </a:r>
            <a:r>
              <a:rPr lang="en-US" dirty="0">
                <a:latin typeface="Source Code Pro" panose="020B0509030403020204" pitchFamily="49" charset="0"/>
                <a:ea typeface="Source Code Pro" panose="020B0509030403020204" pitchFamily="49" charset="0"/>
              </a:rPr>
              <a:t>REGION=</a:t>
            </a:r>
            <a:r>
              <a:rPr lang="en-US" dirty="0">
                <a:latin typeface="+mj-lt"/>
                <a:ea typeface="Source Code Pro" panose="020B0509030403020204" pitchFamily="49" charset="0"/>
              </a:rPr>
              <a:t> will take precedence over those coded on the </a:t>
            </a:r>
            <a:r>
              <a:rPr lang="en-US" dirty="0">
                <a:latin typeface="Source Code Pro" panose="020B0509030403020204" pitchFamily="49" charset="0"/>
                <a:ea typeface="Source Code Pro" panose="020B0509030403020204" pitchFamily="49" charset="0"/>
              </a:rPr>
              <a:t>EXEC</a:t>
            </a:r>
            <a:r>
              <a:rPr lang="en-US" dirty="0">
                <a:latin typeface="+mj-lt"/>
                <a:ea typeface="Source Code Pro" panose="020B0509030403020204" pitchFamily="49" charset="0"/>
              </a:rPr>
              <a:t> card.</a:t>
            </a: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EXEC</a:t>
            </a:r>
            <a:r>
              <a:rPr lang="en-US"/>
              <a:t> Statement's Parameters</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37</a:t>
            </a:fld>
            <a:endParaRPr lang="en-US"/>
          </a:p>
        </p:txBody>
      </p:sp>
    </p:spTree>
    <p:extLst>
      <p:ext uri="{BB962C8B-B14F-4D97-AF65-F5344CB8AC3E}">
        <p14:creationId xmlns:p14="http://schemas.microsoft.com/office/powerpoint/2010/main" val="3962905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0218024" cy="4419600"/>
          </a:xfrm>
        </p:spPr>
        <p:txBody>
          <a:bodyPr>
            <a:normAutofit/>
          </a:bodyPr>
          <a:lstStyle/>
          <a:p>
            <a:pPr marL="0" indent="0">
              <a:spcBef>
                <a:spcPts val="0"/>
              </a:spcBef>
              <a:buNone/>
            </a:pPr>
            <a:r>
              <a:rPr lang="en-US">
                <a:latin typeface="Source Code Pro" panose="020B0509030403020204" pitchFamily="49" charset="0"/>
                <a:ea typeface="Source Code Pro" panose="020B0509030403020204" pitchFamily="49" charset="0"/>
              </a:rPr>
              <a:t>TIME=(m,s)</a:t>
            </a:r>
            <a:endParaRPr lang="en-US" sz="1800">
              <a:latin typeface="Source Code Pro" panose="020B0509030403020204" pitchFamily="49" charset="0"/>
              <a:ea typeface="Source Code Pro" panose="020B0509030403020204" pitchFamily="49" charset="0"/>
            </a:endParaRPr>
          </a:p>
          <a:p>
            <a:pPr marL="0" indent="0">
              <a:spcBef>
                <a:spcPts val="0"/>
              </a:spcBef>
              <a:buNone/>
            </a:pPr>
            <a:endParaRPr lang="en-US" sz="1800">
              <a:latin typeface="Source Code Pro" panose="020B0509030403020204" pitchFamily="49" charset="0"/>
              <a:ea typeface="Source Code Pro" panose="020B0509030403020204" pitchFamily="49" charset="0"/>
            </a:endParaRPr>
          </a:p>
          <a:p>
            <a:pPr>
              <a:spcBef>
                <a:spcPts val="0"/>
              </a:spcBef>
            </a:pPr>
            <a:r>
              <a:rPr lang="en-US">
                <a:latin typeface="+mj-lt"/>
                <a:ea typeface="Source Code Pro" panose="020B0509030403020204" pitchFamily="49" charset="0"/>
              </a:rPr>
              <a:t>Specifies the amount of time the job step will need to complete.</a:t>
            </a:r>
            <a:endParaRPr lang="en-US" sz="1800">
              <a:latin typeface="+mj-lt"/>
              <a:ea typeface="Source Code Pro" panose="020B0509030403020204" pitchFamily="49" charset="0"/>
            </a:endParaRPr>
          </a:p>
          <a:p>
            <a:pPr>
              <a:spcBef>
                <a:spcPts val="0"/>
              </a:spcBef>
            </a:pPr>
            <a:endParaRPr lang="en-US" sz="1800">
              <a:latin typeface="+mj-lt"/>
              <a:ea typeface="Source Code Pro" panose="020B0509030403020204" pitchFamily="49" charset="0"/>
            </a:endParaRPr>
          </a:p>
          <a:p>
            <a:pPr>
              <a:spcBef>
                <a:spcPts val="0"/>
              </a:spcBef>
            </a:pPr>
            <a:r>
              <a:rPr lang="en-US">
                <a:latin typeface="Source Code Pro" panose="020B0509030403020204" pitchFamily="49" charset="0"/>
                <a:ea typeface="Source Code Pro" panose="020B0509030403020204" pitchFamily="49" charset="0"/>
              </a:rPr>
              <a:t>m</a:t>
            </a:r>
            <a:r>
              <a:rPr lang="en-US">
                <a:latin typeface="+mj-lt"/>
                <a:ea typeface="Source Code Pro" panose="020B0509030403020204" pitchFamily="49" charset="0"/>
              </a:rPr>
              <a:t> – number of minutes (integer)</a:t>
            </a:r>
            <a:endParaRPr lang="en-US" sz="1800">
              <a:latin typeface="+mj-lt"/>
              <a:ea typeface="Source Code Pro" panose="020B0509030403020204" pitchFamily="49" charset="0"/>
            </a:endParaRPr>
          </a:p>
          <a:p>
            <a:pPr>
              <a:spcBef>
                <a:spcPts val="0"/>
              </a:spcBef>
            </a:pPr>
            <a:endParaRPr lang="en-US" sz="1800">
              <a:latin typeface="+mj-lt"/>
              <a:ea typeface="Source Code Pro" panose="020B0509030403020204" pitchFamily="49" charset="0"/>
            </a:endParaRPr>
          </a:p>
          <a:p>
            <a:pPr>
              <a:spcBef>
                <a:spcPts val="0"/>
              </a:spcBef>
            </a:pPr>
            <a:r>
              <a:rPr lang="en-US">
                <a:latin typeface="Source Code Pro" panose="020B0509030403020204" pitchFamily="49" charset="0"/>
                <a:ea typeface="Source Code Pro" panose="020B0509030403020204" pitchFamily="49" charset="0"/>
              </a:rPr>
              <a:t>n</a:t>
            </a:r>
            <a:r>
              <a:rPr lang="en-US">
                <a:latin typeface="+mj-lt"/>
                <a:ea typeface="Source Code Pro" panose="020B0509030403020204" pitchFamily="49" charset="0"/>
              </a:rPr>
              <a:t> – number of seconds (integer)</a:t>
            </a:r>
            <a:endParaRPr lang="en-US" sz="1800">
              <a:latin typeface="+mj-lt"/>
              <a:ea typeface="Source Code Pro" panose="020B0509030403020204" pitchFamily="49" charset="0"/>
            </a:endParaRPr>
          </a:p>
          <a:p>
            <a:pPr>
              <a:spcBef>
                <a:spcPts val="0"/>
              </a:spcBef>
            </a:pPr>
            <a:endParaRPr lang="en-US" sz="1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Default at Marist for a job step is </a:t>
            </a:r>
            <a:r>
              <a:rPr lang="en-US">
                <a:latin typeface="Source Code Pro" panose="020B0509030403020204" pitchFamily="49" charset="0"/>
                <a:ea typeface="Source Code Pro" panose="020B0509030403020204" pitchFamily="49" charset="0"/>
              </a:rPr>
              <a:t>TIME=(0,5)</a:t>
            </a:r>
            <a:r>
              <a:rPr lang="en-US">
                <a:latin typeface="+mj-lt"/>
                <a:ea typeface="Source Code Pro" panose="020B0509030403020204" pitchFamily="49" charset="0"/>
              </a:rPr>
              <a:t> or </a:t>
            </a:r>
            <a:r>
              <a:rPr lang="en-US">
                <a:latin typeface="Source Code Pro" panose="020B0509030403020204" pitchFamily="49" charset="0"/>
                <a:ea typeface="Source Code Pro" panose="020B0509030403020204" pitchFamily="49" charset="0"/>
              </a:rPr>
              <a:t>TIME=(,5)</a:t>
            </a:r>
            <a:endParaRPr lang="en-US" sz="1800">
              <a:latin typeface="Source Code Pro" panose="020B0509030403020204" pitchFamily="49" charset="0"/>
              <a:ea typeface="Source Code Pro" panose="020B0509030403020204" pitchFamily="49" charset="0"/>
            </a:endParaRPr>
          </a:p>
          <a:p>
            <a:pPr>
              <a:spcBef>
                <a:spcPts val="0"/>
              </a:spcBef>
            </a:pPr>
            <a:endParaRPr lang="en-US" sz="1800">
              <a:latin typeface="Source Code Pro" panose="020B0509030403020204" pitchFamily="49" charset="0"/>
              <a:ea typeface="Source Code Pro" panose="020B0509030403020204" pitchFamily="49" charset="0"/>
            </a:endParaRPr>
          </a:p>
          <a:p>
            <a:pPr>
              <a:spcBef>
                <a:spcPts val="0"/>
              </a:spcBef>
            </a:pPr>
            <a:r>
              <a:rPr lang="en-US">
                <a:latin typeface="+mj-lt"/>
                <a:ea typeface="Source Code Pro" panose="020B0509030403020204" pitchFamily="49" charset="0"/>
              </a:rPr>
              <a:t>Job steps can sometimes run a little over the specified time.</a:t>
            </a:r>
          </a:p>
          <a:p>
            <a:pPr>
              <a:spcBef>
                <a:spcPts val="0"/>
              </a:spcBef>
            </a:pPr>
            <a:endParaRPr lang="en-US">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cs typeface="Times New Roman" panose="02020603050405020304" pitchFamily="18" charset="0"/>
              </a:rPr>
              <a:t>TIME=</a:t>
            </a:r>
            <a:r>
              <a:rPr lang="en-US">
                <a:latin typeface="Times New Roman" panose="02020603050405020304" pitchFamily="18" charset="0"/>
                <a:ea typeface="Source Code Pro" panose="020B0509030403020204" pitchFamily="49" charset="0"/>
                <a:cs typeface="Times New Roman" panose="02020603050405020304" pitchFamily="18" charset="0"/>
              </a:rPr>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38</a:t>
            </a:fld>
            <a:endParaRPr lang="en-US"/>
          </a:p>
        </p:txBody>
      </p:sp>
    </p:spTree>
    <p:extLst>
      <p:ext uri="{BB962C8B-B14F-4D97-AF65-F5344CB8AC3E}">
        <p14:creationId xmlns:p14="http://schemas.microsoft.com/office/powerpoint/2010/main" val="2300728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47800"/>
            <a:ext cx="10439400" cy="4419600"/>
          </a:xfrm>
        </p:spPr>
        <p:txBody>
          <a:bodyPr>
            <a:normAutofit lnSpcReduction="10000"/>
          </a:bodyPr>
          <a:lstStyle/>
          <a:p>
            <a:pPr marL="0" indent="0">
              <a:spcBef>
                <a:spcPts val="0"/>
              </a:spcBef>
              <a:buNone/>
            </a:pPr>
            <a:r>
              <a:rPr lang="en-US">
                <a:latin typeface="Source Code Pro" panose="020B0509030403020204" pitchFamily="49" charset="0"/>
                <a:ea typeface="Source Code Pro" panose="020B0509030403020204" pitchFamily="49" charset="0"/>
              </a:rPr>
              <a:t>REGION=nK</a:t>
            </a:r>
            <a:r>
              <a:rPr lang="en-US">
                <a:latin typeface="+mj-lt"/>
                <a:ea typeface="Source Code Pro" panose="020B0509030403020204" pitchFamily="49" charset="0"/>
              </a:rPr>
              <a:t> or </a:t>
            </a:r>
            <a:r>
              <a:rPr lang="en-US">
                <a:latin typeface="Source Code Pro" panose="020B0509030403020204" pitchFamily="49" charset="0"/>
                <a:ea typeface="Source Code Pro" panose="020B0509030403020204" pitchFamily="49" charset="0"/>
              </a:rPr>
              <a:t>nM</a:t>
            </a:r>
            <a:endParaRPr lang="en-US" sz="1800">
              <a:latin typeface="Source Code Pro" panose="020B0509030403020204" pitchFamily="49" charset="0"/>
              <a:ea typeface="Source Code Pro" panose="020B0509030403020204" pitchFamily="49" charset="0"/>
            </a:endParaRPr>
          </a:p>
          <a:p>
            <a:pPr marL="0" indent="0">
              <a:spcBef>
                <a:spcPts val="0"/>
              </a:spcBef>
              <a:buNone/>
            </a:pPr>
            <a:endParaRPr lang="en-US" sz="1800">
              <a:latin typeface="Source Code Pro" panose="020B0509030403020204" pitchFamily="49" charset="0"/>
              <a:ea typeface="Source Code Pro" panose="020B0509030403020204" pitchFamily="49" charset="0"/>
            </a:endParaRPr>
          </a:p>
          <a:p>
            <a:pPr>
              <a:spcBef>
                <a:spcPts val="0"/>
              </a:spcBef>
            </a:pPr>
            <a:r>
              <a:rPr lang="en-US">
                <a:latin typeface="+mj-lt"/>
                <a:ea typeface="Source Code Pro" panose="020B0509030403020204" pitchFamily="49" charset="0"/>
              </a:rPr>
              <a:t>Specifies the maximum amount of memory for the single job step.</a:t>
            </a:r>
            <a:br>
              <a:rPr lang="en-US" sz="1800">
                <a:latin typeface="+mj-lt"/>
                <a:ea typeface="Source Code Pro" panose="020B0509030403020204" pitchFamily="49" charset="0"/>
              </a:rPr>
            </a:br>
            <a:endParaRPr lang="en-US" sz="1800">
              <a:latin typeface="+mj-lt"/>
              <a:ea typeface="Source Code Pro" panose="020B0509030403020204" pitchFamily="49" charset="0"/>
            </a:endParaRPr>
          </a:p>
          <a:p>
            <a:pPr>
              <a:spcBef>
                <a:spcPts val="0"/>
              </a:spcBef>
            </a:pPr>
            <a:r>
              <a:rPr lang="en-US">
                <a:latin typeface="Source Code Pro" panose="020B0509030403020204" pitchFamily="49" charset="0"/>
                <a:ea typeface="Source Code Pro" panose="020B0509030403020204" pitchFamily="49" charset="0"/>
              </a:rPr>
              <a:t>nK</a:t>
            </a:r>
            <a:r>
              <a:rPr lang="en-US">
                <a:latin typeface="+mj-lt"/>
                <a:ea typeface="Source Code Pro" panose="020B0509030403020204" pitchFamily="49" charset="0"/>
              </a:rPr>
              <a:t> – Kilobytes, must be multiple of 4, in range 1 to 2097128.</a:t>
            </a:r>
            <a:br>
              <a:rPr lang="en-US" sz="1800">
                <a:latin typeface="+mj-lt"/>
                <a:ea typeface="Source Code Pro" panose="020B0509030403020204" pitchFamily="49" charset="0"/>
              </a:rPr>
            </a:br>
            <a:endParaRPr lang="en-US" sz="1800">
              <a:latin typeface="+mj-lt"/>
              <a:ea typeface="Source Code Pro" panose="020B0509030403020204" pitchFamily="49" charset="0"/>
            </a:endParaRPr>
          </a:p>
          <a:p>
            <a:pPr>
              <a:spcBef>
                <a:spcPts val="0"/>
              </a:spcBef>
            </a:pPr>
            <a:r>
              <a:rPr lang="en-US">
                <a:latin typeface="Source Code Pro" panose="020B0509030403020204" pitchFamily="49" charset="0"/>
                <a:ea typeface="Source Code Pro" panose="020B0509030403020204" pitchFamily="49" charset="0"/>
              </a:rPr>
              <a:t>nM</a:t>
            </a:r>
            <a:r>
              <a:rPr lang="en-US">
                <a:latin typeface="+mj-lt"/>
                <a:ea typeface="Source Code Pro" panose="020B0509030403020204" pitchFamily="49" charset="0"/>
              </a:rPr>
              <a:t> – Megabytes within range 1 to 2047.</a:t>
            </a:r>
            <a:endParaRPr lang="en-US" sz="1800">
              <a:latin typeface="+mj-lt"/>
              <a:ea typeface="Source Code Pro" panose="020B0509030403020204" pitchFamily="49" charset="0"/>
            </a:endParaRPr>
          </a:p>
          <a:p>
            <a:pPr>
              <a:spcBef>
                <a:spcPts val="0"/>
              </a:spcBef>
            </a:pPr>
            <a:endParaRPr lang="en-US" sz="1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Default for a single job step at Marist is </a:t>
            </a:r>
            <a:r>
              <a:rPr lang="en-US">
                <a:latin typeface="Source Code Pro" panose="020B0509030403020204" pitchFamily="49" charset="0"/>
                <a:ea typeface="Source Code Pro" panose="020B0509030403020204" pitchFamily="49" charset="0"/>
              </a:rPr>
              <a:t>REGION=128K</a:t>
            </a:r>
            <a:br>
              <a:rPr lang="en-US" sz="1800">
                <a:latin typeface="Source Code Pro" panose="020B0509030403020204" pitchFamily="49" charset="0"/>
                <a:ea typeface="Source Code Pro" panose="020B0509030403020204" pitchFamily="49" charset="0"/>
              </a:rPr>
            </a:br>
            <a:endParaRPr lang="en-US" sz="1800">
              <a:latin typeface="Source Code Pro" panose="020B0509030403020204" pitchFamily="49" charset="0"/>
              <a:ea typeface="Source Code Pro" panose="020B0509030403020204" pitchFamily="49" charset="0"/>
            </a:endParaRPr>
          </a:p>
          <a:p>
            <a:pPr>
              <a:spcBef>
                <a:spcPts val="0"/>
              </a:spcBef>
            </a:pPr>
            <a:r>
              <a:rPr lang="en-US">
                <a:latin typeface="+mj-lt"/>
                <a:ea typeface="Source Code Pro" panose="020B0509030403020204" pitchFamily="49" charset="0"/>
              </a:rPr>
              <a:t>Job steps can sometimes use a bit more memory than specified or default.</a:t>
            </a:r>
          </a:p>
          <a:p>
            <a:pPr>
              <a:spcBef>
                <a:spcPts val="0"/>
              </a:spcBef>
            </a:pPr>
            <a:endParaRPr lang="en-US">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cs typeface="Times New Roman" panose="02020603050405020304" pitchFamily="18" charset="0"/>
              </a:rPr>
              <a:t>REGION=</a:t>
            </a:r>
            <a:r>
              <a:rPr lang="en-US">
                <a:latin typeface="Times New Roman" panose="02020603050405020304" pitchFamily="18" charset="0"/>
                <a:ea typeface="Source Code Pro" panose="020B0509030403020204" pitchFamily="49" charset="0"/>
                <a:cs typeface="Times New Roman" panose="02020603050405020304" pitchFamily="18" charset="0"/>
              </a:rPr>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39</a:t>
            </a:fld>
            <a:endParaRPr lang="en-US"/>
          </a:p>
        </p:txBody>
      </p:sp>
    </p:spTree>
    <p:extLst>
      <p:ext uri="{BB962C8B-B14F-4D97-AF65-F5344CB8AC3E}">
        <p14:creationId xmlns:p14="http://schemas.microsoft.com/office/powerpoint/2010/main" val="37136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36725"/>
            <a:ext cx="10439400" cy="4495800"/>
          </a:xfrm>
        </p:spPr>
        <p:txBody>
          <a:bodyPr/>
          <a:lstStyle/>
          <a:p>
            <a:pPr marL="400050" lvl="1" indent="0">
              <a:buNone/>
            </a:pPr>
            <a:r>
              <a:rPr lang="en-US"/>
              <a:t>- To use the Assembler, we would have a job step that executes the </a:t>
            </a:r>
            <a:br>
              <a:rPr lang="en-US"/>
            </a:br>
            <a:r>
              <a:rPr lang="en-US"/>
              <a:t>   high-level Assembler that reads our source code and turns it into </a:t>
            </a:r>
            <a:br>
              <a:rPr lang="en-US"/>
            </a:br>
            <a:r>
              <a:rPr lang="en-US"/>
              <a:t>   something executable.  (Well, it's not quite executable yet, though.)</a:t>
            </a:r>
            <a:br>
              <a:rPr lang="en-US" sz="1800"/>
            </a:br>
            <a:br>
              <a:rPr lang="en-US" sz="1800"/>
            </a:br>
            <a:r>
              <a:rPr lang="en-US"/>
              <a:t>- The file that comes out of the Assembler is not quite executable so</a:t>
            </a:r>
            <a:br>
              <a:rPr lang="en-US"/>
            </a:br>
            <a:r>
              <a:rPr lang="en-US"/>
              <a:t>  we must create another job step that executes the Binder.</a:t>
            </a:r>
            <a:br>
              <a:rPr lang="en-US" sz="1800"/>
            </a:br>
            <a:r>
              <a:rPr lang="en-US" sz="1800"/>
              <a:t> </a:t>
            </a:r>
            <a:br>
              <a:rPr lang="en-US" sz="1800"/>
            </a:br>
            <a:r>
              <a:rPr lang="en-US"/>
              <a:t>- The Binder takes the object module as input and creates an</a:t>
            </a:r>
            <a:br>
              <a:rPr lang="en-US"/>
            </a:br>
            <a:r>
              <a:rPr lang="en-US"/>
              <a:t>  executable module known as a program object (sometimes still </a:t>
            </a:r>
            <a:br>
              <a:rPr lang="en-US"/>
            </a:br>
            <a:r>
              <a:rPr lang="en-US"/>
              <a:t>  referred to as a load module).</a:t>
            </a:r>
          </a:p>
        </p:txBody>
      </p:sp>
      <p:sp>
        <p:nvSpPr>
          <p:cNvPr id="3" name="Title 2"/>
          <p:cNvSpPr>
            <a:spLocks noGrp="1"/>
          </p:cNvSpPr>
          <p:nvPr>
            <p:ph type="title"/>
          </p:nvPr>
        </p:nvSpPr>
        <p:spPr/>
        <p:txBody>
          <a:bodyPr/>
          <a:lstStyle/>
          <a:p>
            <a:r>
              <a:rPr lang="en-US"/>
              <a:t>What is a Job?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a:t>
            </a:fld>
            <a:endParaRPr lang="en-US"/>
          </a:p>
        </p:txBody>
      </p:sp>
    </p:spTree>
    <p:extLst>
      <p:ext uri="{BB962C8B-B14F-4D97-AF65-F5344CB8AC3E}">
        <p14:creationId xmlns:p14="http://schemas.microsoft.com/office/powerpoint/2010/main" val="1049926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5017" y="1624269"/>
            <a:ext cx="11481965" cy="4191000"/>
          </a:xfrm>
        </p:spPr>
        <p:txBody>
          <a:bodyPr>
            <a:normAutofit fontScale="92500" lnSpcReduction="10000"/>
          </a:bodyPr>
          <a:lstStyle/>
          <a:p>
            <a:pPr marL="0" indent="0">
              <a:spcBef>
                <a:spcPts val="0"/>
              </a:spcBef>
              <a:buNone/>
            </a:pPr>
            <a:r>
              <a:rPr lang="en-US">
                <a:latin typeface="Source Code Pro" panose="020B0509030403020204" pitchFamily="49" charset="0"/>
                <a:ea typeface="Source Code Pro" panose="020B0509030403020204" pitchFamily="49" charset="0"/>
              </a:rPr>
              <a:t>COND=(n,operator)</a:t>
            </a:r>
            <a:br>
              <a:rPr lang="en-US">
                <a:latin typeface="Source Code Pro" panose="020B0509030403020204" pitchFamily="49" charset="0"/>
                <a:ea typeface="Source Code Pro" panose="020B0509030403020204" pitchFamily="49" charset="0"/>
              </a:rPr>
            </a:br>
            <a:r>
              <a:rPr lang="en-US">
                <a:latin typeface="Source Code Pro" panose="020B0509030403020204" pitchFamily="49" charset="0"/>
                <a:ea typeface="Source Code Pro" panose="020B0509030403020204" pitchFamily="49" charset="0"/>
              </a:rPr>
              <a:t>    =(n,operator,stepname)</a:t>
            </a:r>
            <a:br>
              <a:rPr lang="en-US">
                <a:latin typeface="Source Code Pro" panose="020B0509030403020204" pitchFamily="49" charset="0"/>
                <a:ea typeface="Source Code Pro" panose="020B0509030403020204" pitchFamily="49" charset="0"/>
              </a:rPr>
            </a:br>
            <a:r>
              <a:rPr lang="en-US">
                <a:latin typeface="Source Code Pro" panose="020B0509030403020204" pitchFamily="49" charset="0"/>
                <a:ea typeface="Source Code Pro" panose="020B0509030403020204" pitchFamily="49" charset="0"/>
              </a:rPr>
              <a:t>    =(n,operator,stepname1,n,operator,stepname2,...)</a:t>
            </a:r>
            <a:br>
              <a:rPr lang="en-US">
                <a:latin typeface="Source Code Pro" panose="020B0509030403020204" pitchFamily="49" charset="0"/>
                <a:ea typeface="Source Code Pro" panose="020B0509030403020204" pitchFamily="49" charset="0"/>
              </a:rPr>
            </a:br>
            <a:r>
              <a:rPr lang="en-US">
                <a:latin typeface="Source Code Pro" panose="020B0509030403020204" pitchFamily="49" charset="0"/>
                <a:ea typeface="Source Code Pro" panose="020B0509030403020204" pitchFamily="49" charset="0"/>
              </a:rPr>
              <a:t>    =ONLY</a:t>
            </a:r>
            <a:br>
              <a:rPr lang="en-US">
                <a:latin typeface="Source Code Pro" panose="020B0509030403020204" pitchFamily="49" charset="0"/>
                <a:ea typeface="Source Code Pro" panose="020B0509030403020204" pitchFamily="49" charset="0"/>
              </a:rPr>
            </a:br>
            <a:r>
              <a:rPr lang="en-US">
                <a:latin typeface="Source Code Pro" panose="020B0509030403020204" pitchFamily="49" charset="0"/>
                <a:ea typeface="Source Code Pro" panose="020B0509030403020204" pitchFamily="49" charset="0"/>
              </a:rPr>
              <a:t>    =EVEN</a:t>
            </a:r>
          </a:p>
          <a:p>
            <a:pPr marL="0" indent="0">
              <a:spcBef>
                <a:spcPts val="0"/>
              </a:spcBef>
              <a:buNone/>
            </a:pPr>
            <a:endParaRPr lang="en-US" sz="1200">
              <a:latin typeface="Source Code Pro" panose="020B0509030403020204" pitchFamily="49" charset="0"/>
              <a:ea typeface="Source Code Pro" panose="020B0509030403020204" pitchFamily="49" charset="0"/>
            </a:endParaRPr>
          </a:p>
          <a:p>
            <a:pPr>
              <a:spcBef>
                <a:spcPts val="0"/>
              </a:spcBef>
            </a:pPr>
            <a:r>
              <a:rPr lang="en-US">
                <a:latin typeface="+mj-lt"/>
                <a:ea typeface="Source Code Pro" panose="020B0509030403020204" pitchFamily="49" charset="0"/>
              </a:rPr>
              <a:t>Used to conditionally execute a job step.</a:t>
            </a:r>
          </a:p>
          <a:p>
            <a:pPr>
              <a:spcBef>
                <a:spcPts val="0"/>
              </a:spcBef>
            </a:pPr>
            <a:endParaRPr lang="en-US" sz="1200">
              <a:latin typeface="+mj-lt"/>
              <a:ea typeface="Source Code Pro" panose="020B0509030403020204" pitchFamily="49" charset="0"/>
            </a:endParaRPr>
          </a:p>
          <a:p>
            <a:pPr>
              <a:spcBef>
                <a:spcPts val="0"/>
              </a:spcBef>
            </a:pPr>
            <a:r>
              <a:rPr lang="en-US">
                <a:latin typeface="Source Code Pro" panose="020B0509030403020204" pitchFamily="49" charset="0"/>
                <a:ea typeface="Source Code Pro" panose="020B0509030403020204" pitchFamily="49" charset="0"/>
              </a:rPr>
              <a:t>n</a:t>
            </a:r>
            <a:r>
              <a:rPr lang="en-US">
                <a:latin typeface="+mj-lt"/>
                <a:ea typeface="Source Code Pro" panose="020B0509030403020204" pitchFamily="49" charset="0"/>
              </a:rPr>
              <a:t> – The return code used in comparison to that/those from previous job step(s).</a:t>
            </a:r>
          </a:p>
          <a:p>
            <a:pPr marL="0" indent="0">
              <a:spcBef>
                <a:spcPts val="0"/>
              </a:spcBef>
              <a:buNone/>
            </a:pPr>
            <a:br>
              <a:rPr lang="en-US">
                <a:latin typeface="+mj-lt"/>
                <a:ea typeface="Source Code Pro" panose="020B0509030403020204" pitchFamily="49" charset="0"/>
              </a:rPr>
            </a:br>
            <a:br>
              <a:rPr lang="en-US">
                <a:latin typeface="+mj-lt"/>
                <a:ea typeface="Source Code Pro" panose="020B0509030403020204" pitchFamily="49" charset="0"/>
              </a:rPr>
            </a:br>
            <a:endParaRPr lang="en-US">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COND=</a:t>
            </a:r>
            <a:r>
              <a:rPr lang="en-US"/>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40</a:t>
            </a:fld>
            <a:endParaRPr lang="en-US"/>
          </a:p>
        </p:txBody>
      </p:sp>
    </p:spTree>
    <p:extLst>
      <p:ext uri="{BB962C8B-B14F-4D97-AF65-F5344CB8AC3E}">
        <p14:creationId xmlns:p14="http://schemas.microsoft.com/office/powerpoint/2010/main" val="2249421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1074400" cy="3733800"/>
          </a:xfrm>
        </p:spPr>
        <p:txBody>
          <a:bodyPr>
            <a:normAutofit/>
          </a:bodyPr>
          <a:lstStyle/>
          <a:p>
            <a:pPr marL="0" indent="0">
              <a:spcBef>
                <a:spcPts val="0"/>
              </a:spcBef>
              <a:buNone/>
            </a:pPr>
            <a:r>
              <a:rPr lang="en-US">
                <a:latin typeface="+mj-lt"/>
                <a:ea typeface="Source Code Pro" panose="020B0509030403020204" pitchFamily="49" charset="0"/>
              </a:rPr>
              <a:t>Possible return codes used in the comparison:</a:t>
            </a:r>
            <a:br>
              <a:rPr lang="en-US" sz="2000">
                <a:latin typeface="+mj-lt"/>
                <a:ea typeface="Source Code Pro" panose="020B0509030403020204" pitchFamily="49" charset="0"/>
              </a:rPr>
            </a:br>
            <a:endParaRPr lang="en-US" sz="2000">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0</a:t>
            </a:r>
            <a:r>
              <a:rPr lang="en-US">
                <a:latin typeface="+mj-lt"/>
                <a:ea typeface="Source Code Pro" panose="020B0509030403020204" pitchFamily="49" charset="0"/>
              </a:rPr>
              <a:t>	The job step ran successfully.</a:t>
            </a:r>
          </a:p>
          <a:p>
            <a:pPr marL="0" indent="0">
              <a:spcBef>
                <a:spcPts val="0"/>
              </a:spcBef>
              <a:buNone/>
            </a:pPr>
            <a:r>
              <a:rPr lang="en-US">
                <a:latin typeface="Source Code Pro" panose="020B0509030403020204" pitchFamily="49" charset="0"/>
                <a:ea typeface="Source Code Pro" panose="020B0509030403020204" pitchFamily="49" charset="0"/>
              </a:rPr>
              <a:t>4</a:t>
            </a:r>
            <a:r>
              <a:rPr lang="en-US">
                <a:latin typeface="+mj-lt"/>
                <a:ea typeface="Source Code Pro" panose="020B0509030403020204" pitchFamily="49" charset="0"/>
              </a:rPr>
              <a:t>	The job step completed with a warning.</a:t>
            </a:r>
          </a:p>
          <a:p>
            <a:pPr marL="0" indent="0">
              <a:spcBef>
                <a:spcPts val="0"/>
              </a:spcBef>
              <a:buNone/>
            </a:pPr>
            <a:r>
              <a:rPr lang="en-US">
                <a:latin typeface="Source Code Pro" panose="020B0509030403020204" pitchFamily="49" charset="0"/>
                <a:ea typeface="Source Code Pro" panose="020B0509030403020204" pitchFamily="49" charset="0"/>
              </a:rPr>
              <a:t>8</a:t>
            </a:r>
            <a:r>
              <a:rPr lang="en-US">
                <a:latin typeface="+mj-lt"/>
                <a:ea typeface="Source Code Pro" panose="020B0509030403020204" pitchFamily="49" charset="0"/>
              </a:rPr>
              <a:t>	The job step issued an error (probably ABEND).</a:t>
            </a:r>
          </a:p>
          <a:p>
            <a:pPr marL="0" indent="0">
              <a:spcBef>
                <a:spcPts val="0"/>
              </a:spcBef>
              <a:buNone/>
            </a:pPr>
            <a:r>
              <a:rPr lang="en-US">
                <a:latin typeface="Source Code Pro" panose="020B0509030403020204" pitchFamily="49" charset="0"/>
                <a:ea typeface="Source Code Pro" panose="020B0509030403020204" pitchFamily="49" charset="0"/>
              </a:rPr>
              <a:t>12</a:t>
            </a:r>
            <a:r>
              <a:rPr lang="en-US">
                <a:latin typeface="+mj-lt"/>
                <a:ea typeface="Source Code Pro" panose="020B0509030403020204" pitchFamily="49" charset="0"/>
              </a:rPr>
              <a:t>	The job step issued a serious error (ABEND).</a:t>
            </a:r>
          </a:p>
          <a:p>
            <a:pPr marL="0" indent="0">
              <a:spcBef>
                <a:spcPts val="0"/>
              </a:spcBef>
              <a:buNone/>
            </a:pPr>
            <a:r>
              <a:rPr lang="en-US">
                <a:latin typeface="Source Code Pro" panose="020B0509030403020204" pitchFamily="49" charset="0"/>
                <a:ea typeface="Source Code Pro" panose="020B0509030403020204" pitchFamily="49" charset="0"/>
              </a:rPr>
              <a:t>16</a:t>
            </a:r>
            <a:r>
              <a:rPr lang="en-US">
                <a:latin typeface="+mj-lt"/>
                <a:ea typeface="Source Code Pro" panose="020B0509030403020204" pitchFamily="49" charset="0"/>
              </a:rPr>
              <a:t>	The job step issued a severe error (ABEND).</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COND=</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41</a:t>
            </a:fld>
            <a:endParaRPr lang="en-US"/>
          </a:p>
        </p:txBody>
      </p:sp>
      <p:sp>
        <p:nvSpPr>
          <p:cNvPr id="6" name="Star: 7 Points 5">
            <a:extLst>
              <a:ext uri="{FF2B5EF4-FFF2-40B4-BE49-F238E27FC236}">
                <a16:creationId xmlns:a16="http://schemas.microsoft.com/office/drawing/2014/main" id="{29C8F98B-C649-47B2-8CA0-F0E46C8E0BC3}"/>
              </a:ext>
            </a:extLst>
          </p:cNvPr>
          <p:cNvSpPr/>
          <p:nvPr/>
        </p:nvSpPr>
        <p:spPr>
          <a:xfrm>
            <a:off x="76200" y="761999"/>
            <a:ext cx="1066800" cy="1066800"/>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434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515600" cy="4419600"/>
          </a:xfrm>
        </p:spPr>
        <p:txBody>
          <a:bodyPr>
            <a:normAutofit/>
          </a:bodyPr>
          <a:lstStyle/>
          <a:p>
            <a:pPr marL="0" indent="0">
              <a:spcBef>
                <a:spcPts val="0"/>
              </a:spcBef>
              <a:buNone/>
            </a:pPr>
            <a:r>
              <a:rPr lang="en-US">
                <a:latin typeface="Source Code Pro" panose="020B0509030403020204" pitchFamily="49" charset="0"/>
                <a:ea typeface="Source Code Pro" panose="020B0509030403020204" pitchFamily="49" charset="0"/>
              </a:rPr>
              <a:t>operator</a:t>
            </a:r>
            <a:r>
              <a:rPr lang="en-US">
                <a:latin typeface="+mj-lt"/>
                <a:ea typeface="Source Code Pro" panose="020B0509030403020204" pitchFamily="49" charset="0"/>
              </a:rPr>
              <a:t> – The conditional operator used in comparison to </a:t>
            </a:r>
            <a:br>
              <a:rPr lang="en-US">
                <a:latin typeface="+mj-lt"/>
                <a:ea typeface="Source Code Pro" panose="020B0509030403020204" pitchFamily="49" charset="0"/>
              </a:rPr>
            </a:br>
            <a:r>
              <a:rPr lang="en-US">
                <a:latin typeface="+mj-lt"/>
                <a:ea typeface="Source Code Pro" panose="020B0509030403020204" pitchFamily="49" charset="0"/>
              </a:rPr>
              <a:t>                       that/those from previous job step(s):</a:t>
            </a:r>
            <a:br>
              <a:rPr lang="en-US">
                <a:latin typeface="+mj-lt"/>
                <a:ea typeface="Source Code Pro" panose="020B0509030403020204" pitchFamily="49" charset="0"/>
              </a:rPr>
            </a:br>
            <a:endParaRPr lang="en-US">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GT</a:t>
            </a:r>
            <a:r>
              <a:rPr lang="en-US">
                <a:latin typeface="+mj-lt"/>
                <a:ea typeface="Source Code Pro" panose="020B0509030403020204" pitchFamily="49" charset="0"/>
              </a:rPr>
              <a:t>	greater than</a:t>
            </a:r>
          </a:p>
          <a:p>
            <a:pPr marL="0" indent="0">
              <a:spcBef>
                <a:spcPts val="0"/>
              </a:spcBef>
              <a:buNone/>
            </a:pPr>
            <a:r>
              <a:rPr lang="en-US">
                <a:latin typeface="Source Code Pro" panose="020B0509030403020204" pitchFamily="49" charset="0"/>
                <a:ea typeface="Source Code Pro" panose="020B0509030403020204" pitchFamily="49" charset="0"/>
              </a:rPr>
              <a:t>GE</a:t>
            </a:r>
            <a:r>
              <a:rPr lang="en-US">
                <a:latin typeface="+mj-lt"/>
                <a:ea typeface="Source Code Pro" panose="020B0509030403020204" pitchFamily="49" charset="0"/>
              </a:rPr>
              <a:t>	greater than or equal to</a:t>
            </a:r>
          </a:p>
          <a:p>
            <a:pPr marL="0" indent="0">
              <a:spcBef>
                <a:spcPts val="0"/>
              </a:spcBef>
              <a:buNone/>
            </a:pPr>
            <a:r>
              <a:rPr lang="en-US">
                <a:latin typeface="Source Code Pro" panose="020B0509030403020204" pitchFamily="49" charset="0"/>
                <a:ea typeface="Source Code Pro" panose="020B0509030403020204" pitchFamily="49" charset="0"/>
              </a:rPr>
              <a:t>LT</a:t>
            </a:r>
            <a:r>
              <a:rPr lang="en-US">
                <a:latin typeface="+mj-lt"/>
                <a:ea typeface="Source Code Pro" panose="020B0509030403020204" pitchFamily="49" charset="0"/>
              </a:rPr>
              <a:t>	less than</a:t>
            </a:r>
          </a:p>
          <a:p>
            <a:pPr marL="0" indent="0">
              <a:spcBef>
                <a:spcPts val="0"/>
              </a:spcBef>
              <a:buNone/>
            </a:pPr>
            <a:r>
              <a:rPr lang="en-US">
                <a:latin typeface="Source Code Pro" panose="020B0509030403020204" pitchFamily="49" charset="0"/>
                <a:ea typeface="Source Code Pro" panose="020B0509030403020204" pitchFamily="49" charset="0"/>
              </a:rPr>
              <a:t>LE</a:t>
            </a:r>
            <a:r>
              <a:rPr lang="en-US">
                <a:latin typeface="+mj-lt"/>
                <a:ea typeface="Source Code Pro" panose="020B0509030403020204" pitchFamily="49" charset="0"/>
              </a:rPr>
              <a:t>	less than or equal to</a:t>
            </a:r>
          </a:p>
          <a:p>
            <a:pPr marL="0" indent="0">
              <a:spcBef>
                <a:spcPts val="0"/>
              </a:spcBef>
              <a:buNone/>
            </a:pPr>
            <a:r>
              <a:rPr lang="en-US">
                <a:latin typeface="Source Code Pro" panose="020B0509030403020204" pitchFamily="49" charset="0"/>
                <a:ea typeface="Source Code Pro" panose="020B0509030403020204" pitchFamily="49" charset="0"/>
              </a:rPr>
              <a:t>EQ</a:t>
            </a:r>
            <a:r>
              <a:rPr lang="en-US">
                <a:latin typeface="+mj-lt"/>
                <a:ea typeface="Source Code Pro" panose="020B0509030403020204" pitchFamily="49" charset="0"/>
              </a:rPr>
              <a:t>	equal to</a:t>
            </a:r>
          </a:p>
          <a:p>
            <a:pPr marL="0" indent="0">
              <a:spcBef>
                <a:spcPts val="0"/>
              </a:spcBef>
              <a:buNone/>
            </a:pPr>
            <a:r>
              <a:rPr lang="en-US">
                <a:latin typeface="Source Code Pro" panose="020B0509030403020204" pitchFamily="49" charset="0"/>
                <a:ea typeface="Source Code Pro" panose="020B0509030403020204" pitchFamily="49" charset="0"/>
              </a:rPr>
              <a:t>NE</a:t>
            </a:r>
            <a:r>
              <a:rPr lang="en-US">
                <a:latin typeface="+mj-lt"/>
                <a:ea typeface="Source Code Pro" panose="020B0509030403020204" pitchFamily="49" charset="0"/>
              </a:rPr>
              <a:t>	not equal to</a:t>
            </a:r>
          </a:p>
          <a:p>
            <a:pPr marL="0" indent="0">
              <a:spcBef>
                <a:spcPts val="0"/>
              </a:spcBef>
              <a:buNone/>
            </a:pPr>
            <a:endParaRPr lang="en-US">
              <a:latin typeface="+mj-lt"/>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COND=</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42</a:t>
            </a:fld>
            <a:endParaRPr lang="en-US"/>
          </a:p>
        </p:txBody>
      </p:sp>
      <p:sp>
        <p:nvSpPr>
          <p:cNvPr id="7" name="Star: 7 Points 6">
            <a:extLst>
              <a:ext uri="{FF2B5EF4-FFF2-40B4-BE49-F238E27FC236}">
                <a16:creationId xmlns:a16="http://schemas.microsoft.com/office/drawing/2014/main" id="{5F417B08-8581-472F-B11E-F44C22E3FCBF}"/>
              </a:ext>
            </a:extLst>
          </p:cNvPr>
          <p:cNvSpPr/>
          <p:nvPr/>
        </p:nvSpPr>
        <p:spPr>
          <a:xfrm>
            <a:off x="76200" y="762000"/>
            <a:ext cx="1066800" cy="1066800"/>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385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591800" cy="3810000"/>
          </a:xfrm>
        </p:spPr>
        <p:txBody>
          <a:bodyPr>
            <a:normAutofit/>
          </a:bodyPr>
          <a:lstStyle/>
          <a:p>
            <a:pPr marL="0" indent="0">
              <a:spcBef>
                <a:spcPts val="0"/>
              </a:spcBef>
              <a:buNone/>
            </a:pPr>
            <a:r>
              <a:rPr lang="en-US">
                <a:latin typeface="Source Code Pro" panose="020B0509030403020204" pitchFamily="49" charset="0"/>
                <a:ea typeface="Source Code Pro" panose="020B0509030403020204" pitchFamily="49" charset="0"/>
              </a:rPr>
              <a:t>stepname</a:t>
            </a:r>
            <a:r>
              <a:rPr lang="en-US">
                <a:latin typeface="+mj-lt"/>
                <a:ea typeface="Source Code Pro" panose="020B0509030403020204" pitchFamily="49" charset="0"/>
              </a:rPr>
              <a:t> – If used, name of previous job step whose return</a:t>
            </a:r>
            <a:br>
              <a:rPr lang="en-US">
                <a:latin typeface="+mj-lt"/>
                <a:ea typeface="Source Code Pro" panose="020B0509030403020204" pitchFamily="49" charset="0"/>
              </a:rPr>
            </a:br>
            <a:r>
              <a:rPr lang="en-US">
                <a:latin typeface="+mj-lt"/>
                <a:ea typeface="Source Code Pro" panose="020B0509030403020204" pitchFamily="49" charset="0"/>
              </a:rPr>
              <a:t>                       code to be used in comparison.  If not used, comparison is</a:t>
            </a:r>
            <a:br>
              <a:rPr lang="en-US">
                <a:latin typeface="+mj-lt"/>
                <a:ea typeface="Source Code Pro" panose="020B0509030403020204" pitchFamily="49" charset="0"/>
              </a:rPr>
            </a:br>
            <a:r>
              <a:rPr lang="en-US">
                <a:latin typeface="+mj-lt"/>
                <a:ea typeface="Source Code Pro" panose="020B0509030403020204" pitchFamily="49" charset="0"/>
              </a:rPr>
              <a:t>                       made with </a:t>
            </a:r>
            <a:r>
              <a:rPr lang="en-US" b="1">
                <a:latin typeface="+mj-lt"/>
                <a:ea typeface="Source Code Pro" panose="020B0509030403020204" pitchFamily="49" charset="0"/>
              </a:rPr>
              <a:t>all</a:t>
            </a:r>
            <a:r>
              <a:rPr lang="en-US">
                <a:latin typeface="+mj-lt"/>
                <a:ea typeface="Source Code Pro" panose="020B0509030403020204" pitchFamily="49" charset="0"/>
              </a:rPr>
              <a:t> previous job steps.</a:t>
            </a:r>
            <a:br>
              <a:rPr lang="en-US">
                <a:latin typeface="+mj-lt"/>
                <a:ea typeface="Source Code Pro" panose="020B0509030403020204" pitchFamily="49" charset="0"/>
              </a:rPr>
            </a:br>
            <a:endParaRPr lang="en-US">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ONLY</a:t>
            </a:r>
            <a:r>
              <a:rPr lang="en-US">
                <a:latin typeface="+mj-lt"/>
                <a:ea typeface="Source Code Pro" panose="020B0509030403020204" pitchFamily="49" charset="0"/>
              </a:rPr>
              <a:t> – Job step to be executed </a:t>
            </a:r>
            <a:r>
              <a:rPr lang="en-US" sz="2400">
                <a:latin typeface="Source Code Pro" panose="020B0509030403020204" pitchFamily="49" charset="0"/>
                <a:ea typeface="Source Code Pro" panose="020B0509030403020204" pitchFamily="49" charset="0"/>
              </a:rPr>
              <a:t>ONLY</a:t>
            </a:r>
            <a:r>
              <a:rPr lang="en-US">
                <a:latin typeface="+mj-lt"/>
                <a:ea typeface="Source Code Pro" panose="020B0509030403020204" pitchFamily="49" charset="0"/>
              </a:rPr>
              <a:t> if a previous step has ABENDed.</a:t>
            </a:r>
          </a:p>
          <a:p>
            <a:pPr marL="0" indent="0">
              <a:spcBef>
                <a:spcPts val="0"/>
              </a:spcBef>
              <a:buNone/>
            </a:pPr>
            <a:endParaRPr lang="en-US">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EVEN</a:t>
            </a:r>
            <a:r>
              <a:rPr lang="en-US" sz="2400">
                <a:latin typeface="+mj-lt"/>
                <a:ea typeface="Source Code Pro" panose="020B0509030403020204" pitchFamily="49" charset="0"/>
              </a:rPr>
              <a:t> </a:t>
            </a:r>
            <a:r>
              <a:rPr lang="en-US">
                <a:latin typeface="+mj-lt"/>
                <a:ea typeface="Source Code Pro" panose="020B0509030403020204" pitchFamily="49" charset="0"/>
              </a:rPr>
              <a:t>– Job step to be executed </a:t>
            </a:r>
            <a:r>
              <a:rPr lang="en-US" sz="2400">
                <a:latin typeface="Source Code Pro" panose="020B0509030403020204" pitchFamily="49" charset="0"/>
                <a:ea typeface="Source Code Pro" panose="020B0509030403020204" pitchFamily="49" charset="0"/>
              </a:rPr>
              <a:t>EVEN</a:t>
            </a:r>
            <a:r>
              <a:rPr lang="en-US">
                <a:latin typeface="+mj-lt"/>
                <a:ea typeface="Source Code Pro" panose="020B0509030403020204" pitchFamily="49" charset="0"/>
              </a:rPr>
              <a:t> if a previous step has ABENDed.</a:t>
            </a:r>
          </a:p>
          <a:p>
            <a:pPr marL="0" indent="0">
              <a:spcBef>
                <a:spcPts val="0"/>
              </a:spcBef>
              <a:buNone/>
            </a:pPr>
            <a:endParaRPr lang="en-US">
              <a:latin typeface="+mj-lt"/>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COND=</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43</a:t>
            </a:fld>
            <a:endParaRPr lang="en-US"/>
          </a:p>
        </p:txBody>
      </p:sp>
    </p:spTree>
    <p:extLst>
      <p:ext uri="{BB962C8B-B14F-4D97-AF65-F5344CB8AC3E}">
        <p14:creationId xmlns:p14="http://schemas.microsoft.com/office/powerpoint/2010/main" val="1735945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591800" cy="4800600"/>
          </a:xfrm>
        </p:spPr>
        <p:txBody>
          <a:bodyPr>
            <a:normAutofit lnSpcReduction="10000"/>
          </a:bodyPr>
          <a:lstStyle/>
          <a:p>
            <a:pPr marL="0" indent="0">
              <a:spcBef>
                <a:spcPts val="0"/>
              </a:spcBef>
              <a:buNone/>
            </a:pPr>
            <a:r>
              <a:rPr lang="en-US" b="1">
                <a:solidFill>
                  <a:srgbClr val="FF0000"/>
                </a:solidFill>
                <a:latin typeface="+mj-lt"/>
                <a:ea typeface="Source Code Pro" panose="020B0509030403020204" pitchFamily="49" charset="0"/>
              </a:rPr>
              <a:t>If </a:t>
            </a:r>
            <a:r>
              <a:rPr lang="en-US" b="1">
                <a:solidFill>
                  <a:srgbClr val="FF0000"/>
                </a:solidFill>
                <a:latin typeface="Source Code Pro" panose="020B0509030403020204" pitchFamily="49" charset="0"/>
                <a:ea typeface="Source Code Pro" panose="020B0509030403020204" pitchFamily="49" charset="0"/>
              </a:rPr>
              <a:t>COND=</a:t>
            </a:r>
            <a:r>
              <a:rPr lang="en-US" b="1">
                <a:solidFill>
                  <a:srgbClr val="FF0000"/>
                </a:solidFill>
                <a:latin typeface="+mj-lt"/>
                <a:ea typeface="Source Code Pro" panose="020B0509030403020204" pitchFamily="49" charset="0"/>
              </a:rPr>
              <a:t> evaluates to TRUE, the job step is NOT executed.</a:t>
            </a:r>
            <a:endParaRPr lang="en-US" sz="1400" b="1">
              <a:solidFill>
                <a:srgbClr val="FF0000"/>
              </a:solidFill>
              <a:latin typeface="+mj-lt"/>
              <a:ea typeface="Source Code Pro" panose="020B0509030403020204" pitchFamily="49" charset="0"/>
            </a:endParaRPr>
          </a:p>
          <a:p>
            <a:pPr marL="0" indent="0">
              <a:spcBef>
                <a:spcPts val="0"/>
              </a:spcBef>
              <a:buNone/>
            </a:pPr>
            <a:endParaRPr lang="en-US" sz="1400">
              <a:latin typeface="+mj-lt"/>
              <a:ea typeface="Source Code Pro" panose="020B0509030403020204" pitchFamily="49" charset="0"/>
            </a:endParaRPr>
          </a:p>
          <a:p>
            <a:pPr marL="0" indent="0">
              <a:spcBef>
                <a:spcPts val="0"/>
              </a:spcBef>
              <a:buNone/>
            </a:pPr>
            <a:r>
              <a:rPr lang="en-US" b="1">
                <a:latin typeface="+mj-lt"/>
                <a:ea typeface="Source Code Pro" panose="020B0509030403020204" pitchFamily="49" charset="0"/>
              </a:rPr>
              <a:t>Example:</a:t>
            </a:r>
            <a:endParaRPr lang="en-US" sz="1400" b="1">
              <a:latin typeface="+mj-lt"/>
              <a:ea typeface="Source Code Pro" panose="020B0509030403020204" pitchFamily="49" charset="0"/>
            </a:endParaRPr>
          </a:p>
          <a:p>
            <a:pPr marL="0" indent="0">
              <a:spcBef>
                <a:spcPts val="0"/>
              </a:spcBef>
              <a:buNone/>
            </a:pPr>
            <a:endParaRPr lang="en-US" sz="1400">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COND=(8,LT)		</a:t>
            </a:r>
            <a:r>
              <a:rPr lang="en-US">
                <a:latin typeface="+mj-lt"/>
                <a:ea typeface="Source Code Pro" panose="020B0509030403020204" pitchFamily="49" charset="0"/>
              </a:rPr>
              <a:t>What does this mean?</a:t>
            </a:r>
          </a:p>
          <a:p>
            <a:pPr marL="0" indent="0">
              <a:spcBef>
                <a:spcPts val="0"/>
              </a:spcBef>
              <a:buNone/>
            </a:pPr>
            <a:endParaRPr lang="en-US" sz="1400">
              <a:latin typeface="Source Code Pro" panose="020B0509030403020204" pitchFamily="49" charset="0"/>
              <a:ea typeface="Source Code Pro" panose="020B0509030403020204" pitchFamily="49" charset="0"/>
            </a:endParaRPr>
          </a:p>
          <a:p>
            <a:pPr>
              <a:spcBef>
                <a:spcPts val="0"/>
              </a:spcBef>
            </a:pPr>
            <a:r>
              <a:rPr lang="en-US">
                <a:latin typeface="+mj-lt"/>
                <a:ea typeface="Source Code Pro" panose="020B0509030403020204" pitchFamily="49" charset="0"/>
              </a:rPr>
              <a:t>If 8 is LESS THAN the return code from any one previous job step, do not execute this  job step.</a:t>
            </a:r>
            <a:endParaRPr lang="en-US" sz="800">
              <a:latin typeface="+mj-lt"/>
              <a:ea typeface="Source Code Pro" panose="020B0509030403020204" pitchFamily="49" charset="0"/>
            </a:endParaRPr>
          </a:p>
          <a:p>
            <a:pPr>
              <a:spcBef>
                <a:spcPts val="0"/>
              </a:spcBef>
            </a:pPr>
            <a:endParaRPr lang="en-US" sz="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If the return code of a previous step is 12 or 16, the condition evaluates to TRUE and the step does NOT execute.</a:t>
            </a:r>
            <a:endParaRPr lang="en-US" sz="800">
              <a:latin typeface="+mj-lt"/>
              <a:ea typeface="Source Code Pro" panose="020B0509030403020204" pitchFamily="49" charset="0"/>
            </a:endParaRPr>
          </a:p>
          <a:p>
            <a:pPr>
              <a:spcBef>
                <a:spcPts val="0"/>
              </a:spcBef>
            </a:pPr>
            <a:endParaRPr lang="en-US" sz="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If the return code of a previous step is 0, 4 or 8, the condition is FALSE and the job step will execute.</a:t>
            </a: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EXEC</a:t>
            </a:r>
            <a:r>
              <a:rPr lang="en-US"/>
              <a:t> Statement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44</a:t>
            </a:fld>
            <a:endParaRPr lang="en-US"/>
          </a:p>
        </p:txBody>
      </p:sp>
      <p:sp>
        <p:nvSpPr>
          <p:cNvPr id="7" name="Star: 7 Points 6">
            <a:extLst>
              <a:ext uri="{FF2B5EF4-FFF2-40B4-BE49-F238E27FC236}">
                <a16:creationId xmlns:a16="http://schemas.microsoft.com/office/drawing/2014/main" id="{B14E5671-ECBE-43A0-BDDF-B582F6735E46}"/>
              </a:ext>
            </a:extLst>
          </p:cNvPr>
          <p:cNvSpPr/>
          <p:nvPr/>
        </p:nvSpPr>
        <p:spPr>
          <a:xfrm>
            <a:off x="7315200" y="106363"/>
            <a:ext cx="1066800" cy="1066800"/>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791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800"/>
            <a:ext cx="10591800" cy="4191000"/>
          </a:xfrm>
        </p:spPr>
        <p:txBody>
          <a:bodyPr>
            <a:normAutofit/>
          </a:bodyPr>
          <a:lstStyle/>
          <a:p>
            <a:pPr>
              <a:spcBef>
                <a:spcPts val="0"/>
              </a:spcBef>
            </a:pPr>
            <a:r>
              <a:rPr lang="en-US">
                <a:latin typeface="+mj-lt"/>
                <a:ea typeface="Source Code Pro" panose="020B0509030403020204" pitchFamily="49" charset="0"/>
              </a:rPr>
              <a:t>Used to define a data set that will be used in a job step of JCL.</a:t>
            </a:r>
          </a:p>
          <a:p>
            <a:pPr>
              <a:spcBef>
                <a:spcPts val="0"/>
              </a:spcBef>
            </a:pPr>
            <a:endParaRPr lang="en-US" sz="1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There is usually one or more </a:t>
            </a:r>
            <a:r>
              <a:rPr lang="en-US">
                <a:latin typeface="Source Code Pro" panose="020B0509030403020204" pitchFamily="49" charset="0"/>
                <a:ea typeface="Source Code Pro" panose="020B0509030403020204" pitchFamily="49" charset="0"/>
              </a:rPr>
              <a:t>DD</a:t>
            </a:r>
            <a:r>
              <a:rPr lang="en-US">
                <a:latin typeface="+mj-lt"/>
                <a:ea typeface="Source Code Pro" panose="020B0509030403020204" pitchFamily="49" charset="0"/>
              </a:rPr>
              <a:t> statements within a single job step.</a:t>
            </a:r>
          </a:p>
          <a:p>
            <a:pPr>
              <a:spcBef>
                <a:spcPts val="0"/>
              </a:spcBef>
            </a:pPr>
            <a:endParaRPr lang="en-US" sz="1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Format:</a:t>
            </a:r>
            <a:br>
              <a:rPr lang="en-US" sz="1800">
                <a:latin typeface="+mj-lt"/>
                <a:ea typeface="Source Code Pro" panose="020B0509030403020204" pitchFamily="49" charset="0"/>
              </a:rPr>
            </a:br>
            <a:br>
              <a:rPr lang="en-US" sz="1800">
                <a:latin typeface="+mj-lt"/>
                <a:ea typeface="Source Code Pro" panose="020B0509030403020204" pitchFamily="49" charset="0"/>
              </a:rPr>
            </a:br>
            <a:r>
              <a:rPr lang="en-US">
                <a:latin typeface="Source Code Pro" panose="020B0509030403020204" pitchFamily="49" charset="0"/>
                <a:ea typeface="Source Code Pro" panose="020B0509030403020204" pitchFamily="49" charset="0"/>
              </a:rPr>
              <a:t>//ddname   DD DSN=data-set-name,parameters</a:t>
            </a:r>
            <a:br>
              <a:rPr lang="en-US" sz="2400">
                <a:latin typeface="Source Code Pro" panose="020B0509030403020204" pitchFamily="49" charset="0"/>
                <a:ea typeface="Source Code Pro" panose="020B0509030403020204" pitchFamily="49" charset="0"/>
              </a:rPr>
            </a:br>
            <a:br>
              <a:rPr lang="en-US" sz="2400">
                <a:latin typeface="Source Code Pro" panose="020B0509030403020204" pitchFamily="49" charset="0"/>
                <a:ea typeface="Source Code Pro" panose="020B0509030403020204" pitchFamily="49" charset="0"/>
              </a:rPr>
            </a:br>
            <a:r>
              <a:rPr lang="en-US">
                <a:latin typeface="Source Code Pro" panose="020B0509030403020204" pitchFamily="49" charset="0"/>
                <a:ea typeface="Source Code Pro" panose="020B0509030403020204" pitchFamily="49" charset="0"/>
              </a:rPr>
              <a:t>ddname</a:t>
            </a:r>
            <a:r>
              <a:rPr lang="en-US">
                <a:latin typeface="+mj-lt"/>
                <a:ea typeface="Source Code Pro" panose="020B0509030403020204" pitchFamily="49" charset="0"/>
              </a:rPr>
              <a:t> – Used to link the </a:t>
            </a:r>
            <a:r>
              <a:rPr lang="en-US" sz="2400">
                <a:latin typeface="Source Code Pro" panose="020B0509030403020204" pitchFamily="49" charset="0"/>
                <a:ea typeface="Source Code Pro" panose="020B0509030403020204" pitchFamily="49" charset="0"/>
              </a:rPr>
              <a:t>DD</a:t>
            </a:r>
            <a:r>
              <a:rPr lang="en-US">
                <a:latin typeface="+mj-lt"/>
                <a:ea typeface="Source Code Pro" panose="020B0509030403020204" pitchFamily="49" charset="0"/>
              </a:rPr>
              <a:t> statement with a specific file used </a:t>
            </a:r>
            <a:br>
              <a:rPr lang="en-US">
                <a:latin typeface="+mj-lt"/>
                <a:ea typeface="Source Code Pro" panose="020B0509030403020204" pitchFamily="49" charset="0"/>
              </a:rPr>
            </a:br>
            <a:r>
              <a:rPr lang="en-US">
                <a:latin typeface="+mj-lt"/>
                <a:ea typeface="Source Code Pro" panose="020B0509030403020204" pitchFamily="49" charset="0"/>
              </a:rPr>
              <a:t>                 within the program specified on the </a:t>
            </a:r>
            <a:r>
              <a:rPr lang="en-US">
                <a:latin typeface="Source Code Pro" panose="020B0509030403020204" pitchFamily="49" charset="0"/>
                <a:ea typeface="Source Code Pro" panose="020B0509030403020204" pitchFamily="49" charset="0"/>
              </a:rPr>
              <a:t>EXEC</a:t>
            </a:r>
            <a:r>
              <a:rPr lang="en-US">
                <a:latin typeface="+mj-lt"/>
                <a:ea typeface="Source Code Pro" panose="020B0509030403020204" pitchFamily="49" charset="0"/>
              </a:rPr>
              <a:t> card.</a:t>
            </a:r>
          </a:p>
          <a:p>
            <a:pPr>
              <a:spcBef>
                <a:spcPts val="0"/>
              </a:spcBef>
            </a:pPr>
            <a:endParaRPr lang="en-US">
              <a:latin typeface="+mj-lt"/>
              <a:ea typeface="Source Code Pro" panose="020B0509030403020204" pitchFamily="49" charset="0"/>
            </a:endParaRPr>
          </a:p>
          <a:p>
            <a:pPr>
              <a:spcBef>
                <a:spcPts val="0"/>
              </a:spcBef>
            </a:pPr>
            <a:endParaRPr lang="en-US">
              <a:latin typeface="+mj-lt"/>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DD</a:t>
            </a:r>
            <a:r>
              <a:rPr lang="en-US"/>
              <a:t> Statement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45</a:t>
            </a:fld>
            <a:endParaRPr lang="en-US"/>
          </a:p>
        </p:txBody>
      </p:sp>
    </p:spTree>
    <p:extLst>
      <p:ext uri="{BB962C8B-B14F-4D97-AF65-F5344CB8AC3E}">
        <p14:creationId xmlns:p14="http://schemas.microsoft.com/office/powerpoint/2010/main" val="1563293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87577"/>
            <a:ext cx="10515600" cy="4846637"/>
          </a:xfrm>
        </p:spPr>
        <p:txBody>
          <a:bodyPr>
            <a:normAutofit/>
          </a:bodyPr>
          <a:lstStyle/>
          <a:p>
            <a:pPr marL="0" indent="0">
              <a:spcBef>
                <a:spcPts val="0"/>
              </a:spcBef>
              <a:buNone/>
            </a:pPr>
            <a:r>
              <a:rPr lang="en-US">
                <a:latin typeface="Source Code Pro" panose="020B0509030403020204" pitchFamily="49" charset="0"/>
                <a:ea typeface="Source Code Pro" panose="020B0509030403020204" pitchFamily="49" charset="0"/>
              </a:rPr>
              <a:t>DSN=data-set-name</a:t>
            </a:r>
            <a:r>
              <a:rPr lang="en-US">
                <a:latin typeface="+mj-lt"/>
                <a:ea typeface="Source Code Pro" panose="020B0509030403020204" pitchFamily="49" charset="0"/>
              </a:rPr>
              <a:t> </a:t>
            </a:r>
            <a:endParaRPr lang="en-US" sz="1800">
              <a:latin typeface="+mj-lt"/>
              <a:ea typeface="Source Code Pro" panose="020B0509030403020204" pitchFamily="49" charset="0"/>
            </a:endParaRPr>
          </a:p>
          <a:p>
            <a:pPr marL="0" indent="0">
              <a:spcBef>
                <a:spcPts val="0"/>
              </a:spcBef>
              <a:buNone/>
            </a:pPr>
            <a:endParaRPr lang="en-US" sz="18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The name of the sata set as it is known or will be known by the system.</a:t>
            </a:r>
            <a:endParaRPr lang="en-US" sz="14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It is made up of groups of 1 to 8 alphanumeric characters known as "nodes" that are joined together by periods up to a maximum of 44 characters.</a:t>
            </a:r>
            <a:endParaRPr lang="en-US" sz="14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All data set names begin with a KC-ID at Marist.  Those that belong to you will begin with your KC-ID and should consist of exactly three nodes, the second of which will be </a:t>
            </a:r>
            <a:r>
              <a:rPr lang="en-US" sz="2400">
                <a:latin typeface="Source Code Pro" panose="020B0509030403020204" pitchFamily="49" charset="0"/>
                <a:ea typeface="Source Code Pro" panose="020B0509030403020204" pitchFamily="49" charset="0"/>
              </a:rPr>
              <a:t>CSCI465</a:t>
            </a:r>
            <a:r>
              <a:rPr lang="en-US">
                <a:latin typeface="+mj-lt"/>
                <a:ea typeface="Source Code Pro" panose="020B0509030403020204" pitchFamily="49" charset="0"/>
              </a:rPr>
              <a:t>.</a:t>
            </a:r>
          </a:p>
          <a:p>
            <a:pPr>
              <a:spcBef>
                <a:spcPts val="0"/>
              </a:spcBef>
            </a:pPr>
            <a:endParaRPr lang="en-US">
              <a:latin typeface="+mj-lt"/>
              <a:ea typeface="Source Code Pro" panose="020B0509030403020204" pitchFamily="49" charset="0"/>
            </a:endParaRPr>
          </a:p>
          <a:p>
            <a:pPr>
              <a:spcBef>
                <a:spcPts val="0"/>
              </a:spcBef>
            </a:pPr>
            <a:endParaRPr lang="en-US">
              <a:latin typeface="+mj-lt"/>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DSN=</a:t>
            </a:r>
            <a:r>
              <a:rPr lang="en-US"/>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46</a:t>
            </a:fld>
            <a:endParaRPr lang="en-US"/>
          </a:p>
        </p:txBody>
      </p:sp>
    </p:spTree>
    <p:extLst>
      <p:ext uri="{BB962C8B-B14F-4D97-AF65-F5344CB8AC3E}">
        <p14:creationId xmlns:p14="http://schemas.microsoft.com/office/powerpoint/2010/main" val="1980202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591800" cy="4572000"/>
          </a:xfrm>
        </p:spPr>
        <p:txBody>
          <a:bodyPr>
            <a:normAutofit lnSpcReduction="10000"/>
          </a:bodyPr>
          <a:lstStyle/>
          <a:p>
            <a:pPr marL="0" indent="0">
              <a:spcBef>
                <a:spcPts val="0"/>
              </a:spcBef>
              <a:buNone/>
            </a:pPr>
            <a:r>
              <a:rPr lang="en-US" b="1">
                <a:latin typeface="+mj-lt"/>
                <a:ea typeface="Source Code Pro" panose="020B0509030403020204" pitchFamily="49" charset="0"/>
              </a:rPr>
              <a:t>Examples:</a:t>
            </a:r>
            <a:endParaRPr lang="en-US" sz="1800" b="1">
              <a:latin typeface="+mj-lt"/>
              <a:ea typeface="Source Code Pro" panose="020B0509030403020204" pitchFamily="49" charset="0"/>
            </a:endParaRPr>
          </a:p>
          <a:p>
            <a:pPr marL="0" indent="0">
              <a:spcBef>
                <a:spcPts val="0"/>
              </a:spcBef>
              <a:buNone/>
            </a:pPr>
            <a:endParaRPr lang="en-US" sz="1800" b="1">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N1A3400.FILE1</a:t>
            </a:r>
          </a:p>
          <a:p>
            <a:pPr marL="0" indent="0">
              <a:spcBef>
                <a:spcPts val="0"/>
              </a:spcBef>
              <a:buNone/>
            </a:pPr>
            <a:r>
              <a:rPr lang="en-US">
                <a:latin typeface="Source Code Pro" panose="020B0509030403020204" pitchFamily="49" charset="0"/>
                <a:ea typeface="Source Code Pro" panose="020B0509030403020204" pitchFamily="49" charset="0"/>
              </a:rPr>
              <a:t>KC01234.ACCTNG.PAYROLL</a:t>
            </a:r>
          </a:p>
          <a:p>
            <a:pPr marL="0" indent="0">
              <a:spcBef>
                <a:spcPts val="0"/>
              </a:spcBef>
              <a:buNone/>
            </a:pPr>
            <a:r>
              <a:rPr lang="en-US">
                <a:latin typeface="Source Code Pro" panose="020B0509030403020204" pitchFamily="49" charset="0"/>
                <a:ea typeface="Source Code Pro" panose="020B0509030403020204" pitchFamily="49" charset="0"/>
              </a:rPr>
              <a:t>K1P2399A.DATA.PROCESS.DEPT.EMPLOYEE.DATA</a:t>
            </a:r>
          </a:p>
          <a:p>
            <a:pPr marL="0" indent="0">
              <a:spcBef>
                <a:spcPts val="0"/>
              </a:spcBef>
              <a:buNone/>
            </a:pPr>
            <a:endParaRPr lang="en-US" sz="1800">
              <a:latin typeface="Source Code Pro" panose="020B0509030403020204" pitchFamily="49" charset="0"/>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The </a:t>
            </a:r>
            <a:r>
              <a:rPr lang="en-US">
                <a:latin typeface="Source Code Pro" panose="020B0509030403020204" pitchFamily="49" charset="0"/>
                <a:ea typeface="Source Code Pro" panose="020B0509030403020204" pitchFamily="49" charset="0"/>
              </a:rPr>
              <a:t>data-set-name</a:t>
            </a:r>
            <a:r>
              <a:rPr lang="en-US">
                <a:latin typeface="+mj-lt"/>
                <a:ea typeface="Source Code Pro" panose="020B0509030403020204" pitchFamily="49" charset="0"/>
              </a:rPr>
              <a:t> may be a temporary data set that is created during the job and, unless deleted before, is deleted at the end of the job.</a:t>
            </a:r>
            <a:endParaRPr lang="en-US" sz="1800">
              <a:latin typeface="+mj-lt"/>
              <a:ea typeface="Source Code Pro" panose="020B0509030403020204" pitchFamily="49" charset="0"/>
            </a:endParaRPr>
          </a:p>
          <a:p>
            <a:pPr marL="0" indent="0">
              <a:spcBef>
                <a:spcPts val="0"/>
              </a:spcBef>
              <a:buNone/>
            </a:pPr>
            <a:endParaRPr lang="en-US" sz="1800">
              <a:latin typeface="+mj-lt"/>
              <a:ea typeface="Source Code Pro" panose="020B0509030403020204" pitchFamily="49" charset="0"/>
            </a:endParaRPr>
          </a:p>
          <a:p>
            <a:pPr marL="0" indent="0">
              <a:spcBef>
                <a:spcPts val="0"/>
              </a:spcBef>
              <a:buNone/>
            </a:pPr>
            <a:r>
              <a:rPr lang="en-US" b="1">
                <a:latin typeface="+mj-lt"/>
                <a:ea typeface="Source Code Pro" panose="020B0509030403020204" pitchFamily="49" charset="0"/>
              </a:rPr>
              <a:t>Example Marist Data Set Name:</a:t>
            </a:r>
            <a:endParaRPr lang="en-US" sz="1800" b="1">
              <a:latin typeface="+mj-lt"/>
              <a:ea typeface="Source Code Pro" panose="020B0509030403020204" pitchFamily="49" charset="0"/>
            </a:endParaRPr>
          </a:p>
          <a:p>
            <a:pPr marL="0" indent="0">
              <a:spcBef>
                <a:spcPts val="0"/>
              </a:spcBef>
              <a:buNone/>
            </a:pPr>
            <a:endParaRPr lang="en-US" sz="1800">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KC01234.CSCI465.ASSIGNS</a:t>
            </a:r>
          </a:p>
          <a:p>
            <a:pPr>
              <a:spcBef>
                <a:spcPts val="0"/>
              </a:spcBef>
            </a:pPr>
            <a:endParaRPr lang="en-US">
              <a:latin typeface="+mj-lt"/>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DD</a:t>
            </a:r>
            <a:r>
              <a:rPr lang="en-US"/>
              <a:t> Statement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47</a:t>
            </a:fld>
            <a:endParaRPr lang="en-US"/>
          </a:p>
        </p:txBody>
      </p:sp>
    </p:spTree>
    <p:extLst>
      <p:ext uri="{BB962C8B-B14F-4D97-AF65-F5344CB8AC3E}">
        <p14:creationId xmlns:p14="http://schemas.microsoft.com/office/powerpoint/2010/main" val="4213004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3147"/>
            <a:ext cx="10287000" cy="4572000"/>
          </a:xfrm>
        </p:spPr>
        <p:txBody>
          <a:bodyPr>
            <a:normAutofit/>
          </a:bodyPr>
          <a:lstStyle/>
          <a:p>
            <a:pPr>
              <a:spcBef>
                <a:spcPts val="0"/>
              </a:spcBef>
            </a:pPr>
            <a:r>
              <a:rPr lang="en-US">
                <a:latin typeface="+mj-lt"/>
                <a:ea typeface="Source Code Pro" panose="020B0509030403020204" pitchFamily="49" charset="0"/>
              </a:rPr>
              <a:t>The </a:t>
            </a:r>
            <a:r>
              <a:rPr lang="en-US">
                <a:latin typeface="Source Code Pro" panose="020B0509030403020204" pitchFamily="49" charset="0"/>
                <a:ea typeface="Source Code Pro" panose="020B0509030403020204" pitchFamily="49" charset="0"/>
              </a:rPr>
              <a:t>data-set-name</a:t>
            </a:r>
            <a:r>
              <a:rPr lang="en-US">
                <a:latin typeface="+mj-lt"/>
                <a:ea typeface="Source Code Pro" panose="020B0509030403020204" pitchFamily="49" charset="0"/>
              </a:rPr>
              <a:t> may be a temporary data set that is created during the job and, unless deleted before, is deleted at the end of the job.</a:t>
            </a:r>
            <a:endParaRPr lang="en-US" sz="14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a:spcBef>
                <a:spcPts val="0"/>
              </a:spcBef>
            </a:pPr>
            <a:r>
              <a:rPr lang="en-US">
                <a:latin typeface="+mj-lt"/>
                <a:ea typeface="Source Code Pro" panose="020B0509030403020204" pitchFamily="49" charset="0"/>
              </a:rPr>
              <a:t>Temporary data set names begin with two ampersands (</a:t>
            </a:r>
            <a:r>
              <a:rPr lang="en-US" sz="2400">
                <a:latin typeface="Source Code Pro" panose="020B0509030403020204" pitchFamily="49" charset="0"/>
                <a:ea typeface="Source Code Pro" panose="020B0509030403020204" pitchFamily="49" charset="0"/>
              </a:rPr>
              <a:t>&amp;&amp;</a:t>
            </a:r>
            <a:r>
              <a:rPr lang="en-US">
                <a:latin typeface="+mj-lt"/>
                <a:ea typeface="Source Code Pro" panose="020B0509030403020204" pitchFamily="49" charset="0"/>
              </a:rPr>
              <a:t>) followed by 1 to 8 alphanumeric characters.</a:t>
            </a:r>
            <a:endParaRPr lang="en-US" sz="14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marL="0" indent="0">
              <a:spcBef>
                <a:spcPts val="0"/>
              </a:spcBef>
              <a:buNone/>
            </a:pPr>
            <a:r>
              <a:rPr lang="en-US" b="1">
                <a:latin typeface="+mj-lt"/>
                <a:ea typeface="Source Code Pro" panose="020B0509030403020204" pitchFamily="49" charset="0"/>
              </a:rPr>
              <a:t>Examples:</a:t>
            </a:r>
            <a:endParaRPr lang="en-US" sz="1400" b="1">
              <a:latin typeface="+mj-lt"/>
              <a:ea typeface="Source Code Pro" panose="020B0509030403020204" pitchFamily="49" charset="0"/>
            </a:endParaRPr>
          </a:p>
          <a:p>
            <a:pPr marL="0" indent="0">
              <a:spcBef>
                <a:spcPts val="0"/>
              </a:spcBef>
              <a:buNone/>
            </a:pPr>
            <a:endParaRPr lang="en-US" sz="1400" b="1">
              <a:latin typeface="+mj-lt"/>
              <a:ea typeface="Source Code Pro" panose="020B0509030403020204" pitchFamily="49" charset="0"/>
            </a:endParaRPr>
          </a:p>
          <a:p>
            <a:pPr marL="0" indent="0">
              <a:spcBef>
                <a:spcPts val="0"/>
              </a:spcBef>
              <a:buNone/>
            </a:pPr>
            <a:r>
              <a:rPr lang="en-US" sz="2400">
                <a:latin typeface="Source Code Pro" panose="020B0509030403020204" pitchFamily="49" charset="0"/>
                <a:ea typeface="Source Code Pro" panose="020B0509030403020204" pitchFamily="49" charset="0"/>
              </a:rPr>
              <a:t>  &amp;&amp;OBJMOD1</a:t>
            </a:r>
          </a:p>
          <a:p>
            <a:pPr marL="0" indent="0">
              <a:spcBef>
                <a:spcPts val="0"/>
              </a:spcBef>
              <a:buNone/>
            </a:pPr>
            <a:r>
              <a:rPr lang="en-US" sz="2400">
                <a:latin typeface="Source Code Pro" panose="020B0509030403020204" pitchFamily="49" charset="0"/>
                <a:ea typeface="Source Code Pro" panose="020B0509030403020204" pitchFamily="49" charset="0"/>
              </a:rPr>
              <a:t>  &amp;&amp;TEMP</a:t>
            </a:r>
          </a:p>
          <a:p>
            <a:pPr marL="0" indent="0">
              <a:spcBef>
                <a:spcPts val="0"/>
              </a:spcBef>
              <a:buNone/>
            </a:pPr>
            <a:r>
              <a:rPr lang="en-US" sz="2400">
                <a:latin typeface="Source Code Pro" panose="020B0509030403020204" pitchFamily="49" charset="0"/>
                <a:ea typeface="Source Code Pro" panose="020B0509030403020204" pitchFamily="49" charset="0"/>
              </a:rPr>
              <a:t>  &amp;&amp;TEMP3</a:t>
            </a:r>
          </a:p>
          <a:p>
            <a:pPr>
              <a:spcBef>
                <a:spcPts val="0"/>
              </a:spcBef>
            </a:pPr>
            <a:endParaRPr lang="en-US">
              <a:latin typeface="+mj-lt"/>
              <a:ea typeface="Source Code Pro" panose="020B0509030403020204" pitchFamily="49" charset="0"/>
            </a:endParaRPr>
          </a:p>
          <a:p>
            <a:pPr>
              <a:spcBef>
                <a:spcPts val="0"/>
              </a:spcBef>
            </a:pPr>
            <a:endParaRPr lang="en-US">
              <a:latin typeface="+mj-lt"/>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Times New Roman" panose="02020603050405020304" pitchFamily="18" charset="0"/>
                <a:ea typeface="Source Code Pro" panose="020B0509030403020204" pitchFamily="49" charset="0"/>
                <a:cs typeface="Times New Roman" panose="02020603050405020304" pitchFamily="18" charset="0"/>
              </a:rPr>
              <a:t>The </a:t>
            </a:r>
            <a:r>
              <a:rPr lang="en-US">
                <a:latin typeface="Source Code Pro" panose="020B0509030403020204" pitchFamily="49" charset="0"/>
                <a:ea typeface="Source Code Pro" panose="020B0509030403020204" pitchFamily="49" charset="0"/>
              </a:rPr>
              <a:t>DD</a:t>
            </a:r>
            <a:r>
              <a:rPr lang="en-US"/>
              <a:t> Statement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48</a:t>
            </a:fld>
            <a:endParaRPr lang="en-US"/>
          </a:p>
        </p:txBody>
      </p:sp>
      <p:sp>
        <p:nvSpPr>
          <p:cNvPr id="6" name="TextBox 5">
            <a:extLst>
              <a:ext uri="{FF2B5EF4-FFF2-40B4-BE49-F238E27FC236}">
                <a16:creationId xmlns:a16="http://schemas.microsoft.com/office/drawing/2014/main" id="{817C0B51-E21C-4C16-9253-B413AD13F2EC}"/>
              </a:ext>
            </a:extLst>
          </p:cNvPr>
          <p:cNvSpPr txBox="1"/>
          <p:nvPr/>
        </p:nvSpPr>
        <p:spPr>
          <a:xfrm>
            <a:off x="3657600" y="4114800"/>
            <a:ext cx="7162800" cy="1969770"/>
          </a:xfrm>
          <a:prstGeom prst="rect">
            <a:avLst/>
          </a:prstGeom>
          <a:noFill/>
          <a:ln>
            <a:solidFill>
              <a:srgbClr val="FF0000"/>
            </a:solidFill>
          </a:ln>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Note that there is only one node in the name of a temporary data set.</a:t>
            </a:r>
            <a:endParaRPr lang="en-US" sz="1000">
              <a:solidFill>
                <a:srgbClr val="FF0000"/>
              </a:solidFill>
              <a:latin typeface="Times New Roman" panose="02020603050405020304" pitchFamily="18" charset="0"/>
              <a:cs typeface="Times New Roman" panose="02020603050405020304" pitchFamily="18" charset="0"/>
            </a:endParaRPr>
          </a:p>
          <a:p>
            <a:endParaRPr lang="en-US" sz="1000">
              <a:solidFill>
                <a:srgbClr val="FF0000"/>
              </a:solidFill>
              <a:latin typeface="Times New Roman" panose="02020603050405020304" pitchFamily="18" charset="0"/>
              <a:cs typeface="Times New Roman" panose="02020603050405020304" pitchFamily="18" charset="0"/>
            </a:endParaRPr>
          </a:p>
          <a:p>
            <a:r>
              <a:rPr lang="en-US" sz="2800">
                <a:solidFill>
                  <a:srgbClr val="FF0000"/>
                </a:solidFill>
                <a:latin typeface="Times New Roman" panose="02020603050405020304" pitchFamily="18" charset="0"/>
                <a:cs typeface="Times New Roman" panose="02020603050405020304" pitchFamily="18" charset="0"/>
              </a:rPr>
              <a:t>Also, if a temporary data set is to only be used within a single step, it does </a:t>
            </a:r>
            <a:r>
              <a:rPr lang="en-US" sz="2800" b="1" i="1">
                <a:solidFill>
                  <a:srgbClr val="FF0000"/>
                </a:solidFill>
                <a:latin typeface="Times New Roman" panose="02020603050405020304" pitchFamily="18" charset="0"/>
                <a:cs typeface="Times New Roman" panose="02020603050405020304" pitchFamily="18" charset="0"/>
              </a:rPr>
              <a:t>not</a:t>
            </a:r>
            <a:r>
              <a:rPr lang="en-US" sz="2800">
                <a:solidFill>
                  <a:srgbClr val="FF0000"/>
                </a:solidFill>
                <a:latin typeface="Times New Roman" panose="02020603050405020304" pitchFamily="18" charset="0"/>
                <a:cs typeface="Times New Roman" panose="02020603050405020304" pitchFamily="18" charset="0"/>
              </a:rPr>
              <a:t> need a name!</a:t>
            </a:r>
          </a:p>
        </p:txBody>
      </p:sp>
    </p:spTree>
    <p:extLst>
      <p:ext uri="{BB962C8B-B14F-4D97-AF65-F5344CB8AC3E}">
        <p14:creationId xmlns:p14="http://schemas.microsoft.com/office/powerpoint/2010/main" val="3507741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70522"/>
            <a:ext cx="10287000" cy="4891880"/>
          </a:xfrm>
        </p:spPr>
        <p:txBody>
          <a:bodyPr>
            <a:normAutofit lnSpcReduction="10000"/>
          </a:bodyPr>
          <a:lstStyle/>
          <a:p>
            <a:pPr marL="0" indent="0">
              <a:spcBef>
                <a:spcPts val="0"/>
              </a:spcBef>
              <a:buNone/>
            </a:pPr>
            <a:r>
              <a:rPr lang="en-US">
                <a:latin typeface="Source Code Pro" panose="020B0509030403020204" pitchFamily="49" charset="0"/>
                <a:ea typeface="Source Code Pro" panose="020B0509030403020204" pitchFamily="49" charset="0"/>
              </a:rPr>
              <a:t>SPACE=</a:t>
            </a:r>
            <a:endParaRPr lang="en-US" sz="1400">
              <a:latin typeface="+mj-lt"/>
              <a:ea typeface="Source Code Pro" panose="020B0509030403020204" pitchFamily="49" charset="0"/>
            </a:endParaRPr>
          </a:p>
          <a:p>
            <a:pPr marL="0" indent="0">
              <a:spcBef>
                <a:spcPts val="0"/>
              </a:spcBef>
              <a:buNone/>
            </a:pPr>
            <a:endParaRPr lang="en-US" sz="14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Specifies the amount of space on the storage unit required for the data set being created, or allocated.</a:t>
            </a:r>
            <a:endParaRPr lang="en-US" sz="18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Only necessary when allocating a </a:t>
            </a:r>
            <a:r>
              <a:rPr lang="en-US" b="1">
                <a:latin typeface="+mj-lt"/>
                <a:ea typeface="Source Code Pro" panose="020B0509030403020204" pitchFamily="49" charset="0"/>
              </a:rPr>
              <a:t>new</a:t>
            </a:r>
            <a:r>
              <a:rPr lang="en-US">
                <a:latin typeface="+mj-lt"/>
                <a:ea typeface="Source Code Pro" panose="020B0509030403020204" pitchFamily="49" charset="0"/>
              </a:rPr>
              <a:t> data set.</a:t>
            </a:r>
            <a:endParaRPr lang="en-US" sz="1800">
              <a:latin typeface="+mj-lt"/>
              <a:ea typeface="Source Code Pro" panose="020B0509030403020204" pitchFamily="49" charset="0"/>
            </a:endParaRPr>
          </a:p>
          <a:p>
            <a:pPr>
              <a:spcBef>
                <a:spcPts val="0"/>
              </a:spcBef>
            </a:pPr>
            <a:endParaRPr lang="en-US" sz="14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Format:</a:t>
            </a:r>
            <a:br>
              <a:rPr lang="en-US" sz="1400">
                <a:latin typeface="+mj-lt"/>
                <a:ea typeface="Source Code Pro" panose="020B0509030403020204" pitchFamily="49" charset="0"/>
              </a:rPr>
            </a:br>
            <a:br>
              <a:rPr lang="en-US" sz="1400">
                <a:latin typeface="+mj-lt"/>
                <a:ea typeface="Source Code Pro" panose="020B0509030403020204" pitchFamily="49" charset="0"/>
              </a:rPr>
            </a:br>
            <a:r>
              <a:rPr lang="en-US">
                <a:effectLst/>
                <a:latin typeface="Source Code Pro" panose="020B0509030403020204" pitchFamily="49" charset="0"/>
                <a:ea typeface="Times New Roman" panose="02020603050405020304" pitchFamily="18" charset="0"/>
                <a:cs typeface="Times New Roman" panose="02020603050405020304" pitchFamily="18" charset="0"/>
              </a:rPr>
              <a:t>SPACE=(unit,allocation)</a:t>
            </a:r>
            <a:br>
              <a:rPr lang="en-US">
                <a:effectLst/>
                <a:latin typeface="Source Code Pro" panose="020B0509030403020204" pitchFamily="49" charset="0"/>
                <a:ea typeface="Times New Roman" panose="02020603050405020304" pitchFamily="18" charset="0"/>
                <a:cs typeface="Times New Roman" panose="02020603050405020304" pitchFamily="18" charset="0"/>
              </a:rPr>
            </a:br>
            <a:r>
              <a:rPr lang="en-US">
                <a:effectLst/>
                <a:latin typeface="Source Code Pro" panose="020B0509030403020204" pitchFamily="49" charset="0"/>
                <a:ea typeface="Times New Roman" panose="02020603050405020304" pitchFamily="18" charset="0"/>
                <a:cs typeface="Times New Roman" panose="02020603050405020304" pitchFamily="18" charset="0"/>
              </a:rPr>
              <a:t>      (unit,allocation,RLSE)</a:t>
            </a:r>
            <a:br>
              <a:rPr lang="en-US">
                <a:effectLst/>
                <a:latin typeface="Source Code Pro" panose="020B0509030403020204" pitchFamily="49" charset="0"/>
                <a:ea typeface="Times New Roman" panose="02020603050405020304" pitchFamily="18" charset="0"/>
                <a:cs typeface="Times New Roman" panose="02020603050405020304" pitchFamily="18" charset="0"/>
              </a:rPr>
            </a:br>
            <a:r>
              <a:rPr lang="en-US">
                <a:effectLst/>
                <a:latin typeface="Source Code Pro" panose="020B0509030403020204" pitchFamily="49" charset="0"/>
                <a:ea typeface="Times New Roman" panose="02020603050405020304" pitchFamily="18" charset="0"/>
                <a:cs typeface="Times New Roman" panose="02020603050405020304" pitchFamily="18" charset="0"/>
              </a:rPr>
              <a:t>      (unit,allocation,,CONTIG)</a:t>
            </a:r>
            <a:br>
              <a:rPr lang="en-US">
                <a:effectLst/>
                <a:latin typeface="Source Code Pro" panose="020B0509030403020204" pitchFamily="49" charset="0"/>
                <a:ea typeface="Times New Roman" panose="02020603050405020304" pitchFamily="18" charset="0"/>
                <a:cs typeface="Times New Roman" panose="02020603050405020304" pitchFamily="18" charset="0"/>
              </a:rPr>
            </a:br>
            <a:r>
              <a:rPr lang="en-US">
                <a:effectLst/>
                <a:latin typeface="Source Code Pro" panose="020B0509030403020204" pitchFamily="49" charset="0"/>
                <a:ea typeface="Times New Roman" panose="02020603050405020304" pitchFamily="18" charset="0"/>
                <a:cs typeface="Times New Roman" panose="02020603050405020304" pitchFamily="18" charset="0"/>
              </a:rPr>
              <a:t>      (unit,allocation,RLSE,CONTIG)</a:t>
            </a:r>
            <a:br>
              <a:rPr lang="en-US">
                <a:effectLst/>
                <a:latin typeface="Source Code Pro" panose="020B0509030403020204" pitchFamily="49" charset="0"/>
                <a:ea typeface="Times New Roman" panose="02020603050405020304" pitchFamily="18" charset="0"/>
                <a:cs typeface="Times New Roman" panose="02020603050405020304" pitchFamily="18" charset="0"/>
              </a:rPr>
            </a:br>
            <a:endParaRPr lang="en-US">
              <a:latin typeface="+mj-lt"/>
              <a:ea typeface="Source Code Pro" panose="020B0509030403020204" pitchFamily="49" charset="0"/>
            </a:endParaRPr>
          </a:p>
          <a:p>
            <a:pPr marL="0" indent="0">
              <a:spcBef>
                <a:spcPts val="0"/>
              </a:spcBef>
              <a:buNone/>
            </a:pPr>
            <a:endParaRPr lang="en-US">
              <a:latin typeface="+mj-lt"/>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SPACE=</a:t>
            </a:r>
            <a:r>
              <a:rPr lang="en-US"/>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49</a:t>
            </a:fld>
            <a:endParaRPr lang="en-US"/>
          </a:p>
        </p:txBody>
      </p:sp>
    </p:spTree>
    <p:extLst>
      <p:ext uri="{BB962C8B-B14F-4D97-AF65-F5344CB8AC3E}">
        <p14:creationId xmlns:p14="http://schemas.microsoft.com/office/powerpoint/2010/main" val="49404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9982200" cy="4343400"/>
          </a:xfrm>
        </p:spPr>
        <p:txBody>
          <a:bodyPr/>
          <a:lstStyle/>
          <a:p>
            <a:pPr marL="400050" lvl="1" indent="0">
              <a:buNone/>
            </a:pPr>
            <a:r>
              <a:rPr lang="en-US"/>
              <a:t>- To run the program, we have to have a third job step that</a:t>
            </a:r>
            <a:br>
              <a:rPr lang="en-US"/>
            </a:br>
            <a:r>
              <a:rPr lang="en-US"/>
              <a:t>  "fetches" and executes the program object.</a:t>
            </a:r>
            <a:br>
              <a:rPr lang="en-US" sz="1800"/>
            </a:br>
            <a:br>
              <a:rPr lang="en-US" sz="1800"/>
            </a:br>
            <a:r>
              <a:rPr lang="en-US"/>
              <a:t>- Each of the three steps described above brings together the </a:t>
            </a:r>
            <a:br>
              <a:rPr lang="en-US"/>
            </a:br>
            <a:r>
              <a:rPr lang="en-US"/>
              <a:t>   program being executed and the data sets it requires.</a:t>
            </a:r>
            <a:endParaRPr lang="en-US" sz="1800"/>
          </a:p>
          <a:p>
            <a:pPr marL="400050" lvl="1" indent="0">
              <a:buNone/>
            </a:pPr>
            <a:br>
              <a:rPr lang="en-US" sz="1800"/>
            </a:br>
            <a:r>
              <a:rPr lang="en-US"/>
              <a:t>- The first step executed the Assembler program itself, the second</a:t>
            </a:r>
            <a:br>
              <a:rPr lang="en-US"/>
            </a:br>
            <a:r>
              <a:rPr lang="en-US"/>
              <a:t>   executed the Binder program, and the third executed our</a:t>
            </a:r>
            <a:br>
              <a:rPr lang="en-US"/>
            </a:br>
            <a:r>
              <a:rPr lang="en-US"/>
              <a:t>   Assembler program that was actually produced by the first</a:t>
            </a:r>
            <a:br>
              <a:rPr lang="en-US"/>
            </a:br>
            <a:r>
              <a:rPr lang="en-US"/>
              <a:t>   two steps.</a:t>
            </a:r>
          </a:p>
        </p:txBody>
      </p:sp>
      <p:sp>
        <p:nvSpPr>
          <p:cNvPr id="3" name="Title 2"/>
          <p:cNvSpPr>
            <a:spLocks noGrp="1"/>
          </p:cNvSpPr>
          <p:nvPr>
            <p:ph type="title"/>
          </p:nvPr>
        </p:nvSpPr>
        <p:spPr/>
        <p:txBody>
          <a:bodyPr/>
          <a:lstStyle/>
          <a:p>
            <a:r>
              <a:rPr lang="en-US"/>
              <a:t>What is a Job?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a:t>
            </a:fld>
            <a:endParaRPr lang="en-US"/>
          </a:p>
        </p:txBody>
      </p:sp>
    </p:spTree>
    <p:extLst>
      <p:ext uri="{BB962C8B-B14F-4D97-AF65-F5344CB8AC3E}">
        <p14:creationId xmlns:p14="http://schemas.microsoft.com/office/powerpoint/2010/main" val="1757842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7290" y="1736725"/>
            <a:ext cx="10287000" cy="3657600"/>
          </a:xfrm>
        </p:spPr>
        <p:txBody>
          <a:bodyPr>
            <a:normAutofit/>
          </a:bodyPr>
          <a:lstStyle/>
          <a:p>
            <a:pPr marL="0" indent="0">
              <a:spcBef>
                <a:spcPts val="0"/>
              </a:spcBef>
              <a:buNone/>
            </a:pPr>
            <a:r>
              <a:rPr lang="en-US">
                <a:latin typeface="Source Code Pro" panose="020B0509030403020204" pitchFamily="49" charset="0"/>
                <a:ea typeface="Source Code Pro" panose="020B0509030403020204" pitchFamily="49" charset="0"/>
              </a:rPr>
              <a:t>unit</a:t>
            </a:r>
            <a:endParaRPr lang="en-US" sz="1800">
              <a:latin typeface="+mj-lt"/>
              <a:ea typeface="Source Code Pro" panose="020B0509030403020204" pitchFamily="49" charset="0"/>
            </a:endParaRPr>
          </a:p>
          <a:p>
            <a:pPr marL="0" indent="0">
              <a:spcBef>
                <a:spcPts val="0"/>
              </a:spcBef>
              <a:buNone/>
            </a:pPr>
            <a:endParaRPr lang="en-US" sz="18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Specifies the unit, or measurement, of storage to be used:</a:t>
            </a:r>
            <a:endParaRPr lang="en-US" sz="1800">
              <a:latin typeface="+mj-lt"/>
              <a:ea typeface="Source Code Pro" panose="020B0509030403020204" pitchFamily="49" charset="0"/>
            </a:endParaRPr>
          </a:p>
          <a:p>
            <a:pPr marL="0" indent="0">
              <a:spcBef>
                <a:spcPts val="0"/>
              </a:spcBef>
              <a:buNone/>
            </a:pPr>
            <a:endParaRPr lang="en-US" sz="18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	</a:t>
            </a:r>
            <a:r>
              <a:rPr lang="en-US">
                <a:latin typeface="Source Code Pro" panose="020B0509030403020204" pitchFamily="49" charset="0"/>
                <a:ea typeface="Source Code Pro" panose="020B0509030403020204" pitchFamily="49" charset="0"/>
              </a:rPr>
              <a:t>TRK</a:t>
            </a:r>
            <a:r>
              <a:rPr lang="en-US">
                <a:latin typeface="+mj-lt"/>
                <a:ea typeface="Source Code Pro" panose="020B0509030403020204" pitchFamily="49" charset="0"/>
              </a:rPr>
              <a:t>		The data set is to be allocated in tracks.</a:t>
            </a:r>
            <a:endParaRPr lang="en-US" sz="1000">
              <a:latin typeface="+mj-lt"/>
              <a:ea typeface="Source Code Pro" panose="020B0509030403020204" pitchFamily="49" charset="0"/>
            </a:endParaRPr>
          </a:p>
          <a:p>
            <a:pPr marL="0" indent="0">
              <a:spcBef>
                <a:spcPts val="0"/>
              </a:spcBef>
              <a:buNone/>
            </a:pPr>
            <a:endParaRPr lang="en-US" sz="10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	</a:t>
            </a:r>
            <a:r>
              <a:rPr lang="en-US">
                <a:latin typeface="Source Code Pro" panose="020B0509030403020204" pitchFamily="49" charset="0"/>
                <a:ea typeface="Source Code Pro" panose="020B0509030403020204" pitchFamily="49" charset="0"/>
              </a:rPr>
              <a:t>CYL</a:t>
            </a:r>
            <a:r>
              <a:rPr lang="en-US">
                <a:latin typeface="+mj-lt"/>
                <a:ea typeface="Source Code Pro" panose="020B0509030403020204" pitchFamily="49" charset="0"/>
              </a:rPr>
              <a:t>		The data set is to be allocated in cylinders.</a:t>
            </a:r>
            <a:endParaRPr lang="en-US" sz="1000">
              <a:latin typeface="+mj-lt"/>
              <a:ea typeface="Source Code Pro" panose="020B0509030403020204" pitchFamily="49" charset="0"/>
            </a:endParaRPr>
          </a:p>
          <a:p>
            <a:pPr marL="0" indent="0">
              <a:spcBef>
                <a:spcPts val="0"/>
              </a:spcBef>
              <a:buNone/>
            </a:pPr>
            <a:endParaRPr lang="en-US" sz="10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	</a:t>
            </a:r>
            <a:r>
              <a:rPr lang="en-US">
                <a:latin typeface="Source Code Pro" panose="020B0509030403020204" pitchFamily="49" charset="0"/>
                <a:ea typeface="Source Code Pro" panose="020B0509030403020204" pitchFamily="49" charset="0"/>
              </a:rPr>
              <a:t>n</a:t>
            </a:r>
            <a:r>
              <a:rPr lang="en-US">
                <a:latin typeface="+mj-lt"/>
                <a:ea typeface="Source Code Pro" panose="020B0509030403020204" pitchFamily="49" charset="0"/>
              </a:rPr>
              <a:t>		The data set is to be allocated in blocks of </a:t>
            </a:r>
            <a:r>
              <a:rPr lang="en-US">
                <a:latin typeface="Source Code Pro" panose="020B0509030403020204" pitchFamily="49" charset="0"/>
                <a:ea typeface="Source Code Pro" panose="020B0509030403020204" pitchFamily="49" charset="0"/>
              </a:rPr>
              <a:t>n</a:t>
            </a:r>
            <a:r>
              <a:rPr lang="en-US">
                <a:latin typeface="+mj-lt"/>
                <a:ea typeface="Source Code Pro" panose="020B0509030403020204" pitchFamily="49" charset="0"/>
              </a:rPr>
              <a:t> bytes.</a:t>
            </a:r>
          </a:p>
          <a:p>
            <a:pPr marL="0" indent="0">
              <a:spcBef>
                <a:spcPts val="0"/>
              </a:spcBef>
              <a:buNone/>
            </a:pPr>
            <a:endParaRPr lang="en-US">
              <a:latin typeface="+mj-lt"/>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SPACE=</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50</a:t>
            </a:fld>
            <a:endParaRPr lang="en-US"/>
          </a:p>
        </p:txBody>
      </p:sp>
    </p:spTree>
    <p:extLst>
      <p:ext uri="{BB962C8B-B14F-4D97-AF65-F5344CB8AC3E}">
        <p14:creationId xmlns:p14="http://schemas.microsoft.com/office/powerpoint/2010/main" val="3624546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96461"/>
            <a:ext cx="10896600" cy="4812789"/>
          </a:xfrm>
        </p:spPr>
        <p:txBody>
          <a:bodyPr>
            <a:normAutofit lnSpcReduction="10000"/>
          </a:bodyPr>
          <a:lstStyle/>
          <a:p>
            <a:pPr marL="0" indent="0">
              <a:spcBef>
                <a:spcPts val="0"/>
              </a:spcBef>
              <a:buNone/>
            </a:pPr>
            <a:r>
              <a:rPr lang="en-US">
                <a:latin typeface="Source Code Pro" panose="020B0509030403020204" pitchFamily="49" charset="0"/>
                <a:ea typeface="Source Code Pro" panose="020B0509030403020204" pitchFamily="49" charset="0"/>
              </a:rPr>
              <a:t>allocation</a:t>
            </a:r>
            <a:endParaRPr lang="en-US" sz="1400">
              <a:latin typeface="+mj-lt"/>
              <a:ea typeface="Source Code Pro" panose="020B0509030403020204" pitchFamily="49" charset="0"/>
            </a:endParaRPr>
          </a:p>
          <a:p>
            <a:pPr marL="0" indent="0">
              <a:spcBef>
                <a:spcPts val="0"/>
              </a:spcBef>
              <a:buNone/>
            </a:pPr>
            <a:endParaRPr lang="en-US" sz="10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Specifies the amount of storage to be allocated.</a:t>
            </a:r>
            <a:endParaRPr lang="en-US" sz="1400">
              <a:latin typeface="+mj-lt"/>
              <a:ea typeface="Source Code Pro" panose="020B0509030403020204" pitchFamily="49" charset="0"/>
            </a:endParaRPr>
          </a:p>
          <a:p>
            <a:pPr marL="0" indent="0">
              <a:spcBef>
                <a:spcPts val="0"/>
              </a:spcBef>
              <a:buNone/>
            </a:pPr>
            <a:endParaRPr lang="en-US" sz="10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Format:  </a:t>
            </a:r>
            <a:r>
              <a:rPr lang="en-US">
                <a:latin typeface="Source Code Pro" panose="020B0509030403020204" pitchFamily="49" charset="0"/>
                <a:ea typeface="Source Code Pro" panose="020B0509030403020204" pitchFamily="49" charset="0"/>
              </a:rPr>
              <a:t>(p,s)</a:t>
            </a:r>
            <a:r>
              <a:rPr lang="en-US">
                <a:latin typeface="+mj-lt"/>
                <a:ea typeface="Source Code Pro" panose="020B0509030403020204" pitchFamily="49" charset="0"/>
              </a:rPr>
              <a:t> or </a:t>
            </a:r>
            <a:r>
              <a:rPr lang="en-US">
                <a:latin typeface="Source Code Pro" panose="020B0509030403020204" pitchFamily="49" charset="0"/>
                <a:ea typeface="Source Code Pro" panose="020B0509030403020204" pitchFamily="49" charset="0"/>
              </a:rPr>
              <a:t>(p,s,d)</a:t>
            </a:r>
            <a:endParaRPr lang="en-US" sz="1400">
              <a:latin typeface="+mj-lt"/>
              <a:ea typeface="Source Code Pro" panose="020B0509030403020204" pitchFamily="49" charset="0"/>
            </a:endParaRPr>
          </a:p>
          <a:p>
            <a:pPr marL="0" indent="0">
              <a:spcBef>
                <a:spcPts val="0"/>
              </a:spcBef>
              <a:buNone/>
            </a:pPr>
            <a:endParaRPr lang="en-US" sz="10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	</a:t>
            </a:r>
            <a:r>
              <a:rPr lang="en-US">
                <a:latin typeface="Source Code Pro" panose="020B0509030403020204" pitchFamily="49" charset="0"/>
                <a:ea typeface="Source Code Pro" panose="020B0509030403020204" pitchFamily="49" charset="0"/>
              </a:rPr>
              <a:t>p</a:t>
            </a:r>
            <a:r>
              <a:rPr lang="en-US">
                <a:latin typeface="+mj-lt"/>
                <a:ea typeface="Source Code Pro" panose="020B0509030403020204" pitchFamily="49" charset="0"/>
              </a:rPr>
              <a:t>	Primary, or initial, allocation provided once.</a:t>
            </a:r>
            <a:endParaRPr lang="en-US" sz="800">
              <a:latin typeface="+mj-lt"/>
              <a:ea typeface="Source Code Pro" panose="020B0509030403020204" pitchFamily="49" charset="0"/>
            </a:endParaRPr>
          </a:p>
          <a:p>
            <a:pPr marL="0" indent="0">
              <a:spcBef>
                <a:spcPts val="0"/>
              </a:spcBef>
              <a:buNone/>
            </a:pPr>
            <a:endParaRPr lang="en-US" sz="8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	</a:t>
            </a:r>
            <a:r>
              <a:rPr lang="en-US">
                <a:latin typeface="Source Code Pro" panose="020B0509030403020204" pitchFamily="49" charset="0"/>
                <a:ea typeface="Source Code Pro" panose="020B0509030403020204" pitchFamily="49" charset="0"/>
              </a:rPr>
              <a:t>s</a:t>
            </a:r>
            <a:r>
              <a:rPr lang="en-US">
                <a:latin typeface="+mj-lt"/>
                <a:ea typeface="Source Code Pro" panose="020B0509030403020204" pitchFamily="49" charset="0"/>
              </a:rPr>
              <a:t>	Secondary allocation provided as needed up to 15 times.</a:t>
            </a:r>
          </a:p>
          <a:p>
            <a:pPr marL="0" indent="0">
              <a:spcBef>
                <a:spcPts val="0"/>
              </a:spcBef>
              <a:buNone/>
            </a:pPr>
            <a:endParaRPr lang="en-US" sz="8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	</a:t>
            </a:r>
            <a:r>
              <a:rPr lang="en-US">
                <a:latin typeface="Source Code Pro" panose="020B0509030403020204" pitchFamily="49" charset="0"/>
                <a:ea typeface="Source Code Pro" panose="020B0509030403020204" pitchFamily="49" charset="0"/>
              </a:rPr>
              <a:t>d</a:t>
            </a:r>
            <a:r>
              <a:rPr lang="en-US">
                <a:latin typeface="+mj-lt"/>
                <a:ea typeface="Source Code Pro" panose="020B0509030403020204" pitchFamily="49" charset="0"/>
              </a:rPr>
              <a:t>	Only coded if allocating a PDS or PDSE, and indicates</a:t>
            </a:r>
          </a:p>
          <a:p>
            <a:pPr marL="0" indent="0">
              <a:spcBef>
                <a:spcPts val="0"/>
              </a:spcBef>
              <a:buNone/>
            </a:pPr>
            <a:r>
              <a:rPr lang="en-US">
                <a:latin typeface="+mj-lt"/>
                <a:ea typeface="Source Code Pro" panose="020B0509030403020204" pitchFamily="49" charset="0"/>
              </a:rPr>
              <a:t>		the number of 256-byte directory blocks</a:t>
            </a:r>
            <a:r>
              <a:rPr lang="en-US">
                <a:solidFill>
                  <a:srgbClr val="FF0000"/>
                </a:solidFill>
                <a:latin typeface="+mj-lt"/>
                <a:ea typeface="Source Code Pro" panose="020B0509030403020204" pitchFamily="49" charset="0"/>
              </a:rPr>
              <a:t>* </a:t>
            </a:r>
            <a:r>
              <a:rPr lang="en-US">
                <a:latin typeface="+mj-lt"/>
                <a:ea typeface="Source Code Pro" panose="020B0509030403020204" pitchFamily="49" charset="0"/>
              </a:rPr>
              <a:t>to allocate.</a:t>
            </a:r>
            <a:endParaRPr lang="en-US" sz="1800">
              <a:latin typeface="+mj-lt"/>
              <a:ea typeface="Source Code Pro" panose="020B0509030403020204" pitchFamily="49" charset="0"/>
            </a:endParaRPr>
          </a:p>
          <a:p>
            <a:pPr marL="0" indent="0">
              <a:spcBef>
                <a:spcPts val="0"/>
              </a:spcBef>
              <a:buNone/>
            </a:pPr>
            <a:endParaRPr lang="en-US" sz="1800">
              <a:latin typeface="+mj-lt"/>
              <a:ea typeface="Source Code Pro" panose="020B0509030403020204" pitchFamily="49" charset="0"/>
            </a:endParaRPr>
          </a:p>
          <a:p>
            <a:pPr marL="0" indent="0">
              <a:spcBef>
                <a:spcPts val="0"/>
              </a:spcBef>
              <a:buNone/>
            </a:pPr>
            <a:r>
              <a:rPr lang="en-US" sz="1800">
                <a:solidFill>
                  <a:srgbClr val="FF0000"/>
                </a:solidFill>
                <a:latin typeface="+mj-lt"/>
                <a:ea typeface="Source Code Pro" panose="020B0509030403020204" pitchFamily="49" charset="0"/>
              </a:rPr>
              <a:t>*Directory blocks are similar to street directories for the PDS or PDSE.  The member names along with their displacement into the PDS or PDSE, their size and other characteristics are stored in entries in directory blocks.</a:t>
            </a:r>
          </a:p>
          <a:p>
            <a:pPr marL="0" indent="0">
              <a:spcBef>
                <a:spcPts val="0"/>
              </a:spcBef>
              <a:buNone/>
            </a:pPr>
            <a:r>
              <a:rPr lang="en-US" sz="2000">
                <a:latin typeface="+mj-lt"/>
                <a:ea typeface="Source Code Pro" panose="020B0509030403020204" pitchFamily="49" charset="0"/>
              </a:rPr>
              <a:t>	</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SPACE=</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51</a:t>
            </a:fld>
            <a:endParaRPr lang="en-US"/>
          </a:p>
        </p:txBody>
      </p:sp>
    </p:spTree>
    <p:extLst>
      <p:ext uri="{BB962C8B-B14F-4D97-AF65-F5344CB8AC3E}">
        <p14:creationId xmlns:p14="http://schemas.microsoft.com/office/powerpoint/2010/main" val="3149647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200"/>
            <a:ext cx="10287000" cy="3931841"/>
          </a:xfrm>
        </p:spPr>
        <p:txBody>
          <a:bodyPr>
            <a:normAutofit/>
          </a:bodyPr>
          <a:lstStyle/>
          <a:p>
            <a:pPr marL="0" indent="0">
              <a:spcBef>
                <a:spcPts val="0"/>
              </a:spcBef>
              <a:buNone/>
            </a:pPr>
            <a:endParaRPr lang="en-US" sz="800">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RLSE</a:t>
            </a:r>
            <a:r>
              <a:rPr lang="en-US">
                <a:latin typeface="+mj-lt"/>
                <a:ea typeface="Source Code Pro" panose="020B0509030403020204" pitchFamily="49" charset="0"/>
              </a:rPr>
              <a:t> and </a:t>
            </a:r>
            <a:r>
              <a:rPr lang="en-US">
                <a:latin typeface="Source Code Pro" panose="020B0509030403020204" pitchFamily="49" charset="0"/>
                <a:ea typeface="Source Code Pro" panose="020B0509030403020204" pitchFamily="49" charset="0"/>
              </a:rPr>
              <a:t>CONTIG</a:t>
            </a:r>
            <a:endParaRPr lang="en-US" sz="2000">
              <a:latin typeface="+mj-lt"/>
              <a:ea typeface="Source Code Pro" panose="020B0509030403020204" pitchFamily="49" charset="0"/>
            </a:endParaRPr>
          </a:p>
          <a:p>
            <a:pPr marL="0" indent="0">
              <a:spcBef>
                <a:spcPts val="0"/>
              </a:spcBef>
              <a:buNone/>
            </a:pPr>
            <a:endParaRPr lang="en-US" sz="2000">
              <a:latin typeface="Source Code Pro" panose="020B0509030403020204" pitchFamily="49" charset="0"/>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RLSE</a:t>
            </a:r>
            <a:r>
              <a:rPr lang="en-US">
                <a:latin typeface="+mj-lt"/>
                <a:ea typeface="Source Code Pro" panose="020B0509030403020204" pitchFamily="49" charset="0"/>
              </a:rPr>
              <a:t>		Specifies that any unused units of space are to be released </a:t>
            </a:r>
          </a:p>
          <a:p>
            <a:pPr marL="0" indent="0">
              <a:spcBef>
                <a:spcPts val="0"/>
              </a:spcBef>
              <a:buNone/>
            </a:pPr>
            <a:r>
              <a:rPr lang="en-US">
                <a:latin typeface="+mj-lt"/>
                <a:ea typeface="Source Code Pro" panose="020B0509030403020204" pitchFamily="49" charset="0"/>
              </a:rPr>
              <a:t> 		when the current step ends.</a:t>
            </a:r>
            <a:endParaRPr lang="en-US" sz="2000">
              <a:latin typeface="+mj-lt"/>
              <a:ea typeface="Source Code Pro" panose="020B0509030403020204" pitchFamily="49" charset="0"/>
            </a:endParaRPr>
          </a:p>
          <a:p>
            <a:pPr marL="0" indent="0">
              <a:spcBef>
                <a:spcPts val="0"/>
              </a:spcBef>
              <a:buNone/>
            </a:pPr>
            <a:endParaRPr lang="en-US" sz="2000">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CONTIG</a:t>
            </a:r>
            <a:r>
              <a:rPr lang="en-US">
                <a:latin typeface="+mj-lt"/>
                <a:ea typeface="Source Code Pro" panose="020B0509030403020204" pitchFamily="49" charset="0"/>
              </a:rPr>
              <a:t>	Specifies that contiguous units of storage for primary</a:t>
            </a:r>
          </a:p>
          <a:p>
            <a:pPr marL="0" indent="0">
              <a:spcBef>
                <a:spcPts val="0"/>
              </a:spcBef>
              <a:buNone/>
            </a:pPr>
            <a:r>
              <a:rPr lang="en-US">
                <a:latin typeface="+mj-lt"/>
                <a:ea typeface="Source Code Pro" panose="020B0509030403020204" pitchFamily="49" charset="0"/>
              </a:rPr>
              <a:t>		allocation are requested.</a:t>
            </a:r>
            <a:endParaRPr lang="en-US" sz="2000">
              <a:latin typeface="+mj-lt"/>
              <a:ea typeface="Source Code Pro" panose="020B0509030403020204" pitchFamily="49" charset="0"/>
            </a:endParaRPr>
          </a:p>
          <a:p>
            <a:pPr marL="0" indent="0">
              <a:spcBef>
                <a:spcPts val="0"/>
              </a:spcBef>
              <a:buNone/>
            </a:pPr>
            <a:endParaRPr lang="en-US" sz="20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Both optional.</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SPACE=</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52</a:t>
            </a:fld>
            <a:endParaRPr lang="en-US"/>
          </a:p>
        </p:txBody>
      </p:sp>
    </p:spTree>
    <p:extLst>
      <p:ext uri="{BB962C8B-B14F-4D97-AF65-F5344CB8AC3E}">
        <p14:creationId xmlns:p14="http://schemas.microsoft.com/office/powerpoint/2010/main" val="3248393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10287000" cy="4724400"/>
          </a:xfrm>
        </p:spPr>
        <p:txBody>
          <a:bodyPr>
            <a:normAutofit/>
          </a:bodyPr>
          <a:lstStyle/>
          <a:p>
            <a:pPr marL="0" indent="0">
              <a:spcBef>
                <a:spcPts val="0"/>
              </a:spcBef>
              <a:buNone/>
            </a:pPr>
            <a:r>
              <a:rPr lang="en-US" b="1">
                <a:latin typeface="+mj-lt"/>
                <a:ea typeface="Source Code Pro" panose="020B0509030403020204" pitchFamily="49" charset="0"/>
              </a:rPr>
              <a:t>Examples:</a:t>
            </a:r>
            <a:endParaRPr lang="en-US" sz="1200" b="1">
              <a:latin typeface="+mj-lt"/>
              <a:ea typeface="Source Code Pro" panose="020B0509030403020204" pitchFamily="49" charset="0"/>
            </a:endParaRPr>
          </a:p>
          <a:p>
            <a:pPr marL="0" indent="0">
              <a:spcBef>
                <a:spcPts val="0"/>
              </a:spcBef>
              <a:buNone/>
            </a:pPr>
            <a:endParaRPr lang="en-US" sz="1200" b="1">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SPACE=(1024,(5,10),RLSE)</a:t>
            </a:r>
            <a:endParaRPr lang="en-US" sz="1200">
              <a:latin typeface="+mj-lt"/>
              <a:ea typeface="Source Code Pro" panose="020B0509030403020204" pitchFamily="49" charset="0"/>
            </a:endParaRPr>
          </a:p>
          <a:p>
            <a:pPr marL="0" indent="0">
              <a:spcBef>
                <a:spcPts val="0"/>
              </a:spcBef>
              <a:buNone/>
            </a:pPr>
            <a:endParaRPr lang="en-US" sz="1200">
              <a:latin typeface="Source Code Pro" panose="020B0509030403020204" pitchFamily="49" charset="0"/>
              <a:ea typeface="Source Code Pro" panose="020B0509030403020204" pitchFamily="49" charset="0"/>
            </a:endParaRPr>
          </a:p>
          <a:p>
            <a:pPr marL="0" marR="0" indent="0" algn="just">
              <a:spcBef>
                <a:spcPts val="0"/>
              </a:spcBef>
              <a:spcAft>
                <a:spcPts val="0"/>
              </a:spcAft>
              <a:buNone/>
            </a:pPr>
            <a:r>
              <a:rPr lang="en-US">
                <a:effectLst/>
                <a:latin typeface="+mj-lt"/>
                <a:ea typeface="Times New Roman" panose="02020603050405020304" pitchFamily="18" charset="0"/>
              </a:rPr>
              <a:t>Specifies a primary, or starting, allocation of 5 * 1024 bytes and, as needed, 10 * 1024 bytes up to 15 times up to a maximum of 158,720 bytes overall.</a:t>
            </a:r>
            <a:endParaRPr lang="en-US" sz="1200">
              <a:effectLst/>
              <a:latin typeface="+mj-lt"/>
              <a:ea typeface="Times New Roman" panose="02020603050405020304" pitchFamily="18" charset="0"/>
            </a:endParaRPr>
          </a:p>
          <a:p>
            <a:pPr marL="0" marR="0" indent="0" algn="just">
              <a:spcBef>
                <a:spcPts val="0"/>
              </a:spcBef>
              <a:spcAft>
                <a:spcPts val="0"/>
              </a:spcAft>
              <a:buNone/>
            </a:pPr>
            <a:endParaRPr lang="en-US" sz="1200">
              <a:latin typeface="+mj-lt"/>
              <a:ea typeface="Times New Roman" panose="02020603050405020304" pitchFamily="18" charset="0"/>
            </a:endParaRPr>
          </a:p>
          <a:p>
            <a:pPr marL="0" marR="0" indent="0" algn="just">
              <a:spcBef>
                <a:spcPts val="0"/>
              </a:spcBef>
              <a:spcAft>
                <a:spcPts val="0"/>
              </a:spcAft>
              <a:buNone/>
            </a:pPr>
            <a:r>
              <a:rPr lang="en-US">
                <a:effectLst/>
                <a:latin typeface="+mj-lt"/>
                <a:ea typeface="Times New Roman" panose="02020603050405020304" pitchFamily="18" charset="0"/>
              </a:rPr>
              <a:t>The </a:t>
            </a:r>
            <a:r>
              <a:rPr lang="en-US">
                <a:effectLst/>
                <a:latin typeface="Source Code Pro" panose="020B0509030403020204" pitchFamily="49" charset="0"/>
                <a:ea typeface="Source Code Pro" panose="020B0509030403020204" pitchFamily="49" charset="0"/>
              </a:rPr>
              <a:t>RLSE</a:t>
            </a:r>
            <a:r>
              <a:rPr lang="en-US">
                <a:effectLst/>
                <a:latin typeface="+mj-lt"/>
                <a:ea typeface="Times New Roman" panose="02020603050405020304" pitchFamily="18" charset="0"/>
              </a:rPr>
              <a:t> indicates that any extra space is to be released at the end of the job step.</a:t>
            </a:r>
            <a:endParaRPr lang="en-US" sz="1200">
              <a:effectLst/>
              <a:latin typeface="+mj-lt"/>
              <a:ea typeface="Times New Roman" panose="02020603050405020304" pitchFamily="18" charset="0"/>
            </a:endParaRPr>
          </a:p>
          <a:p>
            <a:pPr marL="0" marR="0" indent="0" algn="just">
              <a:spcBef>
                <a:spcPts val="0"/>
              </a:spcBef>
              <a:spcAft>
                <a:spcPts val="0"/>
              </a:spcAft>
              <a:buNone/>
            </a:pPr>
            <a:endParaRPr lang="en-US" sz="1200">
              <a:latin typeface="+mj-lt"/>
              <a:ea typeface="Times New Roman" panose="02020603050405020304" pitchFamily="18" charset="0"/>
            </a:endParaRPr>
          </a:p>
          <a:p>
            <a:pPr marL="0" marR="0" indent="0" algn="just">
              <a:spcBef>
                <a:spcPts val="0"/>
              </a:spcBef>
              <a:spcAft>
                <a:spcPts val="0"/>
              </a:spcAft>
              <a:buNone/>
            </a:pPr>
            <a:r>
              <a:rPr lang="en-US">
                <a:latin typeface="+mj-lt"/>
                <a:ea typeface="Times New Roman" panose="02020603050405020304" pitchFamily="18" charset="0"/>
              </a:rPr>
              <a:t>Most likely this data set will not have more records written to it at a later time.</a:t>
            </a:r>
            <a:endParaRPr lang="en-US">
              <a:effectLst/>
              <a:latin typeface="+mj-lt"/>
              <a:ea typeface="Times New Roman" panose="02020603050405020304" pitchFamily="18"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SPACE=</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53</a:t>
            </a:fld>
            <a:endParaRPr lang="en-US"/>
          </a:p>
        </p:txBody>
      </p:sp>
    </p:spTree>
    <p:extLst>
      <p:ext uri="{BB962C8B-B14F-4D97-AF65-F5344CB8AC3E}">
        <p14:creationId xmlns:p14="http://schemas.microsoft.com/office/powerpoint/2010/main" val="1208545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10287000" cy="4724400"/>
          </a:xfrm>
        </p:spPr>
        <p:txBody>
          <a:bodyPr>
            <a:normAutofit/>
          </a:bodyPr>
          <a:lstStyle/>
          <a:p>
            <a:pPr marL="0" indent="0">
              <a:spcBef>
                <a:spcPts val="0"/>
              </a:spcBef>
              <a:buNone/>
            </a:pPr>
            <a:r>
              <a:rPr lang="en-US">
                <a:latin typeface="Source Code Pro" panose="020B0509030403020204" pitchFamily="49" charset="0"/>
                <a:ea typeface="Source Code Pro" panose="020B0509030403020204" pitchFamily="49" charset="0"/>
              </a:rPr>
              <a:t>DISP=</a:t>
            </a:r>
            <a:endParaRPr lang="en-US" sz="1200">
              <a:latin typeface="+mj-lt"/>
              <a:ea typeface="Source Code Pro" panose="020B0509030403020204" pitchFamily="49" charset="0"/>
            </a:endParaRPr>
          </a:p>
          <a:p>
            <a:pPr marL="0" indent="0">
              <a:spcBef>
                <a:spcPts val="0"/>
              </a:spcBef>
              <a:buNone/>
            </a:pPr>
            <a:endParaRPr lang="en-US" sz="1800">
              <a:latin typeface="Source Code Pro" panose="020B0509030403020204" pitchFamily="49" charset="0"/>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Specifies the disposition of the data set referred to by the </a:t>
            </a:r>
            <a:r>
              <a:rPr lang="en-US">
                <a:latin typeface="Source Code Pro" panose="020B0509030403020204" pitchFamily="49" charset="0"/>
                <a:ea typeface="Source Code Pro" panose="020B0509030403020204" pitchFamily="49" charset="0"/>
              </a:rPr>
              <a:t>DD</a:t>
            </a:r>
            <a:r>
              <a:rPr lang="en-US">
                <a:latin typeface="+mj-lt"/>
                <a:ea typeface="Source Code Pro" panose="020B0509030403020204" pitchFamily="49" charset="0"/>
              </a:rPr>
              <a:t> card.</a:t>
            </a:r>
            <a:endParaRPr lang="en-US" sz="1800">
              <a:latin typeface="+mj-lt"/>
              <a:ea typeface="Source Code Pro" panose="020B0509030403020204" pitchFamily="49" charset="0"/>
            </a:endParaRPr>
          </a:p>
          <a:p>
            <a:pPr marL="0" indent="0">
              <a:spcBef>
                <a:spcPts val="0"/>
              </a:spcBef>
              <a:buNone/>
            </a:pPr>
            <a:endParaRPr lang="en-US" sz="18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Format:</a:t>
            </a:r>
            <a:endParaRPr lang="en-US" sz="1800">
              <a:latin typeface="+mj-lt"/>
              <a:ea typeface="Source Code Pro" panose="020B0509030403020204" pitchFamily="49" charset="0"/>
            </a:endParaRPr>
          </a:p>
          <a:p>
            <a:pPr marL="0" indent="0">
              <a:spcBef>
                <a:spcPts val="0"/>
              </a:spcBef>
              <a:buNone/>
            </a:pPr>
            <a:endParaRPr lang="en-US" sz="1800">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DISP=(status,normal,abnormal)</a:t>
            </a:r>
            <a:endParaRPr lang="en-US" sz="1800">
              <a:latin typeface="Source Code Pro" panose="020B0509030403020204" pitchFamily="49" charset="0"/>
              <a:ea typeface="Source Code Pro" panose="020B0509030403020204" pitchFamily="49" charset="0"/>
            </a:endParaRPr>
          </a:p>
          <a:p>
            <a:pPr marL="0" indent="0">
              <a:spcBef>
                <a:spcPts val="0"/>
              </a:spcBef>
              <a:buNone/>
            </a:pPr>
            <a:endParaRPr lang="en-US" sz="1800">
              <a:latin typeface="Source Code Pro" panose="020B0509030403020204" pitchFamily="49" charset="0"/>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status</a:t>
            </a:r>
            <a:r>
              <a:rPr lang="en-US">
                <a:latin typeface="+mj-lt"/>
                <a:ea typeface="Source Code Pro" panose="020B0509030403020204" pitchFamily="49" charset="0"/>
              </a:rPr>
              <a:t> – Specifies the current status of a data set at the beginning of the job step.</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DISP=</a:t>
            </a:r>
            <a:r>
              <a:rPr lang="en-US"/>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54</a:t>
            </a:fld>
            <a:endParaRPr lang="en-US"/>
          </a:p>
        </p:txBody>
      </p:sp>
    </p:spTree>
    <p:extLst>
      <p:ext uri="{BB962C8B-B14F-4D97-AF65-F5344CB8AC3E}">
        <p14:creationId xmlns:p14="http://schemas.microsoft.com/office/powerpoint/2010/main" val="2089515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10287000" cy="4876800"/>
          </a:xfrm>
        </p:spPr>
        <p:txBody>
          <a:bodyPr>
            <a:normAutofit lnSpcReduction="10000"/>
          </a:bodyPr>
          <a:lstStyle/>
          <a:p>
            <a:pPr marL="0" indent="0">
              <a:spcBef>
                <a:spcPts val="0"/>
              </a:spcBef>
              <a:buNone/>
            </a:pPr>
            <a:r>
              <a:rPr lang="en-US" dirty="0">
                <a:latin typeface="Source Code Pro" panose="020B0509030403020204" pitchFamily="49" charset="0"/>
                <a:ea typeface="Source Code Pro" panose="020B0509030403020204" pitchFamily="49" charset="0"/>
              </a:rPr>
              <a:t>status</a:t>
            </a:r>
            <a:endParaRPr lang="en-US" dirty="0">
              <a:latin typeface="+mj-lt"/>
              <a:ea typeface="Source Code Pro" panose="020B0509030403020204" pitchFamily="49" charset="0"/>
            </a:endParaRPr>
          </a:p>
          <a:p>
            <a:pPr marL="0" indent="0">
              <a:spcBef>
                <a:spcPts val="0"/>
              </a:spcBef>
              <a:buNone/>
            </a:pPr>
            <a:endParaRPr lang="en-US" sz="1000" dirty="0">
              <a:latin typeface="+mj-lt"/>
              <a:ea typeface="Source Code Pro" panose="020B0509030403020204" pitchFamily="49" charset="0"/>
            </a:endParaRPr>
          </a:p>
          <a:p>
            <a:pPr marL="0" indent="0">
              <a:spcBef>
                <a:spcPts val="0"/>
              </a:spcBef>
              <a:buNone/>
            </a:pPr>
            <a:r>
              <a:rPr lang="en-US" dirty="0">
                <a:latin typeface="+mj-lt"/>
                <a:ea typeface="Source Code Pro" panose="020B0509030403020204" pitchFamily="49" charset="0"/>
              </a:rPr>
              <a:t>Specifies the </a:t>
            </a:r>
            <a:r>
              <a:rPr lang="en-US" b="1" i="1" dirty="0">
                <a:latin typeface="+mj-lt"/>
                <a:ea typeface="Source Code Pro" panose="020B0509030403020204" pitchFamily="49" charset="0"/>
              </a:rPr>
              <a:t>current</a:t>
            </a:r>
            <a:r>
              <a:rPr lang="en-US" dirty="0">
                <a:latin typeface="+mj-lt"/>
                <a:ea typeface="Source Code Pro" panose="020B0509030403020204" pitchFamily="49" charset="0"/>
              </a:rPr>
              <a:t> status of the data set </a:t>
            </a:r>
            <a:r>
              <a:rPr lang="en-US" b="1" i="1" dirty="0">
                <a:latin typeface="+mj-lt"/>
                <a:ea typeface="Source Code Pro" panose="020B0509030403020204" pitchFamily="49" charset="0"/>
              </a:rPr>
              <a:t>at the beginning of the job step</a:t>
            </a:r>
            <a:r>
              <a:rPr lang="en-US" dirty="0">
                <a:latin typeface="+mj-lt"/>
                <a:ea typeface="Source Code Pro" panose="020B0509030403020204" pitchFamily="49" charset="0"/>
              </a:rPr>
              <a:t>.</a:t>
            </a:r>
            <a:endParaRPr lang="en-US" sz="1000" dirty="0">
              <a:latin typeface="+mj-lt"/>
              <a:ea typeface="Source Code Pro" panose="020B0509030403020204" pitchFamily="49" charset="0"/>
            </a:endParaRPr>
          </a:p>
          <a:p>
            <a:pPr marL="0" indent="0">
              <a:spcBef>
                <a:spcPts val="0"/>
              </a:spcBef>
              <a:buNone/>
            </a:pPr>
            <a:endParaRPr lang="en-US" sz="1000" dirty="0">
              <a:latin typeface="+mj-lt"/>
              <a:ea typeface="Source Code Pro" panose="020B0509030403020204" pitchFamily="49" charset="0"/>
            </a:endParaRPr>
          </a:p>
          <a:p>
            <a:pPr marL="0" indent="0">
              <a:spcBef>
                <a:spcPts val="0"/>
              </a:spcBef>
              <a:buNone/>
            </a:pPr>
            <a:r>
              <a:rPr lang="en-US" b="1" dirty="0">
                <a:latin typeface="+mj-lt"/>
                <a:ea typeface="Source Code Pro" panose="020B0509030403020204" pitchFamily="49" charset="0"/>
              </a:rPr>
              <a:t>Possible Values:</a:t>
            </a:r>
          </a:p>
          <a:p>
            <a:pPr marL="0" indent="0">
              <a:spcBef>
                <a:spcPts val="0"/>
              </a:spcBef>
              <a:buNone/>
            </a:pPr>
            <a:endParaRPr lang="en-US" sz="1000" b="1" dirty="0">
              <a:latin typeface="+mj-lt"/>
              <a:ea typeface="Source Code Pro" panose="020B0509030403020204" pitchFamily="49" charset="0"/>
            </a:endParaRPr>
          </a:p>
          <a:p>
            <a:pPr marL="0" indent="0">
              <a:spcBef>
                <a:spcPts val="0"/>
              </a:spcBef>
              <a:buNone/>
            </a:pPr>
            <a:r>
              <a:rPr lang="en-US" dirty="0">
                <a:latin typeface="Source Code Pro" panose="020B0509030403020204" pitchFamily="49" charset="0"/>
                <a:ea typeface="Source Code Pro" panose="020B0509030403020204" pitchFamily="49" charset="0"/>
              </a:rPr>
              <a:t>NEW</a:t>
            </a:r>
            <a:r>
              <a:rPr lang="en-US" dirty="0">
                <a:latin typeface="+mj-lt"/>
                <a:ea typeface="Source Code Pro" panose="020B0509030403020204" pitchFamily="49" charset="0"/>
              </a:rPr>
              <a:t>		The data set is to be created (default).</a:t>
            </a:r>
          </a:p>
          <a:p>
            <a:pPr marL="0" indent="0">
              <a:spcBef>
                <a:spcPts val="0"/>
              </a:spcBef>
              <a:buNone/>
            </a:pPr>
            <a:r>
              <a:rPr lang="en-US" dirty="0">
                <a:latin typeface="Source Code Pro" panose="020B0509030403020204" pitchFamily="49" charset="0"/>
                <a:ea typeface="Source Code Pro" panose="020B0509030403020204" pitchFamily="49" charset="0"/>
              </a:rPr>
              <a:t>OLD</a:t>
            </a:r>
            <a:r>
              <a:rPr lang="en-US" dirty="0">
                <a:latin typeface="+mj-lt"/>
                <a:ea typeface="Source Code Pro" panose="020B0509030403020204" pitchFamily="49" charset="0"/>
              </a:rPr>
              <a:t>		The data set exists and is to be locked for access.</a:t>
            </a:r>
          </a:p>
          <a:p>
            <a:pPr marL="0" indent="0">
              <a:spcBef>
                <a:spcPts val="0"/>
              </a:spcBef>
              <a:buNone/>
            </a:pPr>
            <a:r>
              <a:rPr lang="en-US" dirty="0">
                <a:latin typeface="Source Code Pro" panose="020B0509030403020204" pitchFamily="49" charset="0"/>
                <a:ea typeface="Source Code Pro" panose="020B0509030403020204" pitchFamily="49" charset="0"/>
              </a:rPr>
              <a:t>SHR</a:t>
            </a:r>
            <a:r>
              <a:rPr lang="en-US" dirty="0">
                <a:latin typeface="+mj-lt"/>
                <a:ea typeface="Source Code Pro" panose="020B0509030403020204" pitchFamily="49" charset="0"/>
              </a:rPr>
              <a:t>		The data set exists and this and any other programs may </a:t>
            </a:r>
          </a:p>
          <a:p>
            <a:pPr marL="0" indent="0">
              <a:spcBef>
                <a:spcPts val="0"/>
              </a:spcBef>
              <a:buNone/>
            </a:pPr>
            <a:r>
              <a:rPr lang="en-US" dirty="0">
                <a:latin typeface="+mj-lt"/>
                <a:ea typeface="Source Code Pro" panose="020B0509030403020204" pitchFamily="49" charset="0"/>
              </a:rPr>
              <a:t>		access it concurrently. (use when accessing teachers data 			set)</a:t>
            </a:r>
          </a:p>
          <a:p>
            <a:pPr marL="0" indent="0">
              <a:spcBef>
                <a:spcPts val="0"/>
              </a:spcBef>
              <a:buNone/>
            </a:pPr>
            <a:r>
              <a:rPr lang="en-US" dirty="0">
                <a:latin typeface="Source Code Pro" panose="020B0509030403020204" pitchFamily="49" charset="0"/>
                <a:ea typeface="Source Code Pro" panose="020B0509030403020204" pitchFamily="49" charset="0"/>
              </a:rPr>
              <a:t>MOD</a:t>
            </a:r>
            <a:r>
              <a:rPr lang="en-US" dirty="0">
                <a:latin typeface="+mj-lt"/>
                <a:ea typeface="Source Code Pro" panose="020B0509030403020204" pitchFamily="49" charset="0"/>
              </a:rPr>
              <a:t>		The data set can be modified.  If it doesn't exist, it will be </a:t>
            </a:r>
          </a:p>
          <a:p>
            <a:pPr marL="0" indent="0">
              <a:spcBef>
                <a:spcPts val="0"/>
              </a:spcBef>
              <a:buNone/>
            </a:pPr>
            <a:r>
              <a:rPr lang="en-US" dirty="0">
                <a:latin typeface="+mj-lt"/>
                <a:ea typeface="Source Code Pro" panose="020B0509030403020204" pitchFamily="49" charset="0"/>
              </a:rPr>
              <a:t>		created.</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DISP=</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55</a:t>
            </a:fld>
            <a:endParaRPr lang="en-US"/>
          </a:p>
        </p:txBody>
      </p:sp>
    </p:spTree>
    <p:extLst>
      <p:ext uri="{BB962C8B-B14F-4D97-AF65-F5344CB8AC3E}">
        <p14:creationId xmlns:p14="http://schemas.microsoft.com/office/powerpoint/2010/main" val="3249697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20188"/>
            <a:ext cx="10439400" cy="4992354"/>
          </a:xfrm>
        </p:spPr>
        <p:txBody>
          <a:bodyPr>
            <a:normAutofit lnSpcReduction="10000"/>
          </a:bodyPr>
          <a:lstStyle/>
          <a:p>
            <a:pPr marL="0" indent="0">
              <a:spcBef>
                <a:spcPts val="0"/>
              </a:spcBef>
              <a:buNone/>
            </a:pPr>
            <a:r>
              <a:rPr lang="en-US">
                <a:latin typeface="Source Code Pro" panose="020B0509030403020204" pitchFamily="49" charset="0"/>
                <a:ea typeface="Source Code Pro" panose="020B0509030403020204" pitchFamily="49" charset="0"/>
              </a:rPr>
              <a:t>normal</a:t>
            </a:r>
            <a:endParaRPr lang="en-US">
              <a:latin typeface="+mj-lt"/>
              <a:ea typeface="Source Code Pro" panose="020B0509030403020204" pitchFamily="49" charset="0"/>
            </a:endParaRPr>
          </a:p>
          <a:p>
            <a:pPr marL="0" indent="0">
              <a:spcBef>
                <a:spcPts val="0"/>
              </a:spcBef>
              <a:buNone/>
            </a:pPr>
            <a:endParaRPr lang="en-US" sz="1400">
              <a:latin typeface="+mj-lt"/>
              <a:ea typeface="Source Code Pro" panose="020B0509030403020204" pitchFamily="49" charset="0"/>
            </a:endParaRPr>
          </a:p>
          <a:p>
            <a:pPr marL="0" indent="0">
              <a:spcBef>
                <a:spcPts val="0"/>
              </a:spcBef>
              <a:buNone/>
            </a:pPr>
            <a:r>
              <a:rPr lang="en-US">
                <a:latin typeface="+mj-lt"/>
                <a:ea typeface="Source Code Pro" panose="020B0509030403020204" pitchFamily="49" charset="0"/>
              </a:rPr>
              <a:t>Specifies what to do with the data set if the step terminates successfully.</a:t>
            </a:r>
            <a:endParaRPr lang="en-US" sz="1000">
              <a:latin typeface="+mj-lt"/>
              <a:ea typeface="Source Code Pro" panose="020B0509030403020204" pitchFamily="49" charset="0"/>
            </a:endParaRPr>
          </a:p>
          <a:p>
            <a:pPr marL="0" indent="0">
              <a:spcBef>
                <a:spcPts val="0"/>
              </a:spcBef>
              <a:buNone/>
            </a:pPr>
            <a:endParaRPr lang="en-US" sz="1400">
              <a:latin typeface="+mj-lt"/>
              <a:ea typeface="Source Code Pro" panose="020B0509030403020204" pitchFamily="49" charset="0"/>
            </a:endParaRPr>
          </a:p>
          <a:p>
            <a:pPr marL="0" indent="0">
              <a:spcBef>
                <a:spcPts val="0"/>
              </a:spcBef>
              <a:buNone/>
            </a:pPr>
            <a:r>
              <a:rPr lang="en-US" b="1">
                <a:latin typeface="+mj-lt"/>
                <a:ea typeface="Source Code Pro" panose="020B0509030403020204" pitchFamily="49" charset="0"/>
              </a:rPr>
              <a:t>Possible Values:</a:t>
            </a:r>
          </a:p>
          <a:p>
            <a:pPr marL="0" indent="0">
              <a:spcBef>
                <a:spcPts val="0"/>
              </a:spcBef>
              <a:buNone/>
            </a:pPr>
            <a:endParaRPr lang="en-US" sz="1400" b="1">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KEEP</a:t>
            </a:r>
            <a:r>
              <a:rPr lang="en-US">
                <a:latin typeface="+mj-lt"/>
                <a:ea typeface="Source Code Pro" panose="020B0509030403020204" pitchFamily="49" charset="0"/>
              </a:rPr>
              <a:t>		The data set is to be kept and cataloged (default).</a:t>
            </a:r>
            <a:r>
              <a:rPr lang="en-US" b="1">
                <a:solidFill>
                  <a:srgbClr val="FF0000"/>
                </a:solidFill>
                <a:latin typeface="+mj-lt"/>
                <a:ea typeface="Source Code Pro" panose="020B0509030403020204" pitchFamily="49" charset="0"/>
              </a:rPr>
              <a:t>*</a:t>
            </a:r>
            <a:endParaRPr lang="en-US">
              <a:latin typeface="+mj-lt"/>
              <a:ea typeface="Source Code Pro" panose="020B0509030403020204" pitchFamily="49" charset="0"/>
            </a:endParaRPr>
          </a:p>
          <a:p>
            <a:pPr marL="0" indent="0">
              <a:spcBef>
                <a:spcPts val="0"/>
              </a:spcBef>
              <a:buNone/>
            </a:pPr>
            <a:endParaRPr lang="en-US" sz="1400">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DELETE</a:t>
            </a:r>
            <a:r>
              <a:rPr lang="en-US">
                <a:latin typeface="+mj-lt"/>
                <a:ea typeface="Source Code Pro" panose="020B0509030403020204" pitchFamily="49" charset="0"/>
              </a:rPr>
              <a:t>	The data set is to be deleted.</a:t>
            </a:r>
          </a:p>
          <a:p>
            <a:pPr marL="0" indent="0">
              <a:spcBef>
                <a:spcPts val="0"/>
              </a:spcBef>
              <a:buNone/>
            </a:pPr>
            <a:endParaRPr lang="en-US" sz="1400">
              <a:latin typeface="+mj-lt"/>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PASS	</a:t>
            </a:r>
            <a:r>
              <a:rPr lang="en-US">
                <a:latin typeface="+mj-lt"/>
                <a:ea typeface="Source Code Pro" panose="020B0509030403020204" pitchFamily="49" charset="0"/>
              </a:rPr>
              <a:t>	Used for temporary data sets if they are to be referenced </a:t>
            </a:r>
          </a:p>
          <a:p>
            <a:pPr marL="0" indent="0">
              <a:spcBef>
                <a:spcPts val="0"/>
              </a:spcBef>
              <a:buNone/>
            </a:pPr>
            <a:r>
              <a:rPr lang="en-US">
                <a:latin typeface="+mj-lt"/>
                <a:ea typeface="Source Code Pro" panose="020B0509030403020204" pitchFamily="49" charset="0"/>
              </a:rPr>
              <a:t>		later in the job.</a:t>
            </a:r>
          </a:p>
          <a:p>
            <a:pPr marL="0" indent="0">
              <a:spcBef>
                <a:spcPts val="0"/>
              </a:spcBef>
              <a:buNone/>
            </a:pPr>
            <a:endParaRPr lang="en-US" sz="1000">
              <a:latin typeface="+mj-lt"/>
              <a:ea typeface="Source Code Pro" panose="020B0509030403020204" pitchFamily="49" charset="0"/>
            </a:endParaRPr>
          </a:p>
          <a:p>
            <a:pPr marL="0" indent="0">
              <a:spcBef>
                <a:spcPts val="0"/>
              </a:spcBef>
              <a:buNone/>
            </a:pPr>
            <a:r>
              <a:rPr lang="en-US" sz="2400" b="1">
                <a:solidFill>
                  <a:srgbClr val="FF0000"/>
                </a:solidFill>
                <a:latin typeface="+mj-lt"/>
                <a:ea typeface="Source Code Pro" panose="020B0509030403020204" pitchFamily="49" charset="0"/>
              </a:rPr>
              <a:t>*Because SMS (System Managed Storage) is used at Marist, cataloging is automatic.  When a data set is deleted, it is also uncataloged.</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DISP=</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56</a:t>
            </a:fld>
            <a:endParaRPr lang="en-US"/>
          </a:p>
        </p:txBody>
      </p:sp>
    </p:spTree>
    <p:extLst>
      <p:ext uri="{BB962C8B-B14F-4D97-AF65-F5344CB8AC3E}">
        <p14:creationId xmlns:p14="http://schemas.microsoft.com/office/powerpoint/2010/main" val="1252962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1074400" cy="4418612"/>
          </a:xfrm>
        </p:spPr>
        <p:txBody>
          <a:bodyPr>
            <a:normAutofit lnSpcReduction="10000"/>
          </a:bodyPr>
          <a:lstStyle/>
          <a:p>
            <a:pPr marL="0" indent="0">
              <a:spcBef>
                <a:spcPts val="0"/>
              </a:spcBef>
              <a:buNone/>
            </a:pPr>
            <a:r>
              <a:rPr lang="en-US" dirty="0">
                <a:latin typeface="Source Code Pro" panose="020B0509030403020204" pitchFamily="49" charset="0"/>
                <a:ea typeface="Source Code Pro" panose="020B0509030403020204" pitchFamily="49" charset="0"/>
              </a:rPr>
              <a:t>Abnormal (if you want to keep it, use </a:t>
            </a:r>
            <a:r>
              <a:rPr lang="en-US" dirty="0" err="1">
                <a:latin typeface="Source Code Pro" panose="020B0509030403020204" pitchFamily="49" charset="0"/>
                <a:ea typeface="Source Code Pro" panose="020B0509030403020204" pitchFamily="49" charset="0"/>
              </a:rPr>
              <a:t>old,keep,keep</a:t>
            </a:r>
            <a:r>
              <a:rPr lang="en-US" dirty="0">
                <a:latin typeface="Source Code Pro" panose="020B0509030403020204" pitchFamily="49" charset="0"/>
                <a:ea typeface="Source Code Pro" panose="020B0509030403020204" pitchFamily="49" charset="0"/>
              </a:rPr>
              <a:t>)</a:t>
            </a:r>
            <a:endParaRPr lang="en-US" dirty="0">
              <a:latin typeface="+mj-lt"/>
              <a:ea typeface="Source Code Pro" panose="020B0509030403020204" pitchFamily="49" charset="0"/>
            </a:endParaRPr>
          </a:p>
          <a:p>
            <a:pPr marL="0" indent="0">
              <a:spcBef>
                <a:spcPts val="0"/>
              </a:spcBef>
              <a:buNone/>
            </a:pPr>
            <a:endParaRPr lang="en-US" sz="1400" dirty="0">
              <a:latin typeface="+mj-lt"/>
              <a:ea typeface="Source Code Pro" panose="020B0509030403020204" pitchFamily="49" charset="0"/>
            </a:endParaRPr>
          </a:p>
          <a:p>
            <a:pPr marL="0" indent="0">
              <a:spcBef>
                <a:spcPts val="0"/>
              </a:spcBef>
              <a:buNone/>
            </a:pPr>
            <a:r>
              <a:rPr lang="en-US" dirty="0">
                <a:latin typeface="+mj-lt"/>
                <a:ea typeface="Source Code Pro" panose="020B0509030403020204" pitchFamily="49" charset="0"/>
              </a:rPr>
              <a:t>Specifies what to do with the data set if the step terminates </a:t>
            </a:r>
            <a:r>
              <a:rPr lang="en-US" b="1" dirty="0">
                <a:latin typeface="+mj-lt"/>
                <a:ea typeface="Source Code Pro" panose="020B0509030403020204" pitchFamily="49" charset="0"/>
              </a:rPr>
              <a:t>un</a:t>
            </a:r>
            <a:r>
              <a:rPr lang="en-US" dirty="0">
                <a:latin typeface="+mj-lt"/>
                <a:ea typeface="Source Code Pro" panose="020B0509030403020204" pitchFamily="49" charset="0"/>
              </a:rPr>
              <a:t>successfully.</a:t>
            </a:r>
            <a:endParaRPr lang="en-US" sz="1000" dirty="0">
              <a:latin typeface="+mj-lt"/>
              <a:ea typeface="Source Code Pro" panose="020B0509030403020204" pitchFamily="49" charset="0"/>
            </a:endParaRPr>
          </a:p>
          <a:p>
            <a:pPr marL="0" indent="0">
              <a:spcBef>
                <a:spcPts val="0"/>
              </a:spcBef>
              <a:buNone/>
            </a:pPr>
            <a:endParaRPr lang="en-US" sz="1400" dirty="0">
              <a:latin typeface="+mj-lt"/>
              <a:ea typeface="Source Code Pro" panose="020B0509030403020204" pitchFamily="49" charset="0"/>
            </a:endParaRPr>
          </a:p>
          <a:p>
            <a:pPr marL="0" indent="0">
              <a:spcBef>
                <a:spcPts val="0"/>
              </a:spcBef>
              <a:buNone/>
            </a:pPr>
            <a:r>
              <a:rPr lang="en-US" b="1" dirty="0">
                <a:latin typeface="+mj-lt"/>
                <a:ea typeface="Source Code Pro" panose="020B0509030403020204" pitchFamily="49" charset="0"/>
              </a:rPr>
              <a:t>Possible Values:</a:t>
            </a:r>
          </a:p>
          <a:p>
            <a:pPr marL="0" indent="0">
              <a:spcBef>
                <a:spcPts val="0"/>
              </a:spcBef>
              <a:buNone/>
            </a:pPr>
            <a:endParaRPr lang="en-US" sz="1400" b="1" dirty="0">
              <a:latin typeface="+mj-lt"/>
              <a:ea typeface="Source Code Pro" panose="020B0509030403020204" pitchFamily="49" charset="0"/>
            </a:endParaRPr>
          </a:p>
          <a:p>
            <a:pPr marL="0" indent="0">
              <a:spcBef>
                <a:spcPts val="0"/>
              </a:spcBef>
              <a:buNone/>
            </a:pPr>
            <a:r>
              <a:rPr lang="en-US" dirty="0">
                <a:latin typeface="Source Code Pro" panose="020B0509030403020204" pitchFamily="49" charset="0"/>
                <a:ea typeface="Source Code Pro" panose="020B0509030403020204" pitchFamily="49" charset="0"/>
              </a:rPr>
              <a:t>KEEP</a:t>
            </a:r>
            <a:r>
              <a:rPr lang="en-US" dirty="0">
                <a:latin typeface="+mj-lt"/>
                <a:ea typeface="Source Code Pro" panose="020B0509030403020204" pitchFamily="49" charset="0"/>
              </a:rPr>
              <a:t>		The data set is to be kept and cataloged (default).</a:t>
            </a:r>
            <a:r>
              <a:rPr lang="en-US" b="1" dirty="0">
                <a:solidFill>
                  <a:srgbClr val="FF0000"/>
                </a:solidFill>
                <a:latin typeface="+mj-lt"/>
                <a:ea typeface="Source Code Pro" panose="020B0509030403020204" pitchFamily="49" charset="0"/>
              </a:rPr>
              <a:t>*</a:t>
            </a:r>
            <a:endParaRPr lang="en-US" dirty="0">
              <a:latin typeface="+mj-lt"/>
              <a:ea typeface="Source Code Pro" panose="020B0509030403020204" pitchFamily="49" charset="0"/>
            </a:endParaRPr>
          </a:p>
          <a:p>
            <a:pPr marL="0" indent="0">
              <a:spcBef>
                <a:spcPts val="0"/>
              </a:spcBef>
              <a:buNone/>
            </a:pPr>
            <a:endParaRPr lang="en-US" sz="1400" dirty="0">
              <a:latin typeface="+mj-lt"/>
              <a:ea typeface="Source Code Pro" panose="020B0509030403020204" pitchFamily="49" charset="0"/>
            </a:endParaRPr>
          </a:p>
          <a:p>
            <a:pPr marL="0" indent="0">
              <a:spcBef>
                <a:spcPts val="0"/>
              </a:spcBef>
              <a:buNone/>
            </a:pPr>
            <a:r>
              <a:rPr lang="en-US" dirty="0">
                <a:latin typeface="Source Code Pro" panose="020B0509030403020204" pitchFamily="49" charset="0"/>
                <a:ea typeface="Source Code Pro" panose="020B0509030403020204" pitchFamily="49" charset="0"/>
              </a:rPr>
              <a:t>DELETE</a:t>
            </a:r>
            <a:r>
              <a:rPr lang="en-US" dirty="0">
                <a:latin typeface="+mj-lt"/>
                <a:ea typeface="Source Code Pro" panose="020B0509030403020204" pitchFamily="49" charset="0"/>
              </a:rPr>
              <a:t>	The data set is to be deleted.</a:t>
            </a:r>
          </a:p>
          <a:p>
            <a:pPr marL="0" indent="0">
              <a:spcBef>
                <a:spcPts val="0"/>
              </a:spcBef>
              <a:buNone/>
            </a:pPr>
            <a:endParaRPr lang="en-US" sz="1400" dirty="0">
              <a:latin typeface="+mj-lt"/>
              <a:ea typeface="Source Code Pro" panose="020B0509030403020204" pitchFamily="49" charset="0"/>
            </a:endParaRPr>
          </a:p>
          <a:p>
            <a:pPr marL="0" indent="0">
              <a:spcBef>
                <a:spcPts val="0"/>
              </a:spcBef>
              <a:buNone/>
            </a:pPr>
            <a:endParaRPr lang="en-US" sz="1000" dirty="0">
              <a:latin typeface="+mj-lt"/>
              <a:ea typeface="Source Code Pro" panose="020B0509030403020204" pitchFamily="49" charset="0"/>
            </a:endParaRPr>
          </a:p>
          <a:p>
            <a:pPr marL="0" indent="0">
              <a:spcBef>
                <a:spcPts val="0"/>
              </a:spcBef>
              <a:buNone/>
            </a:pPr>
            <a:r>
              <a:rPr lang="en-US" sz="2400" b="1" dirty="0">
                <a:solidFill>
                  <a:srgbClr val="FF0000"/>
                </a:solidFill>
                <a:latin typeface="+mj-lt"/>
                <a:ea typeface="Source Code Pro" panose="020B0509030403020204" pitchFamily="49" charset="0"/>
              </a:rPr>
              <a:t>*Because SMS (System Managed Storage) is used at Marist, cataloging is automatic.  When a data set is deleted, it is also </a:t>
            </a:r>
            <a:r>
              <a:rPr lang="en-US" sz="2400" b="1" dirty="0" err="1">
                <a:solidFill>
                  <a:srgbClr val="FF0000"/>
                </a:solidFill>
                <a:latin typeface="+mj-lt"/>
                <a:ea typeface="Source Code Pro" panose="020B0509030403020204" pitchFamily="49" charset="0"/>
              </a:rPr>
              <a:t>uncataloged</a:t>
            </a:r>
            <a:r>
              <a:rPr lang="en-US" sz="2400" b="1" dirty="0">
                <a:solidFill>
                  <a:srgbClr val="FF0000"/>
                </a:solidFill>
                <a:latin typeface="+mj-lt"/>
                <a:ea typeface="Source Code Pro" panose="020B0509030403020204" pitchFamily="49" charset="0"/>
              </a:rPr>
              <a:t>.</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DISP=</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57</a:t>
            </a:fld>
            <a:endParaRPr lang="en-US"/>
          </a:p>
        </p:txBody>
      </p:sp>
    </p:spTree>
    <p:extLst>
      <p:ext uri="{BB962C8B-B14F-4D97-AF65-F5344CB8AC3E}">
        <p14:creationId xmlns:p14="http://schemas.microsoft.com/office/powerpoint/2010/main" val="1072658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1074400" cy="4418612"/>
          </a:xfrm>
        </p:spPr>
        <p:txBody>
          <a:bodyPr>
            <a:normAutofit/>
          </a:bodyPr>
          <a:lstStyle/>
          <a:p>
            <a:pPr marL="0" marR="0" indent="0">
              <a:spcBef>
                <a:spcPts val="0"/>
              </a:spcBef>
              <a:spcAft>
                <a:spcPts val="0"/>
              </a:spcAft>
              <a:buNone/>
            </a:pPr>
            <a:r>
              <a:rPr lang="en-US" b="1">
                <a:effectLst/>
                <a:latin typeface="Times New Roman" panose="02020603050405020304" pitchFamily="18" charset="0"/>
                <a:ea typeface="Times New Roman" panose="02020603050405020304" pitchFamily="18" charset="0"/>
              </a:rPr>
              <a:t>Examples: </a:t>
            </a:r>
            <a:br>
              <a:rPr lang="en-US" b="1">
                <a:effectLst/>
                <a:latin typeface="Times New Roman" panose="02020603050405020304" pitchFamily="18" charset="0"/>
                <a:ea typeface="Times New Roman" panose="02020603050405020304" pitchFamily="18" charset="0"/>
              </a:rPr>
            </a:br>
            <a:r>
              <a:rPr lang="en-US">
                <a:effectLst/>
                <a:latin typeface="Times New Roman" panose="02020603050405020304" pitchFamily="18" charset="0"/>
                <a:ea typeface="Times New Roman" panose="02020603050405020304" pitchFamily="18" charset="0"/>
              </a:rPr>
              <a:t>  </a:t>
            </a:r>
            <a:br>
              <a:rPr lang="en-US">
                <a:effectLst/>
                <a:latin typeface="Times New Roman" panose="02020603050405020304" pitchFamily="18" charset="0"/>
                <a:ea typeface="Times New Roman" panose="02020603050405020304" pitchFamily="18" charset="0"/>
              </a:rPr>
            </a:br>
            <a:r>
              <a:rPr lang="en-US">
                <a:effectLst/>
                <a:latin typeface="Source Code Pro" panose="020B0509030403020204" pitchFamily="49" charset="0"/>
                <a:ea typeface="Times New Roman" panose="02020603050405020304" pitchFamily="18" charset="0"/>
              </a:rPr>
              <a:t>DISP=(NEW,KEEP)</a:t>
            </a:r>
            <a:r>
              <a:rPr lang="en-US">
                <a:effectLst/>
                <a:latin typeface="Times New Roman" panose="02020603050405020304" pitchFamily="18" charset="0"/>
                <a:ea typeface="Times New Roman" panose="02020603050405020304" pitchFamily="18" charset="0"/>
              </a:rPr>
              <a:t> equivalent to </a:t>
            </a:r>
            <a:r>
              <a:rPr lang="en-US">
                <a:effectLst/>
                <a:latin typeface="Source Code Pro" panose="020B0509030403020204" pitchFamily="49" charset="0"/>
                <a:ea typeface="Times New Roman" panose="02020603050405020304" pitchFamily="18" charset="0"/>
              </a:rPr>
              <a:t>DISP=(NEW,KEEP,KEEP)</a:t>
            </a:r>
            <a:endParaRPr lang="en-US">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a:effectLst/>
              <a:latin typeface="Source Code Pro" panose="020B0509030403020204" pitchFamily="49" charset="0"/>
              <a:ea typeface="Times New Roman" panose="02020603050405020304" pitchFamily="18" charset="0"/>
            </a:endParaRPr>
          </a:p>
          <a:p>
            <a:pPr marL="0" marR="0" indent="0">
              <a:spcBef>
                <a:spcPts val="0"/>
              </a:spcBef>
              <a:spcAft>
                <a:spcPts val="0"/>
              </a:spcAft>
              <a:buNone/>
            </a:pPr>
            <a:r>
              <a:rPr lang="en-US">
                <a:effectLst/>
                <a:latin typeface="Source Code Pro" panose="020B0509030403020204" pitchFamily="49" charset="0"/>
                <a:ea typeface="Times New Roman" panose="02020603050405020304" pitchFamily="18" charset="0"/>
              </a:rPr>
              <a:t>DISP=NEW</a:t>
            </a:r>
            <a:r>
              <a:rPr lang="en-US">
                <a:effectLst/>
                <a:latin typeface="Times New Roman" panose="02020603050405020304" pitchFamily="18" charset="0"/>
                <a:ea typeface="Times New Roman" panose="02020603050405020304" pitchFamily="18" charset="0"/>
              </a:rPr>
              <a:t>  equivalent to </a:t>
            </a:r>
            <a:r>
              <a:rPr lang="en-US">
                <a:effectLst/>
                <a:latin typeface="Source Code Pro" panose="020B0509030403020204" pitchFamily="49" charset="0"/>
                <a:ea typeface="Times New Roman" panose="02020603050405020304" pitchFamily="18" charset="0"/>
              </a:rPr>
              <a:t>DISP=(NEW,DELETE,DELETE)</a:t>
            </a:r>
            <a:br>
              <a:rPr lang="en-US">
                <a:effectLst/>
                <a:latin typeface="Times New Roman" panose="02020603050405020304" pitchFamily="18" charset="0"/>
                <a:ea typeface="Times New Roman" panose="02020603050405020304" pitchFamily="18" charset="0"/>
              </a:rPr>
            </a:br>
            <a:endParaRPr lang="en-US">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a:effectLst/>
                <a:latin typeface="Source Code Pro" panose="020B0509030403020204" pitchFamily="49" charset="0"/>
                <a:ea typeface="Times New Roman" panose="02020603050405020304" pitchFamily="18" charset="0"/>
              </a:rPr>
              <a:t>DISP=OLD</a:t>
            </a:r>
            <a:r>
              <a:rPr lang="en-US">
                <a:effectLst/>
                <a:latin typeface="Times New Roman" panose="02020603050405020304" pitchFamily="18" charset="0"/>
                <a:ea typeface="Times New Roman" panose="02020603050405020304" pitchFamily="18" charset="0"/>
              </a:rPr>
              <a:t>  equivalent to </a:t>
            </a:r>
            <a:r>
              <a:rPr lang="en-US">
                <a:effectLst/>
                <a:latin typeface="Source Code Pro" panose="020B0509030403020204" pitchFamily="49" charset="0"/>
                <a:ea typeface="Times New Roman" panose="02020603050405020304" pitchFamily="18" charset="0"/>
              </a:rPr>
              <a:t>DISP=(OLD,KEEP,KEEP)</a:t>
            </a:r>
            <a:r>
              <a:rPr lang="en-US">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endParaRPr lang="en-US">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a:effectLst/>
                <a:latin typeface="Times New Roman" panose="02020603050405020304" pitchFamily="18" charset="0"/>
                <a:ea typeface="Times New Roman" panose="02020603050405020304" pitchFamily="18" charset="0"/>
              </a:rPr>
              <a:t>Note that </a:t>
            </a:r>
            <a:r>
              <a:rPr lang="en-US">
                <a:effectLst/>
                <a:latin typeface="Source Code Pro" panose="020B0509030403020204" pitchFamily="49" charset="0"/>
                <a:ea typeface="Times New Roman" panose="02020603050405020304" pitchFamily="18" charset="0"/>
              </a:rPr>
              <a:t>DISP=OLD</a:t>
            </a:r>
            <a:r>
              <a:rPr lang="en-US">
                <a:effectLst/>
                <a:latin typeface="Times New Roman" panose="02020603050405020304" pitchFamily="18" charset="0"/>
                <a:ea typeface="Times New Roman" panose="02020603050405020304" pitchFamily="18" charset="0"/>
              </a:rPr>
              <a:t> locks the data set for access and no other user's program can access it until the job step ends.</a:t>
            </a:r>
          </a:p>
          <a:p>
            <a:pPr marL="0" indent="0">
              <a:spcBef>
                <a:spcPts val="0"/>
              </a:spcBef>
              <a:buNone/>
            </a:pPr>
            <a:endParaRPr lang="en-US" sz="2400" b="1">
              <a:solidFill>
                <a:srgbClr val="FF0000"/>
              </a:solidFill>
              <a:latin typeface="+mj-lt"/>
              <a:ea typeface="Source Code Pro" panose="020B0509030403020204" pitchFamily="49" charset="0"/>
            </a:endParaRP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DISP=</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58</a:t>
            </a:fld>
            <a:endParaRPr lang="en-US"/>
          </a:p>
        </p:txBody>
      </p:sp>
    </p:spTree>
    <p:extLst>
      <p:ext uri="{BB962C8B-B14F-4D97-AF65-F5344CB8AC3E}">
        <p14:creationId xmlns:p14="http://schemas.microsoft.com/office/powerpoint/2010/main" val="786176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0363200" cy="4418612"/>
          </a:xfrm>
        </p:spPr>
        <p:txBody>
          <a:bodyPr>
            <a:normAutofit lnSpcReduction="10000"/>
          </a:bodyPr>
          <a:lstStyle/>
          <a:p>
            <a:pPr>
              <a:spcBef>
                <a:spcPts val="0"/>
              </a:spcBef>
            </a:pPr>
            <a:r>
              <a:rPr lang="en-US" dirty="0">
                <a:latin typeface="+mj-lt"/>
                <a:ea typeface="Source Code Pro" panose="020B0509030403020204" pitchFamily="49" charset="0"/>
              </a:rPr>
              <a:t>Stands for Data Control Block.</a:t>
            </a:r>
          </a:p>
          <a:p>
            <a:pPr>
              <a:spcBef>
                <a:spcPts val="0"/>
              </a:spcBef>
            </a:pPr>
            <a:endParaRPr lang="en-US" sz="1800" dirty="0">
              <a:latin typeface="+mj-lt"/>
              <a:ea typeface="Source Code Pro" panose="020B0509030403020204" pitchFamily="49" charset="0"/>
            </a:endParaRPr>
          </a:p>
          <a:p>
            <a:pPr>
              <a:spcBef>
                <a:spcPts val="0"/>
              </a:spcBef>
            </a:pPr>
            <a:r>
              <a:rPr lang="en-US" dirty="0">
                <a:latin typeface="+mj-lt"/>
                <a:ea typeface="Source Code Pro" panose="020B0509030403020204" pitchFamily="49" charset="0"/>
              </a:rPr>
              <a:t>Only necessary if </a:t>
            </a:r>
            <a:r>
              <a:rPr lang="en-US" dirty="0">
                <a:latin typeface="Source Code Pro" panose="020B0509030403020204" pitchFamily="49" charset="0"/>
                <a:ea typeface="Source Code Pro" panose="020B0509030403020204" pitchFamily="49" charset="0"/>
              </a:rPr>
              <a:t>DISP=NEW</a:t>
            </a:r>
            <a:r>
              <a:rPr lang="en-US" dirty="0">
                <a:latin typeface="+mj-lt"/>
                <a:ea typeface="Source Code Pro" panose="020B0509030403020204" pitchFamily="49" charset="0"/>
              </a:rPr>
              <a:t> </a:t>
            </a:r>
            <a:r>
              <a:rPr lang="en-US" b="1" i="1" dirty="0">
                <a:latin typeface="+mj-lt"/>
                <a:ea typeface="Source Code Pro" panose="020B0509030403020204" pitchFamily="49" charset="0"/>
              </a:rPr>
              <a:t>and</a:t>
            </a:r>
            <a:r>
              <a:rPr lang="en-US" dirty="0">
                <a:latin typeface="+mj-lt"/>
                <a:ea typeface="Source Code Pro" panose="020B0509030403020204" pitchFamily="49" charset="0"/>
              </a:rPr>
              <a:t> details about record length, block size and record format cannot be determined within the program itself.</a:t>
            </a:r>
          </a:p>
          <a:p>
            <a:pPr>
              <a:spcBef>
                <a:spcPts val="0"/>
              </a:spcBef>
            </a:pPr>
            <a:endParaRPr lang="en-US" sz="1800" dirty="0">
              <a:latin typeface="+mj-lt"/>
              <a:ea typeface="Source Code Pro" panose="020B0509030403020204" pitchFamily="49" charset="0"/>
            </a:endParaRPr>
          </a:p>
          <a:p>
            <a:pPr>
              <a:spcBef>
                <a:spcPts val="0"/>
              </a:spcBef>
            </a:pPr>
            <a:r>
              <a:rPr lang="en-US" dirty="0">
                <a:latin typeface="+mj-lt"/>
                <a:ea typeface="Source Code Pro" panose="020B0509030403020204" pitchFamily="49" charset="0"/>
              </a:rPr>
              <a:t>Although this can take many forms, for most of our uses, it takes the format:</a:t>
            </a:r>
            <a:br>
              <a:rPr lang="en-US" sz="1800" dirty="0">
                <a:latin typeface="+mj-lt"/>
                <a:ea typeface="Source Code Pro" panose="020B0509030403020204" pitchFamily="49" charset="0"/>
              </a:rPr>
            </a:br>
            <a:br>
              <a:rPr lang="en-US" sz="1800" dirty="0">
                <a:latin typeface="+mj-lt"/>
                <a:ea typeface="Source Code Pro" panose="020B0509030403020204" pitchFamily="49" charset="0"/>
              </a:rPr>
            </a:br>
            <a:r>
              <a:rPr lang="en-US" dirty="0">
                <a:latin typeface="Source Code Pro" panose="020B0509030403020204" pitchFamily="49" charset="0"/>
                <a:ea typeface="Source Code Pro" panose="020B0509030403020204" pitchFamily="49" charset="0"/>
              </a:rPr>
              <a:t>DCB=(LRECL=</a:t>
            </a:r>
            <a:r>
              <a:rPr lang="en-US" dirty="0" err="1">
                <a:latin typeface="Source Code Pro" panose="020B0509030403020204" pitchFamily="49" charset="0"/>
                <a:ea typeface="Source Code Pro" panose="020B0509030403020204" pitchFamily="49" charset="0"/>
              </a:rPr>
              <a:t>l,BLKSIZE</a:t>
            </a:r>
            <a:r>
              <a:rPr lang="en-US" dirty="0">
                <a:latin typeface="Source Code Pro" panose="020B0509030403020204" pitchFamily="49" charset="0"/>
                <a:ea typeface="Source Code Pro" panose="020B0509030403020204" pitchFamily="49" charset="0"/>
              </a:rPr>
              <a:t>=</a:t>
            </a:r>
            <a:r>
              <a:rPr lang="en-US" dirty="0" err="1">
                <a:latin typeface="Source Code Pro" panose="020B0509030403020204" pitchFamily="49" charset="0"/>
                <a:ea typeface="Source Code Pro" panose="020B0509030403020204" pitchFamily="49" charset="0"/>
              </a:rPr>
              <a:t>m,RECFM</a:t>
            </a:r>
            <a:r>
              <a:rPr lang="en-US" dirty="0">
                <a:latin typeface="Source Code Pro" panose="020B0509030403020204" pitchFamily="49" charset="0"/>
                <a:ea typeface="Source Code Pro" panose="020B0509030403020204" pitchFamily="49" charset="0"/>
              </a:rPr>
              <a:t>=n)</a:t>
            </a:r>
          </a:p>
          <a:p>
            <a:pPr>
              <a:spcBef>
                <a:spcPts val="0"/>
              </a:spcBef>
            </a:pPr>
            <a:r>
              <a:rPr lang="en-US" dirty="0">
                <a:latin typeface="Source Code Pro" panose="020B0509030403020204" pitchFamily="49" charset="0"/>
                <a:ea typeface="Source Code Pro" panose="020B0509030403020204" pitchFamily="49" charset="0"/>
              </a:rPr>
              <a:t>Logical record length, block size (m must be an even multiply of L), record format</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DCB=</a:t>
            </a:r>
            <a:r>
              <a:rPr lang="en-US"/>
              <a:t> Keyword Parameter</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59</a:t>
            </a:fld>
            <a:endParaRPr lang="en-US"/>
          </a:p>
        </p:txBody>
      </p:sp>
      <p:sp>
        <p:nvSpPr>
          <p:cNvPr id="6" name="Star: 7 Points 5">
            <a:extLst>
              <a:ext uri="{FF2B5EF4-FFF2-40B4-BE49-F238E27FC236}">
                <a16:creationId xmlns:a16="http://schemas.microsoft.com/office/drawing/2014/main" id="{F3208E81-228A-43B4-BFC9-642EB03B3EE3}"/>
              </a:ext>
            </a:extLst>
          </p:cNvPr>
          <p:cNvSpPr/>
          <p:nvPr/>
        </p:nvSpPr>
        <p:spPr>
          <a:xfrm>
            <a:off x="0" y="2238975"/>
            <a:ext cx="685800" cy="685800"/>
          </a:xfrm>
          <a:prstGeom prst="star7">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058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9982200" cy="4419600"/>
          </a:xfrm>
        </p:spPr>
        <p:txBody>
          <a:bodyPr/>
          <a:lstStyle/>
          <a:p>
            <a:pPr marL="400050" lvl="1" indent="0">
              <a:buNone/>
            </a:pPr>
            <a:r>
              <a:rPr lang="en-US"/>
              <a:t>- Once our program has been tested and approved to be moved</a:t>
            </a:r>
            <a:br>
              <a:rPr lang="en-US"/>
            </a:br>
            <a:r>
              <a:rPr lang="en-US"/>
              <a:t>  into production, i.e., the real system, production jobs can fetch</a:t>
            </a:r>
            <a:br>
              <a:rPr lang="en-US"/>
            </a:br>
            <a:r>
              <a:rPr lang="en-US"/>
              <a:t>  and execute the program object whenever needed.</a:t>
            </a:r>
            <a:br>
              <a:rPr lang="en-US"/>
            </a:br>
            <a:br>
              <a:rPr lang="en-US"/>
            </a:br>
            <a:r>
              <a:rPr lang="en-US"/>
              <a:t>- Programs are NOT re-assembled or re-compiled and re-bound</a:t>
            </a:r>
            <a:br>
              <a:rPr lang="en-US"/>
            </a:br>
            <a:r>
              <a:rPr lang="en-US"/>
              <a:t>  by the Binder each time it needs to be executed.</a:t>
            </a:r>
            <a:br>
              <a:rPr lang="en-US"/>
            </a:br>
            <a:br>
              <a:rPr lang="en-US"/>
            </a:br>
            <a:r>
              <a:rPr lang="en-US"/>
              <a:t>- Program objects are kept together in data sets known as load </a:t>
            </a:r>
            <a:br>
              <a:rPr lang="en-US"/>
            </a:br>
            <a:r>
              <a:rPr lang="en-US"/>
              <a:t>  libraries.  They can be fetched and executed at any time in the</a:t>
            </a:r>
            <a:br>
              <a:rPr lang="en-US"/>
            </a:br>
            <a:r>
              <a:rPr lang="en-US"/>
              <a:t>  future.</a:t>
            </a:r>
          </a:p>
        </p:txBody>
      </p:sp>
      <p:sp>
        <p:nvSpPr>
          <p:cNvPr id="3" name="Title 2"/>
          <p:cNvSpPr>
            <a:spLocks noGrp="1"/>
          </p:cNvSpPr>
          <p:nvPr>
            <p:ph type="title"/>
          </p:nvPr>
        </p:nvSpPr>
        <p:spPr/>
        <p:txBody>
          <a:bodyPr/>
          <a:lstStyle/>
          <a:p>
            <a:r>
              <a:rPr lang="en-US"/>
              <a:t>What is a Job?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6</a:t>
            </a:fld>
            <a:endParaRPr lang="en-US"/>
          </a:p>
        </p:txBody>
      </p:sp>
    </p:spTree>
    <p:extLst>
      <p:ext uri="{BB962C8B-B14F-4D97-AF65-F5344CB8AC3E}">
        <p14:creationId xmlns:p14="http://schemas.microsoft.com/office/powerpoint/2010/main" val="2704375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69524"/>
            <a:ext cx="10363200" cy="4953000"/>
          </a:xfrm>
        </p:spPr>
        <p:txBody>
          <a:bodyPr>
            <a:normAutofit/>
          </a:bodyPr>
          <a:lstStyle/>
          <a:p>
            <a:pPr marL="0" indent="0">
              <a:spcBef>
                <a:spcPts val="0"/>
              </a:spcBef>
              <a:buNone/>
            </a:pPr>
            <a:r>
              <a:rPr lang="en-US">
                <a:latin typeface="+mj-lt"/>
                <a:ea typeface="Source Code Pro" panose="020B0509030403020204" pitchFamily="49" charset="0"/>
              </a:rPr>
              <a:t>Although this can take many forms, for most of our uses, it takes the format:</a:t>
            </a:r>
            <a:br>
              <a:rPr lang="en-US" sz="1400">
                <a:latin typeface="+mj-lt"/>
                <a:ea typeface="Source Code Pro" panose="020B0509030403020204" pitchFamily="49" charset="0"/>
              </a:rPr>
            </a:br>
            <a:br>
              <a:rPr lang="en-US" sz="1400">
                <a:latin typeface="+mj-lt"/>
                <a:ea typeface="Source Code Pro" panose="020B0509030403020204" pitchFamily="49" charset="0"/>
              </a:rPr>
            </a:br>
            <a:r>
              <a:rPr lang="en-US">
                <a:latin typeface="Source Code Pro" panose="020B0509030403020204" pitchFamily="49" charset="0"/>
                <a:ea typeface="Source Code Pro" panose="020B0509030403020204" pitchFamily="49" charset="0"/>
              </a:rPr>
              <a:t>DCB=(LRECL=l,BLKSIZE=m,RECFM=n)</a:t>
            </a:r>
            <a:endParaRPr lang="en-US" sz="1800">
              <a:latin typeface="Source Code Pro" panose="020B0509030403020204" pitchFamily="49" charset="0"/>
              <a:ea typeface="Source Code Pro" panose="020B0509030403020204" pitchFamily="49" charset="0"/>
            </a:endParaRPr>
          </a:p>
          <a:p>
            <a:pPr marL="0" indent="0">
              <a:spcBef>
                <a:spcPts val="0"/>
              </a:spcBef>
              <a:buNone/>
            </a:pPr>
            <a:endParaRPr lang="en-US" sz="1400">
              <a:latin typeface="Source Code Pro" panose="020B0509030403020204" pitchFamily="49" charset="0"/>
              <a:ea typeface="Source Code Pro" panose="020B0509030403020204" pitchFamily="49" charset="0"/>
            </a:endParaRPr>
          </a:p>
          <a:p>
            <a:pPr marL="0" indent="0">
              <a:spcBef>
                <a:spcPts val="0"/>
              </a:spcBef>
              <a:buNone/>
            </a:pPr>
            <a:r>
              <a:rPr lang="en-US">
                <a:latin typeface="Source Code Pro" panose="020B0509030403020204" pitchFamily="49" charset="0"/>
                <a:ea typeface="Source Code Pro" panose="020B0509030403020204" pitchFamily="49" charset="0"/>
              </a:rPr>
              <a:t>l</a:t>
            </a:r>
            <a:r>
              <a:rPr lang="en-US">
                <a:latin typeface="+mj-lt"/>
                <a:ea typeface="Source Code Pro" panose="020B0509030403020204" pitchFamily="49" charset="0"/>
              </a:rPr>
              <a:t> 	The logical record length in bytes, commonly 80 for JCL and </a:t>
            </a:r>
            <a:br>
              <a:rPr lang="en-US">
                <a:latin typeface="+mj-lt"/>
                <a:ea typeface="Source Code Pro" panose="020B0509030403020204" pitchFamily="49" charset="0"/>
              </a:rPr>
            </a:br>
            <a:r>
              <a:rPr lang="en-US">
                <a:latin typeface="+mj-lt"/>
                <a:ea typeface="Source Code Pro" panose="020B0509030403020204" pitchFamily="49" charset="0"/>
              </a:rPr>
              <a:t>	source code data sets but can be any integer value.</a:t>
            </a:r>
          </a:p>
          <a:p>
            <a:pPr marL="0" indent="0">
              <a:spcBef>
                <a:spcPts val="0"/>
              </a:spcBef>
              <a:buNone/>
            </a:pPr>
            <a:r>
              <a:rPr lang="en-US">
                <a:latin typeface="Source Code Pro" panose="020B0509030403020204" pitchFamily="49" charset="0"/>
                <a:ea typeface="Source Code Pro" panose="020B0509030403020204" pitchFamily="49" charset="0"/>
              </a:rPr>
              <a:t>m</a:t>
            </a:r>
            <a:r>
              <a:rPr lang="en-US">
                <a:latin typeface="+mj-lt"/>
                <a:ea typeface="Source Code Pro" panose="020B0509030403020204" pitchFamily="49" charset="0"/>
              </a:rPr>
              <a:t>	The size of a block or physical record.  Must be a multiple of the </a:t>
            </a:r>
            <a:br>
              <a:rPr lang="en-US">
                <a:latin typeface="+mj-lt"/>
                <a:ea typeface="Source Code Pro" panose="020B0509030403020204" pitchFamily="49" charset="0"/>
              </a:rPr>
            </a:br>
            <a:r>
              <a:rPr lang="en-US">
                <a:latin typeface="+mj-lt"/>
                <a:ea typeface="Source Code Pro" panose="020B0509030403020204" pitchFamily="49" charset="0"/>
              </a:rPr>
              <a:t>	</a:t>
            </a:r>
            <a:r>
              <a:rPr lang="en-US">
                <a:latin typeface="Source Code Pro" panose="020B0509030403020204" pitchFamily="49" charset="0"/>
                <a:ea typeface="Source Code Pro" panose="020B0509030403020204" pitchFamily="49" charset="0"/>
              </a:rPr>
              <a:t>LRECL</a:t>
            </a:r>
            <a:r>
              <a:rPr lang="en-US">
                <a:latin typeface="+mj-lt"/>
                <a:ea typeface="Source Code Pro" panose="020B0509030403020204" pitchFamily="49" charset="0"/>
              </a:rPr>
              <a:t>.</a:t>
            </a:r>
          </a:p>
          <a:p>
            <a:pPr marL="0" indent="0">
              <a:spcBef>
                <a:spcPts val="0"/>
              </a:spcBef>
              <a:buNone/>
            </a:pPr>
            <a:r>
              <a:rPr lang="en-US">
                <a:latin typeface="Source Code Pro" panose="020B0509030403020204" pitchFamily="49" charset="0"/>
                <a:ea typeface="Source Code Pro" panose="020B0509030403020204" pitchFamily="49" charset="0"/>
              </a:rPr>
              <a:t>n</a:t>
            </a:r>
            <a:r>
              <a:rPr lang="en-US">
                <a:latin typeface="+mj-lt"/>
                <a:ea typeface="Source Code Pro" panose="020B0509030403020204" pitchFamily="49" charset="0"/>
              </a:rPr>
              <a:t>	Most commonly </a:t>
            </a:r>
            <a:r>
              <a:rPr lang="en-US">
                <a:latin typeface="Source Code Pro" panose="020B0509030403020204" pitchFamily="49" charset="0"/>
                <a:ea typeface="Source Code Pro" panose="020B0509030403020204" pitchFamily="49" charset="0"/>
              </a:rPr>
              <a:t>FB</a:t>
            </a:r>
            <a:r>
              <a:rPr lang="en-US">
                <a:latin typeface="+mj-lt"/>
                <a:ea typeface="Source Code Pro" panose="020B0509030403020204" pitchFamily="49" charset="0"/>
              </a:rPr>
              <a:t> for fixed, blocked which indicates the</a:t>
            </a:r>
            <a:br>
              <a:rPr lang="en-US">
                <a:latin typeface="+mj-lt"/>
                <a:ea typeface="Source Code Pro" panose="020B0509030403020204" pitchFamily="49" charset="0"/>
              </a:rPr>
            </a:br>
            <a:r>
              <a:rPr lang="en-US">
                <a:latin typeface="+mj-lt"/>
                <a:ea typeface="Source Code Pro" panose="020B0509030403020204" pitchFamily="49" charset="0"/>
              </a:rPr>
              <a:t>	records are all of the same length.  Use </a:t>
            </a:r>
            <a:r>
              <a:rPr lang="en-US">
                <a:latin typeface="Source Code Pro" panose="020B0509030403020204" pitchFamily="49" charset="0"/>
                <a:ea typeface="Source Code Pro" panose="020B0509030403020204" pitchFamily="49" charset="0"/>
              </a:rPr>
              <a:t>FBA</a:t>
            </a:r>
            <a:r>
              <a:rPr lang="en-US">
                <a:latin typeface="+mj-lt"/>
                <a:ea typeface="Source Code Pro" panose="020B0509030403020204" pitchFamily="49" charset="0"/>
              </a:rPr>
              <a:t> for data sets with a </a:t>
            </a:r>
            <a:br>
              <a:rPr lang="en-US">
                <a:latin typeface="+mj-lt"/>
                <a:ea typeface="Source Code Pro" panose="020B0509030403020204" pitchFamily="49" charset="0"/>
              </a:rPr>
            </a:br>
            <a:r>
              <a:rPr lang="en-US">
                <a:latin typeface="+mj-lt"/>
                <a:ea typeface="Source Code Pro" panose="020B0509030403020204" pitchFamily="49" charset="0"/>
              </a:rPr>
              <a:t>	carriage control character in the first byte.</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DCB=</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60</a:t>
            </a:fld>
            <a:endParaRPr lang="en-US"/>
          </a:p>
        </p:txBody>
      </p:sp>
    </p:spTree>
    <p:extLst>
      <p:ext uri="{BB962C8B-B14F-4D97-AF65-F5344CB8AC3E}">
        <p14:creationId xmlns:p14="http://schemas.microsoft.com/office/powerpoint/2010/main" val="2939725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363200" cy="4140676"/>
          </a:xfrm>
        </p:spPr>
        <p:txBody>
          <a:bodyPr>
            <a:normAutofit/>
          </a:bodyPr>
          <a:lstStyle/>
          <a:p>
            <a:pPr>
              <a:spcBef>
                <a:spcPts val="0"/>
              </a:spcBef>
            </a:pPr>
            <a:r>
              <a:rPr lang="en-US">
                <a:effectLst/>
                <a:latin typeface="+mj-lt"/>
                <a:ea typeface="Times New Roman" panose="02020603050405020304" pitchFamily="18" charset="0"/>
              </a:rPr>
              <a:t>Sometimes we will see </a:t>
            </a:r>
            <a:r>
              <a:rPr lang="en-US">
                <a:effectLst/>
                <a:latin typeface="Source Code Pro" panose="020B0509030403020204" pitchFamily="49" charset="0"/>
                <a:ea typeface="Times New Roman" panose="02020603050405020304" pitchFamily="18" charset="0"/>
              </a:rPr>
              <a:t>DSORG</a:t>
            </a:r>
            <a:r>
              <a:rPr lang="en-US">
                <a:effectLst/>
                <a:latin typeface="+mj-lt"/>
                <a:ea typeface="Times New Roman" panose="02020603050405020304" pitchFamily="18" charset="0"/>
              </a:rPr>
              <a:t>, or data set organization, added </a:t>
            </a:r>
            <a:br>
              <a:rPr lang="en-US">
                <a:effectLst/>
                <a:latin typeface="+mj-lt"/>
                <a:ea typeface="Times New Roman" panose="02020603050405020304" pitchFamily="18" charset="0"/>
              </a:rPr>
            </a:br>
            <a:r>
              <a:rPr lang="en-US">
                <a:effectLst/>
                <a:latin typeface="+mj-lt"/>
                <a:ea typeface="Times New Roman" panose="02020603050405020304" pitchFamily="18" charset="0"/>
              </a:rPr>
              <a:t>to the </a:t>
            </a:r>
            <a:r>
              <a:rPr lang="en-US">
                <a:effectLst/>
                <a:latin typeface="Source Code Pro" panose="020B0509030403020204" pitchFamily="49" charset="0"/>
                <a:ea typeface="Times New Roman" panose="02020603050405020304" pitchFamily="18" charset="0"/>
              </a:rPr>
              <a:t>DCB</a:t>
            </a:r>
            <a:r>
              <a:rPr lang="en-US">
                <a:effectLst/>
                <a:latin typeface="+mj-lt"/>
                <a:ea typeface="Times New Roman" panose="02020603050405020304" pitchFamily="18" charset="0"/>
              </a:rPr>
              <a:t> parameters.  If </a:t>
            </a:r>
            <a:r>
              <a:rPr lang="en-US">
                <a:effectLst/>
                <a:latin typeface="Source Code Pro" panose="020B0509030403020204" pitchFamily="49" charset="0"/>
                <a:ea typeface="Times New Roman" panose="02020603050405020304" pitchFamily="18" charset="0"/>
              </a:rPr>
              <a:t>DSORG=PS</a:t>
            </a:r>
            <a:r>
              <a:rPr lang="en-US">
                <a:effectLst/>
                <a:latin typeface="+mj-lt"/>
                <a:ea typeface="Times New Roman" panose="02020603050405020304" pitchFamily="18" charset="0"/>
              </a:rPr>
              <a:t>, the data set is physical sequential which means that it is a sequential file as opposed to a partitioned data set (</a:t>
            </a:r>
            <a:r>
              <a:rPr lang="en-US">
                <a:effectLst/>
                <a:latin typeface="Source Code Pro" panose="020B0509030403020204" pitchFamily="49" charset="0"/>
                <a:ea typeface="Times New Roman" panose="02020603050405020304" pitchFamily="18" charset="0"/>
              </a:rPr>
              <a:t>PDS</a:t>
            </a:r>
            <a:r>
              <a:rPr lang="en-US">
                <a:effectLst/>
                <a:latin typeface="+mj-lt"/>
                <a:ea typeface="Times New Roman" panose="02020603050405020304" pitchFamily="18" charset="0"/>
              </a:rPr>
              <a:t>) or partitioned data set extended (</a:t>
            </a:r>
            <a:r>
              <a:rPr lang="en-US">
                <a:effectLst/>
                <a:latin typeface="Source Code Pro" panose="020B0509030403020204" pitchFamily="49" charset="0"/>
                <a:ea typeface="Times New Roman" panose="02020603050405020304" pitchFamily="18" charset="0"/>
              </a:rPr>
              <a:t>PDSE</a:t>
            </a:r>
            <a:r>
              <a:rPr lang="en-US">
                <a:effectLst/>
                <a:latin typeface="+mj-lt"/>
                <a:ea typeface="Times New Roman" panose="02020603050405020304" pitchFamily="18" charset="0"/>
              </a:rPr>
              <a:t>).  </a:t>
            </a:r>
          </a:p>
          <a:p>
            <a:pPr>
              <a:spcBef>
                <a:spcPts val="0"/>
              </a:spcBef>
            </a:pPr>
            <a:endParaRPr lang="en-US">
              <a:effectLst/>
              <a:latin typeface="+mj-lt"/>
              <a:ea typeface="Times New Roman" panose="02020603050405020304" pitchFamily="18" charset="0"/>
            </a:endParaRPr>
          </a:p>
          <a:p>
            <a:pPr>
              <a:spcBef>
                <a:spcPts val="0"/>
              </a:spcBef>
            </a:pPr>
            <a:r>
              <a:rPr lang="en-US">
                <a:effectLst/>
                <a:latin typeface="+mj-lt"/>
                <a:ea typeface="Times New Roman" panose="02020603050405020304" pitchFamily="18" charset="0"/>
              </a:rPr>
              <a:t>If </a:t>
            </a:r>
            <a:r>
              <a:rPr lang="en-US">
                <a:effectLst/>
                <a:latin typeface="Source Code Pro" panose="020B0509030403020204" pitchFamily="49" charset="0"/>
                <a:ea typeface="Times New Roman" panose="02020603050405020304" pitchFamily="18" charset="0"/>
              </a:rPr>
              <a:t>DSORG=PO</a:t>
            </a:r>
            <a:r>
              <a:rPr lang="en-US">
                <a:effectLst/>
                <a:latin typeface="+mj-lt"/>
                <a:ea typeface="Times New Roman" panose="02020603050405020304" pitchFamily="18" charset="0"/>
              </a:rPr>
              <a:t>, it </a:t>
            </a:r>
            <a:r>
              <a:rPr lang="en-US" b="1" i="1">
                <a:effectLst/>
                <a:latin typeface="+mj-lt"/>
                <a:ea typeface="Times New Roman" panose="02020603050405020304" pitchFamily="18" charset="0"/>
              </a:rPr>
              <a:t>is</a:t>
            </a:r>
            <a:r>
              <a:rPr lang="en-US">
                <a:effectLst/>
                <a:latin typeface="+mj-lt"/>
                <a:ea typeface="Times New Roman" panose="02020603050405020304" pitchFamily="18" charset="0"/>
              </a:rPr>
              <a:t> a </a:t>
            </a:r>
            <a:r>
              <a:rPr lang="en-US">
                <a:effectLst/>
                <a:latin typeface="Source Code Pro" panose="020B0509030403020204" pitchFamily="49" charset="0"/>
                <a:ea typeface="Times New Roman" panose="02020603050405020304" pitchFamily="18" charset="0"/>
              </a:rPr>
              <a:t>PDS</a:t>
            </a:r>
            <a:r>
              <a:rPr lang="en-US">
                <a:effectLst/>
                <a:latin typeface="+mj-lt"/>
                <a:ea typeface="Times New Roman" panose="02020603050405020304" pitchFamily="18" charset="0"/>
              </a:rPr>
              <a:t> or </a:t>
            </a:r>
            <a:r>
              <a:rPr lang="en-US">
                <a:effectLst/>
                <a:latin typeface="Source Code Pro" panose="020B0509030403020204" pitchFamily="49" charset="0"/>
                <a:ea typeface="Times New Roman" panose="02020603050405020304" pitchFamily="18" charset="0"/>
              </a:rPr>
              <a:t>PDSE</a:t>
            </a:r>
            <a:r>
              <a:rPr lang="en-US">
                <a:effectLst/>
                <a:latin typeface="+mj-lt"/>
                <a:ea typeface="Times New Roman" panose="02020603050405020304" pitchFamily="18" charset="0"/>
              </a:rPr>
              <a:t>.  Of course, if </a:t>
            </a:r>
            <a:r>
              <a:rPr lang="en-US">
                <a:effectLst/>
                <a:latin typeface="Source Code Pro" panose="020B0509030403020204" pitchFamily="49" charset="0"/>
                <a:ea typeface="Times New Roman" panose="02020603050405020304" pitchFamily="18" charset="0"/>
              </a:rPr>
              <a:t>DSORG=PO</a:t>
            </a:r>
            <a:r>
              <a:rPr lang="en-US">
                <a:effectLst/>
                <a:latin typeface="+mj-lt"/>
                <a:ea typeface="Times New Roman" panose="02020603050405020304" pitchFamily="18" charset="0"/>
              </a:rPr>
              <a:t> and there is a third integer in the inner parentheses in the </a:t>
            </a:r>
            <a:r>
              <a:rPr lang="en-US">
                <a:effectLst/>
                <a:latin typeface="Source Code Pro" panose="020B0509030403020204" pitchFamily="49" charset="0"/>
                <a:ea typeface="Times New Roman" panose="02020603050405020304" pitchFamily="18" charset="0"/>
              </a:rPr>
              <a:t>SPACE</a:t>
            </a:r>
            <a:r>
              <a:rPr lang="en-US">
                <a:effectLst/>
                <a:latin typeface="+mj-lt"/>
                <a:ea typeface="Times New Roman" panose="02020603050405020304" pitchFamily="18" charset="0"/>
              </a:rPr>
              <a:t> parameter indicating the number of directory blocks to allocate, </a:t>
            </a:r>
            <a:r>
              <a:rPr lang="en-US">
                <a:effectLst/>
                <a:latin typeface="Source Code Pro" panose="020B0509030403020204" pitchFamily="49" charset="0"/>
                <a:ea typeface="Times New Roman" panose="02020603050405020304" pitchFamily="18" charset="0"/>
              </a:rPr>
              <a:t>DSORG=PO</a:t>
            </a:r>
            <a:r>
              <a:rPr lang="en-US">
                <a:effectLst/>
                <a:latin typeface="+mj-lt"/>
                <a:ea typeface="Times New Roman" panose="02020603050405020304" pitchFamily="18" charset="0"/>
              </a:rPr>
              <a:t> is redundant.</a:t>
            </a:r>
          </a:p>
        </p:txBody>
      </p:sp>
      <p:sp>
        <p:nvSpPr>
          <p:cNvPr id="3" name="Title 2"/>
          <p:cNvSpPr>
            <a:spLocks noGrp="1"/>
          </p:cNvSpPr>
          <p:nvPr>
            <p:ph type="title"/>
          </p:nvPr>
        </p:nvSpPr>
        <p:spPr>
          <a:xfrm>
            <a:off x="613095" y="168274"/>
            <a:ext cx="10058400" cy="1066800"/>
          </a:xfrm>
        </p:spPr>
        <p:txBody>
          <a:bodyPr/>
          <a:lstStyle/>
          <a:p>
            <a:r>
              <a:rPr lang="en-US">
                <a:latin typeface="Source Code Pro" panose="020B0509030403020204" pitchFamily="49" charset="0"/>
                <a:ea typeface="Source Code Pro" panose="020B0509030403020204" pitchFamily="49" charset="0"/>
              </a:rPr>
              <a:t>DCB=</a:t>
            </a:r>
            <a:r>
              <a:rPr lang="en-US"/>
              <a:t> Keyword Parameter (cont.)</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61</a:t>
            </a:fld>
            <a:endParaRPr lang="en-US"/>
          </a:p>
        </p:txBody>
      </p:sp>
    </p:spTree>
    <p:extLst>
      <p:ext uri="{BB962C8B-B14F-4D97-AF65-F5344CB8AC3E}">
        <p14:creationId xmlns:p14="http://schemas.microsoft.com/office/powerpoint/2010/main" val="912288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5954"/>
            <a:ext cx="10134600" cy="3810000"/>
          </a:xfrm>
        </p:spPr>
        <p:txBody>
          <a:bodyPr>
            <a:noAutofit/>
          </a:bodyPr>
          <a:lstStyle/>
          <a:p>
            <a:pPr marL="0" marR="0" indent="0" algn="just">
              <a:spcBef>
                <a:spcPts val="0"/>
              </a:spcBef>
              <a:spcAft>
                <a:spcPts val="0"/>
              </a:spcAft>
              <a:buNone/>
            </a:pPr>
            <a:r>
              <a:rPr lang="en-US">
                <a:effectLst/>
                <a:latin typeface="Source Code Pro" panose="020B0509030403020204" pitchFamily="49" charset="0"/>
                <a:ea typeface="Times New Roman" panose="02020603050405020304" pitchFamily="18" charset="0"/>
              </a:rPr>
              <a:t>//ddname  DD SYSOUT=class-name</a:t>
            </a:r>
          </a:p>
          <a:p>
            <a:pPr marL="0" marR="0" indent="0" algn="just">
              <a:spcBef>
                <a:spcPts val="0"/>
              </a:spcBef>
              <a:spcAft>
                <a:spcPts val="0"/>
              </a:spcAft>
              <a:buNone/>
            </a:pPr>
            <a:endParaRPr lang="en-US">
              <a:effectLst/>
              <a:latin typeface="+mj-lt"/>
              <a:ea typeface="Times New Roman" panose="02020603050405020304" pitchFamily="18" charset="0"/>
            </a:endParaRPr>
          </a:p>
          <a:p>
            <a:pPr algn="just">
              <a:spcBef>
                <a:spcPts val="0"/>
              </a:spcBef>
            </a:pPr>
            <a:r>
              <a:rPr lang="en-US">
                <a:effectLst/>
                <a:latin typeface="+mj-lt"/>
                <a:ea typeface="Times New Roman" panose="02020603050405020304" pitchFamily="18" charset="0"/>
              </a:rPr>
              <a:t>Used to route data to an output device.  </a:t>
            </a:r>
          </a:p>
          <a:p>
            <a:pPr algn="just">
              <a:spcBef>
                <a:spcPts val="0"/>
              </a:spcBef>
            </a:pPr>
            <a:endParaRPr lang="en-US">
              <a:latin typeface="+mj-lt"/>
              <a:ea typeface="Times New Roman" panose="02020603050405020304" pitchFamily="18" charset="0"/>
            </a:endParaRPr>
          </a:p>
          <a:p>
            <a:pPr algn="just">
              <a:spcBef>
                <a:spcPts val="0"/>
              </a:spcBef>
            </a:pPr>
            <a:r>
              <a:rPr lang="en-US">
                <a:effectLst/>
                <a:latin typeface="+mj-lt"/>
                <a:ea typeface="Times New Roman" panose="02020603050405020304" pitchFamily="18" charset="0"/>
              </a:rPr>
              <a:t>At Marist, it is commonly </a:t>
            </a:r>
            <a:r>
              <a:rPr lang="en-US">
                <a:effectLst/>
                <a:latin typeface="Source Code Pro" panose="020B0509030403020204" pitchFamily="49" charset="0"/>
                <a:ea typeface="Times New Roman" panose="02020603050405020304" pitchFamily="18" charset="0"/>
              </a:rPr>
              <a:t>SYSOUT=*</a:t>
            </a:r>
            <a:r>
              <a:rPr lang="en-US">
                <a:effectLst/>
                <a:latin typeface="+mj-lt"/>
                <a:ea typeface="Times New Roman" panose="02020603050405020304" pitchFamily="18" charset="0"/>
              </a:rPr>
              <a:t> to write to standard output, i.e., the monitor or printer.</a:t>
            </a:r>
          </a:p>
          <a:p>
            <a:pPr algn="just">
              <a:spcBef>
                <a:spcPts val="0"/>
              </a:spcBef>
            </a:pPr>
            <a:endParaRPr lang="en-US">
              <a:latin typeface="+mj-lt"/>
              <a:ea typeface="Times New Roman" panose="02020603050405020304" pitchFamily="18" charset="0"/>
            </a:endParaRPr>
          </a:p>
          <a:p>
            <a:pPr algn="just">
              <a:spcBef>
                <a:spcPts val="0"/>
              </a:spcBef>
            </a:pPr>
            <a:r>
              <a:rPr lang="en-US">
                <a:effectLst/>
                <a:latin typeface="+mj-lt"/>
                <a:ea typeface="Times New Roman" panose="02020603050405020304" pitchFamily="18" charset="0"/>
              </a:rPr>
              <a:t>Write all of your output reports to </a:t>
            </a:r>
            <a:r>
              <a:rPr lang="en-US">
                <a:effectLst/>
                <a:latin typeface="Source Code Pro" panose="020B0509030403020204" pitchFamily="49" charset="0"/>
                <a:ea typeface="Times New Roman" panose="02020603050405020304" pitchFamily="18" charset="0"/>
              </a:rPr>
              <a:t>SYSOUT=*</a:t>
            </a:r>
            <a:r>
              <a:rPr lang="en-US">
                <a:effectLst/>
                <a:latin typeface="+mj-lt"/>
                <a:ea typeface="Times New Roman" panose="02020603050405020304" pitchFamily="18" charset="0"/>
              </a:rPr>
              <a:t>.</a:t>
            </a:r>
          </a:p>
        </p:txBody>
      </p:sp>
      <p:sp>
        <p:nvSpPr>
          <p:cNvPr id="3" name="Title 2"/>
          <p:cNvSpPr>
            <a:spLocks noGrp="1"/>
          </p:cNvSpPr>
          <p:nvPr>
            <p:ph type="title"/>
          </p:nvPr>
        </p:nvSpPr>
        <p:spPr>
          <a:xfrm>
            <a:off x="613095" y="168274"/>
            <a:ext cx="10058400" cy="1066800"/>
          </a:xfrm>
        </p:spPr>
        <p:txBody>
          <a:bodyPr/>
          <a:lstStyle/>
          <a:p>
            <a:r>
              <a:rPr lang="en-US"/>
              <a:t>Other Types of DD Cards</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62</a:t>
            </a:fld>
            <a:endParaRPr lang="en-US"/>
          </a:p>
        </p:txBody>
      </p:sp>
    </p:spTree>
    <p:extLst>
      <p:ext uri="{BB962C8B-B14F-4D97-AF65-F5344CB8AC3E}">
        <p14:creationId xmlns:p14="http://schemas.microsoft.com/office/powerpoint/2010/main" val="1064176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0998" y="1752600"/>
            <a:ext cx="10668000" cy="3670538"/>
          </a:xfrm>
        </p:spPr>
        <p:txBody>
          <a:bodyPr>
            <a:noAutofit/>
          </a:bodyPr>
          <a:lstStyle/>
          <a:p>
            <a:pPr marL="0" indent="0">
              <a:spcBef>
                <a:spcPts val="0"/>
              </a:spcBef>
              <a:buNone/>
            </a:pPr>
            <a:r>
              <a:rPr lang="en-US">
                <a:effectLst/>
                <a:latin typeface="Source Code Pro" panose="020B0509030403020204" pitchFamily="49" charset="0"/>
                <a:ea typeface="Times New Roman" panose="02020603050405020304" pitchFamily="18" charset="0"/>
              </a:rPr>
              <a:t>//ddname  DD *</a:t>
            </a:r>
            <a:br>
              <a:rPr lang="en-US">
                <a:effectLst/>
                <a:latin typeface="Source Code Pro" panose="020B0509030403020204" pitchFamily="49" charset="0"/>
                <a:ea typeface="Times New Roman" panose="02020603050405020304" pitchFamily="18" charset="0"/>
              </a:rPr>
            </a:br>
            <a:r>
              <a:rPr lang="en-US" i="1">
                <a:effectLst/>
                <a:latin typeface="Source Code Pro" panose="020B0509030403020204" pitchFamily="49" charset="0"/>
                <a:ea typeface="Times New Roman" panose="02020603050405020304" pitchFamily="18" charset="0"/>
              </a:rPr>
              <a:t>...instream data goes here</a:t>
            </a:r>
            <a:br>
              <a:rPr lang="en-US" i="1">
                <a:effectLst/>
                <a:latin typeface="Source Code Pro" panose="020B0509030403020204" pitchFamily="49" charset="0"/>
                <a:ea typeface="Times New Roman" panose="02020603050405020304" pitchFamily="18" charset="0"/>
              </a:rPr>
            </a:br>
            <a:r>
              <a:rPr lang="en-US">
                <a:effectLst/>
                <a:latin typeface="Source Code Pro" panose="020B0509030403020204" pitchFamily="49" charset="0"/>
                <a:ea typeface="Times New Roman" panose="02020603050405020304" pitchFamily="18" charset="0"/>
              </a:rPr>
              <a:t>/*</a:t>
            </a:r>
            <a:br>
              <a:rPr lang="en-US" sz="1800">
                <a:effectLst/>
                <a:latin typeface="Source Code Pro" panose="020B0509030403020204" pitchFamily="49" charset="0"/>
                <a:ea typeface="Times New Roman" panose="02020603050405020304" pitchFamily="18" charset="0"/>
              </a:rPr>
            </a:br>
            <a:endParaRPr lang="en-US" sz="1800">
              <a:effectLst/>
              <a:latin typeface="Source Code Pro" panose="020B0509030403020204" pitchFamily="49" charset="0"/>
              <a:ea typeface="Times New Roman" panose="02020603050405020304" pitchFamily="18" charset="0"/>
            </a:endParaRPr>
          </a:p>
          <a:p>
            <a:pPr>
              <a:spcBef>
                <a:spcPts val="0"/>
              </a:spcBef>
            </a:pPr>
            <a:r>
              <a:rPr lang="en-US">
                <a:effectLst/>
                <a:latin typeface="+mj-lt"/>
                <a:ea typeface="Times New Roman" panose="02020603050405020304" pitchFamily="18" charset="0"/>
              </a:rPr>
              <a:t>Used for instream data (data not from a file that is embedded in the JCL).  </a:t>
            </a:r>
            <a:endParaRPr lang="en-US" sz="1800">
              <a:effectLst/>
              <a:latin typeface="+mj-lt"/>
              <a:ea typeface="Times New Roman" panose="02020603050405020304" pitchFamily="18" charset="0"/>
            </a:endParaRPr>
          </a:p>
          <a:p>
            <a:pPr>
              <a:spcBef>
                <a:spcPts val="0"/>
              </a:spcBef>
            </a:pPr>
            <a:endParaRPr lang="en-US" sz="1800">
              <a:effectLst/>
              <a:latin typeface="+mj-lt"/>
              <a:ea typeface="Times New Roman" panose="02020603050405020304" pitchFamily="18" charset="0"/>
            </a:endParaRPr>
          </a:p>
          <a:p>
            <a:r>
              <a:rPr lang="en-US">
                <a:effectLst/>
                <a:latin typeface="+mj-lt"/>
                <a:ea typeface="Times New Roman" panose="02020603050405020304" pitchFamily="18" charset="0"/>
              </a:rPr>
              <a:t>The </a:t>
            </a:r>
            <a:r>
              <a:rPr lang="en-US">
                <a:effectLst/>
                <a:latin typeface="Source Code Pro" panose="020B0509030403020204" pitchFamily="49" charset="0"/>
                <a:ea typeface="Times New Roman" panose="02020603050405020304" pitchFamily="18" charset="0"/>
              </a:rPr>
              <a:t>/*</a:t>
            </a:r>
            <a:r>
              <a:rPr lang="en-US">
                <a:effectLst/>
                <a:latin typeface="+mj-lt"/>
                <a:ea typeface="Times New Roman" panose="02020603050405020304" pitchFamily="18" charset="0"/>
              </a:rPr>
              <a:t> signals the end of the data.</a:t>
            </a:r>
            <a:br>
              <a:rPr lang="en-US">
                <a:effectLst/>
                <a:latin typeface="Source Code Pro" panose="020B0509030403020204" pitchFamily="49" charset="0"/>
                <a:ea typeface="Times New Roman" panose="02020603050405020304" pitchFamily="18" charset="0"/>
              </a:rPr>
            </a:br>
            <a:endParaRPr lang="en-US">
              <a:effectLst/>
              <a:latin typeface="Source Code Pro" panose="020B0509030403020204" pitchFamily="49" charset="0"/>
              <a:ea typeface="Times New Roman" panose="02020603050405020304" pitchFamily="18" charset="0"/>
            </a:endParaRPr>
          </a:p>
        </p:txBody>
      </p:sp>
      <p:sp>
        <p:nvSpPr>
          <p:cNvPr id="3" name="Title 2"/>
          <p:cNvSpPr>
            <a:spLocks noGrp="1"/>
          </p:cNvSpPr>
          <p:nvPr>
            <p:ph type="title"/>
          </p:nvPr>
        </p:nvSpPr>
        <p:spPr>
          <a:xfrm>
            <a:off x="613095" y="168274"/>
            <a:ext cx="10058400" cy="1066800"/>
          </a:xfrm>
        </p:spPr>
        <p:txBody>
          <a:bodyPr/>
          <a:lstStyle/>
          <a:p>
            <a:r>
              <a:rPr lang="en-US"/>
              <a:t>Other Types of DD Cards</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63</a:t>
            </a:fld>
            <a:endParaRPr lang="en-US"/>
          </a:p>
        </p:txBody>
      </p:sp>
    </p:spTree>
    <p:extLst>
      <p:ext uri="{BB962C8B-B14F-4D97-AF65-F5344CB8AC3E}">
        <p14:creationId xmlns:p14="http://schemas.microsoft.com/office/powerpoint/2010/main" val="2576602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0998" y="1752600"/>
            <a:ext cx="10668000" cy="3670538"/>
          </a:xfrm>
        </p:spPr>
        <p:txBody>
          <a:bodyPr>
            <a:noAutofit/>
          </a:bodyPr>
          <a:lstStyle/>
          <a:p>
            <a:pPr marL="0" indent="0">
              <a:spcBef>
                <a:spcPts val="0"/>
              </a:spcBef>
              <a:buNone/>
            </a:pPr>
            <a:r>
              <a:rPr lang="en-US">
                <a:effectLst/>
                <a:latin typeface="Source Code Pro" panose="020B0509030403020204" pitchFamily="49" charset="0"/>
                <a:ea typeface="Times New Roman" panose="02020603050405020304" pitchFamily="18" charset="0"/>
              </a:rPr>
              <a:t>//</a:t>
            </a:r>
            <a:r>
              <a:rPr lang="en-US">
                <a:effectLst/>
                <a:latin typeface="Source Code Pro" panose="020B0509030403020204" pitchFamily="49" charset="0"/>
                <a:ea typeface="Times New Roman" panose="02020603050405020304" pitchFamily="18" charset="0"/>
                <a:cs typeface="Times New Roman" panose="02020603050405020304" pitchFamily="18" charset="0"/>
              </a:rPr>
              <a:t>ddname   DD DATA</a:t>
            </a:r>
            <a:br>
              <a:rPr lang="en-US">
                <a:effectLst/>
                <a:latin typeface="Source Code Pro" panose="020B0509030403020204" pitchFamily="49" charset="0"/>
                <a:ea typeface="Times New Roman" panose="02020603050405020304" pitchFamily="18" charset="0"/>
                <a:cs typeface="Times New Roman" panose="02020603050405020304" pitchFamily="18" charset="0"/>
              </a:rPr>
            </a:br>
            <a:r>
              <a:rPr lang="en-US" i="1">
                <a:effectLst/>
                <a:latin typeface="Times New Roman" panose="02020603050405020304" pitchFamily="18" charset="0"/>
                <a:ea typeface="Times New Roman" panose="02020603050405020304" pitchFamily="18" charset="0"/>
              </a:rPr>
              <a:t>...instream data goes here</a:t>
            </a:r>
            <a:br>
              <a:rPr lang="en-US" i="1">
                <a:effectLst/>
                <a:latin typeface="Times New Roman" panose="02020603050405020304" pitchFamily="18" charset="0"/>
                <a:ea typeface="Times New Roman" panose="02020603050405020304" pitchFamily="18" charset="0"/>
              </a:rPr>
            </a:br>
            <a:r>
              <a:rPr lang="en-US">
                <a:effectLst/>
                <a:latin typeface="Source Code Pro" panose="020B0509030403020204" pitchFamily="49" charset="0"/>
                <a:ea typeface="Times New Roman" panose="02020603050405020304" pitchFamily="18" charset="0"/>
                <a:cs typeface="Times New Roman" panose="02020603050405020304" pitchFamily="18" charset="0"/>
              </a:rPr>
              <a:t>/*</a:t>
            </a:r>
            <a:br>
              <a:rPr lang="en-US">
                <a:effectLst/>
                <a:latin typeface="Source Code Pro" panose="020B0509030403020204" pitchFamily="49" charset="0"/>
                <a:ea typeface="Times New Roman" panose="02020603050405020304" pitchFamily="18" charset="0"/>
                <a:cs typeface="Times New Roman" panose="02020603050405020304" pitchFamily="18" charset="0"/>
              </a:rPr>
            </a:br>
            <a:r>
              <a:rPr lang="en-US">
                <a:effectLst/>
                <a:latin typeface="Times New Roman" panose="02020603050405020304" pitchFamily="18" charset="0"/>
                <a:ea typeface="Times New Roman" panose="02020603050405020304" pitchFamily="18" charset="0"/>
              </a:rPr>
              <a:t> </a:t>
            </a:r>
          </a:p>
          <a:p>
            <a:pPr>
              <a:spcBef>
                <a:spcPts val="0"/>
              </a:spcBef>
            </a:pPr>
            <a:r>
              <a:rPr lang="en-US">
                <a:effectLst/>
                <a:latin typeface="Times New Roman" panose="02020603050405020304" pitchFamily="18" charset="0"/>
                <a:ea typeface="Times New Roman" panose="02020603050405020304" pitchFamily="18" charset="0"/>
              </a:rPr>
              <a:t>Used for instream data that might contain </a:t>
            </a:r>
            <a:r>
              <a:rPr lang="en-US">
                <a:effectLst/>
                <a:latin typeface="Source Code Pro" panose="020B0509030403020204" pitchFamily="49" charset="0"/>
                <a:ea typeface="Times New Roman" panose="02020603050405020304" pitchFamily="18" charset="0"/>
                <a:cs typeface="Times New Roman" panose="02020603050405020304" pitchFamily="18" charset="0"/>
              </a:rPr>
              <a:t>//</a:t>
            </a:r>
            <a:r>
              <a:rPr lang="en-US">
                <a:effectLst/>
                <a:latin typeface="Times New Roman" panose="02020603050405020304" pitchFamily="18" charset="0"/>
                <a:ea typeface="Times New Roman" panose="02020603050405020304" pitchFamily="18" charset="0"/>
              </a:rPr>
              <a:t> in columns 1 and 2.  </a:t>
            </a:r>
          </a:p>
          <a:p>
            <a:pPr>
              <a:spcBef>
                <a:spcPts val="0"/>
              </a:spcBef>
            </a:pPr>
            <a:endParaRPr lang="en-US">
              <a:ea typeface="Times New Roman" panose="02020603050405020304" pitchFamily="18" charset="0"/>
            </a:endParaRPr>
          </a:p>
          <a:p>
            <a:pPr>
              <a:spcBef>
                <a:spcPts val="0"/>
              </a:spcBef>
            </a:pPr>
            <a:r>
              <a:rPr lang="en-US">
                <a:effectLst/>
                <a:latin typeface="Times New Roman" panose="02020603050405020304" pitchFamily="18" charset="0"/>
                <a:ea typeface="Times New Roman" panose="02020603050405020304" pitchFamily="18" charset="0"/>
              </a:rPr>
              <a:t>The </a:t>
            </a:r>
            <a:r>
              <a:rPr lang="en-US">
                <a:effectLst/>
                <a:latin typeface="Source Code Pro" panose="020B0509030403020204" pitchFamily="49" charset="0"/>
                <a:ea typeface="Times New Roman" panose="02020603050405020304" pitchFamily="18" charset="0"/>
                <a:cs typeface="Times New Roman" panose="02020603050405020304" pitchFamily="18" charset="0"/>
              </a:rPr>
              <a:t>/*</a:t>
            </a:r>
            <a:r>
              <a:rPr lang="en-US">
                <a:effectLst/>
                <a:latin typeface="Times New Roman" panose="02020603050405020304" pitchFamily="18" charset="0"/>
                <a:ea typeface="Times New Roman" panose="02020603050405020304" pitchFamily="18" charset="0"/>
              </a:rPr>
              <a:t> signals the end of the data.</a:t>
            </a:r>
            <a:br>
              <a:rPr lang="en-US">
                <a:effectLst/>
                <a:latin typeface="Times New Roman" panose="02020603050405020304" pitchFamily="18" charset="0"/>
                <a:ea typeface="Times New Roman" panose="02020603050405020304" pitchFamily="18" charset="0"/>
              </a:rPr>
            </a:br>
            <a:endParaRPr lang="en-US">
              <a:effectLst/>
              <a:latin typeface="Source Code Pro" panose="020B0509030403020204" pitchFamily="49" charset="0"/>
              <a:ea typeface="Times New Roman" panose="02020603050405020304" pitchFamily="18" charset="0"/>
            </a:endParaRPr>
          </a:p>
        </p:txBody>
      </p:sp>
      <p:sp>
        <p:nvSpPr>
          <p:cNvPr id="3" name="Title 2"/>
          <p:cNvSpPr>
            <a:spLocks noGrp="1"/>
          </p:cNvSpPr>
          <p:nvPr>
            <p:ph type="title"/>
          </p:nvPr>
        </p:nvSpPr>
        <p:spPr>
          <a:xfrm>
            <a:off x="613095" y="168274"/>
            <a:ext cx="10058400" cy="1066800"/>
          </a:xfrm>
        </p:spPr>
        <p:txBody>
          <a:bodyPr/>
          <a:lstStyle/>
          <a:p>
            <a:r>
              <a:rPr lang="en-US"/>
              <a:t>Other Types of DD Cards</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64</a:t>
            </a:fld>
            <a:endParaRPr lang="en-US"/>
          </a:p>
        </p:txBody>
      </p:sp>
    </p:spTree>
    <p:extLst>
      <p:ext uri="{BB962C8B-B14F-4D97-AF65-F5344CB8AC3E}">
        <p14:creationId xmlns:p14="http://schemas.microsoft.com/office/powerpoint/2010/main" val="207930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6693"/>
            <a:ext cx="10210800" cy="4632325"/>
          </a:xfrm>
        </p:spPr>
        <p:txBody>
          <a:bodyPr>
            <a:noAutofit/>
          </a:bodyPr>
          <a:lstStyle/>
          <a:p>
            <a:pPr marL="0" indent="0">
              <a:spcBef>
                <a:spcPts val="0"/>
              </a:spcBef>
              <a:buNone/>
            </a:pPr>
            <a:r>
              <a:rPr lang="en-US">
                <a:effectLst/>
                <a:latin typeface="Source Code Pro" panose="020B0509030403020204" pitchFamily="49" charset="0"/>
                <a:ea typeface="Times New Roman" panose="02020603050405020304" pitchFamily="18" charset="0"/>
              </a:rPr>
              <a:t>//</a:t>
            </a:r>
            <a:r>
              <a:rPr lang="en-US">
                <a:effectLst/>
                <a:latin typeface="Source Code Pro" panose="020B0509030403020204" pitchFamily="49" charset="0"/>
                <a:ea typeface="Times New Roman" panose="02020603050405020304" pitchFamily="18" charset="0"/>
                <a:cs typeface="Times New Roman" panose="02020603050405020304" pitchFamily="18" charset="0"/>
              </a:rPr>
              <a:t>ddname   DD DATA,DLM='xx'</a:t>
            </a:r>
            <a:br>
              <a:rPr lang="en-US">
                <a:effectLst/>
                <a:latin typeface="Source Code Pro" panose="020B0509030403020204" pitchFamily="49" charset="0"/>
                <a:ea typeface="Times New Roman" panose="02020603050405020304" pitchFamily="18" charset="0"/>
                <a:cs typeface="Times New Roman" panose="02020603050405020304" pitchFamily="18" charset="0"/>
              </a:rPr>
            </a:br>
            <a:r>
              <a:rPr lang="en-US" i="1">
                <a:effectLst/>
                <a:latin typeface="Times New Roman" panose="02020603050405020304" pitchFamily="18" charset="0"/>
                <a:ea typeface="Times New Roman" panose="02020603050405020304" pitchFamily="18" charset="0"/>
              </a:rPr>
              <a:t>...instream data goes here</a:t>
            </a:r>
            <a:br>
              <a:rPr lang="en-US" i="1">
                <a:effectLst/>
                <a:latin typeface="Times New Roman" panose="02020603050405020304" pitchFamily="18" charset="0"/>
                <a:ea typeface="Times New Roman" panose="02020603050405020304" pitchFamily="18" charset="0"/>
              </a:rPr>
            </a:br>
            <a:r>
              <a:rPr lang="en-US">
                <a:effectLst/>
                <a:latin typeface="Source Code Pro" panose="020B0509030403020204" pitchFamily="49" charset="0"/>
                <a:ea typeface="Times New Roman" panose="02020603050405020304" pitchFamily="18" charset="0"/>
                <a:cs typeface="Times New Roman" panose="02020603050405020304" pitchFamily="18" charset="0"/>
              </a:rPr>
              <a:t>xx</a:t>
            </a:r>
            <a:br>
              <a:rPr lang="en-US" sz="1800">
                <a:effectLst/>
                <a:latin typeface="Source Code Pro" panose="020B0509030403020204" pitchFamily="49" charset="0"/>
                <a:ea typeface="Times New Roman" panose="02020603050405020304" pitchFamily="18" charset="0"/>
                <a:cs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a:t>
            </a:r>
          </a:p>
          <a:p>
            <a:pPr>
              <a:spcBef>
                <a:spcPts val="0"/>
              </a:spcBef>
            </a:pPr>
            <a:r>
              <a:rPr lang="en-US">
                <a:effectLst/>
                <a:latin typeface="Times New Roman" panose="02020603050405020304" pitchFamily="18" charset="0"/>
                <a:ea typeface="Times New Roman" panose="02020603050405020304" pitchFamily="18" charset="0"/>
              </a:rPr>
              <a:t>Used for instream data that might contain either </a:t>
            </a:r>
            <a:r>
              <a:rPr lang="en-US">
                <a:effectLst/>
                <a:latin typeface="Source Code Pro" panose="020B0509030403020204" pitchFamily="49" charset="0"/>
                <a:ea typeface="Times New Roman" panose="02020603050405020304" pitchFamily="18" charset="0"/>
                <a:cs typeface="Times New Roman" panose="02020603050405020304" pitchFamily="18" charset="0"/>
              </a:rPr>
              <a:t>//</a:t>
            </a:r>
            <a:r>
              <a:rPr lang="en-US">
                <a:effectLst/>
                <a:latin typeface="Times New Roman" panose="02020603050405020304" pitchFamily="18" charset="0"/>
                <a:ea typeface="Times New Roman" panose="02020603050405020304" pitchFamily="18" charset="0"/>
              </a:rPr>
              <a:t> or </a:t>
            </a:r>
            <a:r>
              <a:rPr lang="en-US">
                <a:effectLst/>
                <a:latin typeface="Source Code Pro" panose="020B0509030403020204" pitchFamily="49" charset="0"/>
                <a:ea typeface="Times New Roman" panose="02020603050405020304" pitchFamily="18" charset="0"/>
              </a:rPr>
              <a:t>/*</a:t>
            </a:r>
            <a:r>
              <a:rPr lang="en-US">
                <a:effectLst/>
                <a:latin typeface="Times New Roman" panose="02020603050405020304" pitchFamily="18" charset="0"/>
                <a:ea typeface="Times New Roman" panose="02020603050405020304" pitchFamily="18" charset="0"/>
              </a:rPr>
              <a:t> in </a:t>
            </a:r>
            <a:br>
              <a:rPr lang="en-US">
                <a:effectLst/>
                <a:latin typeface="Times New Roman" panose="02020603050405020304" pitchFamily="18" charset="0"/>
                <a:ea typeface="Times New Roman" panose="02020603050405020304" pitchFamily="18" charset="0"/>
              </a:rPr>
            </a:br>
            <a:r>
              <a:rPr lang="en-US">
                <a:effectLst/>
                <a:latin typeface="Times New Roman" panose="02020603050405020304" pitchFamily="18" charset="0"/>
                <a:ea typeface="Times New Roman" panose="02020603050405020304" pitchFamily="18" charset="0"/>
              </a:rPr>
              <a:t>columns 1 and 2.  </a:t>
            </a:r>
          </a:p>
          <a:p>
            <a:pPr>
              <a:spcBef>
                <a:spcPts val="0"/>
              </a:spcBef>
            </a:pPr>
            <a:endParaRPr lang="en-US" sz="1800">
              <a:ea typeface="Times New Roman" panose="02020603050405020304" pitchFamily="18" charset="0"/>
            </a:endParaRPr>
          </a:p>
          <a:p>
            <a:pPr>
              <a:spcBef>
                <a:spcPts val="0"/>
              </a:spcBef>
            </a:pPr>
            <a:r>
              <a:rPr lang="en-US">
                <a:effectLst/>
                <a:latin typeface="Times New Roman" panose="02020603050405020304" pitchFamily="18" charset="0"/>
                <a:ea typeface="Times New Roman" panose="02020603050405020304" pitchFamily="18" charset="0"/>
              </a:rPr>
              <a:t>In this example, the </a:t>
            </a:r>
            <a:r>
              <a:rPr lang="en-US">
                <a:effectLst/>
                <a:latin typeface="Source Code Pro" panose="020B0509030403020204" pitchFamily="49" charset="0"/>
                <a:ea typeface="Times New Roman" panose="02020603050405020304" pitchFamily="18" charset="0"/>
                <a:cs typeface="Times New Roman" panose="02020603050405020304" pitchFamily="18" charset="0"/>
              </a:rPr>
              <a:t>xx</a:t>
            </a:r>
            <a:r>
              <a:rPr lang="en-US">
                <a:effectLst/>
                <a:latin typeface="Times New Roman" panose="02020603050405020304" pitchFamily="18" charset="0"/>
                <a:ea typeface="Times New Roman" panose="02020603050405020304" pitchFamily="18" charset="0"/>
              </a:rPr>
              <a:t> signals the end of the data but these can be any two characters.  </a:t>
            </a:r>
          </a:p>
          <a:p>
            <a:pPr>
              <a:spcBef>
                <a:spcPts val="0"/>
              </a:spcBef>
            </a:pPr>
            <a:endParaRPr lang="en-US" sz="1800">
              <a:ea typeface="Times New Roman" panose="02020603050405020304" pitchFamily="18" charset="0"/>
            </a:endParaRPr>
          </a:p>
          <a:p>
            <a:pPr>
              <a:spcBef>
                <a:spcPts val="0"/>
              </a:spcBef>
            </a:pPr>
            <a:r>
              <a:rPr lang="en-US">
                <a:effectLst/>
                <a:latin typeface="Source Code Pro" panose="020B0509030403020204" pitchFamily="49" charset="0"/>
                <a:ea typeface="Times New Roman" panose="02020603050405020304" pitchFamily="18" charset="0"/>
              </a:rPr>
              <a:t>DLM=</a:t>
            </a:r>
            <a:r>
              <a:rPr lang="en-US">
                <a:effectLst/>
                <a:latin typeface="Times New Roman" panose="02020603050405020304" pitchFamily="18" charset="0"/>
                <a:ea typeface="Times New Roman" panose="02020603050405020304" pitchFamily="18" charset="0"/>
              </a:rPr>
              <a:t> specifies the delimiter.</a:t>
            </a:r>
            <a:br>
              <a:rPr lang="en-US">
                <a:effectLst/>
                <a:latin typeface="Times New Roman" panose="02020603050405020304" pitchFamily="18" charset="0"/>
                <a:ea typeface="Times New Roman" panose="02020603050405020304" pitchFamily="18" charset="0"/>
              </a:rPr>
            </a:br>
            <a:endParaRPr lang="en-US">
              <a:effectLst/>
              <a:latin typeface="Source Code Pro" panose="020B0509030403020204" pitchFamily="49" charset="0"/>
              <a:ea typeface="Times New Roman" panose="02020603050405020304" pitchFamily="18" charset="0"/>
            </a:endParaRPr>
          </a:p>
        </p:txBody>
      </p:sp>
      <p:sp>
        <p:nvSpPr>
          <p:cNvPr id="3" name="Title 2"/>
          <p:cNvSpPr>
            <a:spLocks noGrp="1"/>
          </p:cNvSpPr>
          <p:nvPr>
            <p:ph type="title"/>
          </p:nvPr>
        </p:nvSpPr>
        <p:spPr>
          <a:xfrm>
            <a:off x="613095" y="168274"/>
            <a:ext cx="10058400" cy="1066800"/>
          </a:xfrm>
        </p:spPr>
        <p:txBody>
          <a:bodyPr/>
          <a:lstStyle/>
          <a:p>
            <a:r>
              <a:rPr lang="en-US"/>
              <a:t>Other Types of DD Cards</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65</a:t>
            </a:fld>
            <a:endParaRPr lang="en-US"/>
          </a:p>
        </p:txBody>
      </p:sp>
    </p:spTree>
    <p:extLst>
      <p:ext uri="{BB962C8B-B14F-4D97-AF65-F5344CB8AC3E}">
        <p14:creationId xmlns:p14="http://schemas.microsoft.com/office/powerpoint/2010/main" val="18996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9982200" cy="4419600"/>
          </a:xfrm>
        </p:spPr>
        <p:txBody>
          <a:bodyPr>
            <a:normAutofit/>
          </a:bodyPr>
          <a:lstStyle/>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//KC01234A JOB ,'JCL EXAMPLE',MSGCLASS=H			job card/job statement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documentation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doc box</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JSTEP01 – HIGH-LEVEL ASSEMBLER (ASMA90)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//JSTEP01  EXEC PGM=ASMA90,PARM=ASA				first step of the job</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//SYSLIB   DD DSN=SYS1.MACLIB,DISP=SHR				DD card necessary for the assembler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//SYSIN    DD *						input to the assembler and compiler</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(Assembler code for CSECT BITMANIP goes here)</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end of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//SYSLIN   DD DSN=&amp;&amp;OBJMOD,SPACE=(3040,(40,40),,,ROUND),		DD card for primary output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DISP=(MOD,PASS)</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//SYSUT1   DD SPACE=(16384,(120,120),,,ROUND)			DD card</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//SYSPRINT DD SYSOUT=*					DD card were assembler writes info</a:t>
            </a:r>
          </a:p>
          <a:p>
            <a:pPr marL="0" marR="0" indent="0">
              <a:spcBef>
                <a:spcPts val="0"/>
              </a:spcBef>
              <a:spcAft>
                <a:spcPts val="0"/>
              </a:spcAft>
              <a:buNone/>
            </a:pPr>
            <a:r>
              <a:rPr lang="en-US" sz="1200" dirty="0">
                <a:latin typeface="Source Code Pro" panose="020B0509030403020204" pitchFamily="49" charset="0"/>
                <a:ea typeface="Source Code Pro" panose="020B0509030403020204" pitchFamily="49" charset="0"/>
              </a:rPr>
              <a:t>//*</a:t>
            </a:r>
            <a:endParaRPr lang="en-US" sz="1200" dirty="0">
              <a:effectLst/>
              <a:latin typeface="Source Code Pro" panose="020B0509030403020204" pitchFamily="49" charset="0"/>
              <a:ea typeface="Source Code Pro" panose="020B0509030403020204" pitchFamily="49" charset="0"/>
            </a:endParaRPr>
          </a:p>
          <a:p>
            <a:pPr marL="400050" lvl="1" indent="0">
              <a:buNone/>
            </a:pPr>
            <a:endParaRPr lang="en-US" dirty="0"/>
          </a:p>
        </p:txBody>
      </p:sp>
      <p:sp>
        <p:nvSpPr>
          <p:cNvPr id="3" name="Title 2"/>
          <p:cNvSpPr>
            <a:spLocks noGrp="1"/>
          </p:cNvSpPr>
          <p:nvPr>
            <p:ph type="title"/>
          </p:nvPr>
        </p:nvSpPr>
        <p:spPr/>
        <p:txBody>
          <a:bodyPr/>
          <a:lstStyle/>
          <a:p>
            <a:r>
              <a:rPr lang="en-US"/>
              <a:t>Here is the First Job Step of the JCL Described</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7</a:t>
            </a:fld>
            <a:endParaRPr lang="en-US"/>
          </a:p>
        </p:txBody>
      </p:sp>
    </p:spTree>
    <p:extLst>
      <p:ext uri="{BB962C8B-B14F-4D97-AF65-F5344CB8AC3E}">
        <p14:creationId xmlns:p14="http://schemas.microsoft.com/office/powerpoint/2010/main" val="309679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9982200" cy="4419600"/>
          </a:xfrm>
        </p:spPr>
        <p:txBody>
          <a:bodyPr>
            <a:normAutofit/>
          </a:bodyPr>
          <a:lstStyle/>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JSTEP02 – BINDER (HEWL)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//JSTEP02  EXEC PGM=HEWL,COND=(0,LT)			EXEC card with conditions after =</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//SYSLIB   DD DSN=CEE.SCEELKED,DISP=SHR			DD card</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indent="0">
              <a:spcBef>
                <a:spcPts val="0"/>
              </a:spcBef>
              <a:buNone/>
            </a:pPr>
            <a:r>
              <a:rPr lang="en-US" sz="1200" dirty="0">
                <a:effectLst/>
                <a:latin typeface="Source Code Pro" panose="020B0509030403020204" pitchFamily="49" charset="0"/>
                <a:ea typeface="Source Code Pro" panose="020B0509030403020204" pitchFamily="49" charset="0"/>
              </a:rPr>
              <a:t>//SYSLIN   DD DSN=&amp;&amp;OBJMOD,DISP=(OLD,DELETE)		DD card</a:t>
            </a:r>
          </a:p>
          <a:p>
            <a:pPr marL="0" marR="0" indent="0">
              <a:spcBef>
                <a:spcPts val="0"/>
              </a:spcBef>
              <a:spcAft>
                <a:spcPts val="0"/>
              </a:spcAft>
              <a:buNone/>
            </a:pPr>
            <a:endParaRPr lang="en-US" sz="1200" dirty="0">
              <a:effectLst/>
              <a:latin typeface="Source Code Pro" panose="020B0509030403020204" pitchFamily="49" charset="0"/>
              <a:ea typeface="Source Code Pro" panose="020B0509030403020204" pitchFamily="49" charset="0"/>
            </a:endParaRP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indent="0">
              <a:spcBef>
                <a:spcPts val="0"/>
              </a:spcBef>
              <a:buNone/>
            </a:pPr>
            <a:r>
              <a:rPr lang="en-US" sz="1200" dirty="0">
                <a:effectLst/>
                <a:latin typeface="Source Code Pro" panose="020B0509030403020204" pitchFamily="49" charset="0"/>
                <a:ea typeface="Source Code Pro" panose="020B0509030403020204" pitchFamily="49" charset="0"/>
              </a:rPr>
              <a:t>//SYSLMOD  DD DSN=KC01234.CSCI465.LOADLIB(BITMANIP),	DD card</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SPACE=(1024,(50,20,1)),			positional parameters with (50,20,1)</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DSNTYPE=LIBRARY,</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            DISP=(MOD,KEEP,KEEP)</a:t>
            </a:r>
          </a:p>
          <a:p>
            <a:pPr marL="0" marR="0" indent="0">
              <a:spcBef>
                <a:spcPts val="0"/>
              </a:spcBef>
              <a:spcAft>
                <a:spcPts val="0"/>
              </a:spcAft>
              <a:buNone/>
            </a:pPr>
            <a:r>
              <a:rPr lang="en-US" sz="1200" dirty="0">
                <a:effectLst/>
                <a:latin typeface="Source Code Pro" panose="020B0509030403020204" pitchFamily="49" charset="0"/>
                <a:ea typeface="Source Code Pro" panose="020B0509030403020204" pitchFamily="49" charset="0"/>
              </a:rPr>
              <a:t>//*</a:t>
            </a:r>
          </a:p>
          <a:p>
            <a:pPr marL="0" indent="0">
              <a:spcBef>
                <a:spcPts val="0"/>
              </a:spcBef>
              <a:buNone/>
            </a:pPr>
            <a:r>
              <a:rPr lang="en-US" sz="1200" dirty="0">
                <a:effectLst/>
                <a:latin typeface="Source Code Pro" panose="020B0509030403020204" pitchFamily="49" charset="0"/>
                <a:ea typeface="Source Code Pro" panose="020B0509030403020204" pitchFamily="49" charset="0"/>
              </a:rPr>
              <a:t>//SYSPRINT DD SYSOUT=*				DD card</a:t>
            </a:r>
          </a:p>
          <a:p>
            <a:pPr marL="0" marR="0" indent="0">
              <a:spcBef>
                <a:spcPts val="0"/>
              </a:spcBef>
              <a:spcAft>
                <a:spcPts val="0"/>
              </a:spcAft>
              <a:buNone/>
            </a:pPr>
            <a:r>
              <a:rPr lang="en-US" sz="1200" dirty="0">
                <a:latin typeface="Source Code Pro" panose="020B0509030403020204" pitchFamily="49" charset="0"/>
                <a:ea typeface="Source Code Pro" panose="020B0509030403020204" pitchFamily="49" charset="0"/>
              </a:rPr>
              <a:t>//*</a:t>
            </a:r>
            <a:endParaRPr lang="en-US" sz="1200" dirty="0">
              <a:effectLst/>
              <a:latin typeface="Source Code Pro" panose="020B0509030403020204" pitchFamily="49" charset="0"/>
              <a:ea typeface="Source Code Pro" panose="020B0509030403020204" pitchFamily="49" charset="0"/>
            </a:endParaRPr>
          </a:p>
          <a:p>
            <a:pPr marL="400050" lvl="1" indent="0">
              <a:buNone/>
            </a:pPr>
            <a:endParaRPr lang="en-US" sz="1200" dirty="0">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p:txBody>
          <a:bodyPr/>
          <a:lstStyle/>
          <a:p>
            <a:r>
              <a:rPr lang="en-US"/>
              <a:t>Here is the Second Job Step of the JCL Described</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8</a:t>
            </a:fld>
            <a:endParaRPr lang="en-US"/>
          </a:p>
        </p:txBody>
      </p:sp>
    </p:spTree>
    <p:extLst>
      <p:ext uri="{BB962C8B-B14F-4D97-AF65-F5344CB8AC3E}">
        <p14:creationId xmlns:p14="http://schemas.microsoft.com/office/powerpoint/2010/main" val="23060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9982200" cy="4495800"/>
          </a:xfrm>
        </p:spPr>
        <p:txBody>
          <a:bodyPr>
            <a:normAutofit/>
          </a:bodyPr>
          <a:lstStyle/>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  JSTEP03 – PROGRAM FETCH STEP                          *</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//JSTEP03  EXEC PGM=BITMANIP,COND=(0,LT)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//STEPLIB   DD DSN=KC01234.CSCI465.LOADLIB,DISP=SHR</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//INDATA    DD DSN=KC01234.CSCI465.DATA(ENCODED1),</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             DISP=SHR</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//PRINTOUT  DD SYSOUT=*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//SYSUDUMP  DD SYSOUT=*</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200" dirty="0">
                <a:effectLst/>
                <a:latin typeface="Source Code Pro" panose="020B0509030403020204" pitchFamily="49" charset="0"/>
                <a:ea typeface="Times New Roman" panose="02020603050405020304" pitchFamily="18" charset="0"/>
              </a:rPr>
              <a:t>//							end of </a:t>
            </a:r>
            <a:r>
              <a:rPr lang="en-US" sz="1200" dirty="0" err="1">
                <a:effectLst/>
                <a:latin typeface="Source Code Pro" panose="020B0509030403020204" pitchFamily="49" charset="0"/>
                <a:ea typeface="Times New Roman" panose="02020603050405020304" pitchFamily="18" charset="0"/>
              </a:rPr>
              <a:t>jcl</a:t>
            </a:r>
            <a:r>
              <a:rPr lang="en-US" sz="1200">
                <a:effectLst/>
                <a:latin typeface="Source Code Pro" panose="020B0509030403020204" pitchFamily="49" charset="0"/>
                <a:ea typeface="Times New Roman" panose="02020603050405020304" pitchFamily="18" charset="0"/>
              </a:rPr>
              <a:t> stream</a:t>
            </a:r>
            <a:endParaRPr lang="en-US" sz="1800">
              <a:effectLst/>
              <a:latin typeface="Source Code Pro" panose="020B0509030403020204" pitchFamily="49" charset="0"/>
              <a:ea typeface="Times New Roman" panose="02020603050405020304" pitchFamily="18" charset="0"/>
            </a:endParaRPr>
          </a:p>
          <a:p>
            <a:pPr marL="0" marR="0" indent="0">
              <a:spcBef>
                <a:spcPts val="0"/>
              </a:spcBef>
              <a:spcAft>
                <a:spcPts val="0"/>
              </a:spcAft>
              <a:buNone/>
            </a:pPr>
            <a:endParaRPr lang="en-US" sz="1800" dirty="0">
              <a:latin typeface="+mj-lt"/>
              <a:ea typeface="Times New Roman" panose="02020603050405020304" pitchFamily="18" charset="0"/>
            </a:endParaRPr>
          </a:p>
          <a:p>
            <a:pPr marL="0" marR="0" indent="0">
              <a:spcBef>
                <a:spcPts val="0"/>
              </a:spcBef>
              <a:spcAft>
                <a:spcPts val="0"/>
              </a:spcAft>
              <a:buNone/>
            </a:pPr>
            <a:r>
              <a:rPr lang="en-US" dirty="0">
                <a:effectLst/>
                <a:latin typeface="+mj-lt"/>
                <a:ea typeface="Times New Roman" panose="02020603050405020304" pitchFamily="18" charset="0"/>
              </a:rPr>
              <a:t>A full description of these three steps and what each line means is provided on pages 16-19 of 2. Job Control Language (JCL) - Notes</a:t>
            </a:r>
          </a:p>
          <a:p>
            <a:pPr marL="400050" lvl="1" indent="0">
              <a:buNone/>
            </a:pPr>
            <a:endParaRPr lang="en-US" sz="1200" dirty="0">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p:txBody>
          <a:bodyPr/>
          <a:lstStyle/>
          <a:p>
            <a:r>
              <a:rPr lang="en-US"/>
              <a:t>Here is the Third Job Step of the JCL Described</a:t>
            </a:r>
            <a:endParaRPr lang="en-US" dirty="0"/>
          </a:p>
        </p:txBody>
      </p:sp>
      <p:sp>
        <p:nvSpPr>
          <p:cNvPr id="4" name="Footer Placeholder 3">
            <a:extLst>
              <a:ext uri="{FF2B5EF4-FFF2-40B4-BE49-F238E27FC236}">
                <a16:creationId xmlns:a16="http://schemas.microsoft.com/office/drawing/2014/main" id="{404094A5-E9D3-4493-90DA-3A135DB2866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988902-563C-420A-B6DB-1B878DFA3E98}"/>
              </a:ext>
            </a:extLst>
          </p:cNvPr>
          <p:cNvSpPr>
            <a:spLocks noGrp="1"/>
          </p:cNvSpPr>
          <p:nvPr>
            <p:ph type="sldNum" sz="quarter" idx="12"/>
          </p:nvPr>
        </p:nvSpPr>
        <p:spPr/>
        <p:txBody>
          <a:bodyPr/>
          <a:lstStyle/>
          <a:p>
            <a:fld id="{B2FED1A7-FB98-43FD-AA3D-E7C3EC56B298}" type="slidenum">
              <a:rPr lang="en-US" smtClean="0"/>
              <a:t>9</a:t>
            </a:fld>
            <a:endParaRPr lang="en-US"/>
          </a:p>
        </p:txBody>
      </p:sp>
    </p:spTree>
    <p:extLst>
      <p:ext uri="{BB962C8B-B14F-4D97-AF65-F5344CB8AC3E}">
        <p14:creationId xmlns:p14="http://schemas.microsoft.com/office/powerpoint/2010/main" val="163657998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U Powerpoint Template Widescreen - Copy.potx" id="{D531D274-88DB-431B-9C64-F2FA615EF504}" vid="{A3491410-2797-468C-BF0A-497477D41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NIU Powerpoint Template Widescreen - Copy</Template>
  <TotalTime>1476</TotalTime>
  <Words>5509</Words>
  <Application>Microsoft Office PowerPoint</Application>
  <PresentationFormat>Widescreen</PresentationFormat>
  <Paragraphs>650</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Times New Roman</vt:lpstr>
      <vt:lpstr>Symbol</vt:lpstr>
      <vt:lpstr>Calibri</vt:lpstr>
      <vt:lpstr>Arial</vt:lpstr>
      <vt:lpstr>Source Code Pro</vt:lpstr>
      <vt:lpstr>1_Office Theme</vt:lpstr>
      <vt:lpstr>CSCI 465  2. Job Control Language (JCL)   by Geoffrey D. Decker</vt:lpstr>
      <vt:lpstr>What is JCL?</vt:lpstr>
      <vt:lpstr>What is a Job?</vt:lpstr>
      <vt:lpstr>What is a Job? (cont.)</vt:lpstr>
      <vt:lpstr>What is a Job? (cont.)</vt:lpstr>
      <vt:lpstr>What is a Job? (cont.)</vt:lpstr>
      <vt:lpstr>Here is the First Job Step of the JCL Described</vt:lpstr>
      <vt:lpstr>Here is the Second Job Step of the JCL Described</vt:lpstr>
      <vt:lpstr>Here is the Third Job Step of the JCL Described</vt:lpstr>
      <vt:lpstr>Here is an Illustration of the First Two Job Steps</vt:lpstr>
      <vt:lpstr>The JCL in Our Job Provides the OS...</vt:lpstr>
      <vt:lpstr>The JOB Card</vt:lpstr>
      <vt:lpstr>The EXEC Card</vt:lpstr>
      <vt:lpstr>The DD Card</vt:lpstr>
      <vt:lpstr>Remember that...</vt:lpstr>
      <vt:lpstr>Coding JCL</vt:lpstr>
      <vt:lpstr>Coding JCL (cont.)</vt:lpstr>
      <vt:lpstr>JCL Statements</vt:lpstr>
      <vt:lpstr>JCL Statements (cont.)</vt:lpstr>
      <vt:lpstr>JCL Statements (cont.)</vt:lpstr>
      <vt:lpstr>The JOB Statement, or "Card"</vt:lpstr>
      <vt:lpstr>The JOB Statement (cont.)</vt:lpstr>
      <vt:lpstr>MSGCLASS= Keyword Parameter</vt:lpstr>
      <vt:lpstr>TIME= Keyword Parameter</vt:lpstr>
      <vt:lpstr>REGION= Keyword Parameter</vt:lpstr>
      <vt:lpstr>MSGLEVEL= Keyword Parameter</vt:lpstr>
      <vt:lpstr>MSGLEVEL= Keyword Parameter (cont.)</vt:lpstr>
      <vt:lpstr>NOTIFY= Keyword Parameter</vt:lpstr>
      <vt:lpstr>TYPRUN=SCAN Keyword Parameter and Value</vt:lpstr>
      <vt:lpstr>Examples of JOB Statements</vt:lpstr>
      <vt:lpstr>The EXEC Statement</vt:lpstr>
      <vt:lpstr>The EXEC Statement (cont.)</vt:lpstr>
      <vt:lpstr>The EXEC Statement (cont.)</vt:lpstr>
      <vt:lpstr>PGM= Keyword Parameter</vt:lpstr>
      <vt:lpstr>PROC= Keyword Parameter</vt:lpstr>
      <vt:lpstr>proc-name without a Keyword Parameter</vt:lpstr>
      <vt:lpstr>The EXEC Statement's Parameters</vt:lpstr>
      <vt:lpstr>TIME=  Keyword Parameter</vt:lpstr>
      <vt:lpstr>REGION=  Keyword Parameter</vt:lpstr>
      <vt:lpstr>COND= Keyword Parameter</vt:lpstr>
      <vt:lpstr>COND= Keyword Parameter (cont.)</vt:lpstr>
      <vt:lpstr>COND= Keyword Parameter (cont.)</vt:lpstr>
      <vt:lpstr>COND= Keyword Parameter (cont.)</vt:lpstr>
      <vt:lpstr>The EXEC Statement (cont.)</vt:lpstr>
      <vt:lpstr>The DD Statement</vt:lpstr>
      <vt:lpstr>DSN= Keyword Parameter</vt:lpstr>
      <vt:lpstr>The DD Statement (cont.)</vt:lpstr>
      <vt:lpstr>The DD Statement (cont.)</vt:lpstr>
      <vt:lpstr>SPACE= Keyword Parameter</vt:lpstr>
      <vt:lpstr>SPACE= Keyword Parameter (cont.)</vt:lpstr>
      <vt:lpstr>SPACE= Keyword Parameter (cont.)</vt:lpstr>
      <vt:lpstr>SPACE= Keyword Parameter (cont.)</vt:lpstr>
      <vt:lpstr>SPACE= Keyword Parameter (cont.)</vt:lpstr>
      <vt:lpstr>DISP= Keyword Parameter</vt:lpstr>
      <vt:lpstr>DISP= Keyword Parameter (cont.)</vt:lpstr>
      <vt:lpstr>DISP= Keyword Parameter (cont.)</vt:lpstr>
      <vt:lpstr>DISP= Keyword Parameter (cont.)</vt:lpstr>
      <vt:lpstr>DISP= Keyword Parameter (cont.)</vt:lpstr>
      <vt:lpstr>DCB= Keyword Parameter</vt:lpstr>
      <vt:lpstr>DCB= Keyword Parameter (cont.)</vt:lpstr>
      <vt:lpstr>DCB= Keyword Parameter (cont.)</vt:lpstr>
      <vt:lpstr>Other Types of DD Cards</vt:lpstr>
      <vt:lpstr>Other Types of DD Cards</vt:lpstr>
      <vt:lpstr>Other Types of DD Cards</vt:lpstr>
      <vt:lpstr>Other Types of DD Cards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Presentation Title</dc:title>
  <dc:creator>Geoffrey Decker</dc:creator>
  <cp:lastModifiedBy>Charles A</cp:lastModifiedBy>
  <cp:revision>100</cp:revision>
  <dcterms:created xsi:type="dcterms:W3CDTF">2020-07-17T02:29:04Z</dcterms:created>
  <dcterms:modified xsi:type="dcterms:W3CDTF">2020-09-09T22:08:02Z</dcterms:modified>
</cp:coreProperties>
</file>