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p:sldMasterIdLst>
    <p:sldMasterId id="2147483658" r:id="rId1"/>
  </p:sldMasterIdLst>
  <p:notesMasterIdLst>
    <p:notesMasterId r:id="rId49"/>
  </p:notesMasterIdLst>
  <p:handoutMasterIdLst>
    <p:handoutMasterId r:id="rId50"/>
  </p:handoutMasterIdLst>
  <p:sldIdLst>
    <p:sldId id="271" r:id="rId2"/>
    <p:sldId id="275" r:id="rId3"/>
    <p:sldId id="405" r:id="rId4"/>
    <p:sldId id="277" r:id="rId5"/>
    <p:sldId id="310" r:id="rId6"/>
    <p:sldId id="279" r:id="rId7"/>
    <p:sldId id="280" r:id="rId8"/>
    <p:sldId id="373" r:id="rId9"/>
    <p:sldId id="281" r:id="rId10"/>
    <p:sldId id="304" r:id="rId11"/>
    <p:sldId id="308" r:id="rId12"/>
    <p:sldId id="282" r:id="rId13"/>
    <p:sldId id="377" r:id="rId14"/>
    <p:sldId id="386" r:id="rId15"/>
    <p:sldId id="387" r:id="rId16"/>
    <p:sldId id="309" r:id="rId17"/>
    <p:sldId id="400" r:id="rId18"/>
    <p:sldId id="403" r:id="rId19"/>
    <p:sldId id="375" r:id="rId20"/>
    <p:sldId id="311" r:id="rId21"/>
    <p:sldId id="376" r:id="rId22"/>
    <p:sldId id="307" r:id="rId23"/>
    <p:sldId id="305" r:id="rId24"/>
    <p:sldId id="384" r:id="rId25"/>
    <p:sldId id="284" r:id="rId26"/>
    <p:sldId id="286" r:id="rId27"/>
    <p:sldId id="287" r:id="rId28"/>
    <p:sldId id="288" r:id="rId29"/>
    <p:sldId id="294" r:id="rId30"/>
    <p:sldId id="337" r:id="rId31"/>
    <p:sldId id="338" r:id="rId32"/>
    <p:sldId id="404" r:id="rId33"/>
    <p:sldId id="339" r:id="rId34"/>
    <p:sldId id="340" r:id="rId35"/>
    <p:sldId id="341" r:id="rId36"/>
    <p:sldId id="396" r:id="rId37"/>
    <p:sldId id="342" r:id="rId38"/>
    <p:sldId id="343" r:id="rId39"/>
    <p:sldId id="344" r:id="rId40"/>
    <p:sldId id="345" r:id="rId41"/>
    <p:sldId id="401" r:id="rId42"/>
    <p:sldId id="371" r:id="rId43"/>
    <p:sldId id="323" r:id="rId44"/>
    <p:sldId id="331" r:id="rId45"/>
    <p:sldId id="333" r:id="rId46"/>
    <p:sldId id="332" r:id="rId47"/>
    <p:sldId id="336" r:id="rId48"/>
  </p:sldIdLst>
  <p:sldSz cx="12192000" cy="6858000"/>
  <p:notesSz cx="6858000" cy="9144000"/>
  <p:embeddedFontLst>
    <p:embeddedFont>
      <p:font typeface="Calibri" panose="020F0502020204030204" pitchFamily="34" charset="0"/>
      <p:regular r:id="rId51"/>
      <p:bold r:id="rId52"/>
      <p:italic r:id="rId53"/>
      <p:boldItalic r:id="rId54"/>
    </p:embeddedFont>
    <p:embeddedFont>
      <p:font typeface="Source Code Pro" panose="020B0509030403020204" pitchFamily="49" charset="0"/>
      <p:regular r:id="rId55"/>
      <p:bold r:id="rId56"/>
      <p:italic r:id="rId57"/>
      <p:boldItalic r:id="rId5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AF0000"/>
    <a:srgbClr val="BF2B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357" autoAdjust="0"/>
  </p:normalViewPr>
  <p:slideViewPr>
    <p:cSldViewPr>
      <p:cViewPr varScale="1">
        <p:scale>
          <a:sx n="67" d="100"/>
          <a:sy n="67" d="100"/>
        </p:scale>
        <p:origin x="604" y="44"/>
      </p:cViewPr>
      <p:guideLst>
        <p:guide orient="horz"/>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56" d="100"/>
          <a:sy n="56" d="100"/>
        </p:scale>
        <p:origin x="-25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font" Target="fonts/font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4.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3.fntdata"/><Relationship Id="rId58"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font" Target="fonts/font7.fntdata"/><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2.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font" Target="fonts/font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1A00E0-8A82-468F-9B2B-F8EB4AB6399D}" type="datetimeFigureOut">
              <a:rPr lang="en-US" smtClean="0"/>
              <a:t>09/29/2020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4DC4D65-DA11-4126-9556-9310B8956503}" type="slidenum">
              <a:rPr lang="en-US" smtClean="0"/>
              <a:t>‹#›</a:t>
            </a:fld>
            <a:endParaRPr lang="en-US"/>
          </a:p>
        </p:txBody>
      </p:sp>
    </p:spTree>
    <p:extLst>
      <p:ext uri="{BB962C8B-B14F-4D97-AF65-F5344CB8AC3E}">
        <p14:creationId xmlns:p14="http://schemas.microsoft.com/office/powerpoint/2010/main" val="1453377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F7AD5-1E06-481F-9C05-C3A40CB42C63}" type="datetimeFigureOut">
              <a:rPr lang="en-US" smtClean="0"/>
              <a:t>09/29/2020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BF22EF-CF13-4EA3-BA93-BBE40C153887}" type="slidenum">
              <a:rPr lang="en-US" smtClean="0"/>
              <a:t>‹#›</a:t>
            </a:fld>
            <a:endParaRPr lang="en-US"/>
          </a:p>
        </p:txBody>
      </p:sp>
    </p:spTree>
    <p:extLst>
      <p:ext uri="{BB962C8B-B14F-4D97-AF65-F5344CB8AC3E}">
        <p14:creationId xmlns:p14="http://schemas.microsoft.com/office/powerpoint/2010/main" val="951235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a:extLst>
              <a:ext uri="{FF2B5EF4-FFF2-40B4-BE49-F238E27FC236}">
                <a16:creationId xmlns:a16="http://schemas.microsoft.com/office/drawing/2014/main" id="{D8093090-5EEE-4D66-BEE3-24311F25C293}"/>
              </a:ext>
            </a:extLst>
          </p:cNvPr>
          <p:cNvSpPr>
            <a:spLocks noGrp="1" noRot="1" noChangeAspect="1" noChangeArrowheads="1" noTextEdit="1"/>
          </p:cNvSpPr>
          <p:nvPr>
            <p:ph type="sldImg"/>
          </p:nvPr>
        </p:nvSpPr>
        <p:spPr bwMode="auto">
          <a:xfrm>
            <a:off x="314325" y="685800"/>
            <a:ext cx="6229350" cy="35052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58051" name="Rectangle 3">
            <a:extLst>
              <a:ext uri="{FF2B5EF4-FFF2-40B4-BE49-F238E27FC236}">
                <a16:creationId xmlns:a16="http://schemas.microsoft.com/office/drawing/2014/main" id="{256AB7CE-F2FD-43C8-9788-474D48013B32}"/>
              </a:ext>
            </a:extLst>
          </p:cNvPr>
          <p:cNvSpPr>
            <a:spLocks noGrp="1" noChangeArrowheads="1"/>
          </p:cNvSpPr>
          <p:nvPr>
            <p:ph type="body" idx="1"/>
          </p:nvPr>
        </p:nvSpPr>
        <p:spPr bwMode="auto">
          <a:xfrm>
            <a:off x="914400" y="44196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AC318004-F96F-4462-9A1E-AFCF6DB90946}"/>
              </a:ext>
            </a:extLst>
          </p:cNvPr>
          <p:cNvSpPr>
            <a:spLocks noGrp="1" noRot="1" noChangeAspect="1" noChangeArrowheads="1" noTextEdit="1"/>
          </p:cNvSpPr>
          <p:nvPr>
            <p:ph type="sldImg"/>
          </p:nvPr>
        </p:nvSpPr>
        <p:spPr bwMode="auto">
          <a:xfrm>
            <a:off x="314325" y="685800"/>
            <a:ext cx="6229350" cy="35052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7763" name="Rectangle 3">
            <a:extLst>
              <a:ext uri="{FF2B5EF4-FFF2-40B4-BE49-F238E27FC236}">
                <a16:creationId xmlns:a16="http://schemas.microsoft.com/office/drawing/2014/main" id="{C1B3F310-CA4A-4418-AC90-6A09637E31B0}"/>
              </a:ext>
            </a:extLst>
          </p:cNvPr>
          <p:cNvSpPr>
            <a:spLocks noGrp="1" noChangeArrowheads="1"/>
          </p:cNvSpPr>
          <p:nvPr>
            <p:ph type="body" idx="1"/>
          </p:nvPr>
        </p:nvSpPr>
        <p:spPr bwMode="auto">
          <a:xfrm>
            <a:off x="914400" y="44196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5B98BD93-81EB-4C1B-9DBB-CDF8CD15D489}"/>
              </a:ext>
            </a:extLst>
          </p:cNvPr>
          <p:cNvSpPr>
            <a:spLocks noGrp="1" noRot="1" noChangeAspect="1" noChangeArrowheads="1" noTextEdit="1"/>
          </p:cNvSpPr>
          <p:nvPr>
            <p:ph type="sldImg"/>
          </p:nvPr>
        </p:nvSpPr>
        <p:spPr bwMode="auto">
          <a:xfrm>
            <a:off x="314325" y="685800"/>
            <a:ext cx="6229350" cy="35052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6739" name="Rectangle 3">
            <a:extLst>
              <a:ext uri="{FF2B5EF4-FFF2-40B4-BE49-F238E27FC236}">
                <a16:creationId xmlns:a16="http://schemas.microsoft.com/office/drawing/2014/main" id="{A22DB32B-1E43-443E-BB23-1CAA452B7233}"/>
              </a:ext>
            </a:extLst>
          </p:cNvPr>
          <p:cNvSpPr>
            <a:spLocks noGrp="1" noChangeArrowheads="1"/>
          </p:cNvSpPr>
          <p:nvPr>
            <p:ph type="body" idx="1"/>
          </p:nvPr>
        </p:nvSpPr>
        <p:spPr bwMode="auto">
          <a:xfrm>
            <a:off x="914400" y="44196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a:extLst>
              <a:ext uri="{FF2B5EF4-FFF2-40B4-BE49-F238E27FC236}">
                <a16:creationId xmlns:a16="http://schemas.microsoft.com/office/drawing/2014/main" id="{F990DD9E-FD84-4D74-950E-2FA7DB5AEDA7}"/>
              </a:ext>
            </a:extLst>
          </p:cNvPr>
          <p:cNvSpPr>
            <a:spLocks noGrp="1" noRot="1" noChangeAspect="1" noChangeArrowheads="1" noTextEdit="1"/>
          </p:cNvSpPr>
          <p:nvPr>
            <p:ph type="sldImg"/>
          </p:nvPr>
        </p:nvSpPr>
        <p:spPr bwMode="auto">
          <a:xfrm>
            <a:off x="314325" y="685800"/>
            <a:ext cx="6229350" cy="35052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46115" name="Rectangle 3">
            <a:extLst>
              <a:ext uri="{FF2B5EF4-FFF2-40B4-BE49-F238E27FC236}">
                <a16:creationId xmlns:a16="http://schemas.microsoft.com/office/drawing/2014/main" id="{408A5AB8-DA6F-446C-B476-EEB1EF8BA567}"/>
              </a:ext>
            </a:extLst>
          </p:cNvPr>
          <p:cNvSpPr>
            <a:spLocks noGrp="1" noChangeArrowheads="1"/>
          </p:cNvSpPr>
          <p:nvPr>
            <p:ph type="body" idx="1"/>
          </p:nvPr>
        </p:nvSpPr>
        <p:spPr bwMode="auto">
          <a:xfrm>
            <a:off x="914400" y="44196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a:extLst>
              <a:ext uri="{FF2B5EF4-FFF2-40B4-BE49-F238E27FC236}">
                <a16:creationId xmlns:a16="http://schemas.microsoft.com/office/drawing/2014/main" id="{55743BE1-106F-48A4-8BE7-E1EE2B70CA4D}"/>
              </a:ext>
            </a:extLst>
          </p:cNvPr>
          <p:cNvSpPr>
            <a:spLocks noGrp="1" noRot="1" noChangeAspect="1" noChangeArrowheads="1" noTextEdit="1"/>
          </p:cNvSpPr>
          <p:nvPr>
            <p:ph type="sldImg"/>
          </p:nvPr>
        </p:nvSpPr>
        <p:spPr bwMode="auto">
          <a:xfrm>
            <a:off x="314325" y="685800"/>
            <a:ext cx="6229350" cy="35052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45091" name="Rectangle 3">
            <a:extLst>
              <a:ext uri="{FF2B5EF4-FFF2-40B4-BE49-F238E27FC236}">
                <a16:creationId xmlns:a16="http://schemas.microsoft.com/office/drawing/2014/main" id="{471E7053-41F8-42CF-8237-3124AA19AA53}"/>
              </a:ext>
            </a:extLst>
          </p:cNvPr>
          <p:cNvSpPr>
            <a:spLocks noGrp="1" noChangeArrowheads="1"/>
          </p:cNvSpPr>
          <p:nvPr>
            <p:ph type="body" idx="1"/>
          </p:nvPr>
        </p:nvSpPr>
        <p:spPr bwMode="auto">
          <a:xfrm>
            <a:off x="914400" y="44196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a:extLst>
              <a:ext uri="{FF2B5EF4-FFF2-40B4-BE49-F238E27FC236}">
                <a16:creationId xmlns:a16="http://schemas.microsoft.com/office/drawing/2014/main" id="{A8101619-F004-470C-90E3-3504A9A0288B}"/>
              </a:ext>
            </a:extLst>
          </p:cNvPr>
          <p:cNvSpPr>
            <a:spLocks noGrp="1" noRot="1" noChangeAspect="1" noChangeArrowheads="1" noTextEdit="1"/>
          </p:cNvSpPr>
          <p:nvPr>
            <p:ph type="sldImg"/>
          </p:nvPr>
        </p:nvSpPr>
        <p:spPr bwMode="auto">
          <a:xfrm>
            <a:off x="314325" y="685800"/>
            <a:ext cx="6229350" cy="35052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44067" name="Rectangle 3">
            <a:extLst>
              <a:ext uri="{FF2B5EF4-FFF2-40B4-BE49-F238E27FC236}">
                <a16:creationId xmlns:a16="http://schemas.microsoft.com/office/drawing/2014/main" id="{F60CAF99-1B5C-4E01-BD7B-B6BCCFFD06C4}"/>
              </a:ext>
            </a:extLst>
          </p:cNvPr>
          <p:cNvSpPr>
            <a:spLocks noGrp="1" noChangeArrowheads="1"/>
          </p:cNvSpPr>
          <p:nvPr>
            <p:ph type="body" idx="1"/>
          </p:nvPr>
        </p:nvSpPr>
        <p:spPr bwMode="auto">
          <a:xfrm>
            <a:off x="914400" y="44196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6FA5E07E-1BB6-44F3-9F7F-9FCED7075287}"/>
              </a:ext>
            </a:extLst>
          </p:cNvPr>
          <p:cNvSpPr>
            <a:spLocks noGrp="1" noRot="1" noChangeAspect="1" noChangeArrowheads="1" noTextEdit="1"/>
          </p:cNvSpPr>
          <p:nvPr>
            <p:ph type="sldImg"/>
          </p:nvPr>
        </p:nvSpPr>
        <p:spPr bwMode="auto">
          <a:xfrm>
            <a:off x="314325" y="685800"/>
            <a:ext cx="6229350" cy="35052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5715" name="Rectangle 3">
            <a:extLst>
              <a:ext uri="{FF2B5EF4-FFF2-40B4-BE49-F238E27FC236}">
                <a16:creationId xmlns:a16="http://schemas.microsoft.com/office/drawing/2014/main" id="{6DC6CBDA-F6C0-4B34-B96F-1281A807757C}"/>
              </a:ext>
            </a:extLst>
          </p:cNvPr>
          <p:cNvSpPr>
            <a:spLocks noGrp="1" noChangeArrowheads="1"/>
          </p:cNvSpPr>
          <p:nvPr>
            <p:ph type="body" idx="1"/>
          </p:nvPr>
        </p:nvSpPr>
        <p:spPr bwMode="auto">
          <a:xfrm>
            <a:off x="914400" y="44196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a:extLst>
              <a:ext uri="{FF2B5EF4-FFF2-40B4-BE49-F238E27FC236}">
                <a16:creationId xmlns:a16="http://schemas.microsoft.com/office/drawing/2014/main" id="{337278CF-1335-4300-9C33-23C5C222D611}"/>
              </a:ext>
            </a:extLst>
          </p:cNvPr>
          <p:cNvSpPr>
            <a:spLocks noGrp="1" noRot="1" noChangeAspect="1" noChangeArrowheads="1" noTextEdit="1"/>
          </p:cNvSpPr>
          <p:nvPr>
            <p:ph type="sldImg"/>
          </p:nvPr>
        </p:nvSpPr>
        <p:spPr bwMode="auto">
          <a:xfrm>
            <a:off x="314325" y="685800"/>
            <a:ext cx="6229350" cy="35052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42019" name="Rectangle 3">
            <a:extLst>
              <a:ext uri="{FF2B5EF4-FFF2-40B4-BE49-F238E27FC236}">
                <a16:creationId xmlns:a16="http://schemas.microsoft.com/office/drawing/2014/main" id="{B18B330C-DC07-4F20-A956-A57DFC16410B}"/>
              </a:ext>
            </a:extLst>
          </p:cNvPr>
          <p:cNvSpPr>
            <a:spLocks noGrp="1" noChangeArrowheads="1"/>
          </p:cNvSpPr>
          <p:nvPr>
            <p:ph type="body" idx="1"/>
          </p:nvPr>
        </p:nvSpPr>
        <p:spPr bwMode="auto">
          <a:xfrm>
            <a:off x="914400" y="44196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1026">
            <a:extLst>
              <a:ext uri="{FF2B5EF4-FFF2-40B4-BE49-F238E27FC236}">
                <a16:creationId xmlns:a16="http://schemas.microsoft.com/office/drawing/2014/main" id="{F540F4EB-F99C-43DC-92EF-70864510282B}"/>
              </a:ext>
            </a:extLst>
          </p:cNvPr>
          <p:cNvSpPr>
            <a:spLocks noGrp="1" noRot="1" noChangeAspect="1" noChangeArrowheads="1" noTextEdit="1"/>
          </p:cNvSpPr>
          <p:nvPr>
            <p:ph type="sldImg"/>
          </p:nvPr>
        </p:nvSpPr>
        <p:spPr bwMode="auto">
          <a:xfrm>
            <a:off x="314325" y="685800"/>
            <a:ext cx="6229350" cy="35052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40995" name="Rectangle 1027">
            <a:extLst>
              <a:ext uri="{FF2B5EF4-FFF2-40B4-BE49-F238E27FC236}">
                <a16:creationId xmlns:a16="http://schemas.microsoft.com/office/drawing/2014/main" id="{7B0A6772-97E4-4761-9477-A67EB9148012}"/>
              </a:ext>
            </a:extLst>
          </p:cNvPr>
          <p:cNvSpPr>
            <a:spLocks noGrp="1" noChangeArrowheads="1"/>
          </p:cNvSpPr>
          <p:nvPr>
            <p:ph type="body" idx="1"/>
          </p:nvPr>
        </p:nvSpPr>
        <p:spPr bwMode="auto">
          <a:xfrm>
            <a:off x="914400" y="44196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a:extLst>
              <a:ext uri="{FF2B5EF4-FFF2-40B4-BE49-F238E27FC236}">
                <a16:creationId xmlns:a16="http://schemas.microsoft.com/office/drawing/2014/main" id="{8808BDE2-9BED-4908-ADD4-38570708B811}"/>
              </a:ext>
            </a:extLst>
          </p:cNvPr>
          <p:cNvSpPr>
            <a:spLocks noGrp="1" noRot="1" noChangeAspect="1" noChangeArrowheads="1" noTextEdit="1"/>
          </p:cNvSpPr>
          <p:nvPr>
            <p:ph type="sldImg"/>
          </p:nvPr>
        </p:nvSpPr>
        <p:spPr bwMode="auto">
          <a:xfrm>
            <a:off x="314325" y="685800"/>
            <a:ext cx="6229350" cy="35052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39971" name="Rectangle 3">
            <a:extLst>
              <a:ext uri="{FF2B5EF4-FFF2-40B4-BE49-F238E27FC236}">
                <a16:creationId xmlns:a16="http://schemas.microsoft.com/office/drawing/2014/main" id="{C8A64312-85AB-4B70-96EB-EEAC620DF925}"/>
              </a:ext>
            </a:extLst>
          </p:cNvPr>
          <p:cNvSpPr>
            <a:spLocks noGrp="1" noChangeArrowheads="1"/>
          </p:cNvSpPr>
          <p:nvPr>
            <p:ph type="body" idx="1"/>
          </p:nvPr>
        </p:nvSpPr>
        <p:spPr bwMode="auto">
          <a:xfrm>
            <a:off x="914400" y="44196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0921FD88-EE2B-4EBE-A56B-11F96A79A1E3}"/>
              </a:ext>
            </a:extLst>
          </p:cNvPr>
          <p:cNvSpPr>
            <a:spLocks noGrp="1" noRot="1" noChangeAspect="1" noChangeArrowheads="1" noTextEdit="1"/>
          </p:cNvSpPr>
          <p:nvPr>
            <p:ph type="sldImg"/>
          </p:nvPr>
        </p:nvSpPr>
        <p:spPr bwMode="auto">
          <a:xfrm>
            <a:off x="314325" y="685800"/>
            <a:ext cx="6229350" cy="35052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4691" name="Rectangle 3">
            <a:extLst>
              <a:ext uri="{FF2B5EF4-FFF2-40B4-BE49-F238E27FC236}">
                <a16:creationId xmlns:a16="http://schemas.microsoft.com/office/drawing/2014/main" id="{C7318D3A-3A4C-47F0-9C2D-8A372BC71F0D}"/>
              </a:ext>
            </a:extLst>
          </p:cNvPr>
          <p:cNvSpPr>
            <a:spLocks noGrp="1" noChangeArrowheads="1"/>
          </p:cNvSpPr>
          <p:nvPr>
            <p:ph type="body" idx="1"/>
          </p:nvPr>
        </p:nvSpPr>
        <p:spPr bwMode="auto">
          <a:xfrm>
            <a:off x="914400" y="44196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a:extLst>
              <a:ext uri="{FF2B5EF4-FFF2-40B4-BE49-F238E27FC236}">
                <a16:creationId xmlns:a16="http://schemas.microsoft.com/office/drawing/2014/main" id="{D8093090-5EEE-4D66-BEE3-24311F25C293}"/>
              </a:ext>
            </a:extLst>
          </p:cNvPr>
          <p:cNvSpPr>
            <a:spLocks noGrp="1" noRot="1" noChangeAspect="1" noChangeArrowheads="1" noTextEdit="1"/>
          </p:cNvSpPr>
          <p:nvPr>
            <p:ph type="sldImg"/>
          </p:nvPr>
        </p:nvSpPr>
        <p:spPr bwMode="auto">
          <a:xfrm>
            <a:off x="314325" y="685800"/>
            <a:ext cx="6229350" cy="35052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58051" name="Rectangle 3">
            <a:extLst>
              <a:ext uri="{FF2B5EF4-FFF2-40B4-BE49-F238E27FC236}">
                <a16:creationId xmlns:a16="http://schemas.microsoft.com/office/drawing/2014/main" id="{256AB7CE-F2FD-43C8-9788-474D48013B32}"/>
              </a:ext>
            </a:extLst>
          </p:cNvPr>
          <p:cNvSpPr>
            <a:spLocks noGrp="1" noChangeArrowheads="1"/>
          </p:cNvSpPr>
          <p:nvPr>
            <p:ph type="body" idx="1"/>
          </p:nvPr>
        </p:nvSpPr>
        <p:spPr bwMode="auto">
          <a:xfrm>
            <a:off x="914400" y="44196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18992778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BBFFCC45-8CC1-4054-9AD9-D88D725217C1}"/>
              </a:ext>
            </a:extLst>
          </p:cNvPr>
          <p:cNvSpPr>
            <a:spLocks noGrp="1" noRot="1" noChangeAspect="1" noChangeArrowheads="1" noTextEdit="1"/>
          </p:cNvSpPr>
          <p:nvPr>
            <p:ph type="sldImg"/>
          </p:nvPr>
        </p:nvSpPr>
        <p:spPr bwMode="auto">
          <a:xfrm>
            <a:off x="314325" y="685800"/>
            <a:ext cx="6229350" cy="35052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2643" name="Rectangle 3">
            <a:extLst>
              <a:ext uri="{FF2B5EF4-FFF2-40B4-BE49-F238E27FC236}">
                <a16:creationId xmlns:a16="http://schemas.microsoft.com/office/drawing/2014/main" id="{35D281CA-1B67-424C-8FA3-0BFE4A19CCB8}"/>
              </a:ext>
            </a:extLst>
          </p:cNvPr>
          <p:cNvSpPr>
            <a:spLocks noGrp="1" noChangeArrowheads="1"/>
          </p:cNvSpPr>
          <p:nvPr>
            <p:ph type="body" idx="1"/>
          </p:nvPr>
        </p:nvSpPr>
        <p:spPr bwMode="auto">
          <a:xfrm>
            <a:off x="914400" y="44196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a:extLst>
              <a:ext uri="{FF2B5EF4-FFF2-40B4-BE49-F238E27FC236}">
                <a16:creationId xmlns:a16="http://schemas.microsoft.com/office/drawing/2014/main" id="{9EF33C55-4833-4096-83B4-AAF1CECEA6EA}"/>
              </a:ext>
            </a:extLst>
          </p:cNvPr>
          <p:cNvSpPr>
            <a:spLocks noGrp="1" noRot="1" noChangeAspect="1" noChangeArrowheads="1" noTextEdit="1"/>
          </p:cNvSpPr>
          <p:nvPr>
            <p:ph type="sldImg"/>
          </p:nvPr>
        </p:nvSpPr>
        <p:spPr bwMode="auto">
          <a:xfrm>
            <a:off x="314325" y="685800"/>
            <a:ext cx="6229350" cy="35052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38947" name="Rectangle 3">
            <a:extLst>
              <a:ext uri="{FF2B5EF4-FFF2-40B4-BE49-F238E27FC236}">
                <a16:creationId xmlns:a16="http://schemas.microsoft.com/office/drawing/2014/main" id="{23AD8B61-3CA1-4192-BA0C-579C6E4573F3}"/>
              </a:ext>
            </a:extLst>
          </p:cNvPr>
          <p:cNvSpPr>
            <a:spLocks noGrp="1" noChangeArrowheads="1"/>
          </p:cNvSpPr>
          <p:nvPr>
            <p:ph type="body" idx="1"/>
          </p:nvPr>
        </p:nvSpPr>
        <p:spPr bwMode="auto">
          <a:xfrm>
            <a:off x="914400" y="44196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3B73BFAE-34F5-436C-BE7D-10ABB3D74EA2}"/>
              </a:ext>
            </a:extLst>
          </p:cNvPr>
          <p:cNvSpPr>
            <a:spLocks noGrp="1" noRot="1" noChangeAspect="1" noChangeArrowheads="1" noTextEdit="1"/>
          </p:cNvSpPr>
          <p:nvPr>
            <p:ph type="sldImg"/>
          </p:nvPr>
        </p:nvSpPr>
        <p:spPr bwMode="auto">
          <a:xfrm>
            <a:off x="314325" y="685800"/>
            <a:ext cx="6229350" cy="35052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1619" name="Rectangle 3">
            <a:extLst>
              <a:ext uri="{FF2B5EF4-FFF2-40B4-BE49-F238E27FC236}">
                <a16:creationId xmlns:a16="http://schemas.microsoft.com/office/drawing/2014/main" id="{87BAADE7-D98C-4324-A8CE-7787E5FE2B80}"/>
              </a:ext>
            </a:extLst>
          </p:cNvPr>
          <p:cNvSpPr>
            <a:spLocks noGrp="1" noChangeArrowheads="1"/>
          </p:cNvSpPr>
          <p:nvPr>
            <p:ph type="body" idx="1"/>
          </p:nvPr>
        </p:nvSpPr>
        <p:spPr bwMode="auto">
          <a:xfrm>
            <a:off x="914400" y="44196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8676A867-1CC2-4D56-99A9-2F68FF4E106D}"/>
              </a:ext>
            </a:extLst>
          </p:cNvPr>
          <p:cNvSpPr>
            <a:spLocks noGrp="1" noRot="1" noChangeAspect="1" noChangeArrowheads="1" noTextEdit="1"/>
          </p:cNvSpPr>
          <p:nvPr>
            <p:ph type="sldImg"/>
          </p:nvPr>
        </p:nvSpPr>
        <p:spPr bwMode="auto">
          <a:xfrm>
            <a:off x="314325" y="685800"/>
            <a:ext cx="6229350" cy="35052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0595" name="Rectangle 3">
            <a:extLst>
              <a:ext uri="{FF2B5EF4-FFF2-40B4-BE49-F238E27FC236}">
                <a16:creationId xmlns:a16="http://schemas.microsoft.com/office/drawing/2014/main" id="{6C0A8F29-721B-45C2-BFFE-3975FB203EAB}"/>
              </a:ext>
            </a:extLst>
          </p:cNvPr>
          <p:cNvSpPr>
            <a:spLocks noGrp="1" noChangeArrowheads="1"/>
          </p:cNvSpPr>
          <p:nvPr>
            <p:ph type="body" idx="1"/>
          </p:nvPr>
        </p:nvSpPr>
        <p:spPr bwMode="auto">
          <a:xfrm>
            <a:off x="914400" y="44196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a:extLst>
              <a:ext uri="{FF2B5EF4-FFF2-40B4-BE49-F238E27FC236}">
                <a16:creationId xmlns:a16="http://schemas.microsoft.com/office/drawing/2014/main" id="{24AB0A75-D4AC-4C29-9829-11ABBCF7F53E}"/>
              </a:ext>
            </a:extLst>
          </p:cNvPr>
          <p:cNvSpPr>
            <a:spLocks noGrp="1" noRot="1" noChangeAspect="1" noChangeArrowheads="1" noTextEdit="1"/>
          </p:cNvSpPr>
          <p:nvPr>
            <p:ph type="sldImg"/>
          </p:nvPr>
        </p:nvSpPr>
        <p:spPr bwMode="auto">
          <a:xfrm>
            <a:off x="314325" y="685800"/>
            <a:ext cx="6229350" cy="35052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37923" name="Rectangle 3">
            <a:extLst>
              <a:ext uri="{FF2B5EF4-FFF2-40B4-BE49-F238E27FC236}">
                <a16:creationId xmlns:a16="http://schemas.microsoft.com/office/drawing/2014/main" id="{9F34809B-90BB-4872-983B-39096297E930}"/>
              </a:ext>
            </a:extLst>
          </p:cNvPr>
          <p:cNvSpPr>
            <a:spLocks noGrp="1" noChangeArrowheads="1"/>
          </p:cNvSpPr>
          <p:nvPr>
            <p:ph type="body" idx="1"/>
          </p:nvPr>
        </p:nvSpPr>
        <p:spPr bwMode="auto">
          <a:xfrm>
            <a:off x="914400" y="44196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a:extLst>
              <a:ext uri="{FF2B5EF4-FFF2-40B4-BE49-F238E27FC236}">
                <a16:creationId xmlns:a16="http://schemas.microsoft.com/office/drawing/2014/main" id="{A92A04BE-3D94-4C08-972E-0604AC4B5C87}"/>
              </a:ext>
            </a:extLst>
          </p:cNvPr>
          <p:cNvSpPr>
            <a:spLocks noGrp="1" noRot="1" noChangeAspect="1" noChangeArrowheads="1" noTextEdit="1"/>
          </p:cNvSpPr>
          <p:nvPr>
            <p:ph type="sldImg"/>
          </p:nvPr>
        </p:nvSpPr>
        <p:spPr bwMode="auto">
          <a:xfrm>
            <a:off x="314325" y="685800"/>
            <a:ext cx="6229350" cy="35052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36899" name="Rectangle 3">
            <a:extLst>
              <a:ext uri="{FF2B5EF4-FFF2-40B4-BE49-F238E27FC236}">
                <a16:creationId xmlns:a16="http://schemas.microsoft.com/office/drawing/2014/main" id="{1AA635F1-CB34-49C8-954D-A7F8D830F780}"/>
              </a:ext>
            </a:extLst>
          </p:cNvPr>
          <p:cNvSpPr>
            <a:spLocks noGrp="1" noChangeArrowheads="1"/>
          </p:cNvSpPr>
          <p:nvPr>
            <p:ph type="body" idx="1"/>
          </p:nvPr>
        </p:nvSpPr>
        <p:spPr bwMode="auto">
          <a:xfrm>
            <a:off x="914400" y="44196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a:extLst>
              <a:ext uri="{FF2B5EF4-FFF2-40B4-BE49-F238E27FC236}">
                <a16:creationId xmlns:a16="http://schemas.microsoft.com/office/drawing/2014/main" id="{604385B9-AB24-427D-A3D3-58B06FA7D7F9}"/>
              </a:ext>
            </a:extLst>
          </p:cNvPr>
          <p:cNvSpPr>
            <a:spLocks noGrp="1" noRot="1" noChangeAspect="1" noChangeArrowheads="1" noTextEdit="1"/>
          </p:cNvSpPr>
          <p:nvPr>
            <p:ph type="sldImg"/>
          </p:nvPr>
        </p:nvSpPr>
        <p:spPr bwMode="auto">
          <a:xfrm>
            <a:off x="314325" y="685800"/>
            <a:ext cx="6229350" cy="35052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34851" name="Rectangle 3">
            <a:extLst>
              <a:ext uri="{FF2B5EF4-FFF2-40B4-BE49-F238E27FC236}">
                <a16:creationId xmlns:a16="http://schemas.microsoft.com/office/drawing/2014/main" id="{33346B52-2600-44FE-87A7-075F1204A224}"/>
              </a:ext>
            </a:extLst>
          </p:cNvPr>
          <p:cNvSpPr>
            <a:spLocks noGrp="1" noChangeArrowheads="1"/>
          </p:cNvSpPr>
          <p:nvPr>
            <p:ph type="body" idx="1"/>
          </p:nvPr>
        </p:nvSpPr>
        <p:spPr bwMode="auto">
          <a:xfrm>
            <a:off x="914400" y="44196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a:extLst>
              <a:ext uri="{FF2B5EF4-FFF2-40B4-BE49-F238E27FC236}">
                <a16:creationId xmlns:a16="http://schemas.microsoft.com/office/drawing/2014/main" id="{84B6F6C4-8BBA-4882-AD87-1EC6BC08169E}"/>
              </a:ext>
            </a:extLst>
          </p:cNvPr>
          <p:cNvSpPr>
            <a:spLocks noGrp="1" noRot="1" noChangeAspect="1" noChangeArrowheads="1" noTextEdit="1"/>
          </p:cNvSpPr>
          <p:nvPr>
            <p:ph type="sldImg"/>
          </p:nvPr>
        </p:nvSpPr>
        <p:spPr bwMode="auto">
          <a:xfrm>
            <a:off x="314325" y="685800"/>
            <a:ext cx="6229350" cy="35052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32803" name="Rectangle 3">
            <a:extLst>
              <a:ext uri="{FF2B5EF4-FFF2-40B4-BE49-F238E27FC236}">
                <a16:creationId xmlns:a16="http://schemas.microsoft.com/office/drawing/2014/main" id="{B1F8B654-D8CB-48D7-B243-7136A4AAD926}"/>
              </a:ext>
            </a:extLst>
          </p:cNvPr>
          <p:cNvSpPr>
            <a:spLocks noGrp="1" noChangeArrowheads="1"/>
          </p:cNvSpPr>
          <p:nvPr>
            <p:ph type="body" idx="1"/>
          </p:nvPr>
        </p:nvSpPr>
        <p:spPr bwMode="auto">
          <a:xfrm>
            <a:off x="914400" y="44196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a:extLst>
              <a:ext uri="{FF2B5EF4-FFF2-40B4-BE49-F238E27FC236}">
                <a16:creationId xmlns:a16="http://schemas.microsoft.com/office/drawing/2014/main" id="{E0CDD213-94A8-4315-B44A-80FE5C223F20}"/>
              </a:ext>
            </a:extLst>
          </p:cNvPr>
          <p:cNvSpPr>
            <a:spLocks noGrp="1" noRot="1" noChangeAspect="1" noChangeArrowheads="1" noTextEdit="1"/>
          </p:cNvSpPr>
          <p:nvPr>
            <p:ph type="sldImg"/>
          </p:nvPr>
        </p:nvSpPr>
        <p:spPr bwMode="auto">
          <a:xfrm>
            <a:off x="314325" y="685800"/>
            <a:ext cx="6229350" cy="35052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31779" name="Rectangle 3">
            <a:extLst>
              <a:ext uri="{FF2B5EF4-FFF2-40B4-BE49-F238E27FC236}">
                <a16:creationId xmlns:a16="http://schemas.microsoft.com/office/drawing/2014/main" id="{21B560F8-169E-4B1A-9A8C-AB73E3DD5365}"/>
              </a:ext>
            </a:extLst>
          </p:cNvPr>
          <p:cNvSpPr>
            <a:spLocks noGrp="1" noChangeArrowheads="1"/>
          </p:cNvSpPr>
          <p:nvPr>
            <p:ph type="body" idx="1"/>
          </p:nvPr>
        </p:nvSpPr>
        <p:spPr bwMode="auto">
          <a:xfrm>
            <a:off x="914400" y="44196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a:extLst>
              <a:ext uri="{FF2B5EF4-FFF2-40B4-BE49-F238E27FC236}">
                <a16:creationId xmlns:a16="http://schemas.microsoft.com/office/drawing/2014/main" id="{604385B9-AB24-427D-A3D3-58B06FA7D7F9}"/>
              </a:ext>
            </a:extLst>
          </p:cNvPr>
          <p:cNvSpPr>
            <a:spLocks noGrp="1" noRot="1" noChangeAspect="1" noChangeArrowheads="1" noTextEdit="1"/>
          </p:cNvSpPr>
          <p:nvPr>
            <p:ph type="sldImg"/>
          </p:nvPr>
        </p:nvSpPr>
        <p:spPr bwMode="auto">
          <a:xfrm>
            <a:off x="314325" y="685800"/>
            <a:ext cx="6229350" cy="35052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34851" name="Rectangle 3">
            <a:extLst>
              <a:ext uri="{FF2B5EF4-FFF2-40B4-BE49-F238E27FC236}">
                <a16:creationId xmlns:a16="http://schemas.microsoft.com/office/drawing/2014/main" id="{33346B52-2600-44FE-87A7-075F1204A224}"/>
              </a:ext>
            </a:extLst>
          </p:cNvPr>
          <p:cNvSpPr>
            <a:spLocks noGrp="1" noChangeArrowheads="1"/>
          </p:cNvSpPr>
          <p:nvPr>
            <p:ph type="body" idx="1"/>
          </p:nvPr>
        </p:nvSpPr>
        <p:spPr bwMode="auto">
          <a:xfrm>
            <a:off x="914400" y="44196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3359145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3">
            <a:extLst>
              <a:ext uri="{FF2B5EF4-FFF2-40B4-BE49-F238E27FC236}">
                <a16:creationId xmlns:a16="http://schemas.microsoft.com/office/drawing/2014/main" id="{87C79A81-CF06-4D29-8E22-2CA87F691354}"/>
              </a:ext>
            </a:extLst>
          </p:cNvPr>
          <p:cNvSpPr>
            <a:spLocks noGrp="1" noChangeArrowheads="1"/>
          </p:cNvSpPr>
          <p:nvPr>
            <p:ph type="body" idx="1"/>
          </p:nvPr>
        </p:nvSpPr>
        <p:spPr bwMode="auto">
          <a:xfrm>
            <a:off x="304800" y="304800"/>
            <a:ext cx="6248400" cy="862647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tabLst>
                <a:tab pos="449263" algn="l"/>
              </a:tabLst>
            </a:pPr>
            <a:r>
              <a:rPr lang="en-US" altLang="en-US" sz="1000" b="1"/>
              <a:t>IDENTIFICATION DIVISION.</a:t>
            </a:r>
            <a:endParaRPr lang="en-US" altLang="en-US" sz="1000"/>
          </a:p>
          <a:p>
            <a:pPr>
              <a:tabLst>
                <a:tab pos="449263" algn="l"/>
              </a:tabLst>
            </a:pPr>
            <a:r>
              <a:rPr lang="en-US" altLang="en-US" sz="1000"/>
              <a:t>PROGRAM-ID.   SENIOR-PROJECT.</a:t>
            </a:r>
          </a:p>
          <a:p>
            <a:pPr>
              <a:tabLst>
                <a:tab pos="449263" algn="l"/>
              </a:tabLst>
            </a:pPr>
            <a:r>
              <a:rPr lang="en-US" altLang="en-US" sz="1000"/>
              <a:t>AUTHOR.           ROBERT GRAUER.</a:t>
            </a:r>
          </a:p>
          <a:p>
            <a:pPr>
              <a:tabLst>
                <a:tab pos="449263" algn="l"/>
              </a:tabLst>
            </a:pPr>
            <a:endParaRPr lang="en-US" altLang="en-US" sz="1000"/>
          </a:p>
          <a:p>
            <a:pPr>
              <a:tabLst>
                <a:tab pos="449263" algn="l"/>
              </a:tabLst>
            </a:pPr>
            <a:r>
              <a:rPr lang="en-US" altLang="en-US" sz="1000" b="1"/>
              <a:t>ENVIRONMENT DIVISION.</a:t>
            </a:r>
            <a:endParaRPr lang="en-US" altLang="en-US" sz="1000"/>
          </a:p>
          <a:p>
            <a:pPr>
              <a:tabLst>
                <a:tab pos="449263" algn="l"/>
              </a:tabLst>
            </a:pPr>
            <a:r>
              <a:rPr lang="en-US" altLang="en-US" sz="1000"/>
              <a:t>INPUT-OUTPUT SECTION.</a:t>
            </a:r>
          </a:p>
          <a:p>
            <a:pPr>
              <a:tabLst>
                <a:tab pos="449263" algn="l"/>
              </a:tabLst>
            </a:pPr>
            <a:r>
              <a:rPr lang="en-US" altLang="en-US" sz="1000"/>
              <a:t>FILE-CONTROL.</a:t>
            </a:r>
          </a:p>
          <a:p>
            <a:pPr>
              <a:tabLst>
                <a:tab pos="449263" algn="l"/>
              </a:tabLst>
            </a:pPr>
            <a:r>
              <a:rPr lang="en-US" altLang="en-US" sz="1000"/>
              <a:t>	SELECT STUDENT-FILE ASSIGN TO S-SYSIN.</a:t>
            </a:r>
          </a:p>
          <a:p>
            <a:pPr>
              <a:tabLst>
                <a:tab pos="449263" algn="l"/>
              </a:tabLst>
            </a:pPr>
            <a:r>
              <a:rPr lang="en-US" altLang="en-US" sz="1000"/>
              <a:t>	SELECT PRINT-FILE ASSIGN TO S-SYSOUT.</a:t>
            </a:r>
          </a:p>
          <a:p>
            <a:pPr>
              <a:tabLst>
                <a:tab pos="449263" algn="l"/>
              </a:tabLst>
            </a:pPr>
            <a:endParaRPr lang="en-US" altLang="en-US" sz="1000" b="1"/>
          </a:p>
          <a:p>
            <a:pPr>
              <a:tabLst>
                <a:tab pos="449263" algn="l"/>
              </a:tabLst>
            </a:pPr>
            <a:r>
              <a:rPr lang="en-US" altLang="en-US" sz="1000" b="1"/>
              <a:t>DATA DIVISION.</a:t>
            </a:r>
            <a:endParaRPr lang="en-US" altLang="en-US" sz="1000"/>
          </a:p>
          <a:p>
            <a:pPr>
              <a:tabLst>
                <a:tab pos="449263" algn="l"/>
              </a:tabLst>
            </a:pPr>
            <a:r>
              <a:rPr lang="en-US" altLang="en-US" sz="1000"/>
              <a:t>FILE SECTION.</a:t>
            </a:r>
          </a:p>
          <a:p>
            <a:pPr>
              <a:tabLst>
                <a:tab pos="449263" algn="l"/>
              </a:tabLst>
            </a:pPr>
            <a:r>
              <a:rPr lang="en-US" altLang="en-US" sz="1000"/>
              <a:t>FD	STUDENT-FILE</a:t>
            </a:r>
          </a:p>
          <a:p>
            <a:pPr>
              <a:tabLst>
                <a:tab pos="449263" algn="l"/>
              </a:tabLst>
            </a:pPr>
            <a:r>
              <a:rPr lang="en-US" altLang="en-US" sz="1000"/>
              <a:t>	RECORDING MODE IS F.</a:t>
            </a:r>
          </a:p>
          <a:p>
            <a:pPr>
              <a:tabLst>
                <a:tab pos="449263" algn="l"/>
              </a:tabLst>
            </a:pPr>
            <a:r>
              <a:rPr lang="en-US" altLang="en-US" sz="1000"/>
              <a:t>01	STUDENT-RECORD.</a:t>
            </a:r>
          </a:p>
          <a:p>
            <a:pPr>
              <a:tabLst>
                <a:tab pos="449263" algn="l"/>
              </a:tabLst>
            </a:pPr>
            <a:r>
              <a:rPr lang="en-US" altLang="en-US" sz="1000"/>
              <a:t>	05	STU-NAME		PIC X(25).</a:t>
            </a:r>
          </a:p>
          <a:p>
            <a:pPr>
              <a:tabLst>
                <a:tab pos="449263" algn="l"/>
              </a:tabLst>
            </a:pPr>
            <a:r>
              <a:rPr lang="en-US" altLang="en-US" sz="1000"/>
              <a:t>	05	STU-CREDITS		PIC 9(3).</a:t>
            </a:r>
          </a:p>
          <a:p>
            <a:pPr>
              <a:tabLst>
                <a:tab pos="449263" algn="l"/>
              </a:tabLst>
            </a:pPr>
            <a:r>
              <a:rPr lang="en-US" altLang="en-US" sz="1000"/>
              <a:t>	05	STU-MAJOR		PIC X(15).</a:t>
            </a:r>
          </a:p>
          <a:p>
            <a:pPr>
              <a:tabLst>
                <a:tab pos="449263" algn="l"/>
              </a:tabLst>
            </a:pPr>
            <a:endParaRPr lang="en-US" altLang="en-US" sz="1000"/>
          </a:p>
          <a:p>
            <a:pPr>
              <a:tabLst>
                <a:tab pos="449263" algn="l"/>
              </a:tabLst>
            </a:pPr>
            <a:r>
              <a:rPr lang="en-US" altLang="en-US" sz="1000"/>
              <a:t>FD	PRINT-FILE</a:t>
            </a:r>
          </a:p>
          <a:p>
            <a:pPr>
              <a:tabLst>
                <a:tab pos="449263" algn="l"/>
              </a:tabLst>
            </a:pPr>
            <a:r>
              <a:rPr lang="en-US" altLang="en-US" sz="1000"/>
              <a:t>	RECORDING MODE IS F</a:t>
            </a:r>
          </a:p>
          <a:p>
            <a:pPr>
              <a:tabLst>
                <a:tab pos="449263" algn="l"/>
              </a:tabLst>
            </a:pPr>
            <a:r>
              <a:rPr lang="en-US" altLang="en-US" sz="1000"/>
              <a:t>	DATA RECORDS ARE OMITTED	</a:t>
            </a:r>
          </a:p>
          <a:p>
            <a:pPr>
              <a:tabLst>
                <a:tab pos="449263" algn="l"/>
              </a:tabLst>
            </a:pPr>
            <a:r>
              <a:rPr lang="en-US" altLang="en-US" sz="1000"/>
              <a:t>	RECORD CONTAINS 132 CHARACTERS</a:t>
            </a:r>
          </a:p>
          <a:p>
            <a:pPr>
              <a:tabLst>
                <a:tab pos="449263" algn="l"/>
              </a:tabLst>
            </a:pPr>
            <a:r>
              <a:rPr lang="en-US" altLang="en-US" sz="1000"/>
              <a:t>	DATA RECORD IS PRINT-LINE.</a:t>
            </a:r>
          </a:p>
          <a:p>
            <a:pPr>
              <a:tabLst>
                <a:tab pos="449263" algn="l"/>
              </a:tabLst>
            </a:pPr>
            <a:r>
              <a:rPr lang="en-US" altLang="en-US" sz="1000"/>
              <a:t>01	PRINT-LINE		PIC X(132).</a:t>
            </a:r>
          </a:p>
          <a:p>
            <a:pPr>
              <a:tabLst>
                <a:tab pos="449263" algn="l"/>
              </a:tabLst>
            </a:pPr>
            <a:endParaRPr lang="en-US" altLang="en-US" sz="1000"/>
          </a:p>
          <a:p>
            <a:pPr>
              <a:tabLst>
                <a:tab pos="449263" algn="l"/>
              </a:tabLst>
            </a:pPr>
            <a:r>
              <a:rPr lang="en-US" altLang="en-US" sz="1000"/>
              <a:t>WORKING-STORAGE SECTION.</a:t>
            </a:r>
          </a:p>
          <a:p>
            <a:pPr>
              <a:tabLst>
                <a:tab pos="449263" algn="l"/>
              </a:tabLst>
            </a:pPr>
            <a:r>
              <a:rPr lang="en-US" altLang="en-US" sz="1000"/>
              <a:t>01    	EOF-FLAG		PIC X(1) VALUE ‘Y’.</a:t>
            </a:r>
          </a:p>
          <a:p>
            <a:pPr>
              <a:tabLst>
                <a:tab pos="449263" algn="l"/>
              </a:tabLst>
            </a:pPr>
            <a:r>
              <a:rPr lang="en-US" altLang="en-US" sz="1000"/>
              <a:t>01    	HEADING-LINE.</a:t>
            </a:r>
          </a:p>
          <a:p>
            <a:pPr>
              <a:tabLst>
                <a:tab pos="449263" algn="l"/>
              </a:tabLst>
            </a:pPr>
            <a:r>
              <a:rPr lang="en-US" altLang="en-US" sz="1000"/>
              <a:t>       	 05	FILLER		PIC X(10)	VALUE     SPACES.</a:t>
            </a:r>
          </a:p>
          <a:p>
            <a:pPr marL="114300" lvl="1">
              <a:tabLst>
                <a:tab pos="449263" algn="l"/>
              </a:tabLst>
            </a:pPr>
            <a:r>
              <a:rPr lang="en-US" altLang="en-US" sz="1000"/>
              <a:t>  	 05	FILLER		PIC X(12) 	VALUE    ‘STUDENT NAME’.</a:t>
            </a:r>
          </a:p>
          <a:p>
            <a:pPr marL="114300" lvl="1">
              <a:tabLst>
                <a:tab pos="449263" algn="l"/>
              </a:tabLst>
            </a:pPr>
            <a:r>
              <a:rPr lang="en-US" altLang="en-US" sz="1000"/>
              <a:t>  	 05	FILLER		PIC X(110) 	VALUE SPACES.</a:t>
            </a:r>
          </a:p>
          <a:p>
            <a:pPr>
              <a:tabLst>
                <a:tab pos="449263" algn="l"/>
              </a:tabLst>
            </a:pPr>
            <a:r>
              <a:rPr lang="en-US" altLang="en-US" sz="1000"/>
              <a:t> 01    	DETAIL-LINE.</a:t>
            </a:r>
          </a:p>
          <a:p>
            <a:pPr>
              <a:tabLst>
                <a:tab pos="449263" algn="l"/>
              </a:tabLst>
            </a:pPr>
            <a:r>
              <a:rPr lang="en-US" altLang="en-US" sz="1000"/>
              <a:t>	05	FILLER		PIC X(8) 	VALUE SPACES.</a:t>
            </a:r>
          </a:p>
          <a:p>
            <a:pPr>
              <a:tabLst>
                <a:tab pos="449263" algn="l"/>
              </a:tabLst>
            </a:pPr>
            <a:r>
              <a:rPr lang="en-US" altLang="en-US" sz="1000"/>
              <a:t>	05	PRINT-NAME		PIC X(25).</a:t>
            </a:r>
          </a:p>
          <a:p>
            <a:pPr>
              <a:tabLst>
                <a:tab pos="449263" algn="l"/>
              </a:tabLst>
            </a:pPr>
            <a:r>
              <a:rPr lang="en-US" altLang="en-US" sz="1000"/>
              <a:t>	05 	FILLER		PIC X(99)	VALUE SPACES.</a:t>
            </a:r>
          </a:p>
          <a:p>
            <a:pPr marL="228600" lvl="2">
              <a:tabLst>
                <a:tab pos="449263" algn="l"/>
              </a:tabLst>
            </a:pPr>
            <a:endParaRPr lang="en-US" altLang="en-US" sz="1000"/>
          </a:p>
        </p:txBody>
      </p:sp>
      <p:sp>
        <p:nvSpPr>
          <p:cNvPr id="104453" name="AutoShape 5">
            <a:extLst>
              <a:ext uri="{FF2B5EF4-FFF2-40B4-BE49-F238E27FC236}">
                <a16:creationId xmlns:a16="http://schemas.microsoft.com/office/drawing/2014/main" id="{6D55B524-9350-40DC-8820-3FB89236C883}"/>
              </a:ext>
            </a:extLst>
          </p:cNvPr>
          <p:cNvSpPr>
            <a:spLocks noChangeArrowheads="1"/>
          </p:cNvSpPr>
          <p:nvPr/>
        </p:nvSpPr>
        <p:spPr bwMode="auto">
          <a:xfrm>
            <a:off x="2209800" y="1371600"/>
            <a:ext cx="228600" cy="228600"/>
          </a:xfrm>
          <a:prstGeom prst="cloudCallout">
            <a:avLst>
              <a:gd name="adj1" fmla="val -195833"/>
              <a:gd name="adj2" fmla="val 91667"/>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en-US"/>
              <a:t>A</a:t>
            </a:r>
            <a:endParaRPr lang="en-US" altLang="en-US" sz="2400"/>
          </a:p>
        </p:txBody>
      </p:sp>
      <p:sp>
        <p:nvSpPr>
          <p:cNvPr id="104456" name="AutoShape 8">
            <a:extLst>
              <a:ext uri="{FF2B5EF4-FFF2-40B4-BE49-F238E27FC236}">
                <a16:creationId xmlns:a16="http://schemas.microsoft.com/office/drawing/2014/main" id="{29B9C771-329C-4AB0-A322-443229319B21}"/>
              </a:ext>
            </a:extLst>
          </p:cNvPr>
          <p:cNvSpPr>
            <a:spLocks noChangeArrowheads="1"/>
          </p:cNvSpPr>
          <p:nvPr/>
        </p:nvSpPr>
        <p:spPr bwMode="auto">
          <a:xfrm>
            <a:off x="1600200" y="2438400"/>
            <a:ext cx="228600" cy="228600"/>
          </a:xfrm>
          <a:prstGeom prst="cloudCallout">
            <a:avLst>
              <a:gd name="adj1" fmla="val -125000"/>
              <a:gd name="adj2" fmla="val 68750"/>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en-US"/>
              <a:t>A</a:t>
            </a:r>
            <a:endParaRPr lang="en-US" altLang="en-US" sz="2400"/>
          </a:p>
        </p:txBody>
      </p:sp>
      <p:sp>
        <p:nvSpPr>
          <p:cNvPr id="104460" name="AutoShape 12">
            <a:extLst>
              <a:ext uri="{FF2B5EF4-FFF2-40B4-BE49-F238E27FC236}">
                <a16:creationId xmlns:a16="http://schemas.microsoft.com/office/drawing/2014/main" id="{F0DAE47E-1A9F-4302-BD9B-3C71C6C6E365}"/>
              </a:ext>
            </a:extLst>
          </p:cNvPr>
          <p:cNvSpPr>
            <a:spLocks noChangeArrowheads="1"/>
          </p:cNvSpPr>
          <p:nvPr/>
        </p:nvSpPr>
        <p:spPr bwMode="auto">
          <a:xfrm>
            <a:off x="2286000" y="2133600"/>
            <a:ext cx="228600" cy="228600"/>
          </a:xfrm>
          <a:prstGeom prst="cloudCallout">
            <a:avLst>
              <a:gd name="adj1" fmla="val -236111"/>
              <a:gd name="adj2" fmla="val -59722"/>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en-US"/>
              <a:t>B</a:t>
            </a:r>
            <a:endParaRPr lang="en-US" altLang="en-US" sz="2400"/>
          </a:p>
        </p:txBody>
      </p:sp>
      <p:sp>
        <p:nvSpPr>
          <p:cNvPr id="104461" name="AutoShape 13">
            <a:extLst>
              <a:ext uri="{FF2B5EF4-FFF2-40B4-BE49-F238E27FC236}">
                <a16:creationId xmlns:a16="http://schemas.microsoft.com/office/drawing/2014/main" id="{55A25632-F7B8-4C9F-9F13-7ECB95E19363}"/>
              </a:ext>
            </a:extLst>
          </p:cNvPr>
          <p:cNvSpPr>
            <a:spLocks noChangeArrowheads="1"/>
          </p:cNvSpPr>
          <p:nvPr/>
        </p:nvSpPr>
        <p:spPr bwMode="auto">
          <a:xfrm>
            <a:off x="1905000" y="3962400"/>
            <a:ext cx="228600" cy="228600"/>
          </a:xfrm>
          <a:prstGeom prst="cloudCallout">
            <a:avLst>
              <a:gd name="adj1" fmla="val -195833"/>
              <a:gd name="adj2" fmla="val 25000"/>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en-US"/>
              <a:t>B</a:t>
            </a:r>
            <a:endParaRPr lang="en-US" altLang="en-US" sz="24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a:extLst>
              <a:ext uri="{FF2B5EF4-FFF2-40B4-BE49-F238E27FC236}">
                <a16:creationId xmlns:a16="http://schemas.microsoft.com/office/drawing/2014/main" id="{D0C72D7E-6664-4DF5-BCCF-C70772BE943D}"/>
              </a:ext>
            </a:extLst>
          </p:cNvPr>
          <p:cNvSpPr>
            <a:spLocks noGrp="1" noRot="1" noChangeAspect="1" noChangeArrowheads="1" noTextEdit="1"/>
          </p:cNvSpPr>
          <p:nvPr>
            <p:ph type="sldImg"/>
          </p:nvPr>
        </p:nvSpPr>
        <p:spPr bwMode="auto">
          <a:xfrm>
            <a:off x="314325" y="685800"/>
            <a:ext cx="6229350" cy="35052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30755" name="Rectangle 3">
            <a:extLst>
              <a:ext uri="{FF2B5EF4-FFF2-40B4-BE49-F238E27FC236}">
                <a16:creationId xmlns:a16="http://schemas.microsoft.com/office/drawing/2014/main" id="{5468328D-EBB4-49F5-8E40-1904A8A70373}"/>
              </a:ext>
            </a:extLst>
          </p:cNvPr>
          <p:cNvSpPr>
            <a:spLocks noGrp="1" noChangeArrowheads="1"/>
          </p:cNvSpPr>
          <p:nvPr>
            <p:ph type="body" idx="1"/>
          </p:nvPr>
        </p:nvSpPr>
        <p:spPr bwMode="auto">
          <a:xfrm>
            <a:off x="914400" y="44196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a:extLst>
              <a:ext uri="{FF2B5EF4-FFF2-40B4-BE49-F238E27FC236}">
                <a16:creationId xmlns:a16="http://schemas.microsoft.com/office/drawing/2014/main" id="{12507348-C916-4801-BAE0-98C43190F1F3}"/>
              </a:ext>
            </a:extLst>
          </p:cNvPr>
          <p:cNvSpPr>
            <a:spLocks noGrp="1" noRot="1" noChangeAspect="1" noChangeArrowheads="1" noTextEdit="1"/>
          </p:cNvSpPr>
          <p:nvPr>
            <p:ph type="sldImg"/>
          </p:nvPr>
        </p:nvSpPr>
        <p:spPr bwMode="auto">
          <a:xfrm>
            <a:off x="314325" y="685800"/>
            <a:ext cx="6229350" cy="35052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29731" name="Rectangle 3">
            <a:extLst>
              <a:ext uri="{FF2B5EF4-FFF2-40B4-BE49-F238E27FC236}">
                <a16:creationId xmlns:a16="http://schemas.microsoft.com/office/drawing/2014/main" id="{755B8AA8-93A4-4DD0-9F0C-5149A9F7BDCD}"/>
              </a:ext>
            </a:extLst>
          </p:cNvPr>
          <p:cNvSpPr>
            <a:spLocks noGrp="1" noChangeArrowheads="1"/>
          </p:cNvSpPr>
          <p:nvPr>
            <p:ph type="body" idx="1"/>
          </p:nvPr>
        </p:nvSpPr>
        <p:spPr bwMode="auto">
          <a:xfrm>
            <a:off x="914400" y="44196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a:extLst>
              <a:ext uri="{FF2B5EF4-FFF2-40B4-BE49-F238E27FC236}">
                <a16:creationId xmlns:a16="http://schemas.microsoft.com/office/drawing/2014/main" id="{134D505A-5094-4D29-BC4D-0976B9C1D242}"/>
              </a:ext>
            </a:extLst>
          </p:cNvPr>
          <p:cNvSpPr>
            <a:spLocks noGrp="1" noRot="1" noChangeAspect="1" noChangeArrowheads="1" noTextEdit="1"/>
          </p:cNvSpPr>
          <p:nvPr>
            <p:ph type="sldImg"/>
          </p:nvPr>
        </p:nvSpPr>
        <p:spPr bwMode="auto">
          <a:xfrm>
            <a:off x="314325" y="685800"/>
            <a:ext cx="6229350" cy="35052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28707" name="Rectangle 3">
            <a:extLst>
              <a:ext uri="{FF2B5EF4-FFF2-40B4-BE49-F238E27FC236}">
                <a16:creationId xmlns:a16="http://schemas.microsoft.com/office/drawing/2014/main" id="{49F202BE-37F8-431B-B82D-18C56C0673DC}"/>
              </a:ext>
            </a:extLst>
          </p:cNvPr>
          <p:cNvSpPr>
            <a:spLocks noGrp="1" noChangeArrowheads="1"/>
          </p:cNvSpPr>
          <p:nvPr>
            <p:ph type="body" idx="1"/>
          </p:nvPr>
        </p:nvSpPr>
        <p:spPr bwMode="auto">
          <a:xfrm>
            <a:off x="914400" y="44196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a:extLst>
              <a:ext uri="{FF2B5EF4-FFF2-40B4-BE49-F238E27FC236}">
                <a16:creationId xmlns:a16="http://schemas.microsoft.com/office/drawing/2014/main" id="{135EBC8A-A869-4560-8EB7-53AB304C4094}"/>
              </a:ext>
            </a:extLst>
          </p:cNvPr>
          <p:cNvSpPr>
            <a:spLocks noGrp="1" noRot="1" noChangeAspect="1" noChangeArrowheads="1" noTextEdit="1"/>
          </p:cNvSpPr>
          <p:nvPr>
            <p:ph type="sldImg"/>
          </p:nvPr>
        </p:nvSpPr>
        <p:spPr bwMode="auto">
          <a:xfrm>
            <a:off x="314325" y="685800"/>
            <a:ext cx="6229350" cy="35052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27683" name="Rectangle 3">
            <a:extLst>
              <a:ext uri="{FF2B5EF4-FFF2-40B4-BE49-F238E27FC236}">
                <a16:creationId xmlns:a16="http://schemas.microsoft.com/office/drawing/2014/main" id="{3AC7EE99-EF5C-49A3-8421-E3BE05BB6480}"/>
              </a:ext>
            </a:extLst>
          </p:cNvPr>
          <p:cNvSpPr>
            <a:spLocks noGrp="1" noChangeArrowheads="1"/>
          </p:cNvSpPr>
          <p:nvPr>
            <p:ph type="body" idx="1"/>
          </p:nvPr>
        </p:nvSpPr>
        <p:spPr bwMode="auto">
          <a:xfrm>
            <a:off x="914400" y="44196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a:extLst>
              <a:ext uri="{FF2B5EF4-FFF2-40B4-BE49-F238E27FC236}">
                <a16:creationId xmlns:a16="http://schemas.microsoft.com/office/drawing/2014/main" id="{578215DE-8A1E-4A9B-8949-2E8DC5931984}"/>
              </a:ext>
            </a:extLst>
          </p:cNvPr>
          <p:cNvSpPr>
            <a:spLocks noGrp="1" noRot="1" noChangeAspect="1" noChangeArrowheads="1" noTextEdit="1"/>
          </p:cNvSpPr>
          <p:nvPr>
            <p:ph type="sldImg"/>
          </p:nvPr>
        </p:nvSpPr>
        <p:spPr bwMode="auto">
          <a:xfrm>
            <a:off x="314325" y="685800"/>
            <a:ext cx="6229350" cy="35052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26659" name="Rectangle 3">
            <a:extLst>
              <a:ext uri="{FF2B5EF4-FFF2-40B4-BE49-F238E27FC236}">
                <a16:creationId xmlns:a16="http://schemas.microsoft.com/office/drawing/2014/main" id="{64279040-3349-419C-BE61-858AE6FE5825}"/>
              </a:ext>
            </a:extLst>
          </p:cNvPr>
          <p:cNvSpPr>
            <a:spLocks noGrp="1" noChangeArrowheads="1"/>
          </p:cNvSpPr>
          <p:nvPr>
            <p:ph type="body" idx="1"/>
          </p:nvPr>
        </p:nvSpPr>
        <p:spPr bwMode="auto">
          <a:xfrm>
            <a:off x="914400" y="44196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a:extLst>
              <a:ext uri="{FF2B5EF4-FFF2-40B4-BE49-F238E27FC236}">
                <a16:creationId xmlns:a16="http://schemas.microsoft.com/office/drawing/2014/main" id="{01551A6B-A92A-44E4-8157-D5EEDCA4F502}"/>
              </a:ext>
            </a:extLst>
          </p:cNvPr>
          <p:cNvSpPr>
            <a:spLocks noGrp="1" noRot="1" noChangeAspect="1" noChangeArrowheads="1" noTextEdit="1"/>
          </p:cNvSpPr>
          <p:nvPr>
            <p:ph type="sldImg"/>
          </p:nvPr>
        </p:nvSpPr>
        <p:spPr bwMode="auto">
          <a:xfrm>
            <a:off x="314325" y="685800"/>
            <a:ext cx="6229350" cy="35052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25635" name="Rectangle 3">
            <a:extLst>
              <a:ext uri="{FF2B5EF4-FFF2-40B4-BE49-F238E27FC236}">
                <a16:creationId xmlns:a16="http://schemas.microsoft.com/office/drawing/2014/main" id="{B1955C6E-9287-41A1-95CB-CE1E48C73D02}"/>
              </a:ext>
            </a:extLst>
          </p:cNvPr>
          <p:cNvSpPr>
            <a:spLocks noGrp="1" noChangeArrowheads="1"/>
          </p:cNvSpPr>
          <p:nvPr>
            <p:ph type="body" idx="1"/>
          </p:nvPr>
        </p:nvSpPr>
        <p:spPr bwMode="auto">
          <a:xfrm>
            <a:off x="914400" y="44196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a:extLst>
              <a:ext uri="{FF2B5EF4-FFF2-40B4-BE49-F238E27FC236}">
                <a16:creationId xmlns:a16="http://schemas.microsoft.com/office/drawing/2014/main" id="{3A6F5B73-73D5-455C-8081-45E6F6E6F534}"/>
              </a:ext>
            </a:extLst>
          </p:cNvPr>
          <p:cNvSpPr>
            <a:spLocks noGrp="1" noRot="1" noChangeAspect="1" noChangeArrowheads="1" noTextEdit="1"/>
          </p:cNvSpPr>
          <p:nvPr>
            <p:ph type="sldImg"/>
          </p:nvPr>
        </p:nvSpPr>
        <p:spPr bwMode="auto">
          <a:xfrm>
            <a:off x="314325" y="685800"/>
            <a:ext cx="6229350" cy="35052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24611" name="Rectangle 3">
            <a:extLst>
              <a:ext uri="{FF2B5EF4-FFF2-40B4-BE49-F238E27FC236}">
                <a16:creationId xmlns:a16="http://schemas.microsoft.com/office/drawing/2014/main" id="{8E31F1F6-7D7D-443F-8EF6-171A62C5B351}"/>
              </a:ext>
            </a:extLst>
          </p:cNvPr>
          <p:cNvSpPr>
            <a:spLocks noGrp="1" noChangeArrowheads="1"/>
          </p:cNvSpPr>
          <p:nvPr>
            <p:ph type="body" idx="1"/>
          </p:nvPr>
        </p:nvSpPr>
        <p:spPr bwMode="auto">
          <a:xfrm>
            <a:off x="914400" y="44196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a:extLst>
              <a:ext uri="{FF2B5EF4-FFF2-40B4-BE49-F238E27FC236}">
                <a16:creationId xmlns:a16="http://schemas.microsoft.com/office/drawing/2014/main" id="{02435FBF-58A0-4BF4-8BC2-5C0CB16FEA93}"/>
              </a:ext>
            </a:extLst>
          </p:cNvPr>
          <p:cNvSpPr>
            <a:spLocks noGrp="1" noRot="1" noChangeAspect="1" noChangeArrowheads="1" noTextEdit="1"/>
          </p:cNvSpPr>
          <p:nvPr>
            <p:ph type="sldImg"/>
          </p:nvPr>
        </p:nvSpPr>
        <p:spPr bwMode="auto">
          <a:xfrm>
            <a:off x="314325" y="685800"/>
            <a:ext cx="6229350" cy="35052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91843" name="Rectangle 3">
            <a:extLst>
              <a:ext uri="{FF2B5EF4-FFF2-40B4-BE49-F238E27FC236}">
                <a16:creationId xmlns:a16="http://schemas.microsoft.com/office/drawing/2014/main" id="{01F9B585-7258-4594-9DA8-BB4EA2792333}"/>
              </a:ext>
            </a:extLst>
          </p:cNvPr>
          <p:cNvSpPr>
            <a:spLocks noGrp="1" noChangeArrowheads="1"/>
          </p:cNvSpPr>
          <p:nvPr>
            <p:ph type="body" idx="1"/>
          </p:nvPr>
        </p:nvSpPr>
        <p:spPr bwMode="auto">
          <a:xfrm>
            <a:off x="914400" y="44196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a:extLst>
              <a:ext uri="{FF2B5EF4-FFF2-40B4-BE49-F238E27FC236}">
                <a16:creationId xmlns:a16="http://schemas.microsoft.com/office/drawing/2014/main" id="{AD8AB569-FEBC-481A-8258-7948263A7063}"/>
              </a:ext>
            </a:extLst>
          </p:cNvPr>
          <p:cNvSpPr>
            <a:spLocks noGrp="1" noRot="1" noChangeAspect="1" noChangeArrowheads="1" noTextEdit="1"/>
          </p:cNvSpPr>
          <p:nvPr>
            <p:ph type="sldImg"/>
          </p:nvPr>
        </p:nvSpPr>
        <p:spPr bwMode="auto">
          <a:xfrm>
            <a:off x="314325" y="685800"/>
            <a:ext cx="6229350" cy="35052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93891" name="Rectangle 3">
            <a:extLst>
              <a:ext uri="{FF2B5EF4-FFF2-40B4-BE49-F238E27FC236}">
                <a16:creationId xmlns:a16="http://schemas.microsoft.com/office/drawing/2014/main" id="{FC56E45C-19A4-47C5-9D6A-767714C7BE65}"/>
              </a:ext>
            </a:extLst>
          </p:cNvPr>
          <p:cNvSpPr>
            <a:spLocks noGrp="1" noChangeArrowheads="1"/>
          </p:cNvSpPr>
          <p:nvPr>
            <p:ph type="body" idx="1"/>
          </p:nvPr>
        </p:nvSpPr>
        <p:spPr bwMode="auto">
          <a:xfrm>
            <a:off x="914400" y="44196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a:extLst>
              <a:ext uri="{FF2B5EF4-FFF2-40B4-BE49-F238E27FC236}">
                <a16:creationId xmlns:a16="http://schemas.microsoft.com/office/drawing/2014/main" id="{3B8B3ACD-57CF-402B-ADEF-D77DE9291A49}"/>
              </a:ext>
            </a:extLst>
          </p:cNvPr>
          <p:cNvSpPr>
            <a:spLocks noGrp="1" noChangeArrowheads="1"/>
          </p:cNvSpPr>
          <p:nvPr>
            <p:ph type="body" idx="1"/>
          </p:nvPr>
        </p:nvSpPr>
        <p:spPr bwMode="auto">
          <a:xfrm>
            <a:off x="304800" y="609600"/>
            <a:ext cx="6248400" cy="8382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tabLst>
                <a:tab pos="341313" algn="l"/>
                <a:tab pos="682625" algn="l"/>
                <a:tab pos="1365250" algn="l"/>
              </a:tabLst>
            </a:pPr>
            <a:endParaRPr lang="en-US" altLang="en-US" sz="1000" b="1"/>
          </a:p>
          <a:p>
            <a:pPr>
              <a:tabLst>
                <a:tab pos="341313" algn="l"/>
                <a:tab pos="682625" algn="l"/>
                <a:tab pos="1365250" algn="l"/>
              </a:tabLst>
            </a:pPr>
            <a:endParaRPr lang="en-US" altLang="en-US" sz="1000" b="1"/>
          </a:p>
          <a:p>
            <a:pPr>
              <a:tabLst>
                <a:tab pos="341313" algn="l"/>
                <a:tab pos="682625" algn="l"/>
                <a:tab pos="1365250" algn="l"/>
              </a:tabLst>
            </a:pPr>
            <a:r>
              <a:rPr lang="en-US" altLang="en-US" sz="1000" b="1"/>
              <a:t>PROCEDURE DIVISION.</a:t>
            </a:r>
            <a:endParaRPr lang="en-US" altLang="en-US" sz="1000"/>
          </a:p>
          <a:p>
            <a:pPr>
              <a:tabLst>
                <a:tab pos="341313" algn="l"/>
                <a:tab pos="682625" algn="l"/>
                <a:tab pos="1365250" algn="l"/>
              </a:tabLst>
            </a:pPr>
            <a:r>
              <a:rPr lang="en-US" altLang="en-US" sz="1000"/>
              <a:t>000-PREPARE-SENIOR-REPORT.</a:t>
            </a:r>
          </a:p>
          <a:p>
            <a:pPr>
              <a:tabLst>
                <a:tab pos="341313" algn="l"/>
                <a:tab pos="682625" algn="l"/>
                <a:tab pos="1365250" algn="l"/>
              </a:tabLst>
            </a:pPr>
            <a:r>
              <a:rPr lang="en-US" altLang="en-US" sz="1000"/>
              <a:t>	OPEN  INPUT 	STUDENT-FILE</a:t>
            </a:r>
          </a:p>
          <a:p>
            <a:pPr>
              <a:tabLst>
                <a:tab pos="341313" algn="l"/>
                <a:tab pos="682625" algn="l"/>
                <a:tab pos="1365250" algn="l"/>
              </a:tabLst>
            </a:pPr>
            <a:r>
              <a:rPr lang="en-US" altLang="en-US" sz="1000"/>
              <a:t>		  OUTPUT     PRINT-FILE.</a:t>
            </a:r>
          </a:p>
          <a:p>
            <a:pPr>
              <a:tabLst>
                <a:tab pos="341313" algn="l"/>
                <a:tab pos="682625" algn="l"/>
                <a:tab pos="1365250" algn="l"/>
              </a:tabLst>
            </a:pPr>
            <a:r>
              <a:rPr lang="en-US" altLang="en-US" sz="1000"/>
              <a:t>	READ STUDENT-FILE</a:t>
            </a:r>
          </a:p>
          <a:p>
            <a:pPr>
              <a:tabLst>
                <a:tab pos="341313" algn="l"/>
                <a:tab pos="682625" algn="l"/>
                <a:tab pos="1365250" algn="l"/>
              </a:tabLst>
            </a:pPr>
            <a:r>
              <a:rPr lang="en-US" altLang="en-US" sz="1000"/>
              <a:t>		 AT END MOVE ‘Y’ TO EOF-FLAG</a:t>
            </a:r>
          </a:p>
          <a:p>
            <a:pPr>
              <a:tabLst>
                <a:tab pos="341313" algn="l"/>
                <a:tab pos="682625" algn="l"/>
                <a:tab pos="1365250" algn="l"/>
              </a:tabLst>
            </a:pPr>
            <a:r>
              <a:rPr lang="en-US" altLang="en-US" sz="1000"/>
              <a:t>	END-READ.</a:t>
            </a:r>
          </a:p>
          <a:p>
            <a:pPr>
              <a:tabLst>
                <a:tab pos="341313" algn="l"/>
                <a:tab pos="682625" algn="l"/>
                <a:tab pos="1365250" algn="l"/>
              </a:tabLst>
            </a:pPr>
            <a:r>
              <a:rPr lang="en-US" altLang="en-US" sz="1000"/>
              <a:t>	PERFORM 100-WRITE-HEADING-LINE.</a:t>
            </a:r>
          </a:p>
          <a:p>
            <a:pPr>
              <a:tabLst>
                <a:tab pos="341313" algn="l"/>
                <a:tab pos="682625" algn="l"/>
                <a:tab pos="1365250" algn="l"/>
              </a:tabLst>
            </a:pPr>
            <a:r>
              <a:rPr lang="en-US" altLang="en-US" sz="1000"/>
              <a:t>	PERFORM 200-PROCESS-RECORDS </a:t>
            </a:r>
          </a:p>
          <a:p>
            <a:pPr>
              <a:tabLst>
                <a:tab pos="341313" algn="l"/>
                <a:tab pos="682625" algn="l"/>
                <a:tab pos="1365250" algn="l"/>
              </a:tabLst>
            </a:pPr>
            <a:r>
              <a:rPr lang="en-US" altLang="en-US" sz="1000"/>
              <a:t>		UNTIL EOF-FLAG = ‘Y’. 	</a:t>
            </a:r>
          </a:p>
          <a:p>
            <a:pPr>
              <a:tabLst>
                <a:tab pos="341313" algn="l"/>
                <a:tab pos="682625" algn="l"/>
                <a:tab pos="1365250" algn="l"/>
              </a:tabLst>
            </a:pPr>
            <a:r>
              <a:rPr lang="en-US" altLang="en-US" sz="1000"/>
              <a:t>	CLOSE  STUDENT-FILE</a:t>
            </a:r>
          </a:p>
          <a:p>
            <a:pPr>
              <a:tabLst>
                <a:tab pos="341313" algn="l"/>
                <a:tab pos="682625" algn="l"/>
                <a:tab pos="1365250" algn="l"/>
              </a:tabLst>
            </a:pPr>
            <a:r>
              <a:rPr lang="en-US" altLang="en-US" sz="1000"/>
              <a:t>		    PRINT-FILE.</a:t>
            </a:r>
          </a:p>
          <a:p>
            <a:pPr>
              <a:tabLst>
                <a:tab pos="341313" algn="l"/>
                <a:tab pos="682625" algn="l"/>
                <a:tab pos="1365250" algn="l"/>
              </a:tabLst>
            </a:pPr>
            <a:r>
              <a:rPr lang="en-US" altLang="en-US" sz="1000"/>
              <a:t>	STOP RUN.</a:t>
            </a:r>
          </a:p>
          <a:p>
            <a:pPr>
              <a:tabLst>
                <a:tab pos="341313" algn="l"/>
                <a:tab pos="682625" algn="l"/>
                <a:tab pos="1365250" algn="l"/>
              </a:tabLst>
            </a:pPr>
            <a:endParaRPr lang="en-US" altLang="en-US" sz="1000"/>
          </a:p>
          <a:p>
            <a:pPr>
              <a:tabLst>
                <a:tab pos="341313" algn="l"/>
                <a:tab pos="682625" algn="l"/>
                <a:tab pos="1365250" algn="l"/>
              </a:tabLst>
            </a:pPr>
            <a:r>
              <a:rPr lang="en-US" altLang="en-US" sz="1000"/>
              <a:t>100-WRITE-HEADING-LINE.</a:t>
            </a:r>
          </a:p>
          <a:p>
            <a:pPr>
              <a:tabLst>
                <a:tab pos="341313" algn="l"/>
                <a:tab pos="682625" algn="l"/>
                <a:tab pos="1365250" algn="l"/>
              </a:tabLst>
            </a:pPr>
            <a:r>
              <a:rPr lang="en-US" altLang="en-US" sz="1000"/>
              <a:t>       	 MOVE HEADING-LINE TO PRINT-LINE.</a:t>
            </a:r>
          </a:p>
          <a:p>
            <a:pPr>
              <a:tabLst>
                <a:tab pos="341313" algn="l"/>
                <a:tab pos="682625" algn="l"/>
                <a:tab pos="1365250" algn="l"/>
              </a:tabLst>
            </a:pPr>
            <a:r>
              <a:rPr lang="en-US" altLang="en-US" sz="1000"/>
              <a:t>       	 WRITE PRINT-LINE.</a:t>
            </a:r>
          </a:p>
          <a:p>
            <a:pPr>
              <a:tabLst>
                <a:tab pos="341313" algn="l"/>
                <a:tab pos="682625" algn="l"/>
                <a:tab pos="1365250" algn="l"/>
              </a:tabLst>
            </a:pPr>
            <a:endParaRPr lang="en-US" altLang="en-US" sz="1000"/>
          </a:p>
          <a:p>
            <a:pPr>
              <a:tabLst>
                <a:tab pos="341313" algn="l"/>
                <a:tab pos="682625" algn="l"/>
                <a:tab pos="1365250" algn="l"/>
              </a:tabLst>
            </a:pPr>
            <a:r>
              <a:rPr lang="en-US" altLang="en-US" sz="1000"/>
              <a:t>200-PROCESS-RECORDS.</a:t>
            </a:r>
          </a:p>
          <a:p>
            <a:pPr>
              <a:tabLst>
                <a:tab pos="341313" algn="l"/>
                <a:tab pos="682625" algn="l"/>
                <a:tab pos="1365250" algn="l"/>
              </a:tabLst>
            </a:pPr>
            <a:r>
              <a:rPr lang="en-US" altLang="en-US" sz="1000"/>
              <a:t>       	IF STU-CREDITS &gt; 110 AND  STU-MAJOR = ‘ENGINEERING’</a:t>
            </a:r>
          </a:p>
          <a:p>
            <a:pPr>
              <a:tabLst>
                <a:tab pos="341313" algn="l"/>
                <a:tab pos="682625" algn="l"/>
                <a:tab pos="1365250" algn="l"/>
              </a:tabLst>
            </a:pPr>
            <a:r>
              <a:rPr lang="en-US" altLang="en-US" sz="1000"/>
              <a:t>		 MOVE STU-NAME TO PRINT-NAME</a:t>
            </a:r>
          </a:p>
          <a:p>
            <a:pPr>
              <a:tabLst>
                <a:tab pos="341313" algn="l"/>
                <a:tab pos="682625" algn="l"/>
                <a:tab pos="1365250" algn="l"/>
              </a:tabLst>
            </a:pPr>
            <a:r>
              <a:rPr lang="en-US" altLang="en-US" sz="1000"/>
              <a:t>		WRITE PRINT-LINE FROM DETAIL-LINE</a:t>
            </a:r>
          </a:p>
          <a:p>
            <a:pPr>
              <a:tabLst>
                <a:tab pos="341313" algn="l"/>
                <a:tab pos="682625" algn="l"/>
                <a:tab pos="1365250" algn="l"/>
              </a:tabLst>
            </a:pPr>
            <a:r>
              <a:rPr lang="en-US" altLang="en-US" sz="1000"/>
              <a:t>       	END-IF.</a:t>
            </a:r>
          </a:p>
          <a:p>
            <a:pPr>
              <a:tabLst>
                <a:tab pos="341313" algn="l"/>
                <a:tab pos="682625" algn="l"/>
                <a:tab pos="1365250" algn="l"/>
              </a:tabLst>
            </a:pPr>
            <a:r>
              <a:rPr lang="en-US" altLang="en-US" sz="1000"/>
              <a:t>	</a:t>
            </a:r>
          </a:p>
          <a:p>
            <a:pPr>
              <a:tabLst>
                <a:tab pos="341313" algn="l"/>
                <a:tab pos="682625" algn="l"/>
                <a:tab pos="1365250" algn="l"/>
              </a:tabLst>
            </a:pPr>
            <a:r>
              <a:rPr lang="en-US" altLang="en-US" sz="1000"/>
              <a:t>	READ STUDENT-FILE</a:t>
            </a:r>
          </a:p>
          <a:p>
            <a:pPr>
              <a:tabLst>
                <a:tab pos="341313" algn="l"/>
                <a:tab pos="682625" algn="l"/>
                <a:tab pos="1365250" algn="l"/>
              </a:tabLst>
            </a:pPr>
            <a:r>
              <a:rPr lang="en-US" altLang="en-US" sz="1000"/>
              <a:t>		AT END MOVE ‘NO’ TO DATA-REMAINS</a:t>
            </a:r>
          </a:p>
          <a:p>
            <a:pPr>
              <a:tabLst>
                <a:tab pos="341313" algn="l"/>
                <a:tab pos="682625" algn="l"/>
                <a:tab pos="1365250" algn="l"/>
              </a:tabLst>
            </a:pPr>
            <a:r>
              <a:rPr lang="en-US" altLang="en-US" sz="1000"/>
              <a:t>	END-READ.</a:t>
            </a:r>
          </a:p>
          <a:p>
            <a:pPr>
              <a:tabLst>
                <a:tab pos="341313" algn="l"/>
                <a:tab pos="682625" algn="l"/>
                <a:tab pos="1365250" algn="l"/>
              </a:tabLst>
            </a:pPr>
            <a:endParaRPr lang="en-US" altLang="en-US" sz="1000"/>
          </a:p>
        </p:txBody>
      </p:sp>
      <p:sp>
        <p:nvSpPr>
          <p:cNvPr id="109572" name="AutoShape 4">
            <a:extLst>
              <a:ext uri="{FF2B5EF4-FFF2-40B4-BE49-F238E27FC236}">
                <a16:creationId xmlns:a16="http://schemas.microsoft.com/office/drawing/2014/main" id="{6896FEBC-9175-4091-93F8-4575BACD7D7D}"/>
              </a:ext>
            </a:extLst>
          </p:cNvPr>
          <p:cNvSpPr>
            <a:spLocks noChangeArrowheads="1"/>
          </p:cNvSpPr>
          <p:nvPr/>
        </p:nvSpPr>
        <p:spPr bwMode="auto">
          <a:xfrm>
            <a:off x="2590800" y="1066800"/>
            <a:ext cx="228600" cy="228600"/>
          </a:xfrm>
          <a:prstGeom prst="cloudCallout">
            <a:avLst>
              <a:gd name="adj1" fmla="val -152778"/>
              <a:gd name="adj2" fmla="val 140972"/>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en-US"/>
              <a:t>A</a:t>
            </a:r>
            <a:endParaRPr lang="en-US" altLang="en-US" sz="2400"/>
          </a:p>
        </p:txBody>
      </p:sp>
      <p:sp>
        <p:nvSpPr>
          <p:cNvPr id="109573" name="AutoShape 5">
            <a:extLst>
              <a:ext uri="{FF2B5EF4-FFF2-40B4-BE49-F238E27FC236}">
                <a16:creationId xmlns:a16="http://schemas.microsoft.com/office/drawing/2014/main" id="{622000F1-A8FB-4544-A9E6-57D221C3A5EF}"/>
              </a:ext>
            </a:extLst>
          </p:cNvPr>
          <p:cNvSpPr>
            <a:spLocks noChangeArrowheads="1"/>
          </p:cNvSpPr>
          <p:nvPr/>
        </p:nvSpPr>
        <p:spPr bwMode="auto">
          <a:xfrm>
            <a:off x="2819400" y="1676400"/>
            <a:ext cx="228600" cy="228600"/>
          </a:xfrm>
          <a:prstGeom prst="cloudCallout">
            <a:avLst>
              <a:gd name="adj1" fmla="val -161806"/>
              <a:gd name="adj2" fmla="val -31944"/>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en-US"/>
              <a:t>B</a:t>
            </a:r>
            <a:endParaRPr lang="en-US" altLang="en-US" sz="2400"/>
          </a:p>
        </p:txBody>
      </p:sp>
      <p:sp>
        <p:nvSpPr>
          <p:cNvPr id="109574" name="AutoShape 6">
            <a:extLst>
              <a:ext uri="{FF2B5EF4-FFF2-40B4-BE49-F238E27FC236}">
                <a16:creationId xmlns:a16="http://schemas.microsoft.com/office/drawing/2014/main" id="{840F8EB4-E888-4F8C-B7B4-D27E53DA6EDE}"/>
              </a:ext>
            </a:extLst>
          </p:cNvPr>
          <p:cNvSpPr>
            <a:spLocks noChangeArrowheads="1"/>
          </p:cNvSpPr>
          <p:nvPr/>
        </p:nvSpPr>
        <p:spPr bwMode="auto">
          <a:xfrm>
            <a:off x="2286000" y="4191000"/>
            <a:ext cx="228600" cy="228600"/>
          </a:xfrm>
          <a:prstGeom prst="cloudCallout">
            <a:avLst>
              <a:gd name="adj1" fmla="val -227083"/>
              <a:gd name="adj2" fmla="val -4167"/>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en-US"/>
              <a:t>B</a:t>
            </a:r>
            <a:endParaRPr lang="en-US" altLang="en-US" sz="2400"/>
          </a:p>
        </p:txBody>
      </p:sp>
      <p:sp>
        <p:nvSpPr>
          <p:cNvPr id="109575" name="AutoShape 7">
            <a:extLst>
              <a:ext uri="{FF2B5EF4-FFF2-40B4-BE49-F238E27FC236}">
                <a16:creationId xmlns:a16="http://schemas.microsoft.com/office/drawing/2014/main" id="{110CCF2A-4283-4911-906E-A145C6549523}"/>
              </a:ext>
            </a:extLst>
          </p:cNvPr>
          <p:cNvSpPr>
            <a:spLocks noChangeArrowheads="1"/>
          </p:cNvSpPr>
          <p:nvPr/>
        </p:nvSpPr>
        <p:spPr bwMode="auto">
          <a:xfrm>
            <a:off x="2362200" y="5562600"/>
            <a:ext cx="228600" cy="228600"/>
          </a:xfrm>
          <a:prstGeom prst="cloudCallout">
            <a:avLst>
              <a:gd name="adj1" fmla="val -149306"/>
              <a:gd name="adj2" fmla="val -120139"/>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en-US"/>
              <a:t>B</a:t>
            </a:r>
            <a:endParaRPr lang="en-US" altLang="en-US" sz="2400"/>
          </a:p>
        </p:txBody>
      </p:sp>
      <p:sp>
        <p:nvSpPr>
          <p:cNvPr id="109576" name="AutoShape 8">
            <a:extLst>
              <a:ext uri="{FF2B5EF4-FFF2-40B4-BE49-F238E27FC236}">
                <a16:creationId xmlns:a16="http://schemas.microsoft.com/office/drawing/2014/main" id="{65CEF68D-69FB-4B75-8AE6-EAD87991A2E3}"/>
              </a:ext>
            </a:extLst>
          </p:cNvPr>
          <p:cNvSpPr>
            <a:spLocks noChangeArrowheads="1"/>
          </p:cNvSpPr>
          <p:nvPr/>
        </p:nvSpPr>
        <p:spPr bwMode="auto">
          <a:xfrm>
            <a:off x="2209800" y="1828800"/>
            <a:ext cx="228600" cy="228600"/>
          </a:xfrm>
          <a:prstGeom prst="cloudCallout">
            <a:avLst>
              <a:gd name="adj1" fmla="val -129861"/>
              <a:gd name="adj2" fmla="val -16667"/>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en-US"/>
              <a:t>A</a:t>
            </a:r>
            <a:endParaRPr lang="en-US" altLang="en-US" sz="2400"/>
          </a:p>
        </p:txBody>
      </p:sp>
      <p:sp>
        <p:nvSpPr>
          <p:cNvPr id="109577" name="AutoShape 9">
            <a:extLst>
              <a:ext uri="{FF2B5EF4-FFF2-40B4-BE49-F238E27FC236}">
                <a16:creationId xmlns:a16="http://schemas.microsoft.com/office/drawing/2014/main" id="{7A5E0DB5-1FD2-47AA-BBB2-B000AB961541}"/>
              </a:ext>
            </a:extLst>
          </p:cNvPr>
          <p:cNvSpPr>
            <a:spLocks noChangeArrowheads="1"/>
          </p:cNvSpPr>
          <p:nvPr/>
        </p:nvSpPr>
        <p:spPr bwMode="auto">
          <a:xfrm>
            <a:off x="1295400" y="5486400"/>
            <a:ext cx="228600" cy="228600"/>
          </a:xfrm>
          <a:prstGeom prst="cloudCallout">
            <a:avLst>
              <a:gd name="adj1" fmla="val 122917"/>
              <a:gd name="adj2" fmla="val 79167"/>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en-US"/>
              <a:t>A</a:t>
            </a:r>
            <a:endParaRPr lang="en-US" altLang="en-US" sz="2400"/>
          </a:p>
        </p:txBody>
      </p:sp>
      <p:sp>
        <p:nvSpPr>
          <p:cNvPr id="109581" name="AutoShape 13">
            <a:extLst>
              <a:ext uri="{FF2B5EF4-FFF2-40B4-BE49-F238E27FC236}">
                <a16:creationId xmlns:a16="http://schemas.microsoft.com/office/drawing/2014/main" id="{9F5416EA-732A-4499-BA98-160F60158E85}"/>
              </a:ext>
            </a:extLst>
          </p:cNvPr>
          <p:cNvSpPr>
            <a:spLocks noChangeArrowheads="1"/>
          </p:cNvSpPr>
          <p:nvPr/>
        </p:nvSpPr>
        <p:spPr bwMode="auto">
          <a:xfrm>
            <a:off x="2971800" y="5105400"/>
            <a:ext cx="914400" cy="609600"/>
          </a:xfrm>
          <a:prstGeom prst="cloudCallout">
            <a:avLst>
              <a:gd name="adj1" fmla="val -43750"/>
              <a:gd name="adj2" fmla="val 7000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109583" name="AutoShape 15">
            <a:extLst>
              <a:ext uri="{FF2B5EF4-FFF2-40B4-BE49-F238E27FC236}">
                <a16:creationId xmlns:a16="http://schemas.microsoft.com/office/drawing/2014/main" id="{D193B359-A65E-4F2D-A8B6-2835A425299C}"/>
              </a:ext>
            </a:extLst>
          </p:cNvPr>
          <p:cNvSpPr>
            <a:spLocks noChangeArrowheads="1"/>
          </p:cNvSpPr>
          <p:nvPr/>
        </p:nvSpPr>
        <p:spPr bwMode="auto">
          <a:xfrm>
            <a:off x="2514600" y="4724400"/>
            <a:ext cx="914400" cy="609600"/>
          </a:xfrm>
          <a:prstGeom prst="cloudCallout">
            <a:avLst>
              <a:gd name="adj1" fmla="val -43750"/>
              <a:gd name="adj2" fmla="val 7000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109586" name="AutoShape 18">
            <a:extLst>
              <a:ext uri="{FF2B5EF4-FFF2-40B4-BE49-F238E27FC236}">
                <a16:creationId xmlns:a16="http://schemas.microsoft.com/office/drawing/2014/main" id="{1330F6CC-3161-4A19-B420-D6DE61BCD7A5}"/>
              </a:ext>
            </a:extLst>
          </p:cNvPr>
          <p:cNvSpPr>
            <a:spLocks noChangeArrowheads="1"/>
          </p:cNvSpPr>
          <p:nvPr/>
        </p:nvSpPr>
        <p:spPr bwMode="auto">
          <a:xfrm>
            <a:off x="1828800" y="3505200"/>
            <a:ext cx="228600" cy="228600"/>
          </a:xfrm>
          <a:prstGeom prst="cloudCallout">
            <a:avLst>
              <a:gd name="adj1" fmla="val -149306"/>
              <a:gd name="adj2" fmla="val -120139"/>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en-US"/>
              <a:t>B</a:t>
            </a:r>
            <a:endParaRPr lang="en-US" altLang="en-US" sz="2400"/>
          </a:p>
        </p:txBody>
      </p:sp>
      <p:sp>
        <p:nvSpPr>
          <p:cNvPr id="109587" name="AutoShape 19">
            <a:extLst>
              <a:ext uri="{FF2B5EF4-FFF2-40B4-BE49-F238E27FC236}">
                <a16:creationId xmlns:a16="http://schemas.microsoft.com/office/drawing/2014/main" id="{E952A90C-2DE7-4069-B955-188ED269EEFF}"/>
              </a:ext>
            </a:extLst>
          </p:cNvPr>
          <p:cNvSpPr>
            <a:spLocks noChangeArrowheads="1"/>
          </p:cNvSpPr>
          <p:nvPr/>
        </p:nvSpPr>
        <p:spPr bwMode="auto">
          <a:xfrm>
            <a:off x="2362200" y="3124200"/>
            <a:ext cx="228600" cy="228600"/>
          </a:xfrm>
          <a:prstGeom prst="cloudCallout">
            <a:avLst>
              <a:gd name="adj1" fmla="val -171528"/>
              <a:gd name="adj2" fmla="val -46528"/>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en-US"/>
              <a:t>A</a:t>
            </a:r>
            <a:endParaRPr lang="en-US" altLang="en-US" sz="2400"/>
          </a:p>
        </p:txBody>
      </p:sp>
      <p:sp>
        <p:nvSpPr>
          <p:cNvPr id="109590" name="Rectangle 22">
            <a:extLst>
              <a:ext uri="{FF2B5EF4-FFF2-40B4-BE49-F238E27FC236}">
                <a16:creationId xmlns:a16="http://schemas.microsoft.com/office/drawing/2014/main" id="{CCB1F39E-EDCB-444A-AB8E-E1A8EA10C1F2}"/>
              </a:ext>
            </a:extLst>
          </p:cNvPr>
          <p:cNvSpPr>
            <a:spLocks noChangeArrowheads="1"/>
          </p:cNvSpPr>
          <p:nvPr/>
        </p:nvSpPr>
        <p:spPr bwMode="auto">
          <a:xfrm>
            <a:off x="4568825" y="-511175"/>
            <a:ext cx="18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endParaRPr lang="en-US" altLang="en-US" sz="20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3">
            <a:extLst>
              <a:ext uri="{FF2B5EF4-FFF2-40B4-BE49-F238E27FC236}">
                <a16:creationId xmlns:a16="http://schemas.microsoft.com/office/drawing/2014/main" id="{D6B7296D-B3C1-44CB-9361-145BCD880BB4}"/>
              </a:ext>
            </a:extLst>
          </p:cNvPr>
          <p:cNvSpPr>
            <a:spLocks noGrp="1" noChangeArrowheads="1"/>
          </p:cNvSpPr>
          <p:nvPr>
            <p:ph type="body" idx="1"/>
          </p:nvPr>
        </p:nvSpPr>
        <p:spPr bwMode="auto">
          <a:xfrm>
            <a:off x="914400" y="685800"/>
            <a:ext cx="5029200" cy="76962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1000" b="1"/>
              <a:t>PROCEDURE DIVISION.</a:t>
            </a:r>
            <a:endParaRPr lang="en-US" altLang="en-US" sz="1000"/>
          </a:p>
          <a:p>
            <a:r>
              <a:rPr lang="en-US" altLang="en-US" sz="1000"/>
              <a:t>000-PREPARE-SENIOR-REPORT.</a:t>
            </a:r>
          </a:p>
          <a:p>
            <a:r>
              <a:rPr lang="en-US" altLang="en-US" sz="1000"/>
              <a:t>	OPEN  INPUT 	STUDENT-FILE</a:t>
            </a:r>
          </a:p>
          <a:p>
            <a:r>
              <a:rPr lang="en-US" altLang="en-US" sz="1000"/>
              <a:t>		  OUTPUT     PRINT-FILE.</a:t>
            </a:r>
          </a:p>
          <a:p>
            <a:r>
              <a:rPr lang="en-US" altLang="en-US" sz="1000"/>
              <a:t>	READ STUDENT-FILE</a:t>
            </a:r>
          </a:p>
          <a:p>
            <a:r>
              <a:rPr lang="en-US" altLang="en-US" sz="1000"/>
              <a:t>		 AT END MOVE ‘Y’ TO EOF-FLAG</a:t>
            </a:r>
          </a:p>
          <a:p>
            <a:r>
              <a:rPr lang="en-US" altLang="en-US" sz="1000"/>
              <a:t>	END-READ.</a:t>
            </a:r>
          </a:p>
          <a:p>
            <a:r>
              <a:rPr lang="en-US" altLang="en-US" sz="1000"/>
              <a:t>	PERFORM 100-WRITE-HEADING-LINE.</a:t>
            </a:r>
          </a:p>
          <a:p>
            <a:r>
              <a:rPr lang="en-US" altLang="en-US" sz="1000"/>
              <a:t>	PERFORM 200-PROCESS-RECORDS </a:t>
            </a:r>
          </a:p>
          <a:p>
            <a:r>
              <a:rPr lang="en-US" altLang="en-US" sz="1000"/>
              <a:t>		UNTIL EOF-FLAG = ‘Y’. 	</a:t>
            </a:r>
          </a:p>
          <a:p>
            <a:r>
              <a:rPr lang="en-US" altLang="en-US" sz="1000"/>
              <a:t>	CLOSE  STUDENT-FILE</a:t>
            </a:r>
          </a:p>
          <a:p>
            <a:r>
              <a:rPr lang="en-US" altLang="en-US" sz="1000"/>
              <a:t>		    PRINT-FILE.</a:t>
            </a:r>
          </a:p>
          <a:p>
            <a:r>
              <a:rPr lang="en-US" altLang="en-US" sz="1000"/>
              <a:t>	STOP RUN.</a:t>
            </a:r>
          </a:p>
          <a:p>
            <a:endParaRPr lang="en-US" altLang="en-US" sz="1000"/>
          </a:p>
          <a:p>
            <a:r>
              <a:rPr lang="en-US" altLang="en-US" sz="1000"/>
              <a:t>100-WRITE-HEADING-LINE.</a:t>
            </a:r>
          </a:p>
          <a:p>
            <a:r>
              <a:rPr lang="en-US" altLang="en-US" sz="1000"/>
              <a:t>       	 MOVE HEADING-LINE TO PRINT-LINE.</a:t>
            </a:r>
          </a:p>
          <a:p>
            <a:r>
              <a:rPr lang="en-US" altLang="en-US" sz="1000"/>
              <a:t>       	 WRITE PRINT-LINE.</a:t>
            </a:r>
          </a:p>
          <a:p>
            <a:endParaRPr lang="en-US" altLang="en-US" sz="1000"/>
          </a:p>
          <a:p>
            <a:r>
              <a:rPr lang="en-US" altLang="en-US" sz="1000"/>
              <a:t>200-PROCESS-RECORDS.</a:t>
            </a:r>
          </a:p>
          <a:p>
            <a:r>
              <a:rPr lang="en-US" altLang="en-US" sz="1000"/>
              <a:t>       	IF STU-CREDITS &gt; 110 AND  STU-MAJOR = ‘ENGINEERING’</a:t>
            </a:r>
          </a:p>
          <a:p>
            <a:r>
              <a:rPr lang="en-US" altLang="en-US" sz="1000"/>
              <a:t>		 MOVE STU-NAME TO PRINT-NAME</a:t>
            </a:r>
          </a:p>
          <a:p>
            <a:r>
              <a:rPr lang="en-US" altLang="en-US" sz="1000"/>
              <a:t>		WRITE PRINT-LINE FROM DETAIL-LINE</a:t>
            </a:r>
          </a:p>
          <a:p>
            <a:r>
              <a:rPr lang="en-US" altLang="en-US" sz="1000"/>
              <a:t>       	END-IF.</a:t>
            </a:r>
          </a:p>
          <a:p>
            <a:r>
              <a:rPr lang="en-US" altLang="en-US" sz="1000"/>
              <a:t>	</a:t>
            </a:r>
          </a:p>
          <a:p>
            <a:r>
              <a:rPr lang="en-US" altLang="en-US" sz="1000"/>
              <a:t>	READ STUDENT-FILE</a:t>
            </a:r>
          </a:p>
          <a:p>
            <a:r>
              <a:rPr lang="en-US" altLang="en-US" sz="1000"/>
              <a:t>		AT END MOVE ‘NO’ TO DATA-REMAINS</a:t>
            </a:r>
          </a:p>
          <a:p>
            <a:r>
              <a:rPr lang="en-US" altLang="en-US" sz="1000"/>
              <a:t>	END-READ.</a:t>
            </a:r>
          </a:p>
          <a:p>
            <a:endParaRPr lang="en-US" altLang="en-US" sz="1000"/>
          </a:p>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DC52C667-532C-48EF-8D2A-0260E4FC2637}"/>
              </a:ext>
            </a:extLst>
          </p:cNvPr>
          <p:cNvSpPr>
            <a:spLocks noGrp="1" noRot="1" noChangeAspect="1" noChangeArrowheads="1" noTextEdit="1"/>
          </p:cNvSpPr>
          <p:nvPr>
            <p:ph type="sldImg"/>
          </p:nvPr>
        </p:nvSpPr>
        <p:spPr bwMode="auto">
          <a:xfrm>
            <a:off x="314325" y="685800"/>
            <a:ext cx="6229350" cy="35052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0835" name="Rectangle 3">
            <a:extLst>
              <a:ext uri="{FF2B5EF4-FFF2-40B4-BE49-F238E27FC236}">
                <a16:creationId xmlns:a16="http://schemas.microsoft.com/office/drawing/2014/main" id="{563CA9B7-E3F8-419E-8006-EE713F86508B}"/>
              </a:ext>
            </a:extLst>
          </p:cNvPr>
          <p:cNvSpPr>
            <a:spLocks noGrp="1" noChangeArrowheads="1"/>
          </p:cNvSpPr>
          <p:nvPr>
            <p:ph type="body" idx="1"/>
          </p:nvPr>
        </p:nvSpPr>
        <p:spPr bwMode="auto">
          <a:xfrm>
            <a:off x="914400" y="44196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1026">
            <a:extLst>
              <a:ext uri="{FF2B5EF4-FFF2-40B4-BE49-F238E27FC236}">
                <a16:creationId xmlns:a16="http://schemas.microsoft.com/office/drawing/2014/main" id="{F9281AFA-7956-4DDD-82AF-F76A450403A1}"/>
              </a:ext>
            </a:extLst>
          </p:cNvPr>
          <p:cNvSpPr>
            <a:spLocks noGrp="1" noRot="1" noChangeAspect="1" noChangeArrowheads="1" noTextEdit="1"/>
          </p:cNvSpPr>
          <p:nvPr>
            <p:ph type="sldImg"/>
          </p:nvPr>
        </p:nvSpPr>
        <p:spPr bwMode="auto">
          <a:xfrm>
            <a:off x="314325" y="685800"/>
            <a:ext cx="6229350" cy="35052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53283" name="Rectangle 1027">
            <a:extLst>
              <a:ext uri="{FF2B5EF4-FFF2-40B4-BE49-F238E27FC236}">
                <a16:creationId xmlns:a16="http://schemas.microsoft.com/office/drawing/2014/main" id="{D6D2F199-7CB5-4A2F-9962-D83F99E7FDDC}"/>
              </a:ext>
            </a:extLst>
          </p:cNvPr>
          <p:cNvSpPr>
            <a:spLocks noGrp="1" noChangeArrowheads="1"/>
          </p:cNvSpPr>
          <p:nvPr>
            <p:ph type="body" idx="1"/>
          </p:nvPr>
        </p:nvSpPr>
        <p:spPr bwMode="auto">
          <a:xfrm>
            <a:off x="914400" y="44196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CDA54826-84EA-4122-AD34-72EA88C5BFC3}"/>
              </a:ext>
            </a:extLst>
          </p:cNvPr>
          <p:cNvSpPr>
            <a:spLocks noGrp="1" noRot="1" noChangeAspect="1" noChangeArrowheads="1" noTextEdit="1"/>
          </p:cNvSpPr>
          <p:nvPr>
            <p:ph type="sldImg"/>
          </p:nvPr>
        </p:nvSpPr>
        <p:spPr bwMode="auto">
          <a:xfrm>
            <a:off x="314325" y="685800"/>
            <a:ext cx="6229350" cy="35052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9811" name="Rectangle 3">
            <a:extLst>
              <a:ext uri="{FF2B5EF4-FFF2-40B4-BE49-F238E27FC236}">
                <a16:creationId xmlns:a16="http://schemas.microsoft.com/office/drawing/2014/main" id="{A246EB39-A753-4979-890A-786545896565}"/>
              </a:ext>
            </a:extLst>
          </p:cNvPr>
          <p:cNvSpPr>
            <a:spLocks noGrp="1" noChangeArrowheads="1"/>
          </p:cNvSpPr>
          <p:nvPr>
            <p:ph type="body" idx="1"/>
          </p:nvPr>
        </p:nvSpPr>
        <p:spPr bwMode="auto">
          <a:xfrm>
            <a:off x="914400" y="44196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16E66229-8021-4044-A7D1-FAE0B890F746}"/>
              </a:ext>
            </a:extLst>
          </p:cNvPr>
          <p:cNvSpPr>
            <a:spLocks noGrp="1" noRot="1" noChangeAspect="1" noChangeArrowheads="1" noTextEdit="1"/>
          </p:cNvSpPr>
          <p:nvPr>
            <p:ph type="sldImg"/>
          </p:nvPr>
        </p:nvSpPr>
        <p:spPr bwMode="auto">
          <a:xfrm>
            <a:off x="314325" y="685800"/>
            <a:ext cx="6229350" cy="35052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8787" name="Rectangle 3">
            <a:extLst>
              <a:ext uri="{FF2B5EF4-FFF2-40B4-BE49-F238E27FC236}">
                <a16:creationId xmlns:a16="http://schemas.microsoft.com/office/drawing/2014/main" id="{F000937A-9D8D-4DDF-B5BB-0F06EBC0DA18}"/>
              </a:ext>
            </a:extLst>
          </p:cNvPr>
          <p:cNvSpPr>
            <a:spLocks noGrp="1" noChangeArrowheads="1"/>
          </p:cNvSpPr>
          <p:nvPr>
            <p:ph type="body" idx="1"/>
          </p:nvPr>
        </p:nvSpPr>
        <p:spPr bwMode="auto">
          <a:xfrm>
            <a:off x="914400" y="44196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userDrawn="1"/>
        </p:nvSpPr>
        <p:spPr>
          <a:xfrm>
            <a:off x="0" y="6324600"/>
            <a:ext cx="12192000" cy="533400"/>
          </a:xfrm>
          <a:prstGeom prst="rect">
            <a:avLst/>
          </a:prstGeom>
          <a:solidFill>
            <a:schemeClr val="tx1"/>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n>
                <a:noFill/>
              </a:ln>
            </a:endParaRPr>
          </a:p>
        </p:txBody>
      </p:sp>
      <p:sp>
        <p:nvSpPr>
          <p:cNvPr id="9" name="Rectangle 8"/>
          <p:cNvSpPr/>
          <p:nvPr userDrawn="1"/>
        </p:nvSpPr>
        <p:spPr>
          <a:xfrm>
            <a:off x="0" y="1"/>
            <a:ext cx="12192000" cy="1194329"/>
          </a:xfrm>
          <a:prstGeom prst="rect">
            <a:avLst/>
          </a:prstGeom>
          <a:solidFill>
            <a:srgbClr val="AF0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n>
                <a:noFill/>
              </a:ln>
              <a:effectLst/>
            </a:endParaRPr>
          </a:p>
        </p:txBody>
      </p:sp>
      <p:sp>
        <p:nvSpPr>
          <p:cNvPr id="2" name="Title 1"/>
          <p:cNvSpPr>
            <a:spLocks noGrp="1"/>
          </p:cNvSpPr>
          <p:nvPr>
            <p:ph type="ctrTitle" hasCustomPrompt="1"/>
          </p:nvPr>
        </p:nvSpPr>
        <p:spPr>
          <a:xfrm>
            <a:off x="812800" y="3733800"/>
            <a:ext cx="10566400" cy="1219200"/>
          </a:xfrm>
        </p:spPr>
        <p:txBody>
          <a:bodyPr anchor="b"/>
          <a:lstStyle>
            <a:lvl1pPr algn="ctr">
              <a:defRPr sz="3600">
                <a:solidFill>
                  <a:srgbClr val="AF0000"/>
                </a:solidFill>
                <a:latin typeface="+mj-lt"/>
                <a:ea typeface="Roboto Slab" pitchFamily="2" charset="0"/>
              </a:defRPr>
            </a:lvl1pPr>
          </a:lstStyle>
          <a:p>
            <a:r>
              <a:rPr lang="en-US" dirty="0"/>
              <a:t>Click here to edit Master title style</a:t>
            </a:r>
          </a:p>
        </p:txBody>
      </p:sp>
      <p:sp>
        <p:nvSpPr>
          <p:cNvPr id="3" name="Subtitle 2"/>
          <p:cNvSpPr>
            <a:spLocks noGrp="1"/>
          </p:cNvSpPr>
          <p:nvPr>
            <p:ph type="subTitle" idx="1"/>
          </p:nvPr>
        </p:nvSpPr>
        <p:spPr>
          <a:xfrm>
            <a:off x="1625600" y="5134240"/>
            <a:ext cx="8737600" cy="804862"/>
          </a:xfrm>
        </p:spPr>
        <p:txBody>
          <a:bodyPr>
            <a:normAutofit/>
          </a:bodyPr>
          <a:lstStyle>
            <a:lvl1pPr marL="0" indent="0" algn="ctr">
              <a:buNone/>
              <a:defRPr sz="2400" b="1">
                <a:solidFill>
                  <a:schemeClr val="tx1">
                    <a:lumMod val="75000"/>
                    <a:lumOff val="25000"/>
                  </a:schemeClr>
                </a:solidFill>
                <a:latin typeface="+mj-lt"/>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98923" y="574621"/>
            <a:ext cx="3590954" cy="2889889"/>
          </a:xfrm>
          <a:prstGeom prst="rect">
            <a:avLst/>
          </a:prstGeom>
        </p:spPr>
      </p:pic>
    </p:spTree>
    <p:extLst>
      <p:ext uri="{BB962C8B-B14F-4D97-AF65-F5344CB8AC3E}">
        <p14:creationId xmlns:p14="http://schemas.microsoft.com/office/powerpoint/2010/main" val="59529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0"/>
            <a:ext cx="104648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1F0419-A598-4BBB-8EC7-7C902CF920EA}" type="datetime1">
              <a:rPr lang="en-US" smtClean="0"/>
              <a:t>09/29/2020</a:t>
            </a:fld>
            <a:endParaRPr lang="en-US"/>
          </a:p>
        </p:txBody>
      </p:sp>
      <p:sp>
        <p:nvSpPr>
          <p:cNvPr id="5" name="Footer Placeholder 4"/>
          <p:cNvSpPr>
            <a:spLocks noGrp="1"/>
          </p:cNvSpPr>
          <p:nvPr>
            <p:ph type="ftr" sz="quarter" idx="11"/>
          </p:nvPr>
        </p:nvSpPr>
        <p:spPr/>
        <p:txBody>
          <a:bodyPr/>
          <a:lstStyle/>
          <a:p>
            <a:r>
              <a:rPr lang="en-US"/>
              <a:t>© Geoffrey D. Decker 2020</a:t>
            </a:r>
          </a:p>
        </p:txBody>
      </p:sp>
      <p:sp>
        <p:nvSpPr>
          <p:cNvPr id="6" name="Slide Number Placeholder 5"/>
          <p:cNvSpPr>
            <a:spLocks noGrp="1"/>
          </p:cNvSpPr>
          <p:nvPr>
            <p:ph type="sldNum" sz="quarter" idx="12"/>
          </p:nvPr>
        </p:nvSpPr>
        <p:spPr/>
        <p:txBody>
          <a:bodyPr/>
          <a:lstStyle/>
          <a:p>
            <a:fld id="{B2FED1A7-FB98-43FD-AA3D-E7C3EC56B298}" type="slidenum">
              <a:rPr lang="en-US" smtClean="0"/>
              <a:t>‹#›</a:t>
            </a:fld>
            <a:endParaRPr lang="en-US"/>
          </a:p>
        </p:txBody>
      </p:sp>
      <p:sp>
        <p:nvSpPr>
          <p:cNvPr id="7" name="Title Placeholder 1"/>
          <p:cNvSpPr>
            <a:spLocks noGrp="1"/>
          </p:cNvSpPr>
          <p:nvPr>
            <p:ph type="title"/>
          </p:nvPr>
        </p:nvSpPr>
        <p:spPr>
          <a:xfrm>
            <a:off x="609600" y="152400"/>
            <a:ext cx="10058400" cy="1066800"/>
          </a:xfrm>
          <a:prstGeom prst="rect">
            <a:avLst/>
          </a:prstGeom>
        </p:spPr>
        <p:txBody>
          <a:bodyPr vert="horz" lIns="91440" tIns="45720" rIns="91440" bIns="45720" rtlCol="0" anchor="ctr">
            <a:normAutofit/>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2518282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head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1" y="1905000"/>
            <a:ext cx="10138129"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FC8C4B-71D3-4B87-8815-E9041BB62F7A}" type="datetime1">
              <a:rPr lang="en-US" smtClean="0"/>
              <a:t>09/29/2020</a:t>
            </a:fld>
            <a:endParaRPr lang="en-US"/>
          </a:p>
        </p:txBody>
      </p:sp>
      <p:sp>
        <p:nvSpPr>
          <p:cNvPr id="5" name="Footer Placeholder 4"/>
          <p:cNvSpPr>
            <a:spLocks noGrp="1"/>
          </p:cNvSpPr>
          <p:nvPr>
            <p:ph type="ftr" sz="quarter" idx="11"/>
          </p:nvPr>
        </p:nvSpPr>
        <p:spPr/>
        <p:txBody>
          <a:bodyPr/>
          <a:lstStyle/>
          <a:p>
            <a:r>
              <a:rPr lang="en-US"/>
              <a:t>© Geoffrey D. Decker 2020</a:t>
            </a:r>
          </a:p>
        </p:txBody>
      </p:sp>
      <p:sp>
        <p:nvSpPr>
          <p:cNvPr id="6" name="Slide Number Placeholder 5"/>
          <p:cNvSpPr>
            <a:spLocks noGrp="1"/>
          </p:cNvSpPr>
          <p:nvPr>
            <p:ph type="sldNum" sz="quarter" idx="12"/>
          </p:nvPr>
        </p:nvSpPr>
        <p:spPr/>
        <p:txBody>
          <a:bodyPr/>
          <a:lstStyle/>
          <a:p>
            <a:fld id="{B2FED1A7-FB98-43FD-AA3D-E7C3EC56B298}" type="slidenum">
              <a:rPr lang="en-US" smtClean="0"/>
              <a:t>‹#›</a:t>
            </a:fld>
            <a:endParaRPr lang="en-US"/>
          </a:p>
        </p:txBody>
      </p:sp>
      <p:sp>
        <p:nvSpPr>
          <p:cNvPr id="8" name="Text Placeholder 7"/>
          <p:cNvSpPr>
            <a:spLocks noGrp="1"/>
          </p:cNvSpPr>
          <p:nvPr>
            <p:ph type="body" sz="quarter" idx="13" hasCustomPrompt="1"/>
          </p:nvPr>
        </p:nvSpPr>
        <p:spPr>
          <a:xfrm>
            <a:off x="609600" y="1295400"/>
            <a:ext cx="10160000" cy="533400"/>
          </a:xfrm>
        </p:spPr>
        <p:txBody>
          <a:bodyPr/>
          <a:lstStyle>
            <a:lvl1pPr marL="0" indent="0">
              <a:buNone/>
              <a:defRPr b="1" baseline="0">
                <a:solidFill>
                  <a:srgbClr val="AF0000"/>
                </a:solidFill>
              </a:defRPr>
            </a:lvl1pPr>
          </a:lstStyle>
          <a:p>
            <a:pPr lvl="0"/>
            <a:r>
              <a:rPr lang="en-US" dirty="0"/>
              <a:t>Sub-Header Text goes here</a:t>
            </a:r>
          </a:p>
        </p:txBody>
      </p:sp>
    </p:spTree>
    <p:extLst>
      <p:ext uri="{BB962C8B-B14F-4D97-AF65-F5344CB8AC3E}">
        <p14:creationId xmlns:p14="http://schemas.microsoft.com/office/powerpoint/2010/main" val="3295786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295401"/>
            <a:ext cx="5384800" cy="4830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95401"/>
            <a:ext cx="5384800" cy="4830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83BD6A-F75C-465E-A4DC-2E3C3F007A3B}" type="datetime1">
              <a:rPr lang="en-US" smtClean="0"/>
              <a:t>09/29/2020</a:t>
            </a:fld>
            <a:endParaRPr lang="en-US"/>
          </a:p>
        </p:txBody>
      </p:sp>
      <p:sp>
        <p:nvSpPr>
          <p:cNvPr id="6" name="Footer Placeholder 5"/>
          <p:cNvSpPr>
            <a:spLocks noGrp="1"/>
          </p:cNvSpPr>
          <p:nvPr>
            <p:ph type="ftr" sz="quarter" idx="11"/>
          </p:nvPr>
        </p:nvSpPr>
        <p:spPr/>
        <p:txBody>
          <a:bodyPr/>
          <a:lstStyle/>
          <a:p>
            <a:r>
              <a:rPr lang="en-US"/>
              <a:t>© Geoffrey D. Decker 2020</a:t>
            </a:r>
          </a:p>
        </p:txBody>
      </p:sp>
      <p:sp>
        <p:nvSpPr>
          <p:cNvPr id="7" name="Slide Number Placeholder 6"/>
          <p:cNvSpPr>
            <a:spLocks noGrp="1"/>
          </p:cNvSpPr>
          <p:nvPr>
            <p:ph type="sldNum" sz="quarter" idx="12"/>
          </p:nvPr>
        </p:nvSpPr>
        <p:spPr/>
        <p:txBody>
          <a:bodyPr/>
          <a:lstStyle/>
          <a:p>
            <a:fld id="{B2FED1A7-FB98-43FD-AA3D-E7C3EC56B298}" type="slidenum">
              <a:rPr lang="en-US" smtClean="0"/>
              <a:t>‹#›</a:t>
            </a:fld>
            <a:endParaRPr lang="en-US"/>
          </a:p>
        </p:txBody>
      </p:sp>
      <p:sp>
        <p:nvSpPr>
          <p:cNvPr id="9" name="Title 8"/>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41510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295402"/>
            <a:ext cx="5384800" cy="21335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295402"/>
            <a:ext cx="5384800" cy="21335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EB6D07-F3E9-439F-96BD-532EE1DAEFA7}" type="datetime1">
              <a:rPr lang="en-US" smtClean="0"/>
              <a:t>09/29/2020</a:t>
            </a:fld>
            <a:endParaRPr lang="en-US"/>
          </a:p>
        </p:txBody>
      </p:sp>
      <p:sp>
        <p:nvSpPr>
          <p:cNvPr id="6" name="Footer Placeholder 5"/>
          <p:cNvSpPr>
            <a:spLocks noGrp="1"/>
          </p:cNvSpPr>
          <p:nvPr>
            <p:ph type="ftr" sz="quarter" idx="11"/>
          </p:nvPr>
        </p:nvSpPr>
        <p:spPr/>
        <p:txBody>
          <a:bodyPr/>
          <a:lstStyle/>
          <a:p>
            <a:r>
              <a:rPr lang="en-US"/>
              <a:t>© Geoffrey D. Decker 2020</a:t>
            </a:r>
          </a:p>
        </p:txBody>
      </p:sp>
      <p:sp>
        <p:nvSpPr>
          <p:cNvPr id="7" name="Slide Number Placeholder 6"/>
          <p:cNvSpPr>
            <a:spLocks noGrp="1"/>
          </p:cNvSpPr>
          <p:nvPr>
            <p:ph type="sldNum" sz="quarter" idx="12"/>
          </p:nvPr>
        </p:nvSpPr>
        <p:spPr/>
        <p:txBody>
          <a:bodyPr/>
          <a:lstStyle/>
          <a:p>
            <a:fld id="{B2FED1A7-FB98-43FD-AA3D-E7C3EC56B298}" type="slidenum">
              <a:rPr lang="en-US" smtClean="0"/>
              <a:t>‹#›</a:t>
            </a:fld>
            <a:endParaRPr lang="en-US"/>
          </a:p>
        </p:txBody>
      </p:sp>
      <p:sp>
        <p:nvSpPr>
          <p:cNvPr id="10" name="Content Placeholder 2"/>
          <p:cNvSpPr>
            <a:spLocks noGrp="1"/>
          </p:cNvSpPr>
          <p:nvPr>
            <p:ph sz="half" idx="13"/>
          </p:nvPr>
        </p:nvSpPr>
        <p:spPr>
          <a:xfrm>
            <a:off x="609600" y="3581401"/>
            <a:ext cx="5384800" cy="21335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p:cNvSpPr>
            <a:spLocks noGrp="1"/>
          </p:cNvSpPr>
          <p:nvPr>
            <p:ph sz="half" idx="14"/>
          </p:nvPr>
        </p:nvSpPr>
        <p:spPr>
          <a:xfrm>
            <a:off x="6197600" y="3581401"/>
            <a:ext cx="5384800" cy="21335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05224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1" y="1219200"/>
            <a:ext cx="5127313" cy="639762"/>
          </a:xfrm>
        </p:spPr>
        <p:txBody>
          <a:bodyPr anchor="b"/>
          <a:lstStyle>
            <a:lvl1pPr marL="0" indent="0" algn="ctr">
              <a:buNone/>
              <a:defRPr sz="2400" b="1">
                <a:solidFill>
                  <a:srgbClr val="AF0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1" y="1858962"/>
            <a:ext cx="512731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888568" y="1219200"/>
            <a:ext cx="5084233" cy="639762"/>
          </a:xfrm>
        </p:spPr>
        <p:txBody>
          <a:bodyPr anchor="b"/>
          <a:lstStyle>
            <a:lvl1pPr marL="0" indent="0" algn="ctr">
              <a:buNone/>
              <a:defRPr sz="2400" b="1">
                <a:solidFill>
                  <a:srgbClr val="AF0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88568" y="1858962"/>
            <a:ext cx="50842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7CD158-A1D4-4A60-BDED-58A8B50DB974}" type="datetime1">
              <a:rPr lang="en-US" smtClean="0"/>
              <a:t>09/29/2020</a:t>
            </a:fld>
            <a:endParaRPr lang="en-US"/>
          </a:p>
        </p:txBody>
      </p:sp>
      <p:sp>
        <p:nvSpPr>
          <p:cNvPr id="8" name="Footer Placeholder 7"/>
          <p:cNvSpPr>
            <a:spLocks noGrp="1"/>
          </p:cNvSpPr>
          <p:nvPr>
            <p:ph type="ftr" sz="quarter" idx="11"/>
          </p:nvPr>
        </p:nvSpPr>
        <p:spPr/>
        <p:txBody>
          <a:bodyPr/>
          <a:lstStyle/>
          <a:p>
            <a:r>
              <a:rPr lang="en-US"/>
              <a:t>© Geoffrey D. Decker 2020</a:t>
            </a:r>
          </a:p>
        </p:txBody>
      </p:sp>
      <p:sp>
        <p:nvSpPr>
          <p:cNvPr id="9" name="Slide Number Placeholder 8"/>
          <p:cNvSpPr>
            <a:spLocks noGrp="1"/>
          </p:cNvSpPr>
          <p:nvPr>
            <p:ph type="sldNum" sz="quarter" idx="12"/>
          </p:nvPr>
        </p:nvSpPr>
        <p:spPr/>
        <p:txBody>
          <a:bodyPr/>
          <a:lstStyle/>
          <a:p>
            <a:fld id="{B2FED1A7-FB98-43FD-AA3D-E7C3EC56B298}" type="slidenum">
              <a:rPr lang="en-US" smtClean="0"/>
              <a:t>‹#›</a:t>
            </a:fld>
            <a:endParaRPr lang="en-US"/>
          </a:p>
        </p:txBody>
      </p:sp>
    </p:spTree>
    <p:extLst>
      <p:ext uri="{BB962C8B-B14F-4D97-AF65-F5344CB8AC3E}">
        <p14:creationId xmlns:p14="http://schemas.microsoft.com/office/powerpoint/2010/main" val="811000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C0EC2F-CF5A-444B-AB27-6BDF8418CC5E}" type="datetime1">
              <a:rPr lang="en-US" smtClean="0"/>
              <a:t>09/29/2020</a:t>
            </a:fld>
            <a:endParaRPr lang="en-US"/>
          </a:p>
        </p:txBody>
      </p:sp>
      <p:sp>
        <p:nvSpPr>
          <p:cNvPr id="4" name="Footer Placeholder 3"/>
          <p:cNvSpPr>
            <a:spLocks noGrp="1"/>
          </p:cNvSpPr>
          <p:nvPr>
            <p:ph type="ftr" sz="quarter" idx="11"/>
          </p:nvPr>
        </p:nvSpPr>
        <p:spPr/>
        <p:txBody>
          <a:bodyPr/>
          <a:lstStyle/>
          <a:p>
            <a:r>
              <a:rPr lang="en-US"/>
              <a:t>© Geoffrey D. Decker 2020</a:t>
            </a:r>
          </a:p>
        </p:txBody>
      </p:sp>
      <p:sp>
        <p:nvSpPr>
          <p:cNvPr id="5" name="Slide Number Placeholder 4"/>
          <p:cNvSpPr>
            <a:spLocks noGrp="1"/>
          </p:cNvSpPr>
          <p:nvPr>
            <p:ph type="sldNum" sz="quarter" idx="12"/>
          </p:nvPr>
        </p:nvSpPr>
        <p:spPr/>
        <p:txBody>
          <a:bodyPr/>
          <a:lstStyle/>
          <a:p>
            <a:fld id="{B2FED1A7-FB98-43FD-AA3D-E7C3EC56B298}" type="slidenum">
              <a:rPr lang="en-US" smtClean="0"/>
              <a:t>‹#›</a:t>
            </a:fld>
            <a:endParaRPr lang="en-US"/>
          </a:p>
        </p:txBody>
      </p:sp>
    </p:spTree>
    <p:extLst>
      <p:ext uri="{BB962C8B-B14F-4D97-AF65-F5344CB8AC3E}">
        <p14:creationId xmlns:p14="http://schemas.microsoft.com/office/powerpoint/2010/main" val="3800708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8677C9-F970-42E0-B709-290C56D01A98}" type="datetime1">
              <a:rPr lang="en-US" smtClean="0"/>
              <a:t>09/29/2020</a:t>
            </a:fld>
            <a:endParaRPr lang="en-US"/>
          </a:p>
        </p:txBody>
      </p:sp>
      <p:sp>
        <p:nvSpPr>
          <p:cNvPr id="3" name="Footer Placeholder 2"/>
          <p:cNvSpPr>
            <a:spLocks noGrp="1"/>
          </p:cNvSpPr>
          <p:nvPr>
            <p:ph type="ftr" sz="quarter" idx="11"/>
          </p:nvPr>
        </p:nvSpPr>
        <p:spPr/>
        <p:txBody>
          <a:bodyPr/>
          <a:lstStyle/>
          <a:p>
            <a:r>
              <a:rPr lang="en-US"/>
              <a:t>© Geoffrey D. Decker 2020</a:t>
            </a:r>
          </a:p>
        </p:txBody>
      </p:sp>
      <p:sp>
        <p:nvSpPr>
          <p:cNvPr id="4" name="Slide Number Placeholder 3"/>
          <p:cNvSpPr>
            <a:spLocks noGrp="1"/>
          </p:cNvSpPr>
          <p:nvPr>
            <p:ph type="sldNum" sz="quarter" idx="12"/>
          </p:nvPr>
        </p:nvSpPr>
        <p:spPr/>
        <p:txBody>
          <a:bodyPr/>
          <a:lstStyle/>
          <a:p>
            <a:fld id="{B2FED1A7-FB98-43FD-AA3D-E7C3EC56B298}" type="slidenum">
              <a:rPr lang="en-US" smtClean="0"/>
              <a:t>‹#›</a:t>
            </a:fld>
            <a:endParaRPr lang="en-US"/>
          </a:p>
        </p:txBody>
      </p:sp>
    </p:spTree>
    <p:extLst>
      <p:ext uri="{BB962C8B-B14F-4D97-AF65-F5344CB8AC3E}">
        <p14:creationId xmlns:p14="http://schemas.microsoft.com/office/powerpoint/2010/main" val="4053007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a:xfrm>
            <a:off x="0" y="6248400"/>
            <a:ext cx="12192000" cy="609600"/>
          </a:xfrm>
          <a:prstGeom prst="rect">
            <a:avLst/>
          </a:prstGeom>
          <a:solidFill>
            <a:schemeClr val="tx1"/>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n>
                <a:noFill/>
              </a:ln>
            </a:endParaRPr>
          </a:p>
        </p:txBody>
      </p:sp>
      <p:sp>
        <p:nvSpPr>
          <p:cNvPr id="15" name="Rectangle 14"/>
          <p:cNvSpPr/>
          <p:nvPr userDrawn="1"/>
        </p:nvSpPr>
        <p:spPr>
          <a:xfrm>
            <a:off x="0" y="0"/>
            <a:ext cx="12192000" cy="1219200"/>
          </a:xfrm>
          <a:prstGeom prst="rect">
            <a:avLst/>
          </a:prstGeom>
          <a:solidFill>
            <a:srgbClr val="AF0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n>
                <a:noFill/>
              </a:ln>
              <a:effectLst/>
            </a:endParaRPr>
          </a:p>
        </p:txBody>
      </p:sp>
      <p:sp>
        <p:nvSpPr>
          <p:cNvPr id="2" name="Title Placeholder 1"/>
          <p:cNvSpPr>
            <a:spLocks noGrp="1"/>
          </p:cNvSpPr>
          <p:nvPr>
            <p:ph type="title"/>
          </p:nvPr>
        </p:nvSpPr>
        <p:spPr>
          <a:xfrm>
            <a:off x="609600" y="152400"/>
            <a:ext cx="100584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371600"/>
            <a:ext cx="10972800" cy="4648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05800" y="6324601"/>
            <a:ext cx="1219200" cy="365125"/>
          </a:xfrm>
          <a:prstGeom prst="rect">
            <a:avLst/>
          </a:prstGeom>
        </p:spPr>
        <p:txBody>
          <a:bodyPr vert="horz" lIns="91440" tIns="45720" rIns="91440" bIns="45720" rtlCol="0" anchor="ctr"/>
          <a:lstStyle>
            <a:lvl1pPr algn="ctr">
              <a:defRPr sz="1200">
                <a:solidFill>
                  <a:schemeClr val="bg1"/>
                </a:solidFill>
                <a:latin typeface="+mj-lt"/>
              </a:defRPr>
            </a:lvl1pPr>
          </a:lstStyle>
          <a:p>
            <a:fld id="{E911A667-3D10-4B63-B6B1-A9720F92DEB6}" type="datetime1">
              <a:rPr lang="en-US" smtClean="0"/>
              <a:t>09/29/2020</a:t>
            </a:fld>
            <a:endParaRPr lang="en-US"/>
          </a:p>
        </p:txBody>
      </p:sp>
      <p:sp>
        <p:nvSpPr>
          <p:cNvPr id="5" name="Footer Placeholder 4"/>
          <p:cNvSpPr>
            <a:spLocks noGrp="1"/>
          </p:cNvSpPr>
          <p:nvPr>
            <p:ph type="ftr" sz="quarter" idx="3"/>
          </p:nvPr>
        </p:nvSpPr>
        <p:spPr>
          <a:xfrm>
            <a:off x="609600" y="6370637"/>
            <a:ext cx="3860800" cy="365125"/>
          </a:xfrm>
          <a:prstGeom prst="rect">
            <a:avLst/>
          </a:prstGeom>
        </p:spPr>
        <p:txBody>
          <a:bodyPr vert="horz" lIns="91440" tIns="45720" rIns="91440" bIns="45720" rtlCol="0" anchor="ctr"/>
          <a:lstStyle>
            <a:lvl1pPr algn="l">
              <a:defRPr sz="1200">
                <a:solidFill>
                  <a:schemeClr val="bg1"/>
                </a:solidFill>
                <a:latin typeface="+mj-lt"/>
              </a:defRPr>
            </a:lvl1pPr>
          </a:lstStyle>
          <a:p>
            <a:r>
              <a:rPr lang="en-US"/>
              <a:t>© Geoffrey D. Decker 2020</a:t>
            </a:r>
            <a:endParaRPr lang="en-US" dirty="0"/>
          </a:p>
        </p:txBody>
      </p:sp>
      <p:sp>
        <p:nvSpPr>
          <p:cNvPr id="6" name="Slide Number Placeholder 5"/>
          <p:cNvSpPr>
            <a:spLocks noGrp="1"/>
          </p:cNvSpPr>
          <p:nvPr>
            <p:ph type="sldNum" sz="quarter" idx="4"/>
          </p:nvPr>
        </p:nvSpPr>
        <p:spPr>
          <a:xfrm>
            <a:off x="9855200" y="6324601"/>
            <a:ext cx="1828800" cy="365125"/>
          </a:xfrm>
          <a:prstGeom prst="rect">
            <a:avLst/>
          </a:prstGeom>
        </p:spPr>
        <p:txBody>
          <a:bodyPr vert="horz" lIns="91440" tIns="45720" rIns="91440" bIns="45720" rtlCol="0" anchor="ctr"/>
          <a:lstStyle>
            <a:lvl1pPr algn="r">
              <a:defRPr sz="1200" b="1">
                <a:solidFill>
                  <a:schemeClr val="bg1"/>
                </a:solidFill>
                <a:latin typeface="+mj-lt"/>
              </a:defRPr>
            </a:lvl1pPr>
          </a:lstStyle>
          <a:p>
            <a:fld id="{B2FED1A7-FB98-43FD-AA3D-E7C3EC56B298}" type="slidenum">
              <a:rPr lang="en-US" smtClean="0"/>
              <a:pPr/>
              <a:t>‹#›</a:t>
            </a:fld>
            <a:endParaRPr lang="en-US"/>
          </a:p>
        </p:txBody>
      </p:sp>
      <p:pic>
        <p:nvPicPr>
          <p:cNvPr id="12" name="Picture 11"/>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11049000" y="304800"/>
            <a:ext cx="756994" cy="1323748"/>
          </a:xfrm>
          <a:prstGeom prst="rect">
            <a:avLst/>
          </a:prstGeom>
        </p:spPr>
      </p:pic>
    </p:spTree>
    <p:extLst>
      <p:ext uri="{BB962C8B-B14F-4D97-AF65-F5344CB8AC3E}">
        <p14:creationId xmlns:p14="http://schemas.microsoft.com/office/powerpoint/2010/main" val="1376378212"/>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6" r:id="rId3"/>
    <p:sldLayoutId id="2147483661" r:id="rId4"/>
    <p:sldLayoutId id="2147483665" r:id="rId5"/>
    <p:sldLayoutId id="2147483662" r:id="rId6"/>
    <p:sldLayoutId id="2147483663" r:id="rId7"/>
    <p:sldLayoutId id="2147483664" r:id="rId8"/>
  </p:sldLayoutIdLst>
  <p:hf hdr="0" dt="0"/>
  <p:txStyles>
    <p:titleStyle>
      <a:lvl1pPr algn="l" defTabSz="914400" rtl="0" eaLnBrk="1" latinLnBrk="0" hangingPunct="1">
        <a:spcBef>
          <a:spcPct val="0"/>
        </a:spcBef>
        <a:buNone/>
        <a:defRPr sz="3600" b="1" kern="1200">
          <a:solidFill>
            <a:schemeClr val="bg1"/>
          </a:solidFill>
          <a:latin typeface="+mj-lt"/>
          <a:ea typeface="Roboto Slab" pitchFamily="2" charset="0"/>
          <a:cs typeface="Arial" pitchFamily="34" charset="0"/>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2800" y="3733800"/>
            <a:ext cx="10566400" cy="2362200"/>
          </a:xfrm>
        </p:spPr>
        <p:txBody>
          <a:bodyPr/>
          <a:lstStyle/>
          <a:p>
            <a:br>
              <a:rPr lang="en-US"/>
            </a:br>
            <a:br>
              <a:rPr lang="en-US"/>
            </a:br>
            <a:r>
              <a:rPr lang="en-US"/>
              <a:t>CSCI 465</a:t>
            </a:r>
            <a:br>
              <a:rPr lang="en-US" sz="2000"/>
            </a:br>
            <a:br>
              <a:rPr lang="en-US" sz="2000"/>
            </a:br>
            <a:r>
              <a:rPr lang="en-US"/>
              <a:t>4.1  Introduction to COBOL</a:t>
            </a:r>
            <a:br>
              <a:rPr lang="en-US" sz="2000"/>
            </a:br>
            <a:br>
              <a:rPr lang="en-US" sz="2000"/>
            </a:br>
            <a:r>
              <a:rPr lang="en-US" sz="3200">
                <a:solidFill>
                  <a:schemeClr val="tx1">
                    <a:lumMod val="75000"/>
                    <a:lumOff val="25000"/>
                  </a:schemeClr>
                </a:solidFill>
              </a:rPr>
              <a:t>by Geoffrey D. Decker</a:t>
            </a:r>
            <a:endParaRPr lang="en-US" sz="3200" dirty="0">
              <a:solidFill>
                <a:schemeClr val="tx1">
                  <a:lumMod val="75000"/>
                  <a:lumOff val="25000"/>
                </a:schemeClr>
              </a:solidFill>
            </a:endParaRPr>
          </a:p>
        </p:txBody>
      </p:sp>
    </p:spTree>
    <p:extLst>
      <p:ext uri="{BB962C8B-B14F-4D97-AF65-F5344CB8AC3E}">
        <p14:creationId xmlns:p14="http://schemas.microsoft.com/office/powerpoint/2010/main" val="239249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F356DF1-7DBE-4851-9A5C-F5B7409EA694}"/>
              </a:ext>
            </a:extLst>
          </p:cNvPr>
          <p:cNvSpPr>
            <a:spLocks noGrp="1"/>
          </p:cNvSpPr>
          <p:nvPr>
            <p:ph type="sldNum" sz="quarter" idx="12"/>
          </p:nvPr>
        </p:nvSpPr>
        <p:spPr/>
        <p:txBody>
          <a:bodyPr/>
          <a:lstStyle/>
          <a:p>
            <a:fld id="{FFD8388A-F5DC-4216-8001-23F4F3194370}" type="slidenum">
              <a:rPr lang="en-US" altLang="en-US"/>
              <a:pPr/>
              <a:t>10</a:t>
            </a:fld>
            <a:endParaRPr lang="en-US" altLang="en-US" sz="1400"/>
          </a:p>
        </p:txBody>
      </p:sp>
      <p:sp>
        <p:nvSpPr>
          <p:cNvPr id="79874" name="Rectangle 2">
            <a:extLst>
              <a:ext uri="{FF2B5EF4-FFF2-40B4-BE49-F238E27FC236}">
                <a16:creationId xmlns:a16="http://schemas.microsoft.com/office/drawing/2014/main" id="{9601BA19-FFF1-411E-9374-6602B5991616}"/>
              </a:ext>
            </a:extLst>
          </p:cNvPr>
          <p:cNvSpPr>
            <a:spLocks noGrp="1" noChangeArrowheads="1"/>
          </p:cNvSpPr>
          <p:nvPr>
            <p:ph type="title"/>
          </p:nvPr>
        </p:nvSpPr>
        <p:spPr/>
        <p:txBody>
          <a:bodyPr/>
          <a:lstStyle/>
          <a:p>
            <a:r>
              <a:rPr lang="en-US" altLang="en-US"/>
              <a:t>DATA DIVISION.  FILE SECTION. </a:t>
            </a:r>
          </a:p>
        </p:txBody>
      </p:sp>
      <p:sp>
        <p:nvSpPr>
          <p:cNvPr id="79875" name="Rectangle 3">
            <a:extLst>
              <a:ext uri="{FF2B5EF4-FFF2-40B4-BE49-F238E27FC236}">
                <a16:creationId xmlns:a16="http://schemas.microsoft.com/office/drawing/2014/main" id="{C4F97122-15AA-472D-BA6E-A43BCB6C307B}"/>
              </a:ext>
            </a:extLst>
          </p:cNvPr>
          <p:cNvSpPr>
            <a:spLocks noGrp="1" noChangeArrowheads="1"/>
          </p:cNvSpPr>
          <p:nvPr>
            <p:ph type="body" idx="1"/>
          </p:nvPr>
        </p:nvSpPr>
        <p:spPr>
          <a:xfrm>
            <a:off x="609600" y="2057400"/>
            <a:ext cx="10464800" cy="2362200"/>
          </a:xfrm>
        </p:spPr>
        <p:txBody>
          <a:bodyPr/>
          <a:lstStyle/>
          <a:p>
            <a:r>
              <a:rPr lang="en-US" altLang="en-US">
                <a:latin typeface="Source Code Pro" panose="020B0509030403020204" pitchFamily="49" charset="0"/>
                <a:ea typeface="Source Code Pro" panose="020B0509030403020204" pitchFamily="49" charset="0"/>
              </a:rPr>
              <a:t>FD</a:t>
            </a:r>
            <a:r>
              <a:rPr lang="en-US" altLang="en-US"/>
              <a:t>  - File Descriptor, for the whole </a:t>
            </a:r>
            <a:r>
              <a:rPr lang="en-US" altLang="en-US" i="1"/>
              <a:t>file</a:t>
            </a:r>
            <a:r>
              <a:rPr lang="en-US" altLang="en-US"/>
              <a:t>.</a:t>
            </a:r>
          </a:p>
          <a:p>
            <a:endParaRPr lang="en-US" altLang="en-US" sz="1400"/>
          </a:p>
          <a:p>
            <a:r>
              <a:rPr lang="en-US" altLang="en-US">
                <a:latin typeface="Source Code Pro" panose="020B0509030403020204" pitchFamily="49" charset="0"/>
                <a:ea typeface="Source Code Pro" panose="020B0509030403020204" pitchFamily="49" charset="0"/>
              </a:rPr>
              <a:t>01</a:t>
            </a:r>
            <a:r>
              <a:rPr lang="en-US" altLang="en-US"/>
              <a:t>  - a sort of Record Descriptor, for the individual </a:t>
            </a:r>
            <a:r>
              <a:rPr lang="en-US" altLang="en-US" i="1"/>
              <a:t>record</a:t>
            </a:r>
            <a:r>
              <a:rPr lang="en-US" altLang="en-US"/>
              <a:t> making</a:t>
            </a:r>
            <a:br>
              <a:rPr lang="en-US" altLang="en-US"/>
            </a:br>
            <a:r>
              <a:rPr lang="en-US" altLang="en-US"/>
              <a:t>up the file.</a:t>
            </a:r>
          </a:p>
        </p:txBody>
      </p:sp>
      <p:sp>
        <p:nvSpPr>
          <p:cNvPr id="2" name="Footer Placeholder 1">
            <a:extLst>
              <a:ext uri="{FF2B5EF4-FFF2-40B4-BE49-F238E27FC236}">
                <a16:creationId xmlns:a16="http://schemas.microsoft.com/office/drawing/2014/main" id="{99CBEE54-C6EE-47E6-AEBA-5145FFCD54E8}"/>
              </a:ext>
            </a:extLst>
          </p:cNvPr>
          <p:cNvSpPr>
            <a:spLocks noGrp="1"/>
          </p:cNvSpPr>
          <p:nvPr>
            <p:ph type="ftr" sz="quarter" idx="11"/>
          </p:nvPr>
        </p:nvSpPr>
        <p:spPr/>
        <p:txBody>
          <a:bodyPr/>
          <a:lstStyle/>
          <a:p>
            <a:r>
              <a:rPr lang="en-US"/>
              <a:t>© Geoffrey D. Decker 2020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79874">
                                            <p:txEl>
                                              <p:pRg st="0" end="0"/>
                                            </p:txEl>
                                          </p:spTgt>
                                        </p:tgtEl>
                                        <p:attrNameLst>
                                          <p:attrName>style.visibility</p:attrName>
                                        </p:attrNameLst>
                                      </p:cBhvr>
                                      <p:to>
                                        <p:strVal val="visible"/>
                                      </p:to>
                                    </p:set>
                                    <p:animEffect transition="in" filter="box(out)">
                                      <p:cBhvr>
                                        <p:cTn id="7" dur="500"/>
                                        <p:tgtEl>
                                          <p:spTgt spid="79874">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79875">
                                            <p:txEl>
                                              <p:pRg st="0" end="0"/>
                                            </p:txEl>
                                          </p:spTgt>
                                        </p:tgtEl>
                                        <p:attrNameLst>
                                          <p:attrName>style.visibility</p:attrName>
                                        </p:attrNameLst>
                                      </p:cBhvr>
                                      <p:to>
                                        <p:strVal val="visible"/>
                                      </p:to>
                                    </p:set>
                                    <p:anim calcmode="lin" valueType="num">
                                      <p:cBhvr additive="base">
                                        <p:cTn id="12" dur="500" fill="hold"/>
                                        <p:tgtEl>
                                          <p:spTgt spid="79875">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798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79875">
                                            <p:txEl>
                                              <p:pRg st="2" end="2"/>
                                            </p:txEl>
                                          </p:spTgt>
                                        </p:tgtEl>
                                        <p:attrNameLst>
                                          <p:attrName>style.visibility</p:attrName>
                                        </p:attrNameLst>
                                      </p:cBhvr>
                                      <p:to>
                                        <p:strVal val="visible"/>
                                      </p:to>
                                    </p:set>
                                    <p:anim calcmode="lin" valueType="num">
                                      <p:cBhvr additive="base">
                                        <p:cTn id="18" dur="500" fill="hold"/>
                                        <p:tgtEl>
                                          <p:spTgt spid="79875">
                                            <p:txEl>
                                              <p:pRg st="2" end="2"/>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7987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 grpId="0" build="p" autoUpdateAnimBg="0" advAuto="0"/>
      <p:bldP spid="79875"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16D4332-874A-481E-865E-9F614CE92820}"/>
              </a:ext>
            </a:extLst>
          </p:cNvPr>
          <p:cNvSpPr>
            <a:spLocks noGrp="1"/>
          </p:cNvSpPr>
          <p:nvPr>
            <p:ph type="sldNum" sz="quarter" idx="12"/>
          </p:nvPr>
        </p:nvSpPr>
        <p:spPr/>
        <p:txBody>
          <a:bodyPr/>
          <a:lstStyle/>
          <a:p>
            <a:fld id="{A74B08FC-A880-4400-A68A-3BAAAD23EDA4}" type="slidenum">
              <a:rPr lang="en-US" altLang="en-US"/>
              <a:pPr/>
              <a:t>11</a:t>
            </a:fld>
            <a:endParaRPr lang="en-US" altLang="en-US" sz="1400"/>
          </a:p>
        </p:txBody>
      </p:sp>
      <p:sp>
        <p:nvSpPr>
          <p:cNvPr id="101378" name="Rectangle 2">
            <a:extLst>
              <a:ext uri="{FF2B5EF4-FFF2-40B4-BE49-F238E27FC236}">
                <a16:creationId xmlns:a16="http://schemas.microsoft.com/office/drawing/2014/main" id="{20529942-FE0D-45DE-98A6-367A7237E3E3}"/>
              </a:ext>
            </a:extLst>
          </p:cNvPr>
          <p:cNvSpPr>
            <a:spLocks noGrp="1" noChangeArrowheads="1"/>
          </p:cNvSpPr>
          <p:nvPr>
            <p:ph type="title"/>
          </p:nvPr>
        </p:nvSpPr>
        <p:spPr/>
        <p:txBody>
          <a:bodyPr/>
          <a:lstStyle/>
          <a:p>
            <a:r>
              <a:rPr lang="en-US" altLang="en-US"/>
              <a:t>DATA DIVISION.  FILE SECTION. (cont.)</a:t>
            </a:r>
          </a:p>
        </p:txBody>
      </p:sp>
      <p:sp>
        <p:nvSpPr>
          <p:cNvPr id="101379" name="Rectangle 3">
            <a:extLst>
              <a:ext uri="{FF2B5EF4-FFF2-40B4-BE49-F238E27FC236}">
                <a16:creationId xmlns:a16="http://schemas.microsoft.com/office/drawing/2014/main" id="{2258A0F4-D28C-405D-AF2B-EB6B5DC802B2}"/>
              </a:ext>
            </a:extLst>
          </p:cNvPr>
          <p:cNvSpPr>
            <a:spLocks noGrp="1" noChangeArrowheads="1"/>
          </p:cNvSpPr>
          <p:nvPr>
            <p:ph type="body" idx="1"/>
          </p:nvPr>
        </p:nvSpPr>
        <p:spPr>
          <a:xfrm>
            <a:off x="609600" y="1600200"/>
            <a:ext cx="10134600" cy="4419600"/>
          </a:xfrm>
        </p:spPr>
        <p:txBody>
          <a:bodyPr/>
          <a:lstStyle/>
          <a:p>
            <a:r>
              <a:rPr lang="en-US" altLang="en-US">
                <a:latin typeface="Source Code Pro" panose="020B0509030403020204" pitchFamily="49" charset="0"/>
                <a:ea typeface="Source Code Pro" panose="020B0509030403020204" pitchFamily="49" charset="0"/>
              </a:rPr>
              <a:t>FD</a:t>
            </a:r>
            <a:r>
              <a:rPr lang="en-US" altLang="en-US"/>
              <a:t> describes the physical characteristics of the file and its records and connects the </a:t>
            </a:r>
            <a:r>
              <a:rPr lang="en-US" altLang="en-US">
                <a:latin typeface="Source Code Pro" panose="020B0509030403020204" pitchFamily="49" charset="0"/>
                <a:ea typeface="Source Code Pro" panose="020B0509030403020204" pitchFamily="49" charset="0"/>
              </a:rPr>
              <a:t>FD</a:t>
            </a:r>
            <a:r>
              <a:rPr lang="en-US" altLang="en-US"/>
              <a:t> to the </a:t>
            </a:r>
            <a:r>
              <a:rPr lang="en-US" altLang="en-US">
                <a:latin typeface="Source Code Pro" panose="020B0509030403020204" pitchFamily="49" charset="0"/>
                <a:ea typeface="Source Code Pro" panose="020B0509030403020204" pitchFamily="49" charset="0"/>
              </a:rPr>
              <a:t>SELECT</a:t>
            </a:r>
            <a:r>
              <a:rPr lang="en-US" altLang="en-US"/>
              <a:t> statement in the </a:t>
            </a:r>
            <a:r>
              <a:rPr lang="en-US" altLang="en-US">
                <a:latin typeface="Source Code Pro" panose="020B0509030403020204" pitchFamily="49" charset="0"/>
                <a:ea typeface="Source Code Pro" panose="020B0509030403020204" pitchFamily="49" charset="0"/>
              </a:rPr>
              <a:t>ENVIRONMENT DIVISION</a:t>
            </a:r>
            <a:r>
              <a:rPr lang="en-US" altLang="en-US"/>
              <a:t>.</a:t>
            </a:r>
          </a:p>
          <a:p>
            <a:endParaRPr lang="en-US" altLang="en-US" sz="1400"/>
          </a:p>
          <a:p>
            <a:r>
              <a:rPr lang="en-US" altLang="en-US"/>
              <a:t>Ended by a period. </a:t>
            </a:r>
          </a:p>
          <a:p>
            <a:endParaRPr lang="en-US" altLang="en-US" sz="1400"/>
          </a:p>
          <a:p>
            <a:r>
              <a:rPr lang="en-US" altLang="en-US">
                <a:latin typeface="Source Code Pro" panose="020B0509030403020204" pitchFamily="49" charset="0"/>
                <a:ea typeface="Source Code Pro" panose="020B0509030403020204" pitchFamily="49" charset="0"/>
              </a:rPr>
              <a:t>RECORDING MODE F</a:t>
            </a:r>
            <a:r>
              <a:rPr lang="en-US" altLang="en-US"/>
              <a:t> is required for all of the files you will use in this class.</a:t>
            </a:r>
            <a:endParaRPr lang="en-US" altLang="en-US" sz="1400"/>
          </a:p>
          <a:p>
            <a:endParaRPr lang="en-US" altLang="en-US" sz="1400"/>
          </a:p>
          <a:p>
            <a:r>
              <a:rPr lang="en-US" altLang="en-US">
                <a:latin typeface="Source Code Pro" panose="020B0509030403020204" pitchFamily="49" charset="0"/>
                <a:ea typeface="Source Code Pro" panose="020B0509030403020204" pitchFamily="49" charset="0"/>
              </a:rPr>
              <a:t>MODE F</a:t>
            </a:r>
            <a:r>
              <a:rPr lang="en-US" altLang="en-US"/>
              <a:t> refers to fixed-length records.</a:t>
            </a:r>
          </a:p>
        </p:txBody>
      </p:sp>
      <p:sp>
        <p:nvSpPr>
          <p:cNvPr id="2" name="Footer Placeholder 1">
            <a:extLst>
              <a:ext uri="{FF2B5EF4-FFF2-40B4-BE49-F238E27FC236}">
                <a16:creationId xmlns:a16="http://schemas.microsoft.com/office/drawing/2014/main" id="{BD02E310-B6A1-4938-A77D-0F933EB1D72C}"/>
              </a:ext>
            </a:extLst>
          </p:cNvPr>
          <p:cNvSpPr>
            <a:spLocks noGrp="1"/>
          </p:cNvSpPr>
          <p:nvPr>
            <p:ph type="ftr" sz="quarter" idx="11"/>
          </p:nvPr>
        </p:nvSpPr>
        <p:spPr/>
        <p:txBody>
          <a:bodyPr/>
          <a:lstStyle/>
          <a:p>
            <a:r>
              <a:rPr lang="en-US"/>
              <a:t>© Geoffrey D. Decker 2020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1379">
                                            <p:txEl>
                                              <p:pRg st="0" end="0"/>
                                            </p:txEl>
                                          </p:spTgt>
                                        </p:tgtEl>
                                        <p:attrNameLst>
                                          <p:attrName>style.visibility</p:attrName>
                                        </p:attrNameLst>
                                      </p:cBhvr>
                                      <p:to>
                                        <p:strVal val="visible"/>
                                      </p:to>
                                    </p:set>
                                    <p:anim calcmode="lin" valueType="num">
                                      <p:cBhvr additive="base">
                                        <p:cTn id="7" dur="500" fill="hold"/>
                                        <p:tgtEl>
                                          <p:spTgt spid="1013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13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1379">
                                            <p:txEl>
                                              <p:pRg st="2" end="2"/>
                                            </p:txEl>
                                          </p:spTgt>
                                        </p:tgtEl>
                                        <p:attrNameLst>
                                          <p:attrName>style.visibility</p:attrName>
                                        </p:attrNameLst>
                                      </p:cBhvr>
                                      <p:to>
                                        <p:strVal val="visible"/>
                                      </p:to>
                                    </p:set>
                                    <p:anim calcmode="lin" valueType="num">
                                      <p:cBhvr additive="base">
                                        <p:cTn id="13" dur="500" fill="hold"/>
                                        <p:tgtEl>
                                          <p:spTgt spid="101379">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137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1379">
                                            <p:txEl>
                                              <p:pRg st="4" end="4"/>
                                            </p:txEl>
                                          </p:spTgt>
                                        </p:tgtEl>
                                        <p:attrNameLst>
                                          <p:attrName>style.visibility</p:attrName>
                                        </p:attrNameLst>
                                      </p:cBhvr>
                                      <p:to>
                                        <p:strVal val="visible"/>
                                      </p:to>
                                    </p:set>
                                    <p:anim calcmode="lin" valueType="num">
                                      <p:cBhvr additive="base">
                                        <p:cTn id="19" dur="500" fill="hold"/>
                                        <p:tgtEl>
                                          <p:spTgt spid="101379">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137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1379">
                                            <p:txEl>
                                              <p:pRg st="6" end="6"/>
                                            </p:txEl>
                                          </p:spTgt>
                                        </p:tgtEl>
                                        <p:attrNameLst>
                                          <p:attrName>style.visibility</p:attrName>
                                        </p:attrNameLst>
                                      </p:cBhvr>
                                      <p:to>
                                        <p:strVal val="visible"/>
                                      </p:to>
                                    </p:set>
                                    <p:anim calcmode="lin" valueType="num">
                                      <p:cBhvr additive="base">
                                        <p:cTn id="25" dur="500" fill="hold"/>
                                        <p:tgtEl>
                                          <p:spTgt spid="101379">
                                            <p:txEl>
                                              <p:pRg st="6" end="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137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build="p" bldLvl="3"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04DF8C7-BD31-4A04-B047-7C8F39EFF586}"/>
              </a:ext>
            </a:extLst>
          </p:cNvPr>
          <p:cNvSpPr>
            <a:spLocks noGrp="1"/>
          </p:cNvSpPr>
          <p:nvPr>
            <p:ph type="sldNum" sz="quarter" idx="12"/>
          </p:nvPr>
        </p:nvSpPr>
        <p:spPr/>
        <p:txBody>
          <a:bodyPr/>
          <a:lstStyle/>
          <a:p>
            <a:fld id="{63A56AFA-A70A-43F3-A6AA-0514F7E76A88}" type="slidenum">
              <a:rPr lang="en-US" altLang="en-US"/>
              <a:pPr/>
              <a:t>12</a:t>
            </a:fld>
            <a:endParaRPr lang="en-US" altLang="en-US" sz="1400"/>
          </a:p>
        </p:txBody>
      </p:sp>
      <p:sp>
        <p:nvSpPr>
          <p:cNvPr id="41986" name="Rectangle 2">
            <a:extLst>
              <a:ext uri="{FF2B5EF4-FFF2-40B4-BE49-F238E27FC236}">
                <a16:creationId xmlns:a16="http://schemas.microsoft.com/office/drawing/2014/main" id="{C6FAA846-4F57-4C0E-8C6D-5AC5CEDC0B13}"/>
              </a:ext>
            </a:extLst>
          </p:cNvPr>
          <p:cNvSpPr>
            <a:spLocks noGrp="1" noChangeArrowheads="1"/>
          </p:cNvSpPr>
          <p:nvPr>
            <p:ph type="title"/>
          </p:nvPr>
        </p:nvSpPr>
        <p:spPr/>
        <p:txBody>
          <a:bodyPr/>
          <a:lstStyle/>
          <a:p>
            <a:r>
              <a:rPr lang="en-US" altLang="en-US"/>
              <a:t>DATA DIVISION.  FILE SECTION. (cont.) </a:t>
            </a:r>
          </a:p>
        </p:txBody>
      </p:sp>
      <p:sp>
        <p:nvSpPr>
          <p:cNvPr id="41987" name="Rectangle 3">
            <a:extLst>
              <a:ext uri="{FF2B5EF4-FFF2-40B4-BE49-F238E27FC236}">
                <a16:creationId xmlns:a16="http://schemas.microsoft.com/office/drawing/2014/main" id="{31D59ACB-C448-411D-BDE6-421D50F8D073}"/>
              </a:ext>
            </a:extLst>
          </p:cNvPr>
          <p:cNvSpPr>
            <a:spLocks noGrp="1" noChangeArrowheads="1"/>
          </p:cNvSpPr>
          <p:nvPr>
            <p:ph type="body" idx="1"/>
          </p:nvPr>
        </p:nvSpPr>
        <p:spPr>
          <a:xfrm>
            <a:off x="609600" y="1752600"/>
            <a:ext cx="10287000" cy="4267200"/>
          </a:xfrm>
        </p:spPr>
        <p:txBody>
          <a:bodyPr/>
          <a:lstStyle/>
          <a:p>
            <a:r>
              <a:rPr lang="en-US" altLang="en-US">
                <a:latin typeface="+mj-lt"/>
                <a:ea typeface="Source Code Pro" panose="020B0509030403020204" pitchFamily="49" charset="0"/>
              </a:rPr>
              <a:t>The </a:t>
            </a:r>
            <a:r>
              <a:rPr lang="en-US" altLang="en-US">
                <a:latin typeface="Source Code Pro" panose="020B0509030403020204" pitchFamily="49" charset="0"/>
                <a:ea typeface="Source Code Pro" panose="020B0509030403020204" pitchFamily="49" charset="0"/>
              </a:rPr>
              <a:t>01</a:t>
            </a:r>
            <a:r>
              <a:rPr lang="en-US" altLang="en-US">
                <a:latin typeface="+mj-lt"/>
                <a:ea typeface="Source Code Pro" panose="020B0509030403020204" pitchFamily="49" charset="0"/>
              </a:rPr>
              <a:t>-</a:t>
            </a:r>
            <a:r>
              <a:rPr lang="en-US" altLang="en-US">
                <a:latin typeface="+mj-lt"/>
              </a:rPr>
              <a:t>le</a:t>
            </a:r>
            <a:r>
              <a:rPr lang="en-US" altLang="en-US"/>
              <a:t>vel item shows the format of a single record in the file.</a:t>
            </a:r>
          </a:p>
          <a:p>
            <a:endParaRPr lang="en-US" altLang="en-US" sz="1400"/>
          </a:p>
          <a:p>
            <a:r>
              <a:rPr lang="en-US" altLang="en-US"/>
              <a:t>Think of it as a template. </a:t>
            </a:r>
          </a:p>
          <a:p>
            <a:endParaRPr lang="en-US" altLang="en-US" sz="1400"/>
          </a:p>
          <a:p>
            <a:r>
              <a:rPr lang="en-US" altLang="en-US"/>
              <a:t>We point at a record in the file and lay the template over it in order to find the fields…</a:t>
            </a:r>
          </a:p>
        </p:txBody>
      </p:sp>
      <p:sp>
        <p:nvSpPr>
          <p:cNvPr id="2" name="Footer Placeholder 1">
            <a:extLst>
              <a:ext uri="{FF2B5EF4-FFF2-40B4-BE49-F238E27FC236}">
                <a16:creationId xmlns:a16="http://schemas.microsoft.com/office/drawing/2014/main" id="{7E32077B-27B9-4814-A46D-C6B11A7C6D4F}"/>
              </a:ext>
            </a:extLst>
          </p:cNvPr>
          <p:cNvSpPr>
            <a:spLocks noGrp="1"/>
          </p:cNvSpPr>
          <p:nvPr>
            <p:ph type="ftr" sz="quarter" idx="11"/>
          </p:nvPr>
        </p:nvSpPr>
        <p:spPr/>
        <p:txBody>
          <a:bodyPr/>
          <a:lstStyle/>
          <a:p>
            <a:r>
              <a:rPr lang="en-US"/>
              <a:t>© Geoffrey D. Decker 2020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 calcmode="lin" valueType="num">
                                      <p:cBhvr additive="base">
                                        <p:cTn id="7" dur="500" fill="hold"/>
                                        <p:tgtEl>
                                          <p:spTgt spid="419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19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1987">
                                            <p:txEl>
                                              <p:pRg st="2" end="2"/>
                                            </p:txEl>
                                          </p:spTgt>
                                        </p:tgtEl>
                                        <p:attrNameLst>
                                          <p:attrName>style.visibility</p:attrName>
                                        </p:attrNameLst>
                                      </p:cBhvr>
                                      <p:to>
                                        <p:strVal val="visible"/>
                                      </p:to>
                                    </p:set>
                                    <p:anim calcmode="lin" valueType="num">
                                      <p:cBhvr additive="base">
                                        <p:cTn id="13" dur="500" fill="hold"/>
                                        <p:tgtEl>
                                          <p:spTgt spid="41987">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198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1987">
                                            <p:txEl>
                                              <p:pRg st="4" end="4"/>
                                            </p:txEl>
                                          </p:spTgt>
                                        </p:tgtEl>
                                        <p:attrNameLst>
                                          <p:attrName>style.visibility</p:attrName>
                                        </p:attrNameLst>
                                      </p:cBhvr>
                                      <p:to>
                                        <p:strVal val="visible"/>
                                      </p:to>
                                    </p:set>
                                    <p:anim calcmode="lin" valueType="num">
                                      <p:cBhvr additive="base">
                                        <p:cTn id="19" dur="500" fill="hold"/>
                                        <p:tgtEl>
                                          <p:spTgt spid="41987">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198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F6916AA-6C82-4530-88A4-EB0AA28D8D1C}"/>
              </a:ext>
            </a:extLst>
          </p:cNvPr>
          <p:cNvSpPr>
            <a:spLocks noGrp="1"/>
          </p:cNvSpPr>
          <p:nvPr>
            <p:ph type="sldNum" sz="quarter" idx="12"/>
          </p:nvPr>
        </p:nvSpPr>
        <p:spPr/>
        <p:txBody>
          <a:bodyPr/>
          <a:lstStyle/>
          <a:p>
            <a:fld id="{ABFA859C-1E37-4F0F-BC89-521C20A7C958}" type="slidenum">
              <a:rPr lang="en-US" altLang="en-US"/>
              <a:pPr/>
              <a:t>13</a:t>
            </a:fld>
            <a:endParaRPr lang="en-US" altLang="en-US" sz="1400"/>
          </a:p>
        </p:txBody>
      </p:sp>
      <p:sp>
        <p:nvSpPr>
          <p:cNvPr id="305154" name="Rectangle 2">
            <a:extLst>
              <a:ext uri="{FF2B5EF4-FFF2-40B4-BE49-F238E27FC236}">
                <a16:creationId xmlns:a16="http://schemas.microsoft.com/office/drawing/2014/main" id="{09BFA9AD-5D44-40C9-9C9D-AEC451BE5141}"/>
              </a:ext>
            </a:extLst>
          </p:cNvPr>
          <p:cNvSpPr>
            <a:spLocks noGrp="1" noChangeArrowheads="1"/>
          </p:cNvSpPr>
          <p:nvPr>
            <p:ph type="title"/>
          </p:nvPr>
        </p:nvSpPr>
        <p:spPr/>
        <p:txBody>
          <a:bodyPr/>
          <a:lstStyle/>
          <a:p>
            <a:r>
              <a:rPr lang="en-US" altLang="en-US"/>
              <a:t>DATA DIVISION.  FILE SECTION. (cont.)</a:t>
            </a:r>
          </a:p>
        </p:txBody>
      </p:sp>
      <p:sp>
        <p:nvSpPr>
          <p:cNvPr id="305155" name="Rectangle 3">
            <a:extLst>
              <a:ext uri="{FF2B5EF4-FFF2-40B4-BE49-F238E27FC236}">
                <a16:creationId xmlns:a16="http://schemas.microsoft.com/office/drawing/2014/main" id="{E55C51B3-BEBE-40AF-A98D-C03D99799FDC}"/>
              </a:ext>
            </a:extLst>
          </p:cNvPr>
          <p:cNvSpPr>
            <a:spLocks noGrp="1" noChangeArrowheads="1"/>
          </p:cNvSpPr>
          <p:nvPr>
            <p:ph type="body" idx="1"/>
          </p:nvPr>
        </p:nvSpPr>
        <p:spPr>
          <a:xfrm>
            <a:off x="609600" y="1524001"/>
            <a:ext cx="10134600" cy="4800600"/>
          </a:xfrm>
        </p:spPr>
        <p:txBody>
          <a:bodyPr/>
          <a:lstStyle/>
          <a:p>
            <a:r>
              <a:rPr lang="en-US" altLang="en-US"/>
              <a:t>The </a:t>
            </a:r>
            <a:r>
              <a:rPr lang="en-US" altLang="en-US">
                <a:latin typeface="Source Code Pro" panose="020B0509030403020204" pitchFamily="49" charset="0"/>
                <a:ea typeface="Source Code Pro" panose="020B0509030403020204" pitchFamily="49" charset="0"/>
              </a:rPr>
              <a:t>01</a:t>
            </a:r>
            <a:r>
              <a:rPr lang="en-US" altLang="en-US"/>
              <a:t> level breaks down into fields (in this case, “</a:t>
            </a:r>
            <a:r>
              <a:rPr lang="en-US" altLang="en-US">
                <a:latin typeface="Source Code Pro" panose="020B0509030403020204" pitchFamily="49" charset="0"/>
                <a:ea typeface="Source Code Pro" panose="020B0509030403020204" pitchFamily="49" charset="0"/>
              </a:rPr>
              <a:t>05</a:t>
            </a:r>
            <a:r>
              <a:rPr lang="en-US" altLang="en-US"/>
              <a:t> levels”).</a:t>
            </a:r>
          </a:p>
          <a:p>
            <a:endParaRPr lang="en-US" altLang="en-US" sz="1400"/>
          </a:p>
          <a:p>
            <a:r>
              <a:rPr lang="en-US" altLang="en-US"/>
              <a:t>We use nesting of levels in order to group data items so that they are easier to understand. </a:t>
            </a:r>
          </a:p>
          <a:p>
            <a:endParaRPr lang="en-US" altLang="en-US" sz="1400"/>
          </a:p>
          <a:p>
            <a:r>
              <a:rPr lang="en-US" altLang="en-US"/>
              <a:t>For example, a group item called </a:t>
            </a:r>
            <a:r>
              <a:rPr lang="en-US" altLang="en-US">
                <a:latin typeface="Source Code Pro" panose="020B0509030403020204" pitchFamily="49" charset="0"/>
                <a:ea typeface="Source Code Pro" panose="020B0509030403020204" pitchFamily="49" charset="0"/>
              </a:rPr>
              <a:t>IN-STUDENT-NME</a:t>
            </a:r>
            <a:r>
              <a:rPr lang="en-US" altLang="en-US"/>
              <a:t> could be broken down into </a:t>
            </a:r>
            <a:r>
              <a:rPr lang="en-US" altLang="en-US">
                <a:latin typeface="Source Code Pro" panose="020B0509030403020204" pitchFamily="49" charset="0"/>
                <a:ea typeface="Source Code Pro" panose="020B0509030403020204" pitchFamily="49" charset="0"/>
              </a:rPr>
              <a:t>IN-STUDENT-FIRST-NME</a:t>
            </a:r>
            <a:r>
              <a:rPr lang="en-US" altLang="en-US"/>
              <a:t> and </a:t>
            </a:r>
            <a:br>
              <a:rPr lang="en-US" altLang="en-US"/>
            </a:br>
            <a:r>
              <a:rPr lang="en-US" altLang="en-US">
                <a:latin typeface="Source Code Pro" panose="020B0509030403020204" pitchFamily="49" charset="0"/>
                <a:ea typeface="Source Code Pro" panose="020B0509030403020204" pitchFamily="49" charset="0"/>
              </a:rPr>
              <a:t>IN-STUDENT-LAST-NME</a:t>
            </a:r>
            <a:r>
              <a:rPr lang="en-US" altLang="en-US"/>
              <a:t>.</a:t>
            </a:r>
          </a:p>
          <a:p>
            <a:endParaRPr lang="en-US" altLang="en-US" sz="1400"/>
          </a:p>
          <a:p>
            <a:r>
              <a:rPr lang="en-US" altLang="en-US"/>
              <a:t>Each time we break down to a lower level, it shows more detail...</a:t>
            </a:r>
          </a:p>
        </p:txBody>
      </p:sp>
      <p:sp>
        <p:nvSpPr>
          <p:cNvPr id="2" name="Footer Placeholder 1">
            <a:extLst>
              <a:ext uri="{FF2B5EF4-FFF2-40B4-BE49-F238E27FC236}">
                <a16:creationId xmlns:a16="http://schemas.microsoft.com/office/drawing/2014/main" id="{980F380F-684B-42D0-B016-CE25E03EEB94}"/>
              </a:ext>
            </a:extLst>
          </p:cNvPr>
          <p:cNvSpPr>
            <a:spLocks noGrp="1"/>
          </p:cNvSpPr>
          <p:nvPr>
            <p:ph type="ftr" sz="quarter" idx="11"/>
          </p:nvPr>
        </p:nvSpPr>
        <p:spPr/>
        <p:txBody>
          <a:bodyPr/>
          <a:lstStyle/>
          <a:p>
            <a:r>
              <a:rPr lang="en-US"/>
              <a:t>© Geoffrey D. Decker 2020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5155">
                                            <p:txEl>
                                              <p:pRg st="0" end="0"/>
                                            </p:txEl>
                                          </p:spTgt>
                                        </p:tgtEl>
                                        <p:attrNameLst>
                                          <p:attrName>style.visibility</p:attrName>
                                        </p:attrNameLst>
                                      </p:cBhvr>
                                      <p:to>
                                        <p:strVal val="visible"/>
                                      </p:to>
                                    </p:set>
                                    <p:anim calcmode="lin" valueType="num">
                                      <p:cBhvr additive="base">
                                        <p:cTn id="7" dur="500" fill="hold"/>
                                        <p:tgtEl>
                                          <p:spTgt spid="3051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51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5155">
                                            <p:txEl>
                                              <p:pRg st="2" end="2"/>
                                            </p:txEl>
                                          </p:spTgt>
                                        </p:tgtEl>
                                        <p:attrNameLst>
                                          <p:attrName>style.visibility</p:attrName>
                                        </p:attrNameLst>
                                      </p:cBhvr>
                                      <p:to>
                                        <p:strVal val="visible"/>
                                      </p:to>
                                    </p:set>
                                    <p:anim calcmode="lin" valueType="num">
                                      <p:cBhvr additive="base">
                                        <p:cTn id="13" dur="500" fill="hold"/>
                                        <p:tgtEl>
                                          <p:spTgt spid="305155">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0515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05155">
                                            <p:txEl>
                                              <p:pRg st="4" end="4"/>
                                            </p:txEl>
                                          </p:spTgt>
                                        </p:tgtEl>
                                        <p:attrNameLst>
                                          <p:attrName>style.visibility</p:attrName>
                                        </p:attrNameLst>
                                      </p:cBhvr>
                                      <p:to>
                                        <p:strVal val="visible"/>
                                      </p:to>
                                    </p:set>
                                    <p:anim calcmode="lin" valueType="num">
                                      <p:cBhvr additive="base">
                                        <p:cTn id="19" dur="500" fill="hold"/>
                                        <p:tgtEl>
                                          <p:spTgt spid="305155">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0515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05155">
                                            <p:txEl>
                                              <p:pRg st="6" end="6"/>
                                            </p:txEl>
                                          </p:spTgt>
                                        </p:tgtEl>
                                        <p:attrNameLst>
                                          <p:attrName>style.visibility</p:attrName>
                                        </p:attrNameLst>
                                      </p:cBhvr>
                                      <p:to>
                                        <p:strVal val="visible"/>
                                      </p:to>
                                    </p:set>
                                    <p:anim calcmode="lin" valueType="num">
                                      <p:cBhvr additive="base">
                                        <p:cTn id="25" dur="500" fill="hold"/>
                                        <p:tgtEl>
                                          <p:spTgt spid="305155">
                                            <p:txEl>
                                              <p:pRg st="6" end="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0515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5" grpId="0" build="p" bldLvl="3"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8E36F29-F35E-4B91-B95F-88FED27C8B12}"/>
              </a:ext>
            </a:extLst>
          </p:cNvPr>
          <p:cNvSpPr>
            <a:spLocks noGrp="1"/>
          </p:cNvSpPr>
          <p:nvPr>
            <p:ph type="sldNum" sz="quarter" idx="12"/>
          </p:nvPr>
        </p:nvSpPr>
        <p:spPr/>
        <p:txBody>
          <a:bodyPr/>
          <a:lstStyle/>
          <a:p>
            <a:fld id="{7C0DFB1C-0ABA-4881-B6B7-03DEC3049A14}" type="slidenum">
              <a:rPr lang="en-US" altLang="en-US"/>
              <a:pPr/>
              <a:t>14</a:t>
            </a:fld>
            <a:endParaRPr lang="en-US" altLang="en-US" sz="1400"/>
          </a:p>
        </p:txBody>
      </p:sp>
      <p:sp>
        <p:nvSpPr>
          <p:cNvPr id="315394" name="Rectangle 1026">
            <a:extLst>
              <a:ext uri="{FF2B5EF4-FFF2-40B4-BE49-F238E27FC236}">
                <a16:creationId xmlns:a16="http://schemas.microsoft.com/office/drawing/2014/main" id="{545B46B7-0362-4833-9D34-8276D97DCE5D}"/>
              </a:ext>
            </a:extLst>
          </p:cNvPr>
          <p:cNvSpPr>
            <a:spLocks noGrp="1" noChangeArrowheads="1"/>
          </p:cNvSpPr>
          <p:nvPr>
            <p:ph type="title"/>
          </p:nvPr>
        </p:nvSpPr>
        <p:spPr/>
        <p:txBody>
          <a:bodyPr/>
          <a:lstStyle/>
          <a:p>
            <a:r>
              <a:rPr lang="en-US" altLang="en-US"/>
              <a:t>DATA DIVISION.  FILE SECTION. (cont.)</a:t>
            </a:r>
          </a:p>
        </p:txBody>
      </p:sp>
      <p:sp>
        <p:nvSpPr>
          <p:cNvPr id="315395" name="Rectangle 1027">
            <a:extLst>
              <a:ext uri="{FF2B5EF4-FFF2-40B4-BE49-F238E27FC236}">
                <a16:creationId xmlns:a16="http://schemas.microsoft.com/office/drawing/2014/main" id="{284FA1EA-B68D-485E-855A-15AE8B1C2C16}"/>
              </a:ext>
            </a:extLst>
          </p:cNvPr>
          <p:cNvSpPr>
            <a:spLocks noGrp="1" noChangeArrowheads="1"/>
          </p:cNvSpPr>
          <p:nvPr>
            <p:ph type="body" idx="1"/>
          </p:nvPr>
        </p:nvSpPr>
        <p:spPr>
          <a:xfrm>
            <a:off x="609600" y="1600200"/>
            <a:ext cx="10363200" cy="4343400"/>
          </a:xfrm>
        </p:spPr>
        <p:txBody>
          <a:bodyPr>
            <a:noAutofit/>
          </a:bodyPr>
          <a:lstStyle/>
          <a:p>
            <a:pPr>
              <a:buFontTx/>
              <a:buNone/>
            </a:pPr>
            <a:r>
              <a:rPr lang="en-US" altLang="en-US">
                <a:latin typeface="Source Code Pro" panose="020B0509030403020204" pitchFamily="49" charset="0"/>
                <a:ea typeface="Source Code Pro" panose="020B0509030403020204" pitchFamily="49" charset="0"/>
              </a:rPr>
              <a:t>01  CUSTOMER-RECORD.</a:t>
            </a:r>
          </a:p>
          <a:p>
            <a:pPr>
              <a:buFontTx/>
              <a:buNone/>
            </a:pPr>
            <a:r>
              <a:rPr lang="en-US" altLang="en-US">
                <a:latin typeface="Source Code Pro" panose="020B0509030403020204" pitchFamily="49" charset="0"/>
                <a:ea typeface="Source Code Pro" panose="020B0509030403020204" pitchFamily="49" charset="0"/>
              </a:rPr>
              <a:t>    05  IN-CUSTOMER-NBR          PIC 9(5).</a:t>
            </a:r>
          </a:p>
          <a:p>
            <a:pPr>
              <a:buFontTx/>
              <a:buNone/>
            </a:pPr>
            <a:r>
              <a:rPr lang="en-US" altLang="en-US">
                <a:latin typeface="Source Code Pro" panose="020B0509030403020204" pitchFamily="49" charset="0"/>
                <a:ea typeface="Source Code Pro" panose="020B0509030403020204" pitchFamily="49" charset="0"/>
              </a:rPr>
              <a:t>    05  IN-CUSTOMER-NME          PIC X(25).</a:t>
            </a:r>
          </a:p>
          <a:p>
            <a:pPr>
              <a:buFontTx/>
              <a:buNone/>
            </a:pPr>
            <a:r>
              <a:rPr lang="en-US" altLang="en-US">
                <a:latin typeface="Source Code Pro" panose="020B0509030403020204" pitchFamily="49" charset="0"/>
                <a:ea typeface="Source Code Pro" panose="020B0509030403020204" pitchFamily="49" charset="0"/>
              </a:rPr>
              <a:t>    05  IN-CUSTOMER-ADDR.</a:t>
            </a:r>
          </a:p>
          <a:p>
            <a:pPr lvl="2">
              <a:buFontTx/>
              <a:buNone/>
            </a:pPr>
            <a:r>
              <a:rPr lang="en-US" altLang="en-US" sz="2800">
                <a:latin typeface="Source Code Pro" panose="020B0509030403020204" pitchFamily="49" charset="0"/>
                <a:ea typeface="Source Code Pro" panose="020B0509030403020204" pitchFamily="49" charset="0"/>
              </a:rPr>
              <a:t>		10  IN-CUSTOMER-STREET  PIC X(20).</a:t>
            </a:r>
          </a:p>
          <a:p>
            <a:pPr lvl="2">
              <a:buFontTx/>
              <a:buNone/>
            </a:pPr>
            <a:r>
              <a:rPr lang="en-US" altLang="en-US" sz="2800">
                <a:latin typeface="Source Code Pro" panose="020B0509030403020204" pitchFamily="49" charset="0"/>
                <a:ea typeface="Source Code Pro" panose="020B0509030403020204" pitchFamily="49" charset="0"/>
              </a:rPr>
              <a:t>		10  IN-CUSTOMER-CITY    PIC X(10).</a:t>
            </a:r>
          </a:p>
          <a:p>
            <a:pPr lvl="2">
              <a:buFontTx/>
              <a:buNone/>
            </a:pPr>
            <a:r>
              <a:rPr lang="en-US" altLang="en-US" sz="2800">
                <a:latin typeface="Source Code Pro" panose="020B0509030403020204" pitchFamily="49" charset="0"/>
                <a:ea typeface="Source Code Pro" panose="020B0509030403020204" pitchFamily="49" charset="0"/>
              </a:rPr>
              <a:t>		10  IN-CUSTOMER-STATE   PIC X(2).</a:t>
            </a:r>
          </a:p>
          <a:p>
            <a:pPr lvl="2">
              <a:buFontTx/>
              <a:buNone/>
            </a:pPr>
            <a:r>
              <a:rPr lang="en-US" altLang="en-US" sz="2800">
                <a:latin typeface="Source Code Pro" panose="020B0509030403020204" pitchFamily="49" charset="0"/>
                <a:ea typeface="Source Code Pro" panose="020B0509030403020204" pitchFamily="49" charset="0"/>
              </a:rPr>
              <a:t>		10  IN-CUSTOMER-ZIP     PIC 9(9).</a:t>
            </a:r>
          </a:p>
        </p:txBody>
      </p:sp>
      <p:sp>
        <p:nvSpPr>
          <p:cNvPr id="2" name="Footer Placeholder 1">
            <a:extLst>
              <a:ext uri="{FF2B5EF4-FFF2-40B4-BE49-F238E27FC236}">
                <a16:creationId xmlns:a16="http://schemas.microsoft.com/office/drawing/2014/main" id="{753F7F32-6034-4592-ACEE-E40E4FA11259}"/>
              </a:ext>
            </a:extLst>
          </p:cNvPr>
          <p:cNvSpPr>
            <a:spLocks noGrp="1"/>
          </p:cNvSpPr>
          <p:nvPr>
            <p:ph type="ftr" sz="quarter" idx="11"/>
          </p:nvPr>
        </p:nvSpPr>
        <p:spPr/>
        <p:txBody>
          <a:bodyPr/>
          <a:lstStyle/>
          <a:p>
            <a:r>
              <a:rPr lang="en-US"/>
              <a:t>© Geoffrey D. Decker 2020</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98BD91E-36BE-42C6-B3D9-049050043ED6}"/>
              </a:ext>
            </a:extLst>
          </p:cNvPr>
          <p:cNvSpPr>
            <a:spLocks noGrp="1"/>
          </p:cNvSpPr>
          <p:nvPr>
            <p:ph type="sldNum" sz="quarter" idx="12"/>
          </p:nvPr>
        </p:nvSpPr>
        <p:spPr/>
        <p:txBody>
          <a:bodyPr/>
          <a:lstStyle/>
          <a:p>
            <a:fld id="{8E0547C4-A1BA-4ED2-BE4D-BD264E1B3FB6}" type="slidenum">
              <a:rPr lang="en-US" altLang="en-US"/>
              <a:pPr/>
              <a:t>15</a:t>
            </a:fld>
            <a:endParaRPr lang="en-US" altLang="en-US" sz="1400"/>
          </a:p>
        </p:txBody>
      </p:sp>
      <p:sp>
        <p:nvSpPr>
          <p:cNvPr id="316418" name="Rectangle 1026">
            <a:extLst>
              <a:ext uri="{FF2B5EF4-FFF2-40B4-BE49-F238E27FC236}">
                <a16:creationId xmlns:a16="http://schemas.microsoft.com/office/drawing/2014/main" id="{40CA56A8-F49C-4F37-98FD-2754F185F707}"/>
              </a:ext>
            </a:extLst>
          </p:cNvPr>
          <p:cNvSpPr>
            <a:spLocks noGrp="1" noChangeArrowheads="1"/>
          </p:cNvSpPr>
          <p:nvPr>
            <p:ph type="title"/>
          </p:nvPr>
        </p:nvSpPr>
        <p:spPr/>
        <p:txBody>
          <a:bodyPr/>
          <a:lstStyle/>
          <a:p>
            <a:r>
              <a:rPr lang="en-US" altLang="en-US"/>
              <a:t>DATA DIVISION.  FILE SECTION. (cont.)</a:t>
            </a:r>
          </a:p>
        </p:txBody>
      </p:sp>
      <p:sp>
        <p:nvSpPr>
          <p:cNvPr id="316419" name="Rectangle 1027">
            <a:extLst>
              <a:ext uri="{FF2B5EF4-FFF2-40B4-BE49-F238E27FC236}">
                <a16:creationId xmlns:a16="http://schemas.microsoft.com/office/drawing/2014/main" id="{EC824B2B-92DA-47B6-B9DC-90C11BC00377}"/>
              </a:ext>
            </a:extLst>
          </p:cNvPr>
          <p:cNvSpPr>
            <a:spLocks noGrp="1" noChangeArrowheads="1"/>
          </p:cNvSpPr>
          <p:nvPr>
            <p:ph type="body" idx="1"/>
          </p:nvPr>
        </p:nvSpPr>
        <p:spPr>
          <a:xfrm>
            <a:off x="609600" y="1600200"/>
            <a:ext cx="10134600" cy="4876800"/>
          </a:xfrm>
        </p:spPr>
        <p:txBody>
          <a:bodyPr>
            <a:normAutofit/>
          </a:bodyPr>
          <a:lstStyle/>
          <a:p>
            <a:r>
              <a:rPr lang="en-US" altLang="en-US">
                <a:latin typeface="Source Code Pro" panose="020B0509030403020204" pitchFamily="49" charset="0"/>
                <a:ea typeface="Source Code Pro" panose="020B0509030403020204" pitchFamily="49" charset="0"/>
              </a:rPr>
              <a:t>01</a:t>
            </a:r>
            <a:r>
              <a:rPr lang="en-US" altLang="en-US"/>
              <a:t>-level numbers </a:t>
            </a:r>
            <a:r>
              <a:rPr lang="en-US" altLang="en-US" i="1"/>
              <a:t>must</a:t>
            </a:r>
            <a:r>
              <a:rPr lang="en-US" altLang="en-US"/>
              <a:t> be used for first (highest) level. </a:t>
            </a:r>
          </a:p>
          <a:p>
            <a:endParaRPr lang="en-US" altLang="en-US" sz="1400"/>
          </a:p>
          <a:p>
            <a:r>
              <a:rPr lang="en-US" altLang="en-US"/>
              <a:t>After that, nested levels must have progressively larger numbers: </a:t>
            </a:r>
            <a:r>
              <a:rPr lang="en-US" altLang="en-US">
                <a:latin typeface="Source Code Pro" panose="020B0509030403020204" pitchFamily="49" charset="0"/>
                <a:ea typeface="Source Code Pro" panose="020B0509030403020204" pitchFamily="49" charset="0"/>
              </a:rPr>
              <a:t>02</a:t>
            </a:r>
            <a:r>
              <a:rPr lang="en-US" altLang="en-US"/>
              <a:t>, </a:t>
            </a:r>
            <a:r>
              <a:rPr lang="en-US" altLang="en-US">
                <a:latin typeface="Source Code Pro" panose="020B0509030403020204" pitchFamily="49" charset="0"/>
                <a:ea typeface="Source Code Pro" panose="020B0509030403020204" pitchFamily="49" charset="0"/>
              </a:rPr>
              <a:t>03</a:t>
            </a:r>
            <a:r>
              <a:rPr lang="en-US" altLang="en-US"/>
              <a:t>, </a:t>
            </a:r>
            <a:r>
              <a:rPr lang="en-US" altLang="en-US">
                <a:latin typeface="Source Code Pro" panose="020B0509030403020204" pitchFamily="49" charset="0"/>
                <a:ea typeface="Source Code Pro" panose="020B0509030403020204" pitchFamily="49" charset="0"/>
              </a:rPr>
              <a:t>04</a:t>
            </a:r>
            <a:r>
              <a:rPr lang="en-US" altLang="en-US"/>
              <a:t>,</a:t>
            </a:r>
            <a:r>
              <a:rPr lang="en-US" altLang="en-US">
                <a:latin typeface="Source Code Pro" panose="020B0509030403020204" pitchFamily="49" charset="0"/>
                <a:ea typeface="Source Code Pro" panose="020B0509030403020204" pitchFamily="49" charset="0"/>
              </a:rPr>
              <a:t>...</a:t>
            </a:r>
            <a:r>
              <a:rPr lang="en-US" altLang="en-US"/>
              <a:t>  or  </a:t>
            </a:r>
            <a:r>
              <a:rPr lang="en-US" altLang="en-US">
                <a:latin typeface="Source Code Pro" panose="020B0509030403020204" pitchFamily="49" charset="0"/>
                <a:ea typeface="Source Code Pro" panose="020B0509030403020204" pitchFamily="49" charset="0"/>
              </a:rPr>
              <a:t>05</a:t>
            </a:r>
            <a:r>
              <a:rPr lang="en-US" altLang="en-US"/>
              <a:t>, </a:t>
            </a:r>
            <a:r>
              <a:rPr lang="en-US" altLang="en-US">
                <a:latin typeface="Source Code Pro" panose="020B0509030403020204" pitchFamily="49" charset="0"/>
                <a:ea typeface="Source Code Pro" panose="020B0509030403020204" pitchFamily="49" charset="0"/>
              </a:rPr>
              <a:t>10</a:t>
            </a:r>
            <a:r>
              <a:rPr lang="en-US" altLang="en-US"/>
              <a:t>, </a:t>
            </a:r>
            <a:r>
              <a:rPr lang="en-US" altLang="en-US">
                <a:latin typeface="Source Code Pro" panose="020B0509030403020204" pitchFamily="49" charset="0"/>
                <a:ea typeface="Source Code Pro" panose="020B0509030403020204" pitchFamily="49" charset="0"/>
              </a:rPr>
              <a:t>15</a:t>
            </a:r>
            <a:r>
              <a:rPr lang="en-US" altLang="en-US"/>
              <a:t>,</a:t>
            </a:r>
            <a:r>
              <a:rPr lang="en-US" altLang="en-US">
                <a:latin typeface="Source Code Pro" panose="020B0509030403020204" pitchFamily="49" charset="0"/>
                <a:ea typeface="Source Code Pro" panose="020B0509030403020204" pitchFamily="49" charset="0"/>
              </a:rPr>
              <a:t>...</a:t>
            </a:r>
            <a:r>
              <a:rPr lang="en-US" altLang="en-US"/>
              <a:t>, etc. </a:t>
            </a:r>
          </a:p>
          <a:p>
            <a:endParaRPr lang="en-US" altLang="en-US" sz="1400"/>
          </a:p>
          <a:p>
            <a:r>
              <a:rPr lang="en-US" altLang="en-US"/>
              <a:t>It is most common to use </a:t>
            </a:r>
            <a:r>
              <a:rPr lang="en-US" altLang="en-US">
                <a:latin typeface="Source Code Pro" panose="020B0509030403020204" pitchFamily="49" charset="0"/>
                <a:ea typeface="Source Code Pro" panose="020B0509030403020204" pitchFamily="49" charset="0"/>
              </a:rPr>
              <a:t>05</a:t>
            </a:r>
            <a:r>
              <a:rPr lang="en-US" altLang="en-US"/>
              <a:t>, </a:t>
            </a:r>
            <a:r>
              <a:rPr lang="en-US" altLang="en-US">
                <a:latin typeface="Source Code Pro" panose="020B0509030403020204" pitchFamily="49" charset="0"/>
                <a:ea typeface="Source Code Pro" panose="020B0509030403020204" pitchFamily="49" charset="0"/>
              </a:rPr>
              <a:t>10</a:t>
            </a:r>
            <a:r>
              <a:rPr lang="en-US" altLang="en-US"/>
              <a:t>, </a:t>
            </a:r>
            <a:r>
              <a:rPr lang="en-US" altLang="en-US">
                <a:latin typeface="Source Code Pro" panose="020B0509030403020204" pitchFamily="49" charset="0"/>
                <a:ea typeface="Source Code Pro" panose="020B0509030403020204" pitchFamily="49" charset="0"/>
              </a:rPr>
              <a:t>15</a:t>
            </a:r>
            <a:r>
              <a:rPr lang="en-US" altLang="en-US"/>
              <a:t>, </a:t>
            </a:r>
            <a:r>
              <a:rPr lang="en-US" altLang="en-US">
                <a:latin typeface="Source Code Pro" panose="020B0509030403020204" pitchFamily="49" charset="0"/>
                <a:ea typeface="Source Code Pro" panose="020B0509030403020204" pitchFamily="49" charset="0"/>
              </a:rPr>
              <a:t>20</a:t>
            </a:r>
            <a:r>
              <a:rPr lang="en-US" altLang="en-US"/>
              <a:t>, etc.</a:t>
            </a:r>
          </a:p>
          <a:p>
            <a:endParaRPr lang="en-US" altLang="en-US" sz="1400"/>
          </a:p>
          <a:p>
            <a:r>
              <a:rPr lang="en-US" altLang="en-US">
                <a:latin typeface="Source Code Pro" panose="020B0509030403020204" pitchFamily="49" charset="0"/>
                <a:ea typeface="Source Code Pro" panose="020B0509030403020204" pitchFamily="49" charset="0"/>
              </a:rPr>
              <a:t>PIC</a:t>
            </a:r>
            <a:r>
              <a:rPr lang="en-US" altLang="en-US"/>
              <a:t> clauses go only on </a:t>
            </a:r>
            <a:r>
              <a:rPr lang="en-US" altLang="en-US" i="1"/>
              <a:t>elementary data items</a:t>
            </a:r>
            <a:r>
              <a:rPr lang="en-US" altLang="en-US"/>
              <a:t>.</a:t>
            </a:r>
            <a:endParaRPr lang="en-US" altLang="en-US" sz="1400"/>
          </a:p>
          <a:p>
            <a:endParaRPr lang="en-US" altLang="en-US" sz="1400"/>
          </a:p>
          <a:p>
            <a:r>
              <a:rPr lang="en-US" altLang="en-US"/>
              <a:t>Elementary items are fields that are not further subdivided.</a:t>
            </a:r>
          </a:p>
        </p:txBody>
      </p:sp>
      <p:sp>
        <p:nvSpPr>
          <p:cNvPr id="2" name="Footer Placeholder 1">
            <a:extLst>
              <a:ext uri="{FF2B5EF4-FFF2-40B4-BE49-F238E27FC236}">
                <a16:creationId xmlns:a16="http://schemas.microsoft.com/office/drawing/2014/main" id="{C92168FF-0D0B-45DC-84C4-C428D8C22528}"/>
              </a:ext>
            </a:extLst>
          </p:cNvPr>
          <p:cNvSpPr>
            <a:spLocks noGrp="1"/>
          </p:cNvSpPr>
          <p:nvPr>
            <p:ph type="ftr" sz="quarter" idx="11"/>
          </p:nvPr>
        </p:nvSpPr>
        <p:spPr/>
        <p:txBody>
          <a:bodyPr/>
          <a:lstStyle/>
          <a:p>
            <a:r>
              <a:rPr lang="en-US"/>
              <a:t>© Geoffrey D. Decker 2020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6419">
                                            <p:txEl>
                                              <p:pRg st="0" end="0"/>
                                            </p:txEl>
                                          </p:spTgt>
                                        </p:tgtEl>
                                        <p:attrNameLst>
                                          <p:attrName>style.visibility</p:attrName>
                                        </p:attrNameLst>
                                      </p:cBhvr>
                                      <p:to>
                                        <p:strVal val="visible"/>
                                      </p:to>
                                    </p:set>
                                    <p:anim calcmode="lin" valueType="num">
                                      <p:cBhvr additive="base">
                                        <p:cTn id="7" dur="500" fill="hold"/>
                                        <p:tgtEl>
                                          <p:spTgt spid="3164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164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16419">
                                            <p:txEl>
                                              <p:pRg st="2" end="2"/>
                                            </p:txEl>
                                          </p:spTgt>
                                        </p:tgtEl>
                                        <p:attrNameLst>
                                          <p:attrName>style.visibility</p:attrName>
                                        </p:attrNameLst>
                                      </p:cBhvr>
                                      <p:to>
                                        <p:strVal val="visible"/>
                                      </p:to>
                                    </p:set>
                                    <p:anim calcmode="lin" valueType="num">
                                      <p:cBhvr additive="base">
                                        <p:cTn id="13" dur="500" fill="hold"/>
                                        <p:tgtEl>
                                          <p:spTgt spid="316419">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1641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16419">
                                            <p:txEl>
                                              <p:pRg st="4" end="4"/>
                                            </p:txEl>
                                          </p:spTgt>
                                        </p:tgtEl>
                                        <p:attrNameLst>
                                          <p:attrName>style.visibility</p:attrName>
                                        </p:attrNameLst>
                                      </p:cBhvr>
                                      <p:to>
                                        <p:strVal val="visible"/>
                                      </p:to>
                                    </p:set>
                                    <p:anim calcmode="lin" valueType="num">
                                      <p:cBhvr additive="base">
                                        <p:cTn id="19" dur="500" fill="hold"/>
                                        <p:tgtEl>
                                          <p:spTgt spid="316419">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1641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16419">
                                            <p:txEl>
                                              <p:pRg st="6" end="6"/>
                                            </p:txEl>
                                          </p:spTgt>
                                        </p:tgtEl>
                                        <p:attrNameLst>
                                          <p:attrName>style.visibility</p:attrName>
                                        </p:attrNameLst>
                                      </p:cBhvr>
                                      <p:to>
                                        <p:strVal val="visible"/>
                                      </p:to>
                                    </p:set>
                                    <p:anim calcmode="lin" valueType="num">
                                      <p:cBhvr additive="base">
                                        <p:cTn id="25" dur="500" fill="hold"/>
                                        <p:tgtEl>
                                          <p:spTgt spid="316419">
                                            <p:txEl>
                                              <p:pRg st="6" end="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1641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16419">
                                            <p:txEl>
                                              <p:pRg st="8" end="8"/>
                                            </p:txEl>
                                          </p:spTgt>
                                        </p:tgtEl>
                                        <p:attrNameLst>
                                          <p:attrName>style.visibility</p:attrName>
                                        </p:attrNameLst>
                                      </p:cBhvr>
                                      <p:to>
                                        <p:strVal val="visible"/>
                                      </p:to>
                                    </p:set>
                                    <p:anim calcmode="lin" valueType="num">
                                      <p:cBhvr additive="base">
                                        <p:cTn id="31" dur="500" fill="hold"/>
                                        <p:tgtEl>
                                          <p:spTgt spid="316419">
                                            <p:txEl>
                                              <p:pRg st="8" end="8"/>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16419">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19" grpId="0" build="p" bldLvl="2"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B1BDC8D-FCF9-4860-8F3C-BFAA8F5865E2}"/>
              </a:ext>
            </a:extLst>
          </p:cNvPr>
          <p:cNvSpPr>
            <a:spLocks noGrp="1"/>
          </p:cNvSpPr>
          <p:nvPr>
            <p:ph type="sldNum" sz="quarter" idx="12"/>
          </p:nvPr>
        </p:nvSpPr>
        <p:spPr/>
        <p:txBody>
          <a:bodyPr/>
          <a:lstStyle/>
          <a:p>
            <a:fld id="{27E4890E-4893-4B6F-B72F-110C9AFBAC92}" type="slidenum">
              <a:rPr lang="en-US" altLang="en-US"/>
              <a:pPr/>
              <a:t>16</a:t>
            </a:fld>
            <a:endParaRPr lang="en-US" altLang="en-US" sz="1400"/>
          </a:p>
        </p:txBody>
      </p:sp>
      <p:sp>
        <p:nvSpPr>
          <p:cNvPr id="102402" name="Rectangle 2">
            <a:extLst>
              <a:ext uri="{FF2B5EF4-FFF2-40B4-BE49-F238E27FC236}">
                <a16:creationId xmlns:a16="http://schemas.microsoft.com/office/drawing/2014/main" id="{79191E25-D8E4-4E1A-B0EC-0FAEE5C705FC}"/>
              </a:ext>
            </a:extLst>
          </p:cNvPr>
          <p:cNvSpPr>
            <a:spLocks noGrp="1" noChangeArrowheads="1"/>
          </p:cNvSpPr>
          <p:nvPr>
            <p:ph type="title"/>
          </p:nvPr>
        </p:nvSpPr>
        <p:spPr/>
        <p:txBody>
          <a:bodyPr/>
          <a:lstStyle/>
          <a:p>
            <a:r>
              <a:rPr lang="en-US" altLang="en-US"/>
              <a:t>DATA DIVISION.  FILE SECTION. (cont.)</a:t>
            </a:r>
          </a:p>
        </p:txBody>
      </p:sp>
      <p:sp>
        <p:nvSpPr>
          <p:cNvPr id="102403" name="Rectangle 3">
            <a:extLst>
              <a:ext uri="{FF2B5EF4-FFF2-40B4-BE49-F238E27FC236}">
                <a16:creationId xmlns:a16="http://schemas.microsoft.com/office/drawing/2014/main" id="{C26E1CF1-D5A4-4F05-8748-0272B1AFFAC7}"/>
              </a:ext>
            </a:extLst>
          </p:cNvPr>
          <p:cNvSpPr>
            <a:spLocks noGrp="1" noChangeArrowheads="1"/>
          </p:cNvSpPr>
          <p:nvPr>
            <p:ph type="body" idx="1"/>
          </p:nvPr>
        </p:nvSpPr>
        <p:spPr>
          <a:xfrm>
            <a:off x="609600" y="1828800"/>
            <a:ext cx="9525000" cy="4191000"/>
          </a:xfrm>
        </p:spPr>
        <p:txBody>
          <a:bodyPr/>
          <a:lstStyle/>
          <a:p>
            <a:r>
              <a:rPr lang="en-US" altLang="en-US"/>
              <a:t>A </a:t>
            </a:r>
            <a:r>
              <a:rPr lang="en-US" altLang="en-US">
                <a:latin typeface="Source Code Pro" panose="020B0509030403020204" pitchFamily="49" charset="0"/>
                <a:ea typeface="Source Code Pro" panose="020B0509030403020204" pitchFamily="49" charset="0"/>
              </a:rPr>
              <a:t>PIC</a:t>
            </a:r>
            <a:r>
              <a:rPr lang="en-US" altLang="en-US"/>
              <a:t> (formerly entered as </a:t>
            </a:r>
            <a:r>
              <a:rPr lang="en-US" altLang="en-US">
                <a:latin typeface="Source Code Pro" panose="020B0509030403020204" pitchFamily="49" charset="0"/>
                <a:ea typeface="Source Code Pro" panose="020B0509030403020204" pitchFamily="49" charset="0"/>
              </a:rPr>
              <a:t>PICTURE IS</a:t>
            </a:r>
            <a:r>
              <a:rPr lang="en-US" altLang="en-US"/>
              <a:t>) clause indicates the type and size (number of bytes) of a field.</a:t>
            </a:r>
          </a:p>
          <a:p>
            <a:endParaRPr lang="en-US" altLang="en-US" sz="1400"/>
          </a:p>
          <a:p>
            <a:r>
              <a:rPr lang="en-US" altLang="en-US"/>
              <a:t>There are several "types" of </a:t>
            </a:r>
            <a:r>
              <a:rPr lang="en-US" altLang="en-US">
                <a:latin typeface="Source Code Pro" panose="020B0509030403020204" pitchFamily="49" charset="0"/>
                <a:ea typeface="Source Code Pro" panose="020B0509030403020204" pitchFamily="49" charset="0"/>
              </a:rPr>
              <a:t>PIC</a:t>
            </a:r>
            <a:r>
              <a:rPr lang="en-US" altLang="en-US"/>
              <a:t> clauses.</a:t>
            </a:r>
          </a:p>
          <a:p>
            <a:pPr lvl="1">
              <a:buFontTx/>
              <a:buNone/>
            </a:pPr>
            <a:endParaRPr lang="en-US" altLang="en-US" sz="3200"/>
          </a:p>
        </p:txBody>
      </p:sp>
      <p:sp>
        <p:nvSpPr>
          <p:cNvPr id="2" name="Footer Placeholder 1">
            <a:extLst>
              <a:ext uri="{FF2B5EF4-FFF2-40B4-BE49-F238E27FC236}">
                <a16:creationId xmlns:a16="http://schemas.microsoft.com/office/drawing/2014/main" id="{58CD1498-A557-452E-9AF0-279016764FAF}"/>
              </a:ext>
            </a:extLst>
          </p:cNvPr>
          <p:cNvSpPr>
            <a:spLocks noGrp="1"/>
          </p:cNvSpPr>
          <p:nvPr>
            <p:ph type="ftr" sz="quarter" idx="11"/>
          </p:nvPr>
        </p:nvSpPr>
        <p:spPr/>
        <p:txBody>
          <a:bodyPr/>
          <a:lstStyle/>
          <a:p>
            <a:r>
              <a:rPr lang="en-US"/>
              <a:t>© Geoffrey D. Decker 2020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anim calcmode="lin" valueType="num">
                                      <p:cBhvr additive="base">
                                        <p:cTn id="7" dur="500" fill="hold"/>
                                        <p:tgtEl>
                                          <p:spTgt spid="1024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03">
                                            <p:txEl>
                                              <p:pRg st="2" end="2"/>
                                            </p:txEl>
                                          </p:spTgt>
                                        </p:tgtEl>
                                        <p:attrNameLst>
                                          <p:attrName>style.visibility</p:attrName>
                                        </p:attrNameLst>
                                      </p:cBhvr>
                                      <p:to>
                                        <p:strVal val="visible"/>
                                      </p:to>
                                    </p:set>
                                    <p:anim calcmode="lin" valueType="num">
                                      <p:cBhvr additive="base">
                                        <p:cTn id="13" dur="500" fill="hold"/>
                                        <p:tgtEl>
                                          <p:spTgt spid="10240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0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bldLvl="2"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970B5F6-4D27-43CB-A47D-B64F802538B3}"/>
              </a:ext>
            </a:extLst>
          </p:cNvPr>
          <p:cNvSpPr>
            <a:spLocks noGrp="1"/>
          </p:cNvSpPr>
          <p:nvPr>
            <p:ph type="sldNum" sz="quarter" idx="12"/>
          </p:nvPr>
        </p:nvSpPr>
        <p:spPr/>
        <p:txBody>
          <a:bodyPr/>
          <a:lstStyle/>
          <a:p>
            <a:fld id="{621FE867-D53F-46F4-9D65-9D0BC1377C68}" type="slidenum">
              <a:rPr lang="en-US" altLang="en-US"/>
              <a:pPr/>
              <a:t>17</a:t>
            </a:fld>
            <a:endParaRPr lang="en-US" altLang="en-US" sz="1400"/>
          </a:p>
        </p:txBody>
      </p:sp>
      <p:sp>
        <p:nvSpPr>
          <p:cNvPr id="394242" name="Rectangle 2050">
            <a:extLst>
              <a:ext uri="{FF2B5EF4-FFF2-40B4-BE49-F238E27FC236}">
                <a16:creationId xmlns:a16="http://schemas.microsoft.com/office/drawing/2014/main" id="{51D91020-CD85-4788-BA87-6BB9F2A604C8}"/>
              </a:ext>
            </a:extLst>
          </p:cNvPr>
          <p:cNvSpPr>
            <a:spLocks noGrp="1" noChangeArrowheads="1"/>
          </p:cNvSpPr>
          <p:nvPr>
            <p:ph type="title"/>
          </p:nvPr>
        </p:nvSpPr>
        <p:spPr/>
        <p:txBody>
          <a:bodyPr/>
          <a:lstStyle/>
          <a:p>
            <a:r>
              <a:rPr lang="en-US" altLang="en-US"/>
              <a:t>DATA DIVISION.  FILE SECTION. (cont.)</a:t>
            </a:r>
          </a:p>
        </p:txBody>
      </p:sp>
      <p:sp>
        <p:nvSpPr>
          <p:cNvPr id="394243" name="Rectangle 2051">
            <a:extLst>
              <a:ext uri="{FF2B5EF4-FFF2-40B4-BE49-F238E27FC236}">
                <a16:creationId xmlns:a16="http://schemas.microsoft.com/office/drawing/2014/main" id="{12598BCC-DFD2-4E53-953C-5B113651C49A}"/>
              </a:ext>
            </a:extLst>
          </p:cNvPr>
          <p:cNvSpPr>
            <a:spLocks noGrp="1" noChangeArrowheads="1"/>
          </p:cNvSpPr>
          <p:nvPr>
            <p:ph type="body" idx="1"/>
          </p:nvPr>
        </p:nvSpPr>
        <p:spPr>
          <a:xfrm>
            <a:off x="583035" y="1828800"/>
            <a:ext cx="11277600" cy="3810000"/>
          </a:xfrm>
        </p:spPr>
        <p:txBody>
          <a:bodyPr/>
          <a:lstStyle/>
          <a:p>
            <a:r>
              <a:rPr lang="en-US" altLang="en-US"/>
              <a:t>We use a number </a:t>
            </a:r>
            <a:r>
              <a:rPr lang="en-US" altLang="en-US">
                <a:latin typeface="Source Code Pro" panose="020B0509030403020204" pitchFamily="49" charset="0"/>
                <a:ea typeface="Source Code Pro" panose="020B0509030403020204" pitchFamily="49" charset="0"/>
              </a:rPr>
              <a:t>9</a:t>
            </a:r>
            <a:r>
              <a:rPr lang="en-US" altLang="en-US"/>
              <a:t> to indicate numeric fields.</a:t>
            </a:r>
            <a:endParaRPr lang="en-US" altLang="en-US" sz="1000"/>
          </a:p>
          <a:p>
            <a:endParaRPr lang="en-US" altLang="en-US" sz="800"/>
          </a:p>
          <a:p>
            <a:r>
              <a:rPr lang="en-US" altLang="en-US"/>
              <a:t>For example:</a:t>
            </a:r>
            <a:br>
              <a:rPr lang="en-US" altLang="en-US" sz="1000"/>
            </a:br>
            <a:br>
              <a:rPr lang="en-US" altLang="en-US" sz="1000"/>
            </a:br>
            <a:r>
              <a:rPr lang="en-US" altLang="en-US">
                <a:latin typeface="Source Code Pro" panose="020B0509030403020204" pitchFamily="49" charset="0"/>
                <a:ea typeface="Source Code Pro" panose="020B0509030403020204" pitchFamily="49" charset="0"/>
              </a:rPr>
              <a:t>PIC  999.   </a:t>
            </a:r>
            <a:r>
              <a:rPr lang="en-US" altLang="en-US">
                <a:latin typeface="+mj-lt"/>
                <a:ea typeface="Source Code Pro" panose="020B0509030403020204" pitchFamily="49" charset="0"/>
              </a:rPr>
              <a:t>This </a:t>
            </a:r>
            <a:r>
              <a:rPr lang="en-US" altLang="en-US">
                <a:latin typeface="Source Code Pro" panose="020B0509030403020204" pitchFamily="49" charset="0"/>
                <a:ea typeface="Source Code Pro" panose="020B0509030403020204" pitchFamily="49" charset="0"/>
              </a:rPr>
              <a:t>PIC</a:t>
            </a:r>
            <a:r>
              <a:rPr lang="en-US" altLang="en-US">
                <a:latin typeface="+mj-lt"/>
                <a:ea typeface="Source Code Pro" panose="020B0509030403020204" pitchFamily="49" charset="0"/>
              </a:rPr>
              <a:t> clause declares a field that can hold 3 digits.</a:t>
            </a:r>
            <a:br>
              <a:rPr lang="en-US" altLang="en-US" sz="1000">
                <a:latin typeface="+mj-lt"/>
                <a:ea typeface="Source Code Pro" panose="020B0509030403020204" pitchFamily="49" charset="0"/>
              </a:rPr>
            </a:br>
            <a:br>
              <a:rPr lang="en-US" altLang="en-US" sz="1000">
                <a:latin typeface="Source Code Pro" panose="020B0509030403020204" pitchFamily="49" charset="0"/>
                <a:ea typeface="Source Code Pro" panose="020B0509030403020204" pitchFamily="49" charset="0"/>
              </a:rPr>
            </a:br>
            <a:r>
              <a:rPr lang="en-US" altLang="en-US">
                <a:latin typeface="Source Code Pro" panose="020B0509030403020204" pitchFamily="49" charset="0"/>
                <a:ea typeface="Source Code Pro" panose="020B0509030403020204" pitchFamily="49" charset="0"/>
              </a:rPr>
              <a:t>PIC  9(5).  </a:t>
            </a:r>
            <a:r>
              <a:rPr lang="en-US" altLang="en-US">
                <a:latin typeface="+mj-lt"/>
                <a:ea typeface="Source Code Pro" panose="020B0509030403020204" pitchFamily="49" charset="0"/>
              </a:rPr>
              <a:t>This </a:t>
            </a:r>
            <a:r>
              <a:rPr lang="en-US" altLang="en-US">
                <a:latin typeface="Source Code Pro" panose="020B0509030403020204" pitchFamily="49" charset="0"/>
                <a:ea typeface="Source Code Pro" panose="020B0509030403020204" pitchFamily="49" charset="0"/>
              </a:rPr>
              <a:t>PIC</a:t>
            </a:r>
            <a:r>
              <a:rPr lang="en-US" altLang="en-US">
                <a:latin typeface="+mj-lt"/>
                <a:ea typeface="Source Code Pro" panose="020B0509030403020204" pitchFamily="49" charset="0"/>
              </a:rPr>
              <a:t> clause declares a field that can hold 5.</a:t>
            </a:r>
            <a:br>
              <a:rPr lang="en-US" altLang="en-US" sz="1000">
                <a:latin typeface="+mj-lt"/>
                <a:ea typeface="Source Code Pro" panose="020B0509030403020204" pitchFamily="49" charset="0"/>
              </a:rPr>
            </a:br>
            <a:br>
              <a:rPr lang="en-US" altLang="en-US" sz="1000">
                <a:latin typeface="Source Code Pro" panose="020B0509030403020204" pitchFamily="49" charset="0"/>
                <a:ea typeface="Source Code Pro" panose="020B0509030403020204" pitchFamily="49" charset="0"/>
              </a:rPr>
            </a:br>
            <a:r>
              <a:rPr lang="en-US" altLang="en-US">
                <a:latin typeface="Source Code Pro" panose="020B0509030403020204" pitchFamily="49" charset="0"/>
                <a:ea typeface="Source Code Pro" panose="020B0509030403020204" pitchFamily="49" charset="0"/>
              </a:rPr>
              <a:t>PIC  9(5)V99.</a:t>
            </a:r>
            <a:r>
              <a:rPr lang="en-US" altLang="en-US">
                <a:latin typeface="+mj-lt"/>
                <a:ea typeface="Source Code Pro" panose="020B0509030403020204" pitchFamily="49" charset="0"/>
              </a:rPr>
              <a:t>   This </a:t>
            </a:r>
            <a:r>
              <a:rPr lang="en-US" altLang="en-US">
                <a:latin typeface="Source Code Pro" panose="020B0509030403020204" pitchFamily="49" charset="0"/>
                <a:ea typeface="Source Code Pro" panose="020B0509030403020204" pitchFamily="49" charset="0"/>
              </a:rPr>
              <a:t>PIC</a:t>
            </a:r>
            <a:r>
              <a:rPr lang="en-US" altLang="en-US">
                <a:latin typeface="+mj-lt"/>
                <a:ea typeface="Source Code Pro" panose="020B0509030403020204" pitchFamily="49" charset="0"/>
              </a:rPr>
              <a:t> clause declares a field that can hold 7</a:t>
            </a:r>
            <a:br>
              <a:rPr lang="en-US" altLang="en-US">
                <a:latin typeface="+mj-lt"/>
                <a:ea typeface="Source Code Pro" panose="020B0509030403020204" pitchFamily="49" charset="0"/>
              </a:rPr>
            </a:br>
            <a:r>
              <a:rPr lang="en-US" altLang="en-US">
                <a:latin typeface="+mj-lt"/>
                <a:ea typeface="Source Code Pro" panose="020B0509030403020204" pitchFamily="49" charset="0"/>
              </a:rPr>
              <a:t>                                  with an implied decimal point and 2 decimal digits.</a:t>
            </a:r>
          </a:p>
        </p:txBody>
      </p:sp>
      <p:sp>
        <p:nvSpPr>
          <p:cNvPr id="2" name="Footer Placeholder 1">
            <a:extLst>
              <a:ext uri="{FF2B5EF4-FFF2-40B4-BE49-F238E27FC236}">
                <a16:creationId xmlns:a16="http://schemas.microsoft.com/office/drawing/2014/main" id="{1BEA5BCA-CC0C-4AD9-8877-97FD9E9F0E9C}"/>
              </a:ext>
            </a:extLst>
          </p:cNvPr>
          <p:cNvSpPr>
            <a:spLocks noGrp="1"/>
          </p:cNvSpPr>
          <p:nvPr>
            <p:ph type="ftr" sz="quarter" idx="11"/>
          </p:nvPr>
        </p:nvSpPr>
        <p:spPr/>
        <p:txBody>
          <a:bodyPr/>
          <a:lstStyle/>
          <a:p>
            <a:r>
              <a:rPr lang="en-US"/>
              <a:t>© Geoffrey D. Decker 2020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4243">
                                            <p:txEl>
                                              <p:pRg st="0" end="0"/>
                                            </p:txEl>
                                          </p:spTgt>
                                        </p:tgtEl>
                                        <p:attrNameLst>
                                          <p:attrName>style.visibility</p:attrName>
                                        </p:attrNameLst>
                                      </p:cBhvr>
                                      <p:to>
                                        <p:strVal val="visible"/>
                                      </p:to>
                                    </p:set>
                                    <p:anim calcmode="lin" valueType="num">
                                      <p:cBhvr additive="base">
                                        <p:cTn id="7" dur="500" fill="hold"/>
                                        <p:tgtEl>
                                          <p:spTgt spid="394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4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94243">
                                            <p:txEl>
                                              <p:pRg st="2" end="2"/>
                                            </p:txEl>
                                          </p:spTgt>
                                        </p:tgtEl>
                                        <p:attrNameLst>
                                          <p:attrName>style.visibility</p:attrName>
                                        </p:attrNameLst>
                                      </p:cBhvr>
                                      <p:to>
                                        <p:strVal val="visible"/>
                                      </p:to>
                                    </p:set>
                                    <p:anim calcmode="lin" valueType="num">
                                      <p:cBhvr additive="base">
                                        <p:cTn id="13" dur="500" fill="hold"/>
                                        <p:tgtEl>
                                          <p:spTgt spid="39424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9424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43" grpId="0" build="p" bldLvl="3"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970B5F6-4D27-43CB-A47D-B64F802538B3}"/>
              </a:ext>
            </a:extLst>
          </p:cNvPr>
          <p:cNvSpPr>
            <a:spLocks noGrp="1"/>
          </p:cNvSpPr>
          <p:nvPr>
            <p:ph type="sldNum" sz="quarter" idx="12"/>
          </p:nvPr>
        </p:nvSpPr>
        <p:spPr/>
        <p:txBody>
          <a:bodyPr/>
          <a:lstStyle/>
          <a:p>
            <a:fld id="{621FE867-D53F-46F4-9D65-9D0BC1377C68}" type="slidenum">
              <a:rPr lang="en-US" altLang="en-US"/>
              <a:pPr/>
              <a:t>18</a:t>
            </a:fld>
            <a:endParaRPr lang="en-US" altLang="en-US" sz="1400"/>
          </a:p>
        </p:txBody>
      </p:sp>
      <p:sp>
        <p:nvSpPr>
          <p:cNvPr id="394242" name="Rectangle 2050">
            <a:extLst>
              <a:ext uri="{FF2B5EF4-FFF2-40B4-BE49-F238E27FC236}">
                <a16:creationId xmlns:a16="http://schemas.microsoft.com/office/drawing/2014/main" id="{51D91020-CD85-4788-BA87-6BB9F2A604C8}"/>
              </a:ext>
            </a:extLst>
          </p:cNvPr>
          <p:cNvSpPr>
            <a:spLocks noGrp="1" noChangeArrowheads="1"/>
          </p:cNvSpPr>
          <p:nvPr>
            <p:ph type="title"/>
          </p:nvPr>
        </p:nvSpPr>
        <p:spPr/>
        <p:txBody>
          <a:bodyPr/>
          <a:lstStyle/>
          <a:p>
            <a:r>
              <a:rPr lang="en-US" altLang="en-US"/>
              <a:t>DATA DIVISION. – FILE SECTION. (cont.)</a:t>
            </a:r>
          </a:p>
        </p:txBody>
      </p:sp>
      <p:sp>
        <p:nvSpPr>
          <p:cNvPr id="394243" name="Rectangle 2051">
            <a:extLst>
              <a:ext uri="{FF2B5EF4-FFF2-40B4-BE49-F238E27FC236}">
                <a16:creationId xmlns:a16="http://schemas.microsoft.com/office/drawing/2014/main" id="{12598BCC-DFD2-4E53-953C-5B113651C49A}"/>
              </a:ext>
            </a:extLst>
          </p:cNvPr>
          <p:cNvSpPr>
            <a:spLocks noGrp="1" noChangeArrowheads="1"/>
          </p:cNvSpPr>
          <p:nvPr>
            <p:ph type="body" idx="1"/>
          </p:nvPr>
        </p:nvSpPr>
        <p:spPr>
          <a:xfrm>
            <a:off x="609600" y="1805381"/>
            <a:ext cx="10237365" cy="3094838"/>
          </a:xfrm>
        </p:spPr>
        <p:txBody>
          <a:bodyPr/>
          <a:lstStyle/>
          <a:p>
            <a:r>
              <a:rPr lang="en-US" altLang="en-US"/>
              <a:t>The letter </a:t>
            </a:r>
            <a:r>
              <a:rPr lang="en-US" altLang="en-US">
                <a:latin typeface="Source Code Pro" panose="020B0509030403020204" pitchFamily="49" charset="0"/>
                <a:ea typeface="Source Code Pro" panose="020B0509030403020204" pitchFamily="49" charset="0"/>
              </a:rPr>
              <a:t>V</a:t>
            </a:r>
            <a:r>
              <a:rPr lang="en-US" altLang="en-US"/>
              <a:t> shows an implied decimal.</a:t>
            </a:r>
            <a:endParaRPr lang="en-US" altLang="en-US" sz="1400"/>
          </a:p>
          <a:p>
            <a:endParaRPr lang="en-US" altLang="en-US" sz="1400"/>
          </a:p>
          <a:p>
            <a:r>
              <a:rPr lang="en-US" altLang="en-US"/>
              <a:t>The computer remembers where the decimal is, but doesn’t actually reserve a byte to store it.</a:t>
            </a:r>
          </a:p>
          <a:p>
            <a:endParaRPr lang="en-US" altLang="en-US" sz="1400"/>
          </a:p>
          <a:p>
            <a:r>
              <a:rPr lang="en-US" altLang="en-US"/>
              <a:t>Declare fields of </a:t>
            </a:r>
            <a:r>
              <a:rPr lang="en-US" altLang="en-US">
                <a:latin typeface="Source Code Pro" panose="020B0509030403020204" pitchFamily="49" charset="0"/>
                <a:ea typeface="Source Code Pro" panose="020B0509030403020204" pitchFamily="49" charset="0"/>
              </a:rPr>
              <a:t>PIC 9</a:t>
            </a:r>
            <a:r>
              <a:rPr lang="en-US" altLang="en-US"/>
              <a:t>s for fields that are purely numeric and used for calculations.</a:t>
            </a:r>
          </a:p>
        </p:txBody>
      </p:sp>
      <p:sp>
        <p:nvSpPr>
          <p:cNvPr id="2" name="Footer Placeholder 1">
            <a:extLst>
              <a:ext uri="{FF2B5EF4-FFF2-40B4-BE49-F238E27FC236}">
                <a16:creationId xmlns:a16="http://schemas.microsoft.com/office/drawing/2014/main" id="{A51EF0D8-B5D5-4100-B55E-24E089184CA4}"/>
              </a:ext>
            </a:extLst>
          </p:cNvPr>
          <p:cNvSpPr>
            <a:spLocks noGrp="1"/>
          </p:cNvSpPr>
          <p:nvPr>
            <p:ph type="ftr" sz="quarter" idx="11"/>
          </p:nvPr>
        </p:nvSpPr>
        <p:spPr/>
        <p:txBody>
          <a:bodyPr/>
          <a:lstStyle/>
          <a:p>
            <a:r>
              <a:rPr lang="en-US"/>
              <a:t>© Geoffrey D. Decker 2020</a:t>
            </a:r>
          </a:p>
        </p:txBody>
      </p:sp>
    </p:spTree>
    <p:extLst>
      <p:ext uri="{BB962C8B-B14F-4D97-AF65-F5344CB8AC3E}">
        <p14:creationId xmlns:p14="http://schemas.microsoft.com/office/powerpoint/2010/main" val="2297353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4243">
                                            <p:txEl>
                                              <p:pRg st="0" end="0"/>
                                            </p:txEl>
                                          </p:spTgt>
                                        </p:tgtEl>
                                        <p:attrNameLst>
                                          <p:attrName>style.visibility</p:attrName>
                                        </p:attrNameLst>
                                      </p:cBhvr>
                                      <p:to>
                                        <p:strVal val="visible"/>
                                      </p:to>
                                    </p:set>
                                    <p:anim calcmode="lin" valueType="num">
                                      <p:cBhvr additive="base">
                                        <p:cTn id="7" dur="500" fill="hold"/>
                                        <p:tgtEl>
                                          <p:spTgt spid="394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4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94243">
                                            <p:txEl>
                                              <p:pRg st="2" end="2"/>
                                            </p:txEl>
                                          </p:spTgt>
                                        </p:tgtEl>
                                        <p:attrNameLst>
                                          <p:attrName>style.visibility</p:attrName>
                                        </p:attrNameLst>
                                      </p:cBhvr>
                                      <p:to>
                                        <p:strVal val="visible"/>
                                      </p:to>
                                    </p:set>
                                    <p:anim calcmode="lin" valueType="num">
                                      <p:cBhvr additive="base">
                                        <p:cTn id="13" dur="500" fill="hold"/>
                                        <p:tgtEl>
                                          <p:spTgt spid="39424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942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94243">
                                            <p:txEl>
                                              <p:pRg st="4" end="4"/>
                                            </p:txEl>
                                          </p:spTgt>
                                        </p:tgtEl>
                                        <p:attrNameLst>
                                          <p:attrName>style.visibility</p:attrName>
                                        </p:attrNameLst>
                                      </p:cBhvr>
                                      <p:to>
                                        <p:strVal val="visible"/>
                                      </p:to>
                                    </p:set>
                                    <p:anim calcmode="lin" valueType="num">
                                      <p:cBhvr additive="base">
                                        <p:cTn id="19" dur="500" fill="hold"/>
                                        <p:tgtEl>
                                          <p:spTgt spid="394243">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9424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43" grpId="0" build="p" bldLvl="3"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AAC27AE-9E81-4A88-A3D1-E341223492E8}"/>
              </a:ext>
            </a:extLst>
          </p:cNvPr>
          <p:cNvSpPr>
            <a:spLocks noGrp="1"/>
          </p:cNvSpPr>
          <p:nvPr>
            <p:ph type="sldNum" sz="quarter" idx="12"/>
          </p:nvPr>
        </p:nvSpPr>
        <p:spPr/>
        <p:txBody>
          <a:bodyPr/>
          <a:lstStyle/>
          <a:p>
            <a:fld id="{1E5469EC-F8D3-4E22-8C51-E0239CEFFEFB}" type="slidenum">
              <a:rPr lang="en-US" altLang="en-US"/>
              <a:pPr/>
              <a:t>19</a:t>
            </a:fld>
            <a:endParaRPr lang="en-US" altLang="en-US" sz="1400"/>
          </a:p>
        </p:txBody>
      </p:sp>
      <p:sp>
        <p:nvSpPr>
          <p:cNvPr id="303106" name="Rectangle 2">
            <a:extLst>
              <a:ext uri="{FF2B5EF4-FFF2-40B4-BE49-F238E27FC236}">
                <a16:creationId xmlns:a16="http://schemas.microsoft.com/office/drawing/2014/main" id="{83D220A2-56E1-49C3-90B3-23D069218B3B}"/>
              </a:ext>
            </a:extLst>
          </p:cNvPr>
          <p:cNvSpPr>
            <a:spLocks noGrp="1" noChangeArrowheads="1"/>
          </p:cNvSpPr>
          <p:nvPr>
            <p:ph type="title"/>
          </p:nvPr>
        </p:nvSpPr>
        <p:spPr/>
        <p:txBody>
          <a:bodyPr/>
          <a:lstStyle/>
          <a:p>
            <a:r>
              <a:rPr lang="en-US" altLang="en-US"/>
              <a:t>DATA DIVISION.  FILE SECTION. (cont.)</a:t>
            </a:r>
          </a:p>
        </p:txBody>
      </p:sp>
      <p:sp>
        <p:nvSpPr>
          <p:cNvPr id="303107" name="Rectangle 3">
            <a:extLst>
              <a:ext uri="{FF2B5EF4-FFF2-40B4-BE49-F238E27FC236}">
                <a16:creationId xmlns:a16="http://schemas.microsoft.com/office/drawing/2014/main" id="{0795844E-92E1-4EF0-BE56-D9ED4197F9A3}"/>
              </a:ext>
            </a:extLst>
          </p:cNvPr>
          <p:cNvSpPr>
            <a:spLocks noGrp="1" noChangeArrowheads="1"/>
          </p:cNvSpPr>
          <p:nvPr>
            <p:ph type="body" idx="1"/>
          </p:nvPr>
        </p:nvSpPr>
        <p:spPr>
          <a:xfrm>
            <a:off x="609600" y="1752600"/>
            <a:ext cx="10134600" cy="4267200"/>
          </a:xfrm>
        </p:spPr>
        <p:txBody>
          <a:bodyPr>
            <a:normAutofit/>
          </a:bodyPr>
          <a:lstStyle/>
          <a:p>
            <a:r>
              <a:rPr lang="en-US" altLang="en-US"/>
              <a:t>We use the letter </a:t>
            </a:r>
            <a:r>
              <a:rPr lang="en-US" altLang="en-US">
                <a:latin typeface="Source Code Pro" panose="020B0509030403020204" pitchFamily="49" charset="0"/>
                <a:ea typeface="Source Code Pro" panose="020B0509030403020204" pitchFamily="49" charset="0"/>
              </a:rPr>
              <a:t>X</a:t>
            </a:r>
            <a:r>
              <a:rPr lang="en-US" altLang="en-US"/>
              <a:t> for alphanumeric fields (like name, address).</a:t>
            </a:r>
          </a:p>
          <a:p>
            <a:endParaRPr lang="en-US" altLang="en-US" sz="1800"/>
          </a:p>
          <a:p>
            <a:pPr lvl="1"/>
            <a:r>
              <a:rPr lang="en-US" altLang="en-US"/>
              <a:t>e.g., </a:t>
            </a:r>
            <a:r>
              <a:rPr lang="en-US" altLang="en-US">
                <a:latin typeface="Source Code Pro" panose="020B0509030403020204" pitchFamily="49" charset="0"/>
                <a:ea typeface="Source Code Pro" panose="020B0509030403020204" pitchFamily="49" charset="0"/>
              </a:rPr>
              <a:t>PIC  XXXXX</a:t>
            </a:r>
            <a:r>
              <a:rPr lang="en-US" altLang="en-US"/>
              <a:t>	or  </a:t>
            </a:r>
            <a:r>
              <a:rPr lang="en-US" altLang="en-US">
                <a:latin typeface="Source Code Pro" panose="020B0509030403020204" pitchFamily="49" charset="0"/>
                <a:ea typeface="Source Code Pro" panose="020B0509030403020204" pitchFamily="49" charset="0"/>
              </a:rPr>
              <a:t>PIC  X(25)</a:t>
            </a:r>
            <a:r>
              <a:rPr lang="en-US" altLang="en-US"/>
              <a:t>.</a:t>
            </a:r>
          </a:p>
          <a:p>
            <a:pPr lvl="1"/>
            <a:endParaRPr lang="en-US" altLang="en-US" sz="1400"/>
          </a:p>
          <a:p>
            <a:pPr lvl="1"/>
            <a:r>
              <a:rPr lang="en-US" altLang="en-US"/>
              <a:t>Called a </a:t>
            </a:r>
            <a:r>
              <a:rPr lang="en-US" altLang="en-US" i="1"/>
              <a:t>character string</a:t>
            </a:r>
            <a:r>
              <a:rPr lang="en-US" altLang="en-US"/>
              <a:t>, but </a:t>
            </a:r>
            <a:r>
              <a:rPr lang="en-US" altLang="en-US" i="1"/>
              <a:t>not</a:t>
            </a:r>
            <a:r>
              <a:rPr lang="en-US" altLang="en-US"/>
              <a:t> the same as a character string in C because no ending null character.</a:t>
            </a:r>
          </a:p>
          <a:p>
            <a:pPr lvl="1"/>
            <a:endParaRPr lang="en-US" altLang="en-US" sz="1800"/>
          </a:p>
          <a:p>
            <a:r>
              <a:rPr lang="en-US" altLang="en-US"/>
              <a:t>Use “A” for alphabetic fields;  rare.</a:t>
            </a:r>
          </a:p>
          <a:p>
            <a:pPr lvl="1"/>
            <a:endParaRPr lang="en-US" altLang="en-US"/>
          </a:p>
        </p:txBody>
      </p:sp>
      <p:sp>
        <p:nvSpPr>
          <p:cNvPr id="2" name="Footer Placeholder 1">
            <a:extLst>
              <a:ext uri="{FF2B5EF4-FFF2-40B4-BE49-F238E27FC236}">
                <a16:creationId xmlns:a16="http://schemas.microsoft.com/office/drawing/2014/main" id="{7E46B3AA-63C8-4C61-9997-8A30DA646897}"/>
              </a:ext>
            </a:extLst>
          </p:cNvPr>
          <p:cNvSpPr>
            <a:spLocks noGrp="1"/>
          </p:cNvSpPr>
          <p:nvPr>
            <p:ph type="ftr" sz="quarter" idx="11"/>
          </p:nvPr>
        </p:nvSpPr>
        <p:spPr/>
        <p:txBody>
          <a:bodyPr/>
          <a:lstStyle/>
          <a:p>
            <a:r>
              <a:rPr lang="en-US"/>
              <a:t>© Geoffrey D. Decker 2020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3107">
                                            <p:txEl>
                                              <p:pRg st="0" end="0"/>
                                            </p:txEl>
                                          </p:spTgt>
                                        </p:tgtEl>
                                        <p:attrNameLst>
                                          <p:attrName>style.visibility</p:attrName>
                                        </p:attrNameLst>
                                      </p:cBhvr>
                                      <p:to>
                                        <p:strVal val="visible"/>
                                      </p:to>
                                    </p:set>
                                    <p:anim calcmode="lin" valueType="num">
                                      <p:cBhvr additive="base">
                                        <p:cTn id="7" dur="500" fill="hold"/>
                                        <p:tgtEl>
                                          <p:spTgt spid="3031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31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3107">
                                            <p:txEl>
                                              <p:pRg st="2" end="2"/>
                                            </p:txEl>
                                          </p:spTgt>
                                        </p:tgtEl>
                                        <p:attrNameLst>
                                          <p:attrName>style.visibility</p:attrName>
                                        </p:attrNameLst>
                                      </p:cBhvr>
                                      <p:to>
                                        <p:strVal val="visible"/>
                                      </p:to>
                                    </p:set>
                                    <p:anim calcmode="lin" valueType="num">
                                      <p:cBhvr additive="base">
                                        <p:cTn id="13" dur="500" fill="hold"/>
                                        <p:tgtEl>
                                          <p:spTgt spid="303107">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0310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03107">
                                            <p:txEl>
                                              <p:pRg st="4" end="4"/>
                                            </p:txEl>
                                          </p:spTgt>
                                        </p:tgtEl>
                                        <p:attrNameLst>
                                          <p:attrName>style.visibility</p:attrName>
                                        </p:attrNameLst>
                                      </p:cBhvr>
                                      <p:to>
                                        <p:strVal val="visible"/>
                                      </p:to>
                                    </p:set>
                                    <p:anim calcmode="lin" valueType="num">
                                      <p:cBhvr additive="base">
                                        <p:cTn id="19" dur="500" fill="hold"/>
                                        <p:tgtEl>
                                          <p:spTgt spid="303107">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0310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03107">
                                            <p:txEl>
                                              <p:pRg st="6" end="6"/>
                                            </p:txEl>
                                          </p:spTgt>
                                        </p:tgtEl>
                                        <p:attrNameLst>
                                          <p:attrName>style.visibility</p:attrName>
                                        </p:attrNameLst>
                                      </p:cBhvr>
                                      <p:to>
                                        <p:strVal val="visible"/>
                                      </p:to>
                                    </p:set>
                                    <p:anim calcmode="lin" valueType="num">
                                      <p:cBhvr additive="base">
                                        <p:cTn id="25" dur="500" fill="hold"/>
                                        <p:tgtEl>
                                          <p:spTgt spid="303107">
                                            <p:txEl>
                                              <p:pRg st="6" end="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03107">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7" grpId="0" build="p" bldLvl="2"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DA60AB1-8D63-46DF-B9BB-91D501B7214D}"/>
              </a:ext>
            </a:extLst>
          </p:cNvPr>
          <p:cNvSpPr>
            <a:spLocks noGrp="1"/>
          </p:cNvSpPr>
          <p:nvPr>
            <p:ph type="sldNum" sz="quarter" idx="12"/>
          </p:nvPr>
        </p:nvSpPr>
        <p:spPr/>
        <p:txBody>
          <a:bodyPr/>
          <a:lstStyle/>
          <a:p>
            <a:fld id="{E5CA3EC2-B5BC-45DF-80E2-D6C41668201E}" type="slidenum">
              <a:rPr lang="en-US" altLang="en-US"/>
              <a:pPr/>
              <a:t>2</a:t>
            </a:fld>
            <a:endParaRPr lang="en-US" altLang="en-US" sz="1400"/>
          </a:p>
        </p:txBody>
      </p:sp>
      <p:sp>
        <p:nvSpPr>
          <p:cNvPr id="32770" name="Rectangle 2">
            <a:extLst>
              <a:ext uri="{FF2B5EF4-FFF2-40B4-BE49-F238E27FC236}">
                <a16:creationId xmlns:a16="http://schemas.microsoft.com/office/drawing/2014/main" id="{C3B31AE5-FF8B-4568-A86B-A18398845F7B}"/>
              </a:ext>
            </a:extLst>
          </p:cNvPr>
          <p:cNvSpPr>
            <a:spLocks noGrp="1" noChangeArrowheads="1"/>
          </p:cNvSpPr>
          <p:nvPr>
            <p:ph type="title"/>
          </p:nvPr>
        </p:nvSpPr>
        <p:spPr/>
        <p:txBody>
          <a:bodyPr/>
          <a:lstStyle/>
          <a:p>
            <a:r>
              <a:rPr lang="en-US" altLang="en-US" u="sng"/>
              <a:t>CO</a:t>
            </a:r>
            <a:r>
              <a:rPr lang="en-US" altLang="en-US"/>
              <a:t>mmon </a:t>
            </a:r>
            <a:r>
              <a:rPr lang="en-US" altLang="en-US" u="sng"/>
              <a:t>B</a:t>
            </a:r>
            <a:r>
              <a:rPr lang="en-US" altLang="en-US"/>
              <a:t>usiness </a:t>
            </a:r>
            <a:r>
              <a:rPr lang="en-US" altLang="en-US" u="sng"/>
              <a:t>O</a:t>
            </a:r>
            <a:r>
              <a:rPr lang="en-US" altLang="en-US"/>
              <a:t>riented </a:t>
            </a:r>
            <a:r>
              <a:rPr lang="en-US" altLang="en-US" u="sng"/>
              <a:t>L</a:t>
            </a:r>
            <a:r>
              <a:rPr lang="en-US" altLang="en-US"/>
              <a:t>anguage</a:t>
            </a:r>
          </a:p>
        </p:txBody>
      </p:sp>
      <p:sp>
        <p:nvSpPr>
          <p:cNvPr id="32771" name="Rectangle 3">
            <a:extLst>
              <a:ext uri="{FF2B5EF4-FFF2-40B4-BE49-F238E27FC236}">
                <a16:creationId xmlns:a16="http://schemas.microsoft.com/office/drawing/2014/main" id="{1BD684DC-C87B-4812-9321-7BC8AAFE73E9}"/>
              </a:ext>
            </a:extLst>
          </p:cNvPr>
          <p:cNvSpPr>
            <a:spLocks noGrp="1" noChangeArrowheads="1"/>
          </p:cNvSpPr>
          <p:nvPr>
            <p:ph type="body" idx="1"/>
          </p:nvPr>
        </p:nvSpPr>
        <p:spPr>
          <a:xfrm>
            <a:off x="609600" y="1524000"/>
            <a:ext cx="10464800" cy="4648200"/>
          </a:xfrm>
        </p:spPr>
        <p:txBody>
          <a:bodyPr/>
          <a:lstStyle/>
          <a:p>
            <a:r>
              <a:rPr lang="en-US"/>
              <a:t>COBOL is a compiled English-like computer programming </a:t>
            </a:r>
            <a:br>
              <a:rPr lang="en-US"/>
            </a:br>
            <a:r>
              <a:rPr lang="en-US"/>
              <a:t>language designed for business use. </a:t>
            </a:r>
          </a:p>
          <a:p>
            <a:endParaRPr lang="en-US" sz="800"/>
          </a:p>
          <a:p>
            <a:r>
              <a:rPr lang="en-US"/>
              <a:t>It is imperative, procedural and, since 2002, object-oriented. </a:t>
            </a:r>
          </a:p>
          <a:p>
            <a:endParaRPr lang="en-US" sz="800"/>
          </a:p>
          <a:p>
            <a:r>
              <a:rPr lang="en-US"/>
              <a:t>COBOL is primarily used in business, finance, and administrative systems for companies and governments.</a:t>
            </a:r>
          </a:p>
          <a:p>
            <a:endParaRPr lang="en-US" sz="800"/>
          </a:p>
          <a:p>
            <a:r>
              <a:rPr lang="en-US"/>
              <a:t>Invented in 1959 by Grace Hopper.</a:t>
            </a:r>
          </a:p>
          <a:p>
            <a:endParaRPr lang="en-US" sz="800"/>
          </a:p>
          <a:p>
            <a:r>
              <a:rPr lang="en-US"/>
              <a:t>Designed by Howard Bromberg, Norman Discount, Vernon Reeves, Jean E. Sammet, William Selden, Gertrude Tierney</a:t>
            </a:r>
          </a:p>
          <a:p>
            <a:endParaRPr lang="en-US" altLang="en-US"/>
          </a:p>
        </p:txBody>
      </p:sp>
      <p:sp>
        <p:nvSpPr>
          <p:cNvPr id="2" name="Footer Placeholder 1">
            <a:extLst>
              <a:ext uri="{FF2B5EF4-FFF2-40B4-BE49-F238E27FC236}">
                <a16:creationId xmlns:a16="http://schemas.microsoft.com/office/drawing/2014/main" id="{0208619B-CEEF-4F4A-B317-E95376B8D1B0}"/>
              </a:ext>
            </a:extLst>
          </p:cNvPr>
          <p:cNvSpPr>
            <a:spLocks noGrp="1"/>
          </p:cNvSpPr>
          <p:nvPr>
            <p:ph type="ftr" sz="quarter" idx="11"/>
          </p:nvPr>
        </p:nvSpPr>
        <p:spPr/>
        <p:txBody>
          <a:bodyPr/>
          <a:lstStyle/>
          <a:p>
            <a:r>
              <a:rPr lang="en-US"/>
              <a:t>© Geoffrey D. Decker 2020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2770">
                                            <p:txEl>
                                              <p:pRg st="0" end="0"/>
                                            </p:txEl>
                                          </p:spTgt>
                                        </p:tgtEl>
                                        <p:attrNameLst>
                                          <p:attrName>style.visibility</p:attrName>
                                        </p:attrNameLst>
                                      </p:cBhvr>
                                      <p:to>
                                        <p:strVal val="visible"/>
                                      </p:to>
                                    </p:set>
                                    <p:animEffect transition="in" filter="box(out)">
                                      <p:cBhvr>
                                        <p:cTn id="7" dur="500"/>
                                        <p:tgtEl>
                                          <p:spTgt spid="32770">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2771">
                                            <p:txEl>
                                              <p:pRg st="0" end="0"/>
                                            </p:txEl>
                                          </p:spTgt>
                                        </p:tgtEl>
                                        <p:attrNameLst>
                                          <p:attrName>style.visibility</p:attrName>
                                        </p:attrNameLst>
                                      </p:cBhvr>
                                      <p:to>
                                        <p:strVal val="visible"/>
                                      </p:to>
                                    </p:set>
                                    <p:anim calcmode="lin" valueType="num">
                                      <p:cBhvr additive="base">
                                        <p:cTn id="12" dur="500" fill="hold"/>
                                        <p:tgtEl>
                                          <p:spTgt spid="32771">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27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2771">
                                            <p:txEl>
                                              <p:pRg st="2" end="2"/>
                                            </p:txEl>
                                          </p:spTgt>
                                        </p:tgtEl>
                                        <p:attrNameLst>
                                          <p:attrName>style.visibility</p:attrName>
                                        </p:attrNameLst>
                                      </p:cBhvr>
                                      <p:to>
                                        <p:strVal val="visible"/>
                                      </p:to>
                                    </p:set>
                                    <p:anim calcmode="lin" valueType="num">
                                      <p:cBhvr additive="base">
                                        <p:cTn id="18" dur="500" fill="hold"/>
                                        <p:tgtEl>
                                          <p:spTgt spid="32771">
                                            <p:txEl>
                                              <p:pRg st="2" end="2"/>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327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2771">
                                            <p:txEl>
                                              <p:pRg st="4" end="4"/>
                                            </p:txEl>
                                          </p:spTgt>
                                        </p:tgtEl>
                                        <p:attrNameLst>
                                          <p:attrName>style.visibility</p:attrName>
                                        </p:attrNameLst>
                                      </p:cBhvr>
                                      <p:to>
                                        <p:strVal val="visible"/>
                                      </p:to>
                                    </p:set>
                                    <p:anim calcmode="lin" valueType="num">
                                      <p:cBhvr additive="base">
                                        <p:cTn id="24" dur="500" fill="hold"/>
                                        <p:tgtEl>
                                          <p:spTgt spid="32771">
                                            <p:txEl>
                                              <p:pRg st="4" end="4"/>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3277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32771">
                                            <p:txEl>
                                              <p:pRg st="6" end="6"/>
                                            </p:txEl>
                                          </p:spTgt>
                                        </p:tgtEl>
                                        <p:attrNameLst>
                                          <p:attrName>style.visibility</p:attrName>
                                        </p:attrNameLst>
                                      </p:cBhvr>
                                      <p:to>
                                        <p:strVal val="visible"/>
                                      </p:to>
                                    </p:set>
                                    <p:anim calcmode="lin" valueType="num">
                                      <p:cBhvr additive="base">
                                        <p:cTn id="30" dur="500" fill="hold"/>
                                        <p:tgtEl>
                                          <p:spTgt spid="32771">
                                            <p:txEl>
                                              <p:pRg st="6" end="6"/>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3277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32771">
                                            <p:txEl>
                                              <p:pRg st="8" end="8"/>
                                            </p:txEl>
                                          </p:spTgt>
                                        </p:tgtEl>
                                        <p:attrNameLst>
                                          <p:attrName>style.visibility</p:attrName>
                                        </p:attrNameLst>
                                      </p:cBhvr>
                                      <p:to>
                                        <p:strVal val="visible"/>
                                      </p:to>
                                    </p:set>
                                    <p:anim calcmode="lin" valueType="num">
                                      <p:cBhvr additive="base">
                                        <p:cTn id="36" dur="500" fill="hold"/>
                                        <p:tgtEl>
                                          <p:spTgt spid="32771">
                                            <p:txEl>
                                              <p:pRg st="8" end="8"/>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32771">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build="p" autoUpdateAnimBg="0" advAuto="0"/>
      <p:bldP spid="32771"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9F1D206-0577-457B-B7E5-3D592BAD61D5}"/>
              </a:ext>
            </a:extLst>
          </p:cNvPr>
          <p:cNvSpPr>
            <a:spLocks noGrp="1"/>
          </p:cNvSpPr>
          <p:nvPr>
            <p:ph type="sldNum" sz="quarter" idx="12"/>
          </p:nvPr>
        </p:nvSpPr>
        <p:spPr/>
        <p:txBody>
          <a:bodyPr/>
          <a:lstStyle/>
          <a:p>
            <a:fld id="{AB0499E0-0C11-4A4F-98FC-318AF3C83A91}" type="slidenum">
              <a:rPr lang="en-US" altLang="en-US"/>
              <a:pPr/>
              <a:t>20</a:t>
            </a:fld>
            <a:endParaRPr lang="en-US" altLang="en-US" sz="1400"/>
          </a:p>
        </p:txBody>
      </p:sp>
      <p:sp>
        <p:nvSpPr>
          <p:cNvPr id="126978" name="Rectangle 2">
            <a:extLst>
              <a:ext uri="{FF2B5EF4-FFF2-40B4-BE49-F238E27FC236}">
                <a16:creationId xmlns:a16="http://schemas.microsoft.com/office/drawing/2014/main" id="{DD995E39-4EF2-429C-B4C0-B5FA8CC54C42}"/>
              </a:ext>
            </a:extLst>
          </p:cNvPr>
          <p:cNvSpPr>
            <a:spLocks noGrp="1" noChangeArrowheads="1"/>
          </p:cNvSpPr>
          <p:nvPr>
            <p:ph type="title"/>
          </p:nvPr>
        </p:nvSpPr>
        <p:spPr/>
        <p:txBody>
          <a:bodyPr/>
          <a:lstStyle/>
          <a:p>
            <a:r>
              <a:rPr lang="en-US" altLang="en-US"/>
              <a:t>DATA DIVISION.  FILE SECTION. (cont.) </a:t>
            </a:r>
          </a:p>
        </p:txBody>
      </p:sp>
      <p:sp>
        <p:nvSpPr>
          <p:cNvPr id="126979" name="Rectangle 3">
            <a:extLst>
              <a:ext uri="{FF2B5EF4-FFF2-40B4-BE49-F238E27FC236}">
                <a16:creationId xmlns:a16="http://schemas.microsoft.com/office/drawing/2014/main" id="{CC8F3473-1B91-4532-B81E-28079F9BE0DB}"/>
              </a:ext>
            </a:extLst>
          </p:cNvPr>
          <p:cNvSpPr>
            <a:spLocks noGrp="1" noChangeArrowheads="1"/>
          </p:cNvSpPr>
          <p:nvPr>
            <p:ph type="body" idx="1"/>
          </p:nvPr>
        </p:nvSpPr>
        <p:spPr>
          <a:xfrm>
            <a:off x="609600" y="1241570"/>
            <a:ext cx="10972800" cy="5006829"/>
          </a:xfrm>
        </p:spPr>
        <p:txBody>
          <a:bodyPr>
            <a:normAutofit/>
          </a:bodyPr>
          <a:lstStyle/>
          <a:p>
            <a:r>
              <a:rPr lang="en-US" altLang="en-US">
                <a:latin typeface="Source Code Pro" panose="020B0509030403020204" pitchFamily="49" charset="0"/>
                <a:ea typeface="Source Code Pro" panose="020B0509030403020204" pitchFamily="49" charset="0"/>
              </a:rPr>
              <a:t>PIC</a:t>
            </a:r>
            <a:r>
              <a:rPr lang="en-US" altLang="en-US"/>
              <a:t> clause lengths under the </a:t>
            </a:r>
            <a:r>
              <a:rPr lang="en-US" altLang="en-US">
                <a:latin typeface="Source Code Pro" panose="020B0509030403020204" pitchFamily="49" charset="0"/>
                <a:ea typeface="Source Code Pro" panose="020B0509030403020204" pitchFamily="49" charset="0"/>
              </a:rPr>
              <a:t>01</a:t>
            </a:r>
            <a:r>
              <a:rPr lang="en-US" altLang="en-US"/>
              <a:t>-level in an </a:t>
            </a:r>
            <a:r>
              <a:rPr lang="en-US" altLang="en-US">
                <a:latin typeface="Source Code Pro" panose="020B0509030403020204" pitchFamily="49" charset="0"/>
                <a:ea typeface="Source Code Pro" panose="020B0509030403020204" pitchFamily="49" charset="0"/>
              </a:rPr>
              <a:t>FD</a:t>
            </a:r>
            <a:r>
              <a:rPr lang="en-US" altLang="en-US"/>
              <a:t> should add </a:t>
            </a:r>
            <a:br>
              <a:rPr lang="en-US" altLang="en-US"/>
            </a:br>
            <a:r>
              <a:rPr lang="en-US" altLang="en-US"/>
              <a:t>up to the record length.</a:t>
            </a:r>
          </a:p>
          <a:p>
            <a:endParaRPr lang="en-US" altLang="en-US" sz="1400"/>
          </a:p>
          <a:p>
            <a:r>
              <a:rPr lang="en-US" altLang="en-US"/>
              <a:t>Here, record length in file should be 80 bytes, a pretty standard </a:t>
            </a:r>
            <a:br>
              <a:rPr lang="en-US" altLang="en-US"/>
            </a:br>
            <a:r>
              <a:rPr lang="en-US" altLang="en-US"/>
              <a:t>length for input records in CSCI 465:</a:t>
            </a:r>
          </a:p>
          <a:p>
            <a:endParaRPr lang="en-US" altLang="en-US" sz="1400"/>
          </a:p>
          <a:p>
            <a:pPr lvl="1">
              <a:buFontTx/>
              <a:buNone/>
            </a:pPr>
            <a:r>
              <a:rPr lang="en-US" altLang="en-US">
                <a:latin typeface="Source Code Pro" panose="020B0509030403020204" pitchFamily="49" charset="0"/>
                <a:ea typeface="Source Code Pro" panose="020B0509030403020204" pitchFamily="49" charset="0"/>
              </a:rPr>
              <a:t>01  STUDENT-RECORD.</a:t>
            </a:r>
          </a:p>
          <a:p>
            <a:pPr lvl="1">
              <a:buFontTx/>
              <a:buNone/>
            </a:pPr>
            <a:r>
              <a:rPr lang="en-US" altLang="en-US">
                <a:latin typeface="Source Code Pro" panose="020B0509030403020204" pitchFamily="49" charset="0"/>
                <a:ea typeface="Source Code Pro" panose="020B0509030403020204" pitchFamily="49" charset="0"/>
              </a:rPr>
              <a:t>    05  IN-STUDENT-NME        PIC X(25).</a:t>
            </a:r>
          </a:p>
          <a:p>
            <a:pPr lvl="1">
              <a:buFontTx/>
              <a:buNone/>
            </a:pPr>
            <a:r>
              <a:rPr lang="en-US" altLang="en-US">
                <a:latin typeface="Source Code Pro" panose="020B0509030403020204" pitchFamily="49" charset="0"/>
                <a:ea typeface="Source Code Pro" panose="020B0509030403020204" pitchFamily="49" charset="0"/>
              </a:rPr>
              <a:t>    05  IN-STUDENT-CREDITS    PIC 9(3).</a:t>
            </a:r>
          </a:p>
          <a:p>
            <a:pPr lvl="1">
              <a:buFontTx/>
              <a:buNone/>
            </a:pPr>
            <a:r>
              <a:rPr lang="en-US" altLang="en-US">
                <a:latin typeface="Source Code Pro" panose="020B0509030403020204" pitchFamily="49" charset="0"/>
                <a:ea typeface="Source Code Pro" panose="020B0509030403020204" pitchFamily="49" charset="0"/>
              </a:rPr>
              <a:t>    05  IN-STUDENT-MAJOR      PIC X(15).</a:t>
            </a:r>
          </a:p>
          <a:p>
            <a:pPr lvl="1">
              <a:buFontTx/>
              <a:buNone/>
            </a:pPr>
            <a:r>
              <a:rPr lang="en-US" altLang="en-US">
                <a:latin typeface="Source Code Pro" panose="020B0509030403020204" pitchFamily="49" charset="0"/>
                <a:ea typeface="Source Code Pro" panose="020B0509030403020204" pitchFamily="49" charset="0"/>
              </a:rPr>
              <a:t>    05  FILLER                PIC X(37).</a:t>
            </a:r>
          </a:p>
          <a:p>
            <a:endParaRPr lang="en-US" altLang="en-US"/>
          </a:p>
        </p:txBody>
      </p:sp>
      <p:sp>
        <p:nvSpPr>
          <p:cNvPr id="2" name="Footer Placeholder 1">
            <a:extLst>
              <a:ext uri="{FF2B5EF4-FFF2-40B4-BE49-F238E27FC236}">
                <a16:creationId xmlns:a16="http://schemas.microsoft.com/office/drawing/2014/main" id="{2F272A93-DC6A-482D-916B-15D10CB8DAE4}"/>
              </a:ext>
            </a:extLst>
          </p:cNvPr>
          <p:cNvSpPr>
            <a:spLocks noGrp="1"/>
          </p:cNvSpPr>
          <p:nvPr>
            <p:ph type="ftr" sz="quarter" idx="11"/>
          </p:nvPr>
        </p:nvSpPr>
        <p:spPr/>
        <p:txBody>
          <a:bodyPr/>
          <a:lstStyle/>
          <a:p>
            <a:r>
              <a:rPr lang="en-US"/>
              <a:t>© Geoffrey D. Decker 2020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6979">
                                            <p:txEl>
                                              <p:pRg st="0" end="0"/>
                                            </p:txEl>
                                          </p:spTgt>
                                        </p:tgtEl>
                                        <p:attrNameLst>
                                          <p:attrName>style.visibility</p:attrName>
                                        </p:attrNameLst>
                                      </p:cBhvr>
                                      <p:to>
                                        <p:strVal val="visible"/>
                                      </p:to>
                                    </p:set>
                                    <p:anim calcmode="lin" valueType="num">
                                      <p:cBhvr additive="base">
                                        <p:cTn id="7" dur="500" fill="hold"/>
                                        <p:tgtEl>
                                          <p:spTgt spid="1269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69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6979">
                                            <p:txEl>
                                              <p:pRg st="2" end="2"/>
                                            </p:txEl>
                                          </p:spTgt>
                                        </p:tgtEl>
                                        <p:attrNameLst>
                                          <p:attrName>style.visibility</p:attrName>
                                        </p:attrNameLst>
                                      </p:cBhvr>
                                      <p:to>
                                        <p:strVal val="visible"/>
                                      </p:to>
                                    </p:set>
                                    <p:anim calcmode="lin" valueType="num">
                                      <p:cBhvr additive="base">
                                        <p:cTn id="13" dur="500" fill="hold"/>
                                        <p:tgtEl>
                                          <p:spTgt spid="126979">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6979">
                                            <p:txEl>
                                              <p:pRg st="2" end="2"/>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126979">
                                            <p:txEl>
                                              <p:pRg st="4" end="4"/>
                                            </p:txEl>
                                          </p:spTgt>
                                        </p:tgtEl>
                                        <p:attrNameLst>
                                          <p:attrName>style.visibility</p:attrName>
                                        </p:attrNameLst>
                                      </p:cBhvr>
                                      <p:to>
                                        <p:strVal val="visible"/>
                                      </p:to>
                                    </p:set>
                                    <p:anim calcmode="lin" valueType="num">
                                      <p:cBhvr additive="base">
                                        <p:cTn id="17" dur="500" fill="hold"/>
                                        <p:tgtEl>
                                          <p:spTgt spid="126979">
                                            <p:txEl>
                                              <p:pRg st="4" end="4"/>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26979">
                                            <p:txEl>
                                              <p:pRg st="4" end="4"/>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26979">
                                            <p:txEl>
                                              <p:pRg st="5" end="5"/>
                                            </p:txEl>
                                          </p:spTgt>
                                        </p:tgtEl>
                                        <p:attrNameLst>
                                          <p:attrName>style.visibility</p:attrName>
                                        </p:attrNameLst>
                                      </p:cBhvr>
                                      <p:to>
                                        <p:strVal val="visible"/>
                                      </p:to>
                                    </p:set>
                                    <p:anim calcmode="lin" valueType="num">
                                      <p:cBhvr additive="base">
                                        <p:cTn id="21" dur="500" fill="hold"/>
                                        <p:tgtEl>
                                          <p:spTgt spid="126979">
                                            <p:txEl>
                                              <p:pRg st="5" end="5"/>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26979">
                                            <p:txEl>
                                              <p:pRg st="5" end="5"/>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126979">
                                            <p:txEl>
                                              <p:pRg st="6" end="6"/>
                                            </p:txEl>
                                          </p:spTgt>
                                        </p:tgtEl>
                                        <p:attrNameLst>
                                          <p:attrName>style.visibility</p:attrName>
                                        </p:attrNameLst>
                                      </p:cBhvr>
                                      <p:to>
                                        <p:strVal val="visible"/>
                                      </p:to>
                                    </p:set>
                                    <p:anim calcmode="lin" valueType="num">
                                      <p:cBhvr additive="base">
                                        <p:cTn id="25" dur="500" fill="hold"/>
                                        <p:tgtEl>
                                          <p:spTgt spid="126979">
                                            <p:txEl>
                                              <p:pRg st="6" end="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6979">
                                            <p:txEl>
                                              <p:pRg st="6" end="6"/>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126979">
                                            <p:txEl>
                                              <p:pRg st="7" end="7"/>
                                            </p:txEl>
                                          </p:spTgt>
                                        </p:tgtEl>
                                        <p:attrNameLst>
                                          <p:attrName>style.visibility</p:attrName>
                                        </p:attrNameLst>
                                      </p:cBhvr>
                                      <p:to>
                                        <p:strVal val="visible"/>
                                      </p:to>
                                    </p:set>
                                    <p:anim calcmode="lin" valueType="num">
                                      <p:cBhvr additive="base">
                                        <p:cTn id="29" dur="500" fill="hold"/>
                                        <p:tgtEl>
                                          <p:spTgt spid="126979">
                                            <p:txEl>
                                              <p:pRg st="7" end="7"/>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26979">
                                            <p:txEl>
                                              <p:pRg st="7" end="7"/>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126979">
                                            <p:txEl>
                                              <p:pRg st="8" end="8"/>
                                            </p:txEl>
                                          </p:spTgt>
                                        </p:tgtEl>
                                        <p:attrNameLst>
                                          <p:attrName>style.visibility</p:attrName>
                                        </p:attrNameLst>
                                      </p:cBhvr>
                                      <p:to>
                                        <p:strVal val="visible"/>
                                      </p:to>
                                    </p:set>
                                    <p:anim calcmode="lin" valueType="num">
                                      <p:cBhvr additive="base">
                                        <p:cTn id="33" dur="500" fill="hold"/>
                                        <p:tgtEl>
                                          <p:spTgt spid="126979">
                                            <p:txEl>
                                              <p:pRg st="8" end="8"/>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26979">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D786580-8674-4F40-94CC-3E9F0C0E77FB}"/>
              </a:ext>
            </a:extLst>
          </p:cNvPr>
          <p:cNvSpPr>
            <a:spLocks noGrp="1"/>
          </p:cNvSpPr>
          <p:nvPr>
            <p:ph type="sldNum" sz="quarter" idx="12"/>
          </p:nvPr>
        </p:nvSpPr>
        <p:spPr/>
        <p:txBody>
          <a:bodyPr/>
          <a:lstStyle/>
          <a:p>
            <a:fld id="{434F0E26-A1B8-4411-85F2-C7ECF884DB22}" type="slidenum">
              <a:rPr lang="en-US" altLang="en-US"/>
              <a:pPr/>
              <a:t>21</a:t>
            </a:fld>
            <a:endParaRPr lang="en-US" altLang="en-US" sz="1400"/>
          </a:p>
        </p:txBody>
      </p:sp>
      <p:sp>
        <p:nvSpPr>
          <p:cNvPr id="304130" name="Rectangle 1026">
            <a:extLst>
              <a:ext uri="{FF2B5EF4-FFF2-40B4-BE49-F238E27FC236}">
                <a16:creationId xmlns:a16="http://schemas.microsoft.com/office/drawing/2014/main" id="{76CCC81D-D8AD-46B7-9E48-1064EDBB7C95}"/>
              </a:ext>
            </a:extLst>
          </p:cNvPr>
          <p:cNvSpPr>
            <a:spLocks noGrp="1" noChangeArrowheads="1"/>
          </p:cNvSpPr>
          <p:nvPr>
            <p:ph type="title"/>
          </p:nvPr>
        </p:nvSpPr>
        <p:spPr/>
        <p:txBody>
          <a:bodyPr/>
          <a:lstStyle/>
          <a:p>
            <a:r>
              <a:rPr lang="en-US" altLang="en-US"/>
              <a:t>DATA DIVISION.  FILE SECTION. (cont.)</a:t>
            </a:r>
          </a:p>
        </p:txBody>
      </p:sp>
      <p:sp>
        <p:nvSpPr>
          <p:cNvPr id="304131" name="Rectangle 1027">
            <a:extLst>
              <a:ext uri="{FF2B5EF4-FFF2-40B4-BE49-F238E27FC236}">
                <a16:creationId xmlns:a16="http://schemas.microsoft.com/office/drawing/2014/main" id="{6C9E977A-ECDF-48D2-8FD5-E46B20156743}"/>
              </a:ext>
            </a:extLst>
          </p:cNvPr>
          <p:cNvSpPr>
            <a:spLocks noGrp="1" noChangeArrowheads="1"/>
          </p:cNvSpPr>
          <p:nvPr>
            <p:ph type="body" idx="1"/>
          </p:nvPr>
        </p:nvSpPr>
        <p:spPr>
          <a:xfrm>
            <a:off x="609600" y="2133600"/>
            <a:ext cx="9829800" cy="3886200"/>
          </a:xfrm>
        </p:spPr>
        <p:txBody>
          <a:bodyPr/>
          <a:lstStyle/>
          <a:p>
            <a:r>
              <a:rPr lang="en-US" altLang="en-US"/>
              <a:t>If the number of bytes in the logical record (01 item in the program) does not match the number of bytes in the physical record on disk, the program will terminate abruptly.</a:t>
            </a:r>
          </a:p>
          <a:p>
            <a:endParaRPr lang="en-US" altLang="en-US" sz="1800"/>
          </a:p>
          <a:p>
            <a:r>
              <a:rPr lang="en-US" altLang="en-US"/>
              <a:t>That is, the record description (template) must match the real data.</a:t>
            </a:r>
            <a:endParaRPr lang="en-US" altLang="en-US" sz="3600"/>
          </a:p>
        </p:txBody>
      </p:sp>
      <p:sp>
        <p:nvSpPr>
          <p:cNvPr id="2" name="Footer Placeholder 1">
            <a:extLst>
              <a:ext uri="{FF2B5EF4-FFF2-40B4-BE49-F238E27FC236}">
                <a16:creationId xmlns:a16="http://schemas.microsoft.com/office/drawing/2014/main" id="{4702E4D8-A807-4AAC-B17B-850C458EAB1B}"/>
              </a:ext>
            </a:extLst>
          </p:cNvPr>
          <p:cNvSpPr>
            <a:spLocks noGrp="1"/>
          </p:cNvSpPr>
          <p:nvPr>
            <p:ph type="ftr" sz="quarter" idx="11"/>
          </p:nvPr>
        </p:nvSpPr>
        <p:spPr/>
        <p:txBody>
          <a:bodyPr/>
          <a:lstStyle/>
          <a:p>
            <a:r>
              <a:rPr lang="en-US"/>
              <a:t>© Geoffrey D. Decker 2020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4131">
                                            <p:txEl>
                                              <p:pRg st="0" end="0"/>
                                            </p:txEl>
                                          </p:spTgt>
                                        </p:tgtEl>
                                        <p:attrNameLst>
                                          <p:attrName>style.visibility</p:attrName>
                                        </p:attrNameLst>
                                      </p:cBhvr>
                                      <p:to>
                                        <p:strVal val="visible"/>
                                      </p:to>
                                    </p:set>
                                    <p:anim calcmode="lin" valueType="num">
                                      <p:cBhvr additive="base">
                                        <p:cTn id="7" dur="500" fill="hold"/>
                                        <p:tgtEl>
                                          <p:spTgt spid="3041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41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4131">
                                            <p:txEl>
                                              <p:pRg st="2" end="2"/>
                                            </p:txEl>
                                          </p:spTgt>
                                        </p:tgtEl>
                                        <p:attrNameLst>
                                          <p:attrName>style.visibility</p:attrName>
                                        </p:attrNameLst>
                                      </p:cBhvr>
                                      <p:to>
                                        <p:strVal val="visible"/>
                                      </p:to>
                                    </p:set>
                                    <p:anim calcmode="lin" valueType="num">
                                      <p:cBhvr additive="base">
                                        <p:cTn id="13" dur="500" fill="hold"/>
                                        <p:tgtEl>
                                          <p:spTgt spid="304131">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0413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1"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7AF354B-84B2-428E-9C70-C112C1202776}"/>
              </a:ext>
            </a:extLst>
          </p:cNvPr>
          <p:cNvSpPr>
            <a:spLocks noGrp="1"/>
          </p:cNvSpPr>
          <p:nvPr>
            <p:ph type="sldNum" sz="quarter" idx="12"/>
          </p:nvPr>
        </p:nvSpPr>
        <p:spPr/>
        <p:txBody>
          <a:bodyPr/>
          <a:lstStyle/>
          <a:p>
            <a:fld id="{061DA22A-9A68-478D-AE34-5C949BF020A7}" type="slidenum">
              <a:rPr lang="en-US" altLang="en-US"/>
              <a:pPr/>
              <a:t>22</a:t>
            </a:fld>
            <a:endParaRPr lang="en-US" altLang="en-US" sz="1400"/>
          </a:p>
        </p:txBody>
      </p:sp>
      <p:sp>
        <p:nvSpPr>
          <p:cNvPr id="100354" name="Rectangle 2">
            <a:extLst>
              <a:ext uri="{FF2B5EF4-FFF2-40B4-BE49-F238E27FC236}">
                <a16:creationId xmlns:a16="http://schemas.microsoft.com/office/drawing/2014/main" id="{9595102E-567A-4FD2-9A4F-3587F58F7C9C}"/>
              </a:ext>
            </a:extLst>
          </p:cNvPr>
          <p:cNvSpPr>
            <a:spLocks noGrp="1" noChangeArrowheads="1"/>
          </p:cNvSpPr>
          <p:nvPr>
            <p:ph type="title"/>
          </p:nvPr>
        </p:nvSpPr>
        <p:spPr/>
        <p:txBody>
          <a:bodyPr>
            <a:normAutofit/>
          </a:bodyPr>
          <a:lstStyle/>
          <a:p>
            <a:r>
              <a:rPr lang="en-US" altLang="en-US"/>
              <a:t>DATA DIVISION.  FILE SECTION. (cont.)</a:t>
            </a:r>
          </a:p>
        </p:txBody>
      </p:sp>
      <p:sp>
        <p:nvSpPr>
          <p:cNvPr id="100355" name="Rectangle 3">
            <a:extLst>
              <a:ext uri="{FF2B5EF4-FFF2-40B4-BE49-F238E27FC236}">
                <a16:creationId xmlns:a16="http://schemas.microsoft.com/office/drawing/2014/main" id="{C6610089-49D4-4545-BC0A-135CA4DC904F}"/>
              </a:ext>
            </a:extLst>
          </p:cNvPr>
          <p:cNvSpPr>
            <a:spLocks noGrp="1" noChangeArrowheads="1"/>
          </p:cNvSpPr>
          <p:nvPr>
            <p:ph type="body" idx="1"/>
          </p:nvPr>
        </p:nvSpPr>
        <p:spPr>
          <a:xfrm>
            <a:off x="609600" y="1715753"/>
            <a:ext cx="9372600" cy="4038600"/>
          </a:xfrm>
        </p:spPr>
        <p:txBody>
          <a:bodyPr/>
          <a:lstStyle/>
          <a:p>
            <a:pPr marL="0" indent="0">
              <a:buNone/>
            </a:pPr>
            <a:r>
              <a:rPr lang="en-US" altLang="en-US"/>
              <a:t>Here is a typical file description (</a:t>
            </a:r>
            <a:r>
              <a:rPr lang="en-US" altLang="en-US">
                <a:latin typeface="Source Code Pro" panose="020B0509030403020204" pitchFamily="49" charset="0"/>
                <a:ea typeface="Source Code Pro" panose="020B0509030403020204" pitchFamily="49" charset="0"/>
              </a:rPr>
              <a:t>FD</a:t>
            </a:r>
            <a:r>
              <a:rPr lang="en-US" altLang="en-US"/>
              <a:t>) for lines written to standard output, i.e., the "printer" or "the monitor":</a:t>
            </a:r>
            <a:endParaRPr lang="en-US" altLang="en-US" sz="1800"/>
          </a:p>
          <a:p>
            <a:pPr>
              <a:buFontTx/>
              <a:buNone/>
            </a:pPr>
            <a:endParaRPr lang="en-US" altLang="en-US" sz="1800">
              <a:latin typeface="Source Code Pro" panose="020B0509030403020204" pitchFamily="49" charset="0"/>
              <a:ea typeface="Source Code Pro" panose="020B0509030403020204" pitchFamily="49" charset="0"/>
            </a:endParaRPr>
          </a:p>
          <a:p>
            <a:pPr>
              <a:buFontTx/>
              <a:buNone/>
            </a:pPr>
            <a:r>
              <a:rPr lang="en-US" altLang="en-US">
                <a:latin typeface="Source Code Pro" panose="020B0509030403020204" pitchFamily="49" charset="0"/>
                <a:ea typeface="Source Code Pro" panose="020B0509030403020204" pitchFamily="49" charset="0"/>
              </a:rPr>
              <a:t>FD  PRINT-FILE</a:t>
            </a:r>
          </a:p>
          <a:p>
            <a:pPr>
              <a:buFontTx/>
              <a:buNone/>
            </a:pPr>
            <a:r>
              <a:rPr lang="en-US" altLang="en-US">
                <a:latin typeface="Source Code Pro" panose="020B0509030403020204" pitchFamily="49" charset="0"/>
                <a:ea typeface="Source Code Pro" panose="020B0509030403020204" pitchFamily="49" charset="0"/>
              </a:rPr>
              <a:t>    RECORDING  MODE  F.</a:t>
            </a:r>
            <a:endParaRPr lang="en-US" altLang="en-US" sz="2400">
              <a:latin typeface="Source Code Pro" panose="020B0509030403020204" pitchFamily="49" charset="0"/>
              <a:ea typeface="Source Code Pro" panose="020B0509030403020204" pitchFamily="49" charset="0"/>
            </a:endParaRPr>
          </a:p>
          <a:p>
            <a:pPr>
              <a:buFontTx/>
              <a:buNone/>
            </a:pPr>
            <a:endParaRPr lang="en-US" altLang="en-US" sz="1400">
              <a:latin typeface="Source Code Pro" panose="020B0509030403020204" pitchFamily="49" charset="0"/>
              <a:ea typeface="Source Code Pro" panose="020B0509030403020204" pitchFamily="49" charset="0"/>
            </a:endParaRPr>
          </a:p>
          <a:p>
            <a:pPr>
              <a:buFontTx/>
              <a:buNone/>
            </a:pPr>
            <a:r>
              <a:rPr lang="en-US" altLang="en-US">
                <a:latin typeface="Source Code Pro" panose="020B0509030403020204" pitchFamily="49" charset="0"/>
                <a:ea typeface="Source Code Pro" panose="020B0509030403020204" pitchFamily="49" charset="0"/>
              </a:rPr>
              <a:t>01  PRINT-RECORD        PIC X(132).</a:t>
            </a:r>
          </a:p>
        </p:txBody>
      </p:sp>
      <p:sp>
        <p:nvSpPr>
          <p:cNvPr id="2" name="Footer Placeholder 1">
            <a:extLst>
              <a:ext uri="{FF2B5EF4-FFF2-40B4-BE49-F238E27FC236}">
                <a16:creationId xmlns:a16="http://schemas.microsoft.com/office/drawing/2014/main" id="{91981D6A-6CE3-4595-AE4C-25DCDE731F73}"/>
              </a:ext>
            </a:extLst>
          </p:cNvPr>
          <p:cNvSpPr>
            <a:spLocks noGrp="1"/>
          </p:cNvSpPr>
          <p:nvPr>
            <p:ph type="ftr" sz="quarter" idx="11"/>
          </p:nvPr>
        </p:nvSpPr>
        <p:spPr/>
        <p:txBody>
          <a:bodyPr/>
          <a:lstStyle/>
          <a:p>
            <a:r>
              <a:rPr lang="en-US"/>
              <a:t>© Geoffrey D. Decker 2020</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45D8D45-3F9D-46D7-9D49-1F83F1ACC564}"/>
              </a:ext>
            </a:extLst>
          </p:cNvPr>
          <p:cNvSpPr>
            <a:spLocks noGrp="1"/>
          </p:cNvSpPr>
          <p:nvPr>
            <p:ph type="sldNum" sz="quarter" idx="12"/>
          </p:nvPr>
        </p:nvSpPr>
        <p:spPr/>
        <p:txBody>
          <a:bodyPr/>
          <a:lstStyle/>
          <a:p>
            <a:fld id="{9A2DEA32-9F13-4B1A-9BC2-AB863528E9C5}" type="slidenum">
              <a:rPr lang="en-US" altLang="en-US"/>
              <a:pPr/>
              <a:t>23</a:t>
            </a:fld>
            <a:endParaRPr lang="en-US" altLang="en-US" sz="1400"/>
          </a:p>
        </p:txBody>
      </p:sp>
      <p:sp>
        <p:nvSpPr>
          <p:cNvPr id="90114" name="Rectangle 2">
            <a:extLst>
              <a:ext uri="{FF2B5EF4-FFF2-40B4-BE49-F238E27FC236}">
                <a16:creationId xmlns:a16="http://schemas.microsoft.com/office/drawing/2014/main" id="{A0166526-B217-4A15-A8DC-C6128F22FEA3}"/>
              </a:ext>
            </a:extLst>
          </p:cNvPr>
          <p:cNvSpPr>
            <a:spLocks noGrp="1" noChangeArrowheads="1"/>
          </p:cNvSpPr>
          <p:nvPr>
            <p:ph type="title"/>
          </p:nvPr>
        </p:nvSpPr>
        <p:spPr/>
        <p:txBody>
          <a:bodyPr/>
          <a:lstStyle/>
          <a:p>
            <a:r>
              <a:rPr lang="en-US" altLang="en-US"/>
              <a:t>DATA DIVISION.  </a:t>
            </a:r>
            <a:br>
              <a:rPr lang="en-US" altLang="en-US"/>
            </a:br>
            <a:r>
              <a:rPr lang="en-US" altLang="en-US"/>
              <a:t>	WORKING-STORAGE SECTION. </a:t>
            </a:r>
          </a:p>
        </p:txBody>
      </p:sp>
      <p:sp>
        <p:nvSpPr>
          <p:cNvPr id="90115" name="Rectangle 3">
            <a:extLst>
              <a:ext uri="{FF2B5EF4-FFF2-40B4-BE49-F238E27FC236}">
                <a16:creationId xmlns:a16="http://schemas.microsoft.com/office/drawing/2014/main" id="{98EC6171-93A7-4EE6-9930-388FFC69D8C0}"/>
              </a:ext>
            </a:extLst>
          </p:cNvPr>
          <p:cNvSpPr>
            <a:spLocks noGrp="1" noChangeArrowheads="1"/>
          </p:cNvSpPr>
          <p:nvPr>
            <p:ph type="body" idx="1"/>
          </p:nvPr>
        </p:nvSpPr>
        <p:spPr>
          <a:xfrm>
            <a:off x="609600" y="1524000"/>
            <a:ext cx="10444994" cy="4648201"/>
          </a:xfrm>
        </p:spPr>
        <p:txBody>
          <a:bodyPr/>
          <a:lstStyle/>
          <a:p>
            <a:r>
              <a:rPr lang="en-US" altLang="en-US"/>
              <a:t>The working storage section (</a:t>
            </a:r>
            <a:r>
              <a:rPr lang="en-US" altLang="en-US">
                <a:latin typeface="Source Code Pro" panose="020B0509030403020204" pitchFamily="49" charset="0"/>
                <a:ea typeface="Source Code Pro" panose="020B0509030403020204" pitchFamily="49" charset="0"/>
              </a:rPr>
              <a:t>WS</a:t>
            </a:r>
            <a:r>
              <a:rPr lang="en-US" altLang="en-US"/>
              <a:t>) is where we define all of our variables.</a:t>
            </a:r>
          </a:p>
          <a:p>
            <a:endParaRPr lang="en-US" altLang="en-US" sz="800"/>
          </a:p>
          <a:p>
            <a:r>
              <a:rPr lang="en-US" altLang="en-US"/>
              <a:t>Variables includes counters, accumulators, numerical variables, alphanumerical variables, etc.</a:t>
            </a:r>
          </a:p>
          <a:p>
            <a:endParaRPr lang="en-US" altLang="en-US" sz="800"/>
          </a:p>
          <a:p>
            <a:r>
              <a:rPr lang="en-US" altLang="en-US"/>
              <a:t>It is where we define what output print lines and headers look like.</a:t>
            </a:r>
          </a:p>
          <a:p>
            <a:endParaRPr lang="en-US" altLang="en-US" sz="800"/>
          </a:p>
          <a:p>
            <a:r>
              <a:rPr lang="en-US" altLang="en-US"/>
              <a:t>It is where we define other types of records that might be written out.</a:t>
            </a:r>
          </a:p>
          <a:p>
            <a:endParaRPr lang="en-US" altLang="en-US" sz="800"/>
          </a:p>
          <a:p>
            <a:r>
              <a:rPr lang="en-US" altLang="en-US"/>
              <a:t>In some cases, it's where we would define other types of records that might be read in.</a:t>
            </a:r>
          </a:p>
        </p:txBody>
      </p:sp>
      <p:sp>
        <p:nvSpPr>
          <p:cNvPr id="2" name="Footer Placeholder 1">
            <a:extLst>
              <a:ext uri="{FF2B5EF4-FFF2-40B4-BE49-F238E27FC236}">
                <a16:creationId xmlns:a16="http://schemas.microsoft.com/office/drawing/2014/main" id="{A9C6CB16-1FDC-4FAF-91EF-EAE7514D85C7}"/>
              </a:ext>
            </a:extLst>
          </p:cNvPr>
          <p:cNvSpPr>
            <a:spLocks noGrp="1"/>
          </p:cNvSpPr>
          <p:nvPr>
            <p:ph type="ftr" sz="quarter" idx="11"/>
          </p:nvPr>
        </p:nvSpPr>
        <p:spPr/>
        <p:txBody>
          <a:bodyPr/>
          <a:lstStyle/>
          <a:p>
            <a:r>
              <a:rPr lang="en-US"/>
              <a:t>© Geoffrey D. Decker 2020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90114">
                                            <p:txEl>
                                              <p:pRg st="0" end="0"/>
                                            </p:txEl>
                                          </p:spTgt>
                                        </p:tgtEl>
                                        <p:attrNameLst>
                                          <p:attrName>style.visibility</p:attrName>
                                        </p:attrNameLst>
                                      </p:cBhvr>
                                      <p:to>
                                        <p:strVal val="visible"/>
                                      </p:to>
                                    </p:set>
                                    <p:animEffect transition="in" filter="box(out)">
                                      <p:cBhvr>
                                        <p:cTn id="7" dur="500"/>
                                        <p:tgtEl>
                                          <p:spTgt spid="90114">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90115">
                                            <p:txEl>
                                              <p:pRg st="0" end="0"/>
                                            </p:txEl>
                                          </p:spTgt>
                                        </p:tgtEl>
                                        <p:attrNameLst>
                                          <p:attrName>style.visibility</p:attrName>
                                        </p:attrNameLst>
                                      </p:cBhvr>
                                      <p:to>
                                        <p:strVal val="visible"/>
                                      </p:to>
                                    </p:set>
                                    <p:anim calcmode="lin" valueType="num">
                                      <p:cBhvr additive="base">
                                        <p:cTn id="12" dur="500" fill="hold"/>
                                        <p:tgtEl>
                                          <p:spTgt spid="90115">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901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90115">
                                            <p:txEl>
                                              <p:pRg st="2" end="2"/>
                                            </p:txEl>
                                          </p:spTgt>
                                        </p:tgtEl>
                                        <p:attrNameLst>
                                          <p:attrName>style.visibility</p:attrName>
                                        </p:attrNameLst>
                                      </p:cBhvr>
                                      <p:to>
                                        <p:strVal val="visible"/>
                                      </p:to>
                                    </p:set>
                                    <p:anim calcmode="lin" valueType="num">
                                      <p:cBhvr additive="base">
                                        <p:cTn id="18" dur="500" fill="hold"/>
                                        <p:tgtEl>
                                          <p:spTgt spid="90115">
                                            <p:txEl>
                                              <p:pRg st="2" end="2"/>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901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90115">
                                            <p:txEl>
                                              <p:pRg st="4" end="4"/>
                                            </p:txEl>
                                          </p:spTgt>
                                        </p:tgtEl>
                                        <p:attrNameLst>
                                          <p:attrName>style.visibility</p:attrName>
                                        </p:attrNameLst>
                                      </p:cBhvr>
                                      <p:to>
                                        <p:strVal val="visible"/>
                                      </p:to>
                                    </p:set>
                                    <p:anim calcmode="lin" valueType="num">
                                      <p:cBhvr additive="base">
                                        <p:cTn id="24" dur="500" fill="hold"/>
                                        <p:tgtEl>
                                          <p:spTgt spid="90115">
                                            <p:txEl>
                                              <p:pRg st="4" end="4"/>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9011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90115">
                                            <p:txEl>
                                              <p:pRg st="6" end="6"/>
                                            </p:txEl>
                                          </p:spTgt>
                                        </p:tgtEl>
                                        <p:attrNameLst>
                                          <p:attrName>style.visibility</p:attrName>
                                        </p:attrNameLst>
                                      </p:cBhvr>
                                      <p:to>
                                        <p:strVal val="visible"/>
                                      </p:to>
                                    </p:set>
                                    <p:anim calcmode="lin" valueType="num">
                                      <p:cBhvr additive="base">
                                        <p:cTn id="30" dur="500" fill="hold"/>
                                        <p:tgtEl>
                                          <p:spTgt spid="90115">
                                            <p:txEl>
                                              <p:pRg st="6" end="6"/>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9011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90115">
                                            <p:txEl>
                                              <p:pRg st="8" end="8"/>
                                            </p:txEl>
                                          </p:spTgt>
                                        </p:tgtEl>
                                        <p:attrNameLst>
                                          <p:attrName>style.visibility</p:attrName>
                                        </p:attrNameLst>
                                      </p:cBhvr>
                                      <p:to>
                                        <p:strVal val="visible"/>
                                      </p:to>
                                    </p:set>
                                    <p:anim calcmode="lin" valueType="num">
                                      <p:cBhvr additive="base">
                                        <p:cTn id="36" dur="500" fill="hold"/>
                                        <p:tgtEl>
                                          <p:spTgt spid="90115">
                                            <p:txEl>
                                              <p:pRg st="8" end="8"/>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90115">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4" grpId="0" build="p" autoUpdateAnimBg="0" advAuto="0"/>
      <p:bldP spid="90115"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06144FC-F9FE-4B1F-B902-253219213363}"/>
              </a:ext>
            </a:extLst>
          </p:cNvPr>
          <p:cNvSpPr>
            <a:spLocks noGrp="1"/>
          </p:cNvSpPr>
          <p:nvPr>
            <p:ph type="sldNum" sz="quarter" idx="12"/>
          </p:nvPr>
        </p:nvSpPr>
        <p:spPr/>
        <p:txBody>
          <a:bodyPr/>
          <a:lstStyle/>
          <a:p>
            <a:fld id="{5F36D562-6E2C-4712-A640-B65BE50B2FD2}" type="slidenum">
              <a:rPr lang="en-US" altLang="en-US"/>
              <a:pPr/>
              <a:t>24</a:t>
            </a:fld>
            <a:endParaRPr lang="en-US" altLang="en-US" sz="1400"/>
          </a:p>
        </p:txBody>
      </p:sp>
      <p:sp>
        <p:nvSpPr>
          <p:cNvPr id="313346" name="Rectangle 2">
            <a:extLst>
              <a:ext uri="{FF2B5EF4-FFF2-40B4-BE49-F238E27FC236}">
                <a16:creationId xmlns:a16="http://schemas.microsoft.com/office/drawing/2014/main" id="{F656DB30-8F25-4E97-92B6-803F12C33635}"/>
              </a:ext>
            </a:extLst>
          </p:cNvPr>
          <p:cNvSpPr>
            <a:spLocks noGrp="1" noChangeArrowheads="1"/>
          </p:cNvSpPr>
          <p:nvPr>
            <p:ph type="title"/>
          </p:nvPr>
        </p:nvSpPr>
        <p:spPr/>
        <p:txBody>
          <a:bodyPr/>
          <a:lstStyle/>
          <a:p>
            <a:r>
              <a:rPr lang="en-US" altLang="en-US"/>
              <a:t>DATA DIVISION.  </a:t>
            </a:r>
            <a:br>
              <a:rPr lang="en-US" altLang="en-US"/>
            </a:br>
            <a:r>
              <a:rPr lang="en-US" altLang="en-US"/>
              <a:t>	WORKING-STORAGE SECTION. (cont.)</a:t>
            </a:r>
          </a:p>
        </p:txBody>
      </p:sp>
      <p:sp>
        <p:nvSpPr>
          <p:cNvPr id="313347" name="Rectangle 3">
            <a:extLst>
              <a:ext uri="{FF2B5EF4-FFF2-40B4-BE49-F238E27FC236}">
                <a16:creationId xmlns:a16="http://schemas.microsoft.com/office/drawing/2014/main" id="{02A548B2-323E-4F05-962F-18450434B8C3}"/>
              </a:ext>
            </a:extLst>
          </p:cNvPr>
          <p:cNvSpPr>
            <a:spLocks noGrp="1" noChangeArrowheads="1"/>
          </p:cNvSpPr>
          <p:nvPr>
            <p:ph type="body" idx="1"/>
          </p:nvPr>
        </p:nvSpPr>
        <p:spPr>
          <a:xfrm>
            <a:off x="609600" y="1371600"/>
            <a:ext cx="10464800" cy="4648200"/>
          </a:xfrm>
        </p:spPr>
        <p:txBody>
          <a:bodyPr/>
          <a:lstStyle/>
          <a:p>
            <a:endParaRPr lang="en-US" altLang="en-US" sz="1000"/>
          </a:p>
          <a:p>
            <a:pPr>
              <a:buNone/>
            </a:pPr>
            <a:r>
              <a:rPr lang="en-US" altLang="en-US">
                <a:latin typeface="Source Code Pro" panose="020B0509030403020204" pitchFamily="49" charset="0"/>
                <a:ea typeface="Source Code Pro" panose="020B0509030403020204" pitchFamily="49" charset="0"/>
              </a:rPr>
              <a:t>WORKING-STORAGE SECTION.</a:t>
            </a:r>
            <a:endParaRPr lang="en-US" altLang="en-US" sz="1800">
              <a:latin typeface="Source Code Pro" panose="020B0509030403020204" pitchFamily="49" charset="0"/>
              <a:ea typeface="Source Code Pro" panose="020B0509030403020204" pitchFamily="49" charset="0"/>
            </a:endParaRPr>
          </a:p>
          <a:p>
            <a:pPr>
              <a:buNone/>
            </a:pPr>
            <a:endParaRPr lang="en-US" altLang="en-US" sz="1800">
              <a:latin typeface="Source Code Pro" panose="020B0509030403020204" pitchFamily="49" charset="0"/>
              <a:ea typeface="Source Code Pro" panose="020B0509030403020204" pitchFamily="49" charset="0"/>
            </a:endParaRPr>
          </a:p>
          <a:p>
            <a:pPr>
              <a:buNone/>
            </a:pPr>
            <a:r>
              <a:rPr lang="en-US" altLang="en-US">
                <a:latin typeface="Source Code Pro" panose="020B0509030403020204" pitchFamily="49" charset="0"/>
                <a:ea typeface="Source Code Pro" panose="020B0509030403020204" pitchFamily="49" charset="0"/>
              </a:rPr>
              <a:t>01  EOF-FLAG         PIC X  VALUE 'N'.</a:t>
            </a:r>
            <a:endParaRPr lang="en-US" altLang="en-US" sz="1800">
              <a:latin typeface="Source Code Pro" panose="020B0509030403020204" pitchFamily="49" charset="0"/>
              <a:ea typeface="Source Code Pro" panose="020B0509030403020204" pitchFamily="49" charset="0"/>
            </a:endParaRPr>
          </a:p>
          <a:p>
            <a:pPr>
              <a:buNone/>
            </a:pPr>
            <a:endParaRPr lang="en-US" altLang="en-US" sz="1800">
              <a:latin typeface="Source Code Pro" panose="020B0509030403020204" pitchFamily="49" charset="0"/>
              <a:ea typeface="Source Code Pro" panose="020B0509030403020204" pitchFamily="49" charset="0"/>
            </a:endParaRPr>
          </a:p>
          <a:p>
            <a:pPr>
              <a:buNone/>
            </a:pPr>
            <a:r>
              <a:rPr lang="en-US" altLang="en-US">
                <a:latin typeface="Source Code Pro" panose="020B0509030403020204" pitchFamily="49" charset="0"/>
                <a:ea typeface="Source Code Pro" panose="020B0509030403020204" pitchFamily="49" charset="0"/>
              </a:rPr>
              <a:t>01  COUNTERS.</a:t>
            </a:r>
          </a:p>
          <a:p>
            <a:pPr>
              <a:buNone/>
            </a:pPr>
            <a:r>
              <a:rPr lang="en-US" altLang="en-US">
                <a:latin typeface="Source Code Pro" panose="020B0509030403020204" pitchFamily="49" charset="0"/>
                <a:ea typeface="Source Code Pro" panose="020B0509030403020204" pitchFamily="49" charset="0"/>
              </a:rPr>
              <a:t>    05  LINE-CTR     PIC 9(2)  VALUE 0.</a:t>
            </a:r>
          </a:p>
          <a:p>
            <a:pPr>
              <a:buNone/>
            </a:pPr>
            <a:r>
              <a:rPr lang="en-US" altLang="en-US">
                <a:latin typeface="Source Code Pro" panose="020B0509030403020204" pitchFamily="49" charset="0"/>
                <a:ea typeface="Source Code Pro" panose="020B0509030403020204" pitchFamily="49" charset="0"/>
              </a:rPr>
              <a:t>    05  PAGE-CTR     PIC 9(3)  VALUE 99.</a:t>
            </a:r>
            <a:endParaRPr lang="en-US" altLang="en-US" sz="1800">
              <a:latin typeface="Source Code Pro" panose="020B0509030403020204" pitchFamily="49" charset="0"/>
              <a:ea typeface="Source Code Pro" panose="020B0509030403020204" pitchFamily="49" charset="0"/>
            </a:endParaRPr>
          </a:p>
          <a:p>
            <a:pPr lvl="1">
              <a:buFontTx/>
              <a:buNone/>
            </a:pPr>
            <a:endParaRPr lang="en-US" altLang="en-US" sz="1800">
              <a:latin typeface="Source Code Pro" panose="020B0509030403020204" pitchFamily="49" charset="0"/>
              <a:ea typeface="Source Code Pro" panose="020B0509030403020204" pitchFamily="49" charset="0"/>
            </a:endParaRPr>
          </a:p>
          <a:p>
            <a:r>
              <a:rPr lang="en-US" altLang="en-US">
                <a:latin typeface="+mj-lt"/>
                <a:ea typeface="Source Code Pro" panose="020B0509030403020204" pitchFamily="49" charset="0"/>
              </a:rPr>
              <a:t>The </a:t>
            </a:r>
            <a:r>
              <a:rPr lang="en-US" altLang="en-US">
                <a:latin typeface="Source Code Pro" panose="020B0509030403020204" pitchFamily="49" charset="0"/>
                <a:ea typeface="Source Code Pro" panose="020B0509030403020204" pitchFamily="49" charset="0"/>
              </a:rPr>
              <a:t>VALUE</a:t>
            </a:r>
            <a:r>
              <a:rPr lang="en-US" altLang="en-US"/>
              <a:t> clause assigns an initial value.</a:t>
            </a:r>
          </a:p>
        </p:txBody>
      </p:sp>
      <p:sp>
        <p:nvSpPr>
          <p:cNvPr id="2" name="Footer Placeholder 1">
            <a:extLst>
              <a:ext uri="{FF2B5EF4-FFF2-40B4-BE49-F238E27FC236}">
                <a16:creationId xmlns:a16="http://schemas.microsoft.com/office/drawing/2014/main" id="{ED5131FA-A221-4183-AB75-6F09EBA42ECF}"/>
              </a:ext>
            </a:extLst>
          </p:cNvPr>
          <p:cNvSpPr>
            <a:spLocks noGrp="1"/>
          </p:cNvSpPr>
          <p:nvPr>
            <p:ph type="ftr" sz="quarter" idx="11"/>
          </p:nvPr>
        </p:nvSpPr>
        <p:spPr/>
        <p:txBody>
          <a:bodyPr/>
          <a:lstStyle/>
          <a:p>
            <a:r>
              <a:rPr lang="en-US"/>
              <a:t>© Geoffrey D. Decker 2020</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10207DD-84F3-47BA-BD34-74C78C4265A9}"/>
              </a:ext>
            </a:extLst>
          </p:cNvPr>
          <p:cNvSpPr>
            <a:spLocks noGrp="1"/>
          </p:cNvSpPr>
          <p:nvPr>
            <p:ph type="sldNum" sz="quarter" idx="12"/>
          </p:nvPr>
        </p:nvSpPr>
        <p:spPr/>
        <p:txBody>
          <a:bodyPr/>
          <a:lstStyle/>
          <a:p>
            <a:fld id="{50797C89-7160-4AF1-AA60-3B136078DDB1}" type="slidenum">
              <a:rPr lang="en-US" altLang="en-US"/>
              <a:pPr/>
              <a:t>25</a:t>
            </a:fld>
            <a:endParaRPr lang="en-US" altLang="en-US" sz="1400"/>
          </a:p>
        </p:txBody>
      </p:sp>
      <p:sp>
        <p:nvSpPr>
          <p:cNvPr id="44034" name="Rectangle 2">
            <a:extLst>
              <a:ext uri="{FF2B5EF4-FFF2-40B4-BE49-F238E27FC236}">
                <a16:creationId xmlns:a16="http://schemas.microsoft.com/office/drawing/2014/main" id="{7E208B74-3A51-400E-B1F3-6778F8B05F2E}"/>
              </a:ext>
            </a:extLst>
          </p:cNvPr>
          <p:cNvSpPr>
            <a:spLocks noGrp="1" noChangeArrowheads="1"/>
          </p:cNvSpPr>
          <p:nvPr>
            <p:ph type="title"/>
          </p:nvPr>
        </p:nvSpPr>
        <p:spPr/>
        <p:txBody>
          <a:bodyPr/>
          <a:lstStyle/>
          <a:p>
            <a:r>
              <a:rPr lang="en-US" altLang="en-US"/>
              <a:t>DATA DIVISION.  </a:t>
            </a:r>
            <a:br>
              <a:rPr lang="en-US" altLang="en-US"/>
            </a:br>
            <a:r>
              <a:rPr lang="en-US" altLang="en-US"/>
              <a:t>	WORKING-STORAGE SECTION. (cont.) </a:t>
            </a:r>
          </a:p>
        </p:txBody>
      </p:sp>
      <p:sp>
        <p:nvSpPr>
          <p:cNvPr id="44035" name="Rectangle 3">
            <a:extLst>
              <a:ext uri="{FF2B5EF4-FFF2-40B4-BE49-F238E27FC236}">
                <a16:creationId xmlns:a16="http://schemas.microsoft.com/office/drawing/2014/main" id="{9DEB1B95-1099-4624-8D22-ED4113C25B06}"/>
              </a:ext>
            </a:extLst>
          </p:cNvPr>
          <p:cNvSpPr>
            <a:spLocks noGrp="1" noChangeArrowheads="1"/>
          </p:cNvSpPr>
          <p:nvPr>
            <p:ph type="body" idx="1"/>
          </p:nvPr>
        </p:nvSpPr>
        <p:spPr>
          <a:xfrm>
            <a:off x="609600" y="1600200"/>
            <a:ext cx="11074400" cy="4343400"/>
          </a:xfrm>
        </p:spPr>
        <p:txBody>
          <a:bodyPr>
            <a:normAutofit/>
          </a:bodyPr>
          <a:lstStyle/>
          <a:p>
            <a:pPr defTabSz="908050">
              <a:buNone/>
            </a:pPr>
            <a:r>
              <a:rPr lang="en-US" altLang="en-US">
                <a:latin typeface="+mj-lt"/>
                <a:ea typeface="Source Code Pro" panose="020B0509030403020204" pitchFamily="49" charset="0"/>
              </a:rPr>
              <a:t>Here is a definition of a header to perhaps be printed at the top </a:t>
            </a:r>
          </a:p>
          <a:p>
            <a:pPr defTabSz="908050">
              <a:buNone/>
            </a:pPr>
            <a:r>
              <a:rPr lang="en-US" altLang="en-US">
                <a:latin typeface="+mj-lt"/>
                <a:ea typeface="Source Code Pro" panose="020B0509030403020204" pitchFamily="49" charset="0"/>
              </a:rPr>
              <a:t>of a page:</a:t>
            </a:r>
            <a:endParaRPr lang="en-US" altLang="en-US" sz="1800">
              <a:latin typeface="+mj-lt"/>
              <a:ea typeface="Source Code Pro" panose="020B0509030403020204" pitchFamily="49" charset="0"/>
            </a:endParaRPr>
          </a:p>
          <a:p>
            <a:pPr defTabSz="908050">
              <a:buNone/>
            </a:pPr>
            <a:endParaRPr lang="en-US" altLang="en-US" sz="1800">
              <a:latin typeface="Source Code Pro" panose="020B0509030403020204" pitchFamily="49" charset="0"/>
              <a:ea typeface="Source Code Pro" panose="020B0509030403020204" pitchFamily="49" charset="0"/>
            </a:endParaRPr>
          </a:p>
          <a:p>
            <a:pPr defTabSz="908050">
              <a:buNone/>
            </a:pPr>
            <a:r>
              <a:rPr lang="en-US" altLang="en-US">
                <a:latin typeface="Source Code Pro" panose="020B0509030403020204" pitchFamily="49" charset="0"/>
                <a:ea typeface="Source Code Pro" panose="020B0509030403020204" pitchFamily="49" charset="0"/>
              </a:rPr>
              <a:t>01  HEADER-LINE.</a:t>
            </a:r>
          </a:p>
          <a:p>
            <a:pPr defTabSz="908050">
              <a:buNone/>
            </a:pPr>
            <a:r>
              <a:rPr lang="en-US" altLang="en-US">
                <a:latin typeface="Source Code Pro" panose="020B0509030403020204" pitchFamily="49" charset="0"/>
                <a:ea typeface="Source Code Pro" panose="020B0509030403020204" pitchFamily="49" charset="0"/>
              </a:rPr>
              <a:t>    05  FILLER     PIC X(10)  VALUE SPACES.</a:t>
            </a:r>
          </a:p>
          <a:p>
            <a:pPr defTabSz="908050">
              <a:buNone/>
            </a:pPr>
            <a:r>
              <a:rPr lang="en-US" altLang="en-US">
                <a:latin typeface="Source Code Pro" panose="020B0509030403020204" pitchFamily="49" charset="0"/>
                <a:ea typeface="Source Code Pro" panose="020B0509030403020204" pitchFamily="49" charset="0"/>
              </a:rPr>
              <a:t>    05  FILLER     PIC X(12)  VALUE 'STUDENT NAME'.</a:t>
            </a:r>
          </a:p>
          <a:p>
            <a:pPr defTabSz="908050">
              <a:buNone/>
            </a:pPr>
            <a:r>
              <a:rPr lang="en-US" altLang="en-US">
                <a:latin typeface="Source Code Pro" panose="020B0509030403020204" pitchFamily="49" charset="0"/>
                <a:ea typeface="Source Code Pro" panose="020B0509030403020204" pitchFamily="49" charset="0"/>
              </a:rPr>
              <a:t>    05  FILLER     PIC X(110)	VALUE SPACES.</a:t>
            </a:r>
            <a:endParaRPr lang="en-US" altLang="en-US" sz="1800">
              <a:latin typeface="Source Code Pro" panose="020B0509030403020204" pitchFamily="49" charset="0"/>
              <a:ea typeface="Source Code Pro" panose="020B0509030403020204" pitchFamily="49" charset="0"/>
            </a:endParaRPr>
          </a:p>
          <a:p>
            <a:pPr defTabSz="908050">
              <a:buNone/>
            </a:pPr>
            <a:endParaRPr lang="en-US" altLang="en-US" sz="1800">
              <a:latin typeface="Source Code Pro" panose="020B0509030403020204" pitchFamily="49" charset="0"/>
              <a:ea typeface="Source Code Pro" panose="020B0509030403020204" pitchFamily="49" charset="0"/>
            </a:endParaRPr>
          </a:p>
          <a:p>
            <a:pPr defTabSz="908050">
              <a:buNone/>
            </a:pPr>
            <a:r>
              <a:rPr lang="en-US" altLang="en-US" b="1">
                <a:solidFill>
                  <a:srgbClr val="FF0000"/>
                </a:solidFill>
                <a:latin typeface="+mj-lt"/>
                <a:ea typeface="Source Code Pro" panose="020B0509030403020204" pitchFamily="49" charset="0"/>
              </a:rPr>
              <a:t>			        These three fields add up to 132 bytes.</a:t>
            </a:r>
          </a:p>
        </p:txBody>
      </p:sp>
      <p:sp>
        <p:nvSpPr>
          <p:cNvPr id="2" name="Footer Placeholder 1">
            <a:extLst>
              <a:ext uri="{FF2B5EF4-FFF2-40B4-BE49-F238E27FC236}">
                <a16:creationId xmlns:a16="http://schemas.microsoft.com/office/drawing/2014/main" id="{8ECD5F66-0E3F-4D2A-88EA-1F7527642D2A}"/>
              </a:ext>
            </a:extLst>
          </p:cNvPr>
          <p:cNvSpPr>
            <a:spLocks noGrp="1"/>
          </p:cNvSpPr>
          <p:nvPr>
            <p:ph type="ftr" sz="quarter" idx="11"/>
          </p:nvPr>
        </p:nvSpPr>
        <p:spPr/>
        <p:txBody>
          <a:bodyPr/>
          <a:lstStyle/>
          <a:p>
            <a:r>
              <a:rPr lang="en-US"/>
              <a:t>© Geoffrey D. Decker 2020</a:t>
            </a:r>
          </a:p>
        </p:txBody>
      </p:sp>
      <p:sp>
        <p:nvSpPr>
          <p:cNvPr id="3" name="Right Brace 2">
            <a:extLst>
              <a:ext uri="{FF2B5EF4-FFF2-40B4-BE49-F238E27FC236}">
                <a16:creationId xmlns:a16="http://schemas.microsoft.com/office/drawing/2014/main" id="{A12A4BF3-8AA5-4112-9BD2-BDB7A0A9F183}"/>
              </a:ext>
            </a:extLst>
          </p:cNvPr>
          <p:cNvSpPr/>
          <p:nvPr/>
        </p:nvSpPr>
        <p:spPr>
          <a:xfrm rot="5400000">
            <a:off x="5867400" y="-241300"/>
            <a:ext cx="457200" cy="10693400"/>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CB9170-668E-45B9-8442-E91E62A51278}"/>
              </a:ext>
            </a:extLst>
          </p:cNvPr>
          <p:cNvSpPr>
            <a:spLocks noGrp="1"/>
          </p:cNvSpPr>
          <p:nvPr>
            <p:ph type="sldNum" sz="quarter" idx="12"/>
          </p:nvPr>
        </p:nvSpPr>
        <p:spPr/>
        <p:txBody>
          <a:bodyPr/>
          <a:lstStyle/>
          <a:p>
            <a:fld id="{375BEDC0-D8D7-4EDB-A8F8-550E9F6AD8FE}" type="slidenum">
              <a:rPr lang="en-US" altLang="en-US"/>
              <a:pPr/>
              <a:t>26</a:t>
            </a:fld>
            <a:endParaRPr lang="en-US" altLang="en-US" sz="1400"/>
          </a:p>
        </p:txBody>
      </p:sp>
      <p:sp>
        <p:nvSpPr>
          <p:cNvPr id="46082" name="Rectangle 2">
            <a:extLst>
              <a:ext uri="{FF2B5EF4-FFF2-40B4-BE49-F238E27FC236}">
                <a16:creationId xmlns:a16="http://schemas.microsoft.com/office/drawing/2014/main" id="{D9DA36B2-50F3-4F66-B7EA-D6D2453A1486}"/>
              </a:ext>
            </a:extLst>
          </p:cNvPr>
          <p:cNvSpPr>
            <a:spLocks noGrp="1" noChangeArrowheads="1"/>
          </p:cNvSpPr>
          <p:nvPr>
            <p:ph type="title"/>
          </p:nvPr>
        </p:nvSpPr>
        <p:spPr/>
        <p:txBody>
          <a:bodyPr/>
          <a:lstStyle/>
          <a:p>
            <a:r>
              <a:rPr lang="en-US" altLang="en-US"/>
              <a:t>DATA DIVISION.  </a:t>
            </a:r>
            <a:br>
              <a:rPr lang="en-US" altLang="en-US"/>
            </a:br>
            <a:r>
              <a:rPr lang="en-US" altLang="en-US"/>
              <a:t>	WORKING-STORAGE SECTION. (cont.)</a:t>
            </a:r>
          </a:p>
        </p:txBody>
      </p:sp>
      <p:sp>
        <p:nvSpPr>
          <p:cNvPr id="46083" name="Rectangle 3">
            <a:extLst>
              <a:ext uri="{FF2B5EF4-FFF2-40B4-BE49-F238E27FC236}">
                <a16:creationId xmlns:a16="http://schemas.microsoft.com/office/drawing/2014/main" id="{24F1F357-F90C-4A95-B94F-FC68F3FC609E}"/>
              </a:ext>
            </a:extLst>
          </p:cNvPr>
          <p:cNvSpPr>
            <a:spLocks noGrp="1" noChangeArrowheads="1"/>
          </p:cNvSpPr>
          <p:nvPr>
            <p:ph type="body" idx="1"/>
          </p:nvPr>
        </p:nvSpPr>
        <p:spPr>
          <a:xfrm>
            <a:off x="609600" y="1600200"/>
            <a:ext cx="11074400" cy="3886200"/>
          </a:xfrm>
        </p:spPr>
        <p:txBody>
          <a:bodyPr/>
          <a:lstStyle/>
          <a:p>
            <a:pPr marL="0" indent="0">
              <a:buNone/>
            </a:pPr>
            <a:r>
              <a:rPr lang="en-US" altLang="en-US"/>
              <a:t>We also define print or report lines in </a:t>
            </a:r>
            <a:r>
              <a:rPr lang="en-US" altLang="en-US">
                <a:latin typeface="Source Code Pro" panose="020B0509030403020204" pitchFamily="49" charset="0"/>
                <a:ea typeface="Source Code Pro" panose="020B0509030403020204" pitchFamily="49" charset="0"/>
              </a:rPr>
              <a:t>WORKING-STORAGE</a:t>
            </a:r>
            <a:r>
              <a:rPr lang="en-US" altLang="en-US"/>
              <a:t>, </a:t>
            </a:r>
            <a:br>
              <a:rPr lang="en-US" altLang="en-US"/>
            </a:br>
            <a:r>
              <a:rPr lang="en-US" altLang="en-US"/>
              <a:t>then </a:t>
            </a:r>
            <a:r>
              <a:rPr lang="en-US" altLang="en-US">
                <a:latin typeface="Source Code Pro" panose="020B0509030403020204" pitchFamily="49" charset="0"/>
                <a:ea typeface="Source Code Pro" panose="020B0509030403020204" pitchFamily="49" charset="0"/>
              </a:rPr>
              <a:t>WRITE</a:t>
            </a:r>
            <a:r>
              <a:rPr lang="en-US" altLang="en-US"/>
              <a:t> the </a:t>
            </a:r>
            <a:r>
              <a:rPr lang="en-US" altLang="en-US">
                <a:latin typeface="Source Code Pro" panose="020B0509030403020204" pitchFamily="49" charset="0"/>
                <a:ea typeface="Source Code Pro" panose="020B0509030403020204" pitchFamily="49" charset="0"/>
              </a:rPr>
              <a:t>REPORT-LINE</a:t>
            </a:r>
            <a:r>
              <a:rPr lang="en-US" altLang="en-US"/>
              <a:t> defined in the </a:t>
            </a:r>
            <a:r>
              <a:rPr lang="en-US" altLang="en-US">
                <a:latin typeface="Source Code Pro" panose="020B0509030403020204" pitchFamily="49" charset="0"/>
                <a:ea typeface="Source Code Pro" panose="020B0509030403020204" pitchFamily="49" charset="0"/>
              </a:rPr>
              <a:t>FILE SECTION</a:t>
            </a:r>
            <a:r>
              <a:rPr lang="en-US" altLang="en-US">
                <a:latin typeface="+mj-lt"/>
                <a:ea typeface="Source Code Pro" panose="020B0509030403020204" pitchFamily="49" charset="0"/>
              </a:rPr>
              <a:t> </a:t>
            </a:r>
            <a:br>
              <a:rPr lang="en-US" altLang="en-US">
                <a:latin typeface="+mj-lt"/>
                <a:ea typeface="Source Code Pro" panose="020B0509030403020204" pitchFamily="49" charset="0"/>
              </a:rPr>
            </a:br>
            <a:r>
              <a:rPr lang="en-US" altLang="en-US">
                <a:latin typeface="+mj-lt"/>
                <a:ea typeface="Source Code Pro" panose="020B0509030403020204" pitchFamily="49" charset="0"/>
              </a:rPr>
              <a:t>above </a:t>
            </a:r>
            <a:r>
              <a:rPr lang="en-US" altLang="en-US">
                <a:latin typeface="Source Code Pro" panose="020B0509030403020204" pitchFamily="49" charset="0"/>
                <a:ea typeface="Source Code Pro" panose="020B0509030403020204" pitchFamily="49" charset="0"/>
              </a:rPr>
              <a:t>FROM </a:t>
            </a:r>
            <a:r>
              <a:rPr lang="en-US" altLang="en-US">
                <a:latin typeface="+mj-lt"/>
                <a:ea typeface="Source Code Pro" panose="020B0509030403020204" pitchFamily="49" charset="0"/>
              </a:rPr>
              <a:t>the print line as defined in </a:t>
            </a:r>
            <a:r>
              <a:rPr lang="en-US" altLang="en-US">
                <a:latin typeface="Source Code Pro" panose="020B0509030403020204" pitchFamily="49" charset="0"/>
                <a:ea typeface="Source Code Pro" panose="020B0509030403020204" pitchFamily="49" charset="0"/>
              </a:rPr>
              <a:t>WORKING-STORAGE</a:t>
            </a:r>
            <a:r>
              <a:rPr lang="en-US" altLang="en-US">
                <a:latin typeface="+mj-lt"/>
                <a:ea typeface="Source Code Pro" panose="020B0509030403020204" pitchFamily="49" charset="0"/>
              </a:rPr>
              <a:t>:</a:t>
            </a:r>
            <a:endParaRPr lang="en-US" altLang="en-US">
              <a:latin typeface="+mj-lt"/>
            </a:endParaRPr>
          </a:p>
          <a:p>
            <a:pPr marL="0" indent="0">
              <a:buNone/>
            </a:pPr>
            <a:endParaRPr lang="en-US" altLang="en-US" sz="1800"/>
          </a:p>
          <a:p>
            <a:pPr>
              <a:buFontTx/>
              <a:buNone/>
            </a:pPr>
            <a:r>
              <a:rPr lang="en-US" altLang="en-US">
                <a:latin typeface="Source Code Pro" panose="020B0509030403020204" pitchFamily="49" charset="0"/>
                <a:ea typeface="Source Code Pro" panose="020B0509030403020204" pitchFamily="49" charset="0"/>
              </a:rPr>
              <a:t>01  DETAIL-LINE.</a:t>
            </a:r>
          </a:p>
          <a:p>
            <a:pPr>
              <a:buFontTx/>
              <a:buNone/>
            </a:pPr>
            <a:r>
              <a:rPr lang="en-US" altLang="en-US">
                <a:latin typeface="Source Code Pro" panose="020B0509030403020204" pitchFamily="49" charset="0"/>
                <a:ea typeface="Source Code Pro" panose="020B0509030403020204" pitchFamily="49" charset="0"/>
              </a:rPr>
              <a:t>    05  FILLER            PIC X(8)  VALUE SPACES.</a:t>
            </a:r>
          </a:p>
          <a:p>
            <a:pPr>
              <a:buFontTx/>
              <a:buNone/>
            </a:pPr>
            <a:r>
              <a:rPr lang="en-US" altLang="en-US">
                <a:latin typeface="Source Code Pro" panose="020B0509030403020204" pitchFamily="49" charset="0"/>
                <a:ea typeface="Source Code Pro" panose="020B0509030403020204" pitchFamily="49" charset="0"/>
              </a:rPr>
              <a:t>    05  OUT-STUDENT-NME   PIC X(25).</a:t>
            </a:r>
          </a:p>
          <a:p>
            <a:pPr>
              <a:buFontTx/>
              <a:buNone/>
            </a:pPr>
            <a:r>
              <a:rPr lang="en-US" altLang="en-US">
                <a:latin typeface="Source Code Pro" panose="020B0509030403020204" pitchFamily="49" charset="0"/>
                <a:ea typeface="Source Code Pro" panose="020B0509030403020204" pitchFamily="49" charset="0"/>
              </a:rPr>
              <a:t>    05  FILLER            PIC X(99) VALUE SPACES.</a:t>
            </a:r>
          </a:p>
          <a:p>
            <a:pPr lvl="2">
              <a:buFontTx/>
              <a:buNone/>
            </a:pPr>
            <a:endParaRPr lang="en-US" altLang="en-US" sz="3200"/>
          </a:p>
        </p:txBody>
      </p:sp>
      <p:sp>
        <p:nvSpPr>
          <p:cNvPr id="2" name="Footer Placeholder 1">
            <a:extLst>
              <a:ext uri="{FF2B5EF4-FFF2-40B4-BE49-F238E27FC236}">
                <a16:creationId xmlns:a16="http://schemas.microsoft.com/office/drawing/2014/main" id="{A57D88A2-2D25-4383-9B4A-7A5CB558C1A7}"/>
              </a:ext>
            </a:extLst>
          </p:cNvPr>
          <p:cNvSpPr>
            <a:spLocks noGrp="1"/>
          </p:cNvSpPr>
          <p:nvPr>
            <p:ph type="ftr" sz="quarter" idx="11"/>
          </p:nvPr>
        </p:nvSpPr>
        <p:spPr/>
        <p:txBody>
          <a:bodyPr/>
          <a:lstStyle/>
          <a:p>
            <a:r>
              <a:rPr lang="en-US"/>
              <a:t>© Geoffrey D. Decker 2020</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35EFF14-FBB6-4C48-8B7B-C18E138B4823}"/>
              </a:ext>
            </a:extLst>
          </p:cNvPr>
          <p:cNvSpPr>
            <a:spLocks noGrp="1"/>
          </p:cNvSpPr>
          <p:nvPr>
            <p:ph type="sldNum" sz="quarter" idx="12"/>
          </p:nvPr>
        </p:nvSpPr>
        <p:spPr/>
        <p:txBody>
          <a:bodyPr/>
          <a:lstStyle/>
          <a:p>
            <a:fld id="{3938441B-9FB3-4A48-8B61-B20A3BD784C7}" type="slidenum">
              <a:rPr lang="en-US" altLang="en-US"/>
              <a:pPr/>
              <a:t>27</a:t>
            </a:fld>
            <a:endParaRPr lang="en-US" altLang="en-US" sz="1400"/>
          </a:p>
        </p:txBody>
      </p:sp>
      <p:sp>
        <p:nvSpPr>
          <p:cNvPr id="49154" name="Rectangle 2">
            <a:extLst>
              <a:ext uri="{FF2B5EF4-FFF2-40B4-BE49-F238E27FC236}">
                <a16:creationId xmlns:a16="http://schemas.microsoft.com/office/drawing/2014/main" id="{C7BD04DD-032B-49CF-9111-8274659C46C2}"/>
              </a:ext>
            </a:extLst>
          </p:cNvPr>
          <p:cNvSpPr>
            <a:spLocks noGrp="1" noChangeArrowheads="1"/>
          </p:cNvSpPr>
          <p:nvPr>
            <p:ph type="title"/>
          </p:nvPr>
        </p:nvSpPr>
        <p:spPr/>
        <p:txBody>
          <a:bodyPr/>
          <a:lstStyle/>
          <a:p>
            <a:r>
              <a:rPr lang="en-US" altLang="en-US"/>
              <a:t>PROCEDURE DIVISION.</a:t>
            </a:r>
          </a:p>
        </p:txBody>
      </p:sp>
      <p:sp>
        <p:nvSpPr>
          <p:cNvPr id="49155" name="Rectangle 3">
            <a:extLst>
              <a:ext uri="{FF2B5EF4-FFF2-40B4-BE49-F238E27FC236}">
                <a16:creationId xmlns:a16="http://schemas.microsoft.com/office/drawing/2014/main" id="{128B87B2-D261-4DBD-AB84-1281BA244692}"/>
              </a:ext>
            </a:extLst>
          </p:cNvPr>
          <p:cNvSpPr>
            <a:spLocks noGrp="1" noChangeArrowheads="1"/>
          </p:cNvSpPr>
          <p:nvPr>
            <p:ph type="body" idx="1"/>
          </p:nvPr>
        </p:nvSpPr>
        <p:spPr>
          <a:xfrm>
            <a:off x="612396" y="1736725"/>
            <a:ext cx="9753600" cy="3505200"/>
          </a:xfrm>
        </p:spPr>
        <p:txBody>
          <a:bodyPr/>
          <a:lstStyle/>
          <a:p>
            <a:r>
              <a:rPr lang="en-US" altLang="en-US"/>
              <a:t>Contains the program logic (actual instructions) to manipulate the data.</a:t>
            </a:r>
          </a:p>
          <a:p>
            <a:endParaRPr lang="en-US" altLang="en-US" sz="1800"/>
          </a:p>
          <a:p>
            <a:r>
              <a:rPr lang="en-US" altLang="en-US"/>
              <a:t>Use good indentation to show nesting and subordination.</a:t>
            </a:r>
            <a:endParaRPr lang="en-US" altLang="en-US" sz="1800"/>
          </a:p>
          <a:p>
            <a:endParaRPr lang="en-US" altLang="en-US" sz="1800"/>
          </a:p>
          <a:p>
            <a:r>
              <a:rPr lang="en-US" altLang="en-US"/>
              <a:t>Indentation is only for our benefit and is not recognized by the computer.</a:t>
            </a:r>
          </a:p>
          <a:p>
            <a:pPr>
              <a:buFontTx/>
              <a:buNone/>
            </a:pPr>
            <a:endParaRPr lang="en-US" altLang="en-US"/>
          </a:p>
        </p:txBody>
      </p:sp>
      <p:sp>
        <p:nvSpPr>
          <p:cNvPr id="2" name="Footer Placeholder 1">
            <a:extLst>
              <a:ext uri="{FF2B5EF4-FFF2-40B4-BE49-F238E27FC236}">
                <a16:creationId xmlns:a16="http://schemas.microsoft.com/office/drawing/2014/main" id="{62EB9C31-6E41-497D-972F-392FB621C03B}"/>
              </a:ext>
            </a:extLst>
          </p:cNvPr>
          <p:cNvSpPr>
            <a:spLocks noGrp="1"/>
          </p:cNvSpPr>
          <p:nvPr>
            <p:ph type="ftr" sz="quarter" idx="11"/>
          </p:nvPr>
        </p:nvSpPr>
        <p:spPr/>
        <p:txBody>
          <a:bodyPr/>
          <a:lstStyle/>
          <a:p>
            <a:r>
              <a:rPr lang="en-US"/>
              <a:t>© Geoffrey D. Decker 2020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49154">
                                            <p:txEl>
                                              <p:pRg st="0" end="0"/>
                                            </p:txEl>
                                          </p:spTgt>
                                        </p:tgtEl>
                                        <p:attrNameLst>
                                          <p:attrName>style.visibility</p:attrName>
                                        </p:attrNameLst>
                                      </p:cBhvr>
                                      <p:to>
                                        <p:strVal val="visible"/>
                                      </p:to>
                                    </p:set>
                                    <p:animEffect transition="in" filter="box(out)">
                                      <p:cBhvr>
                                        <p:cTn id="7" dur="500"/>
                                        <p:tgtEl>
                                          <p:spTgt spid="49154">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9155">
                                            <p:txEl>
                                              <p:pRg st="0" end="0"/>
                                            </p:txEl>
                                          </p:spTgt>
                                        </p:tgtEl>
                                        <p:attrNameLst>
                                          <p:attrName>style.visibility</p:attrName>
                                        </p:attrNameLst>
                                      </p:cBhvr>
                                      <p:to>
                                        <p:strVal val="visible"/>
                                      </p:to>
                                    </p:set>
                                    <p:anim calcmode="lin" valueType="num">
                                      <p:cBhvr additive="base">
                                        <p:cTn id="12" dur="500" fill="hold"/>
                                        <p:tgtEl>
                                          <p:spTgt spid="49155">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491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49155">
                                            <p:txEl>
                                              <p:pRg st="2" end="2"/>
                                            </p:txEl>
                                          </p:spTgt>
                                        </p:tgtEl>
                                        <p:attrNameLst>
                                          <p:attrName>style.visibility</p:attrName>
                                        </p:attrNameLst>
                                      </p:cBhvr>
                                      <p:to>
                                        <p:strVal val="visible"/>
                                      </p:to>
                                    </p:set>
                                    <p:anim calcmode="lin" valueType="num">
                                      <p:cBhvr additive="base">
                                        <p:cTn id="18" dur="500" fill="hold"/>
                                        <p:tgtEl>
                                          <p:spTgt spid="49155">
                                            <p:txEl>
                                              <p:pRg st="2" end="2"/>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4915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49155">
                                            <p:txEl>
                                              <p:pRg st="4" end="4"/>
                                            </p:txEl>
                                          </p:spTgt>
                                        </p:tgtEl>
                                        <p:attrNameLst>
                                          <p:attrName>style.visibility</p:attrName>
                                        </p:attrNameLst>
                                      </p:cBhvr>
                                      <p:to>
                                        <p:strVal val="visible"/>
                                      </p:to>
                                    </p:set>
                                    <p:anim calcmode="lin" valueType="num">
                                      <p:cBhvr additive="base">
                                        <p:cTn id="24" dur="500" fill="hold"/>
                                        <p:tgtEl>
                                          <p:spTgt spid="49155">
                                            <p:txEl>
                                              <p:pRg st="4" end="4"/>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4915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build="p" autoUpdateAnimBg="0" advAuto="0"/>
      <p:bldP spid="49155" grpId="0" build="p" bldLvl="2"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6940D5F-60C9-4A87-9052-4645703BB4DD}"/>
              </a:ext>
            </a:extLst>
          </p:cNvPr>
          <p:cNvSpPr>
            <a:spLocks noGrp="1"/>
          </p:cNvSpPr>
          <p:nvPr>
            <p:ph type="sldNum" sz="quarter" idx="12"/>
          </p:nvPr>
        </p:nvSpPr>
        <p:spPr/>
        <p:txBody>
          <a:bodyPr/>
          <a:lstStyle/>
          <a:p>
            <a:fld id="{2A2493EC-88D5-4D4E-9385-5385BF986130}" type="slidenum">
              <a:rPr lang="en-US" altLang="en-US"/>
              <a:pPr/>
              <a:t>28</a:t>
            </a:fld>
            <a:endParaRPr lang="en-US" altLang="en-US" sz="1400"/>
          </a:p>
        </p:txBody>
      </p:sp>
      <p:sp>
        <p:nvSpPr>
          <p:cNvPr id="51202" name="Rectangle 2">
            <a:extLst>
              <a:ext uri="{FF2B5EF4-FFF2-40B4-BE49-F238E27FC236}">
                <a16:creationId xmlns:a16="http://schemas.microsoft.com/office/drawing/2014/main" id="{3633D1F0-C18C-41F0-AD2E-97F34DB3FC54}"/>
              </a:ext>
            </a:extLst>
          </p:cNvPr>
          <p:cNvSpPr>
            <a:spLocks noGrp="1" noChangeArrowheads="1"/>
          </p:cNvSpPr>
          <p:nvPr>
            <p:ph type="title"/>
          </p:nvPr>
        </p:nvSpPr>
        <p:spPr/>
        <p:txBody>
          <a:bodyPr/>
          <a:lstStyle/>
          <a:p>
            <a:r>
              <a:rPr lang="en-US" altLang="en-US"/>
              <a:t>PROCEDURE DIVISION. (cont.)</a:t>
            </a:r>
          </a:p>
        </p:txBody>
      </p:sp>
      <p:sp>
        <p:nvSpPr>
          <p:cNvPr id="51203" name="Rectangle 3">
            <a:extLst>
              <a:ext uri="{FF2B5EF4-FFF2-40B4-BE49-F238E27FC236}">
                <a16:creationId xmlns:a16="http://schemas.microsoft.com/office/drawing/2014/main" id="{C9742B52-B687-42A4-B396-723B62AB4E61}"/>
              </a:ext>
            </a:extLst>
          </p:cNvPr>
          <p:cNvSpPr>
            <a:spLocks noGrp="1" noChangeArrowheads="1"/>
          </p:cNvSpPr>
          <p:nvPr>
            <p:ph type="body" idx="1"/>
          </p:nvPr>
        </p:nvSpPr>
        <p:spPr>
          <a:xfrm>
            <a:off x="609600" y="1356518"/>
            <a:ext cx="9906000" cy="4876800"/>
          </a:xfrm>
        </p:spPr>
        <p:txBody>
          <a:bodyPr>
            <a:normAutofit/>
          </a:bodyPr>
          <a:lstStyle/>
          <a:p>
            <a:pPr>
              <a:buFontTx/>
              <a:buNone/>
            </a:pPr>
            <a:r>
              <a:rPr lang="en-US" altLang="en-US" sz="1400">
                <a:latin typeface="Source Code Pro" panose="020B0509030403020204" pitchFamily="49" charset="0"/>
                <a:ea typeface="Source Code Pro" panose="020B0509030403020204" pitchFamily="49" charset="0"/>
              </a:rPr>
              <a:t>PROCEDURE DIVISION.</a:t>
            </a:r>
          </a:p>
          <a:p>
            <a:pPr>
              <a:buFontTx/>
              <a:buNone/>
            </a:pPr>
            <a:endParaRPr lang="en-US" altLang="en-US" sz="800">
              <a:latin typeface="Source Code Pro" panose="020B0509030403020204" pitchFamily="49" charset="0"/>
              <a:ea typeface="Source Code Pro" panose="020B0509030403020204" pitchFamily="49" charset="0"/>
            </a:endParaRPr>
          </a:p>
          <a:p>
            <a:pPr>
              <a:buFontTx/>
              <a:buNone/>
            </a:pPr>
            <a:r>
              <a:rPr lang="en-US" altLang="en-US" sz="1400">
                <a:latin typeface="Source Code Pro" panose="020B0509030403020204" pitchFamily="49" charset="0"/>
                <a:ea typeface="Source Code Pro" panose="020B0509030403020204" pitchFamily="49" charset="0"/>
              </a:rPr>
              <a:t>0000-MAIN.</a:t>
            </a:r>
          </a:p>
          <a:p>
            <a:pPr>
              <a:buFontTx/>
              <a:buNone/>
            </a:pPr>
            <a:endParaRPr lang="en-US" altLang="en-US" sz="800">
              <a:latin typeface="Source Code Pro" panose="020B0509030403020204" pitchFamily="49" charset="0"/>
              <a:ea typeface="Source Code Pro" panose="020B0509030403020204" pitchFamily="49" charset="0"/>
            </a:endParaRPr>
          </a:p>
          <a:p>
            <a:pPr>
              <a:buFontTx/>
              <a:buNone/>
            </a:pPr>
            <a:r>
              <a:rPr lang="en-US" altLang="en-US" sz="1400">
                <a:latin typeface="Source Code Pro" panose="020B0509030403020204" pitchFamily="49" charset="0"/>
                <a:ea typeface="Source Code Pro" panose="020B0509030403020204" pitchFamily="49" charset="0"/>
              </a:rPr>
              <a:t>   OPEN INPUT  STUDENT-FILE</a:t>
            </a:r>
          </a:p>
          <a:p>
            <a:pPr>
              <a:buFontTx/>
              <a:buNone/>
            </a:pPr>
            <a:r>
              <a:rPr lang="en-US" altLang="en-US" sz="1400">
                <a:latin typeface="Source Code Pro" panose="020B0509030403020204" pitchFamily="49" charset="0"/>
                <a:ea typeface="Source Code Pro" panose="020B0509030403020204" pitchFamily="49" charset="0"/>
              </a:rPr>
              <a:t>        OUTPUT REPORT-FILE.</a:t>
            </a:r>
          </a:p>
          <a:p>
            <a:pPr>
              <a:buFontTx/>
              <a:buNone/>
            </a:pPr>
            <a:endParaRPr lang="en-US" altLang="en-US" sz="800">
              <a:latin typeface="Source Code Pro" panose="020B0509030403020204" pitchFamily="49" charset="0"/>
              <a:ea typeface="Source Code Pro" panose="020B0509030403020204" pitchFamily="49" charset="0"/>
            </a:endParaRPr>
          </a:p>
          <a:p>
            <a:pPr>
              <a:buFontTx/>
              <a:buNone/>
            </a:pPr>
            <a:r>
              <a:rPr lang="en-US" altLang="en-US" sz="1400">
                <a:latin typeface="Source Code Pro" panose="020B0509030403020204" pitchFamily="49" charset="0"/>
                <a:ea typeface="Source Code Pro" panose="020B0509030403020204" pitchFamily="49" charset="0"/>
              </a:rPr>
              <a:t>   READ STUDENT-FILE</a:t>
            </a:r>
          </a:p>
          <a:p>
            <a:pPr>
              <a:buFontTx/>
              <a:buNone/>
            </a:pPr>
            <a:r>
              <a:rPr lang="en-US" altLang="en-US" sz="1400">
                <a:latin typeface="Source Code Pro" panose="020B0509030403020204" pitchFamily="49" charset="0"/>
                <a:ea typeface="Source Code Pro" panose="020B0509030403020204" pitchFamily="49" charset="0"/>
              </a:rPr>
              <a:t>     AT END MOVE 'Y' TO EOF-FLAG</a:t>
            </a:r>
          </a:p>
          <a:p>
            <a:pPr>
              <a:buFontTx/>
              <a:buNone/>
            </a:pPr>
            <a:r>
              <a:rPr lang="en-US" altLang="en-US" sz="1400">
                <a:latin typeface="Source Code Pro" panose="020B0509030403020204" pitchFamily="49" charset="0"/>
                <a:ea typeface="Source Code Pro" panose="020B0509030403020204" pitchFamily="49" charset="0"/>
              </a:rPr>
              <a:t>   END-READ.</a:t>
            </a:r>
          </a:p>
          <a:p>
            <a:pPr>
              <a:buFontTx/>
              <a:buNone/>
            </a:pPr>
            <a:endParaRPr lang="en-US" altLang="en-US" sz="800">
              <a:latin typeface="Source Code Pro" panose="020B0509030403020204" pitchFamily="49" charset="0"/>
              <a:ea typeface="Source Code Pro" panose="020B0509030403020204" pitchFamily="49" charset="0"/>
            </a:endParaRPr>
          </a:p>
          <a:p>
            <a:pPr>
              <a:buFontTx/>
              <a:buNone/>
            </a:pPr>
            <a:r>
              <a:rPr lang="en-US" altLang="en-US" sz="1400">
                <a:latin typeface="Source Code Pro" panose="020B0509030403020204" pitchFamily="49" charset="0"/>
                <a:ea typeface="Source Code Pro" panose="020B0509030403020204" pitchFamily="49" charset="0"/>
              </a:rPr>
              <a:t>   PERFORM 0100-PROCESS-STUDENT-RECORD</a:t>
            </a:r>
          </a:p>
          <a:p>
            <a:pPr>
              <a:buFontTx/>
              <a:buNone/>
            </a:pPr>
            <a:r>
              <a:rPr lang="en-US" altLang="en-US" sz="1400">
                <a:latin typeface="Source Code Pro" panose="020B0509030403020204" pitchFamily="49" charset="0"/>
                <a:ea typeface="Source Code Pro" panose="020B0509030403020204" pitchFamily="49" charset="0"/>
              </a:rPr>
              <a:t>     UNTIL EOF-FLAG = 'Y'.</a:t>
            </a:r>
          </a:p>
          <a:p>
            <a:pPr>
              <a:buFontTx/>
              <a:buNone/>
            </a:pPr>
            <a:endParaRPr lang="en-US" altLang="en-US" sz="800">
              <a:latin typeface="Source Code Pro" panose="020B0509030403020204" pitchFamily="49" charset="0"/>
              <a:ea typeface="Source Code Pro" panose="020B0509030403020204" pitchFamily="49" charset="0"/>
            </a:endParaRPr>
          </a:p>
          <a:p>
            <a:pPr>
              <a:buFontTx/>
              <a:buNone/>
            </a:pPr>
            <a:r>
              <a:rPr lang="en-US" altLang="en-US" sz="1400">
                <a:latin typeface="Source Code Pro" panose="020B0509030403020204" pitchFamily="49" charset="0"/>
                <a:ea typeface="Source Code Pro" panose="020B0509030403020204" pitchFamily="49" charset="0"/>
              </a:rPr>
              <a:t>   PERFORM 0200-STUDENT-TOTALS.</a:t>
            </a:r>
          </a:p>
          <a:p>
            <a:pPr>
              <a:buFontTx/>
              <a:buNone/>
            </a:pPr>
            <a:endParaRPr lang="en-US" altLang="en-US" sz="800">
              <a:latin typeface="Source Code Pro" panose="020B0509030403020204" pitchFamily="49" charset="0"/>
              <a:ea typeface="Source Code Pro" panose="020B0509030403020204" pitchFamily="49" charset="0"/>
            </a:endParaRPr>
          </a:p>
          <a:p>
            <a:pPr>
              <a:buFontTx/>
              <a:buNone/>
            </a:pPr>
            <a:r>
              <a:rPr lang="en-US" altLang="en-US" sz="1400">
                <a:latin typeface="Source Code Pro" panose="020B0509030403020204" pitchFamily="49" charset="0"/>
                <a:ea typeface="Source Code Pro" panose="020B0509030403020204" pitchFamily="49" charset="0"/>
              </a:rPr>
              <a:t>   CLOSE STUDENT-FILE</a:t>
            </a:r>
          </a:p>
          <a:p>
            <a:pPr>
              <a:buFontTx/>
              <a:buNone/>
            </a:pPr>
            <a:r>
              <a:rPr lang="en-US" altLang="en-US" sz="1400">
                <a:latin typeface="Source Code Pro" panose="020B0509030403020204" pitchFamily="49" charset="0"/>
                <a:ea typeface="Source Code Pro" panose="020B0509030403020204" pitchFamily="49" charset="0"/>
              </a:rPr>
              <a:t>         REPORT-FILE.</a:t>
            </a:r>
          </a:p>
          <a:p>
            <a:pPr>
              <a:buFontTx/>
              <a:buNone/>
            </a:pPr>
            <a:endParaRPr lang="en-US" altLang="en-US" sz="800">
              <a:latin typeface="Source Code Pro" panose="020B0509030403020204" pitchFamily="49" charset="0"/>
              <a:ea typeface="Source Code Pro" panose="020B0509030403020204" pitchFamily="49" charset="0"/>
            </a:endParaRPr>
          </a:p>
          <a:p>
            <a:pPr>
              <a:buFontTx/>
              <a:buNone/>
            </a:pPr>
            <a:r>
              <a:rPr lang="en-US" altLang="en-US" sz="1400">
                <a:latin typeface="Source Code Pro" panose="020B0509030403020204" pitchFamily="49" charset="0"/>
                <a:ea typeface="Source Code Pro" panose="020B0509030403020204" pitchFamily="49" charset="0"/>
              </a:rPr>
              <a:t>   GOBACK.</a:t>
            </a:r>
          </a:p>
          <a:p>
            <a:pPr>
              <a:buFontTx/>
              <a:buNone/>
            </a:pPr>
            <a:endParaRPr lang="en-US" altLang="en-US" sz="800">
              <a:latin typeface="Source Code Pro" panose="020B0509030403020204" pitchFamily="49" charset="0"/>
              <a:ea typeface="Source Code Pro" panose="020B0509030403020204" pitchFamily="49" charset="0"/>
            </a:endParaRPr>
          </a:p>
          <a:p>
            <a:pPr>
              <a:buFontTx/>
              <a:buNone/>
            </a:pPr>
            <a:r>
              <a:rPr lang="en-US" altLang="en-US" sz="1400">
                <a:latin typeface="Source Code Pro" panose="020B0509030403020204" pitchFamily="49" charset="0"/>
                <a:ea typeface="Source Code Pro" panose="020B0509030403020204" pitchFamily="49" charset="0"/>
              </a:rPr>
              <a:t>0000-EXIT. EXIT.</a:t>
            </a:r>
          </a:p>
          <a:p>
            <a:pPr>
              <a:buFontTx/>
              <a:buNone/>
            </a:pPr>
            <a:endParaRPr lang="en-US" altLang="en-US" sz="1200">
              <a:latin typeface="Source Code Pro" panose="020B0509030403020204" pitchFamily="49" charset="0"/>
              <a:ea typeface="Source Code Pro" panose="020B0509030403020204" pitchFamily="49" charset="0"/>
            </a:endParaRPr>
          </a:p>
          <a:p>
            <a:pPr>
              <a:buFontTx/>
              <a:buNone/>
            </a:pPr>
            <a:endParaRPr lang="en-US" altLang="en-US" sz="1200">
              <a:latin typeface="Source Code Pro" panose="020B0509030403020204" pitchFamily="49" charset="0"/>
              <a:ea typeface="Source Code Pro" panose="020B0509030403020204" pitchFamily="49" charset="0"/>
            </a:endParaRPr>
          </a:p>
        </p:txBody>
      </p:sp>
      <p:sp>
        <p:nvSpPr>
          <p:cNvPr id="2" name="Footer Placeholder 1">
            <a:extLst>
              <a:ext uri="{FF2B5EF4-FFF2-40B4-BE49-F238E27FC236}">
                <a16:creationId xmlns:a16="http://schemas.microsoft.com/office/drawing/2014/main" id="{00078B0D-C7F0-41DF-A38A-D31D2DC42A06}"/>
              </a:ext>
            </a:extLst>
          </p:cNvPr>
          <p:cNvSpPr>
            <a:spLocks noGrp="1"/>
          </p:cNvSpPr>
          <p:nvPr>
            <p:ph type="ftr" sz="quarter" idx="11"/>
          </p:nvPr>
        </p:nvSpPr>
        <p:spPr/>
        <p:txBody>
          <a:bodyPr/>
          <a:lstStyle/>
          <a:p>
            <a:r>
              <a:rPr lang="en-US"/>
              <a:t>© Geoffrey D. Decker 2020</a:t>
            </a:r>
          </a:p>
        </p:txBody>
      </p:sp>
      <p:sp>
        <p:nvSpPr>
          <p:cNvPr id="3" name="Right Brace 2">
            <a:extLst>
              <a:ext uri="{FF2B5EF4-FFF2-40B4-BE49-F238E27FC236}">
                <a16:creationId xmlns:a16="http://schemas.microsoft.com/office/drawing/2014/main" id="{F10EFFDD-D9DA-43C8-BF2B-3DFEA01F9602}"/>
              </a:ext>
            </a:extLst>
          </p:cNvPr>
          <p:cNvSpPr/>
          <p:nvPr/>
        </p:nvSpPr>
        <p:spPr>
          <a:xfrm>
            <a:off x="5562600" y="1356518"/>
            <a:ext cx="609600" cy="4701382"/>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FE4CE7B9-F5B2-4450-BB25-BD8CBE3C797B}"/>
              </a:ext>
            </a:extLst>
          </p:cNvPr>
          <p:cNvSpPr txBox="1"/>
          <p:nvPr/>
        </p:nvSpPr>
        <p:spPr>
          <a:xfrm>
            <a:off x="6426200" y="2971800"/>
            <a:ext cx="4343400" cy="1384995"/>
          </a:xfrm>
          <a:prstGeom prst="rect">
            <a:avLst/>
          </a:prstGeom>
          <a:noFill/>
        </p:spPr>
        <p:txBody>
          <a:bodyPr wrap="square" rtlCol="0">
            <a:spAutoFit/>
          </a:bodyPr>
          <a:lstStyle/>
          <a:p>
            <a:r>
              <a:rPr lang="en-US" sz="2800" b="1">
                <a:solidFill>
                  <a:srgbClr val="FF0000"/>
                </a:solidFill>
                <a:latin typeface="+mj-lt"/>
              </a:rPr>
              <a:t>Example first paragraph of an average </a:t>
            </a:r>
            <a:r>
              <a:rPr lang="en-US" sz="2800" b="1">
                <a:solidFill>
                  <a:srgbClr val="FF0000"/>
                </a:solidFill>
                <a:latin typeface="Source Code Pro" panose="020B0509030403020204" pitchFamily="49" charset="0"/>
                <a:ea typeface="Source Code Pro" panose="020B0509030403020204" pitchFamily="49" charset="0"/>
              </a:rPr>
              <a:t>PROCEDURE DIVISION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EE38E23-237C-4916-9E51-22A2ACA95D76}"/>
              </a:ext>
            </a:extLst>
          </p:cNvPr>
          <p:cNvSpPr>
            <a:spLocks noGrp="1"/>
          </p:cNvSpPr>
          <p:nvPr>
            <p:ph type="sldNum" sz="quarter" idx="12"/>
          </p:nvPr>
        </p:nvSpPr>
        <p:spPr/>
        <p:txBody>
          <a:bodyPr/>
          <a:lstStyle/>
          <a:p>
            <a:fld id="{2212DEAB-FB6F-4074-9232-CB272E0EE2B9}" type="slidenum">
              <a:rPr lang="en-US" altLang="en-US"/>
              <a:pPr/>
              <a:t>29</a:t>
            </a:fld>
            <a:endParaRPr lang="en-US" altLang="en-US" sz="1400"/>
          </a:p>
        </p:txBody>
      </p:sp>
      <p:sp>
        <p:nvSpPr>
          <p:cNvPr id="61442" name="Rectangle 2">
            <a:extLst>
              <a:ext uri="{FF2B5EF4-FFF2-40B4-BE49-F238E27FC236}">
                <a16:creationId xmlns:a16="http://schemas.microsoft.com/office/drawing/2014/main" id="{9AF95899-5311-4E89-B022-CC9867586B40}"/>
              </a:ext>
            </a:extLst>
          </p:cNvPr>
          <p:cNvSpPr>
            <a:spLocks noGrp="1" noChangeArrowheads="1"/>
          </p:cNvSpPr>
          <p:nvPr>
            <p:ph type="title"/>
          </p:nvPr>
        </p:nvSpPr>
        <p:spPr/>
        <p:txBody>
          <a:bodyPr/>
          <a:lstStyle/>
          <a:p>
            <a:r>
              <a:rPr lang="en-US" altLang="en-US"/>
              <a:t>PROCEDURE DIVISION. </a:t>
            </a:r>
          </a:p>
        </p:txBody>
      </p:sp>
      <p:sp>
        <p:nvSpPr>
          <p:cNvPr id="61443" name="Rectangle 3">
            <a:extLst>
              <a:ext uri="{FF2B5EF4-FFF2-40B4-BE49-F238E27FC236}">
                <a16:creationId xmlns:a16="http://schemas.microsoft.com/office/drawing/2014/main" id="{DC0E4320-476C-485A-AAF8-6A704279290A}"/>
              </a:ext>
            </a:extLst>
          </p:cNvPr>
          <p:cNvSpPr>
            <a:spLocks noGrp="1" noChangeArrowheads="1"/>
          </p:cNvSpPr>
          <p:nvPr>
            <p:ph type="body" idx="1"/>
          </p:nvPr>
        </p:nvSpPr>
        <p:spPr>
          <a:xfrm>
            <a:off x="609600" y="1406502"/>
            <a:ext cx="8686800" cy="4800600"/>
          </a:xfrm>
        </p:spPr>
        <p:txBody>
          <a:bodyPr>
            <a:normAutofit/>
          </a:bodyPr>
          <a:lstStyle/>
          <a:p>
            <a:pPr>
              <a:buFontTx/>
              <a:buNone/>
            </a:pPr>
            <a:r>
              <a:rPr lang="en-US" altLang="en-US" sz="1400">
                <a:latin typeface="Source Code Pro" panose="020B0509030403020204" pitchFamily="49" charset="0"/>
                <a:ea typeface="Source Code Pro" panose="020B0509030403020204" pitchFamily="49" charset="0"/>
              </a:rPr>
              <a:t>0100-PROCESS-STUDENT-RECORD.</a:t>
            </a:r>
          </a:p>
          <a:p>
            <a:pPr>
              <a:buFontTx/>
              <a:buNone/>
            </a:pPr>
            <a:endParaRPr lang="en-US" altLang="en-US" sz="800">
              <a:latin typeface="Source Code Pro" panose="020B0509030403020204" pitchFamily="49" charset="0"/>
              <a:ea typeface="Source Code Pro" panose="020B0509030403020204" pitchFamily="49" charset="0"/>
            </a:endParaRPr>
          </a:p>
          <a:p>
            <a:pPr>
              <a:buFontTx/>
              <a:buNone/>
            </a:pPr>
            <a:r>
              <a:rPr lang="en-US" altLang="en-US" sz="1400">
                <a:latin typeface="Source Code Pro" panose="020B0509030403020204" pitchFamily="49" charset="0"/>
                <a:ea typeface="Source Code Pro" panose="020B0509030403020204" pitchFamily="49" charset="0"/>
              </a:rPr>
              <a:t>    IF IN-STUDENT-CREDITS &gt; 110 AND</a:t>
            </a:r>
          </a:p>
          <a:p>
            <a:pPr>
              <a:buFontTx/>
              <a:buNone/>
            </a:pPr>
            <a:r>
              <a:rPr lang="en-US" altLang="en-US" sz="1400">
                <a:latin typeface="Source Code Pro" panose="020B0509030403020204" pitchFamily="49" charset="0"/>
                <a:ea typeface="Source Code Pro" panose="020B0509030403020204" pitchFamily="49" charset="0"/>
              </a:rPr>
              <a:t>       IN-STUDENT-MAJOR = 'ENGINEERING'</a:t>
            </a:r>
          </a:p>
          <a:p>
            <a:pPr>
              <a:buFontTx/>
              <a:buNone/>
            </a:pPr>
            <a:endParaRPr lang="en-US" altLang="en-US" sz="800">
              <a:latin typeface="Source Code Pro" panose="020B0509030403020204" pitchFamily="49" charset="0"/>
              <a:ea typeface="Source Code Pro" panose="020B0509030403020204" pitchFamily="49" charset="0"/>
            </a:endParaRPr>
          </a:p>
          <a:p>
            <a:pPr>
              <a:buFontTx/>
              <a:buNone/>
            </a:pPr>
            <a:r>
              <a:rPr lang="en-US" altLang="en-US" sz="1400">
                <a:latin typeface="Source Code Pro" panose="020B0509030403020204" pitchFamily="49" charset="0"/>
                <a:ea typeface="Source Code Pro" panose="020B0509030403020204" pitchFamily="49" charset="0"/>
              </a:rPr>
              <a:t>      MOVE IN-STUDENT-NME TO OUT-STUDENT-NME</a:t>
            </a:r>
          </a:p>
          <a:p>
            <a:pPr>
              <a:buFontTx/>
              <a:buNone/>
            </a:pPr>
            <a:endParaRPr lang="en-US" altLang="en-US" sz="800">
              <a:latin typeface="Source Code Pro" panose="020B0509030403020204" pitchFamily="49" charset="0"/>
              <a:ea typeface="Source Code Pro" panose="020B0509030403020204" pitchFamily="49" charset="0"/>
            </a:endParaRPr>
          </a:p>
          <a:p>
            <a:pPr>
              <a:buFontTx/>
              <a:buNone/>
            </a:pPr>
            <a:r>
              <a:rPr lang="en-US" altLang="en-US" sz="1400">
                <a:latin typeface="Source Code Pro" panose="020B0509030403020204" pitchFamily="49" charset="0"/>
                <a:ea typeface="Source Code Pro" panose="020B0509030403020204" pitchFamily="49" charset="0"/>
              </a:rPr>
              <a:t>      IF LINE-CTR &gt; 15</a:t>
            </a:r>
          </a:p>
          <a:p>
            <a:pPr>
              <a:buFontTx/>
              <a:buNone/>
            </a:pPr>
            <a:r>
              <a:rPr lang="en-US" altLang="en-US" sz="1400">
                <a:latin typeface="Source Code Pro" panose="020B0509030403020204" pitchFamily="49" charset="0"/>
                <a:ea typeface="Source Code Pro" panose="020B0509030403020204" pitchFamily="49" charset="0"/>
              </a:rPr>
              <a:t>        PERFORM 0110-WRITE-HEADER</a:t>
            </a:r>
          </a:p>
          <a:p>
            <a:pPr>
              <a:buFontTx/>
              <a:buNone/>
            </a:pPr>
            <a:r>
              <a:rPr lang="en-US" altLang="en-US" sz="1400">
                <a:latin typeface="Source Code Pro" panose="020B0509030403020204" pitchFamily="49" charset="0"/>
                <a:ea typeface="Source Code Pro" panose="020B0509030403020204" pitchFamily="49" charset="0"/>
              </a:rPr>
              <a:t>      END-IF</a:t>
            </a:r>
          </a:p>
          <a:p>
            <a:pPr>
              <a:buFontTx/>
              <a:buNone/>
            </a:pPr>
            <a:endParaRPr lang="en-US" altLang="en-US" sz="800">
              <a:latin typeface="Source Code Pro" panose="020B0509030403020204" pitchFamily="49" charset="0"/>
              <a:ea typeface="Source Code Pro" panose="020B0509030403020204" pitchFamily="49" charset="0"/>
            </a:endParaRPr>
          </a:p>
          <a:p>
            <a:pPr>
              <a:buFontTx/>
              <a:buNone/>
            </a:pPr>
            <a:r>
              <a:rPr lang="en-US" altLang="en-US" sz="1400">
                <a:latin typeface="Source Code Pro" panose="020B0509030403020204" pitchFamily="49" charset="0"/>
                <a:ea typeface="Source Code Pro" panose="020B0509030403020204" pitchFamily="49" charset="0"/>
              </a:rPr>
              <a:t>      WRITE REPORT-RECORD FROM DETAIL-LINE</a:t>
            </a:r>
          </a:p>
          <a:p>
            <a:pPr>
              <a:buFontTx/>
              <a:buNone/>
            </a:pPr>
            <a:r>
              <a:rPr lang="en-US" altLang="en-US" sz="1400">
                <a:latin typeface="Source Code Pro" panose="020B0509030403020204" pitchFamily="49" charset="0"/>
                <a:ea typeface="Source Code Pro" panose="020B0509030403020204" pitchFamily="49" charset="0"/>
              </a:rPr>
              <a:t>      ADD 1 TO LINE-CTR</a:t>
            </a:r>
          </a:p>
          <a:p>
            <a:pPr>
              <a:buFontTx/>
              <a:buNone/>
            </a:pPr>
            <a:endParaRPr lang="en-US" altLang="en-US" sz="800">
              <a:latin typeface="Source Code Pro" panose="020B0509030403020204" pitchFamily="49" charset="0"/>
              <a:ea typeface="Source Code Pro" panose="020B0509030403020204" pitchFamily="49" charset="0"/>
            </a:endParaRPr>
          </a:p>
          <a:p>
            <a:pPr>
              <a:buFontTx/>
              <a:buNone/>
            </a:pPr>
            <a:r>
              <a:rPr lang="en-US" altLang="en-US" sz="1400">
                <a:latin typeface="Source Code Pro" panose="020B0509030403020204" pitchFamily="49" charset="0"/>
                <a:ea typeface="Source Code Pro" panose="020B0509030403020204" pitchFamily="49" charset="0"/>
              </a:rPr>
              <a:t>    END-IF.</a:t>
            </a:r>
          </a:p>
          <a:p>
            <a:pPr>
              <a:buFontTx/>
              <a:buNone/>
            </a:pPr>
            <a:endParaRPr lang="en-US" altLang="en-US" sz="800">
              <a:latin typeface="Source Code Pro" panose="020B0509030403020204" pitchFamily="49" charset="0"/>
              <a:ea typeface="Source Code Pro" panose="020B0509030403020204" pitchFamily="49" charset="0"/>
            </a:endParaRPr>
          </a:p>
          <a:p>
            <a:pPr>
              <a:buFontTx/>
              <a:buNone/>
            </a:pPr>
            <a:r>
              <a:rPr lang="en-US" altLang="en-US" sz="1400">
                <a:latin typeface="Source Code Pro" panose="020B0509030403020204" pitchFamily="49" charset="0"/>
                <a:ea typeface="Source Code Pro" panose="020B0509030403020204" pitchFamily="49" charset="0"/>
              </a:rPr>
              <a:t>    READ STUDENT-FILE</a:t>
            </a:r>
          </a:p>
          <a:p>
            <a:pPr>
              <a:buFontTx/>
              <a:buNone/>
            </a:pPr>
            <a:r>
              <a:rPr lang="en-US" altLang="en-US" sz="1400">
                <a:latin typeface="Source Code Pro" panose="020B0509030403020204" pitchFamily="49" charset="0"/>
                <a:ea typeface="Source Code Pro" panose="020B0509030403020204" pitchFamily="49" charset="0"/>
              </a:rPr>
              <a:t>      AT END MOVE 'Y' TO EOF-FLAG</a:t>
            </a:r>
          </a:p>
          <a:p>
            <a:pPr>
              <a:buFontTx/>
              <a:buNone/>
            </a:pPr>
            <a:r>
              <a:rPr lang="en-US" altLang="en-US" sz="1400">
                <a:latin typeface="Source Code Pro" panose="020B0509030403020204" pitchFamily="49" charset="0"/>
                <a:ea typeface="Source Code Pro" panose="020B0509030403020204" pitchFamily="49" charset="0"/>
              </a:rPr>
              <a:t>    END-READ.</a:t>
            </a:r>
          </a:p>
          <a:p>
            <a:pPr>
              <a:buFontTx/>
              <a:buNone/>
            </a:pPr>
            <a:endParaRPr lang="en-US" altLang="en-US" sz="800">
              <a:latin typeface="Source Code Pro" panose="020B0509030403020204" pitchFamily="49" charset="0"/>
              <a:ea typeface="Source Code Pro" panose="020B0509030403020204" pitchFamily="49" charset="0"/>
            </a:endParaRPr>
          </a:p>
          <a:p>
            <a:pPr>
              <a:buFontTx/>
              <a:buNone/>
            </a:pPr>
            <a:r>
              <a:rPr lang="en-US" altLang="en-US" sz="1400">
                <a:latin typeface="Source Code Pro" panose="020B0509030403020204" pitchFamily="49" charset="0"/>
                <a:ea typeface="Source Code Pro" panose="020B0509030403020204" pitchFamily="49" charset="0"/>
              </a:rPr>
              <a:t>0100-EXIT. EXIT.</a:t>
            </a:r>
          </a:p>
        </p:txBody>
      </p:sp>
      <p:sp>
        <p:nvSpPr>
          <p:cNvPr id="2" name="Footer Placeholder 1">
            <a:extLst>
              <a:ext uri="{FF2B5EF4-FFF2-40B4-BE49-F238E27FC236}">
                <a16:creationId xmlns:a16="http://schemas.microsoft.com/office/drawing/2014/main" id="{050BC6A5-D400-47EF-A5A9-DDFD4DCC5BB8}"/>
              </a:ext>
            </a:extLst>
          </p:cNvPr>
          <p:cNvSpPr>
            <a:spLocks noGrp="1"/>
          </p:cNvSpPr>
          <p:nvPr>
            <p:ph type="ftr" sz="quarter" idx="11"/>
          </p:nvPr>
        </p:nvSpPr>
        <p:spPr/>
        <p:txBody>
          <a:bodyPr/>
          <a:lstStyle/>
          <a:p>
            <a:r>
              <a:rPr lang="en-US"/>
              <a:t>© Geoffrey D. Decker 2020</a:t>
            </a:r>
          </a:p>
        </p:txBody>
      </p:sp>
      <p:sp>
        <p:nvSpPr>
          <p:cNvPr id="3" name="Right Brace 2">
            <a:extLst>
              <a:ext uri="{FF2B5EF4-FFF2-40B4-BE49-F238E27FC236}">
                <a16:creationId xmlns:a16="http://schemas.microsoft.com/office/drawing/2014/main" id="{2FE823F8-6D28-4FA1-948F-CA13DB25CF84}"/>
              </a:ext>
            </a:extLst>
          </p:cNvPr>
          <p:cNvSpPr/>
          <p:nvPr/>
        </p:nvSpPr>
        <p:spPr>
          <a:xfrm>
            <a:off x="6477000" y="1391821"/>
            <a:ext cx="457200" cy="4572000"/>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DA625511-6A6E-4075-AFD1-CDE560C131B4}"/>
              </a:ext>
            </a:extLst>
          </p:cNvPr>
          <p:cNvSpPr txBox="1"/>
          <p:nvPr/>
        </p:nvSpPr>
        <p:spPr>
          <a:xfrm>
            <a:off x="7162800" y="2769880"/>
            <a:ext cx="4114800" cy="1815882"/>
          </a:xfrm>
          <a:prstGeom prst="rect">
            <a:avLst/>
          </a:prstGeom>
          <a:noFill/>
        </p:spPr>
        <p:txBody>
          <a:bodyPr wrap="square" rtlCol="0">
            <a:spAutoFit/>
          </a:bodyPr>
          <a:lstStyle/>
          <a:p>
            <a:r>
              <a:rPr lang="en-US" sz="2800" b="1">
                <a:solidFill>
                  <a:srgbClr val="FF0000"/>
                </a:solidFill>
                <a:latin typeface="+mj-lt"/>
              </a:rPr>
              <a:t>First "sub-paragraph" of </a:t>
            </a:r>
            <a:r>
              <a:rPr lang="en-US" sz="2800" b="1">
                <a:solidFill>
                  <a:srgbClr val="FF0000"/>
                </a:solidFill>
                <a:latin typeface="Source Code Pro" panose="020B0509030403020204" pitchFamily="49" charset="0"/>
                <a:ea typeface="Source Code Pro" panose="020B0509030403020204" pitchFamily="49" charset="0"/>
              </a:rPr>
              <a:t>0000-MAIN</a:t>
            </a:r>
            <a:r>
              <a:rPr lang="en-US" sz="2800" b="1">
                <a:solidFill>
                  <a:srgbClr val="FF0000"/>
                </a:solidFill>
                <a:latin typeface="+mj-lt"/>
              </a:rPr>
              <a:t>.  Here it represents the body of the read loop.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DA60AB1-8D63-46DF-B9BB-91D501B7214D}"/>
              </a:ext>
            </a:extLst>
          </p:cNvPr>
          <p:cNvSpPr>
            <a:spLocks noGrp="1"/>
          </p:cNvSpPr>
          <p:nvPr>
            <p:ph type="sldNum" sz="quarter" idx="12"/>
          </p:nvPr>
        </p:nvSpPr>
        <p:spPr/>
        <p:txBody>
          <a:bodyPr/>
          <a:lstStyle/>
          <a:p>
            <a:fld id="{E5CA3EC2-B5BC-45DF-80E2-D6C41668201E}" type="slidenum">
              <a:rPr lang="en-US" altLang="en-US"/>
              <a:pPr/>
              <a:t>3</a:t>
            </a:fld>
            <a:endParaRPr lang="en-US" altLang="en-US" sz="1400"/>
          </a:p>
        </p:txBody>
      </p:sp>
      <p:sp>
        <p:nvSpPr>
          <p:cNvPr id="32770" name="Rectangle 2">
            <a:extLst>
              <a:ext uri="{FF2B5EF4-FFF2-40B4-BE49-F238E27FC236}">
                <a16:creationId xmlns:a16="http://schemas.microsoft.com/office/drawing/2014/main" id="{C3B31AE5-FF8B-4568-A86B-A18398845F7B}"/>
              </a:ext>
            </a:extLst>
          </p:cNvPr>
          <p:cNvSpPr>
            <a:spLocks noGrp="1" noChangeArrowheads="1"/>
          </p:cNvSpPr>
          <p:nvPr>
            <p:ph type="title"/>
          </p:nvPr>
        </p:nvSpPr>
        <p:spPr/>
        <p:txBody>
          <a:bodyPr/>
          <a:lstStyle/>
          <a:p>
            <a:r>
              <a:rPr lang="en-US" altLang="en-US"/>
              <a:t>Four Major Divisions in a COBOL Program </a:t>
            </a:r>
          </a:p>
        </p:txBody>
      </p:sp>
      <p:sp>
        <p:nvSpPr>
          <p:cNvPr id="32771" name="Rectangle 3">
            <a:extLst>
              <a:ext uri="{FF2B5EF4-FFF2-40B4-BE49-F238E27FC236}">
                <a16:creationId xmlns:a16="http://schemas.microsoft.com/office/drawing/2014/main" id="{1BD684DC-C87B-4812-9321-7BC8AAFE73E9}"/>
              </a:ext>
            </a:extLst>
          </p:cNvPr>
          <p:cNvSpPr>
            <a:spLocks noGrp="1" noChangeArrowheads="1"/>
          </p:cNvSpPr>
          <p:nvPr>
            <p:ph type="body" idx="1"/>
          </p:nvPr>
        </p:nvSpPr>
        <p:spPr>
          <a:xfrm>
            <a:off x="609600" y="1560511"/>
            <a:ext cx="10464800" cy="4419600"/>
          </a:xfrm>
        </p:spPr>
        <p:txBody>
          <a:bodyPr/>
          <a:lstStyle/>
          <a:p>
            <a:r>
              <a:rPr lang="en-US" altLang="en-US"/>
              <a:t>A COBOL program is divided into four major divisions:</a:t>
            </a:r>
          </a:p>
          <a:p>
            <a:endParaRPr lang="en-US" altLang="en-US" sz="1400"/>
          </a:p>
          <a:p>
            <a:pPr marL="914400" lvl="1" indent="-514350">
              <a:buFont typeface="+mj-lt"/>
              <a:buAutoNum type="arabicPeriod"/>
            </a:pPr>
            <a:r>
              <a:rPr lang="en-US" altLang="en-US"/>
              <a:t>IDENTIFICATION DIVISION.</a:t>
            </a:r>
          </a:p>
          <a:p>
            <a:pPr marL="914400" lvl="1" indent="-514350">
              <a:buFont typeface="+mj-lt"/>
              <a:buAutoNum type="arabicPeriod"/>
            </a:pPr>
            <a:endParaRPr lang="en-US" altLang="en-US" sz="800"/>
          </a:p>
          <a:p>
            <a:pPr marL="914400" lvl="1" indent="-514350">
              <a:buFont typeface="+mj-lt"/>
              <a:buAutoNum type="arabicPeriod"/>
            </a:pPr>
            <a:r>
              <a:rPr lang="en-US" altLang="en-US"/>
              <a:t>ENVIRONMENT DIVISION.</a:t>
            </a:r>
          </a:p>
          <a:p>
            <a:pPr marL="914400" lvl="1" indent="-514350">
              <a:buFont typeface="+mj-lt"/>
              <a:buAutoNum type="arabicPeriod"/>
            </a:pPr>
            <a:endParaRPr lang="en-US" altLang="en-US" sz="800"/>
          </a:p>
          <a:p>
            <a:pPr marL="914400" lvl="1" indent="-514350">
              <a:buFont typeface="+mj-lt"/>
              <a:buAutoNum type="arabicPeriod"/>
            </a:pPr>
            <a:r>
              <a:rPr lang="en-US" altLang="en-US"/>
              <a:t>DATA DIVISION.</a:t>
            </a:r>
          </a:p>
          <a:p>
            <a:pPr marL="914400" lvl="1" indent="-514350">
              <a:buFont typeface="+mj-lt"/>
              <a:buAutoNum type="arabicPeriod"/>
            </a:pPr>
            <a:endParaRPr lang="en-US" altLang="en-US" sz="800"/>
          </a:p>
          <a:p>
            <a:pPr marL="914400" lvl="1" indent="-514350">
              <a:buFont typeface="+mj-lt"/>
              <a:buAutoNum type="arabicPeriod"/>
            </a:pPr>
            <a:r>
              <a:rPr lang="en-US" altLang="en-US"/>
              <a:t>PROCEDURE DIVISION.</a:t>
            </a:r>
          </a:p>
          <a:p>
            <a:endParaRPr lang="en-US" altLang="en-US" sz="1800"/>
          </a:p>
          <a:p>
            <a:r>
              <a:rPr lang="en-US" altLang="en-US"/>
              <a:t>Must be in the above order.</a:t>
            </a:r>
          </a:p>
          <a:p>
            <a:endParaRPr lang="en-US" altLang="en-US"/>
          </a:p>
        </p:txBody>
      </p:sp>
      <p:sp>
        <p:nvSpPr>
          <p:cNvPr id="2" name="Footer Placeholder 1">
            <a:extLst>
              <a:ext uri="{FF2B5EF4-FFF2-40B4-BE49-F238E27FC236}">
                <a16:creationId xmlns:a16="http://schemas.microsoft.com/office/drawing/2014/main" id="{0208619B-CEEF-4F4A-B317-E95376B8D1B0}"/>
              </a:ext>
            </a:extLst>
          </p:cNvPr>
          <p:cNvSpPr>
            <a:spLocks noGrp="1"/>
          </p:cNvSpPr>
          <p:nvPr>
            <p:ph type="ftr" sz="quarter" idx="11"/>
          </p:nvPr>
        </p:nvSpPr>
        <p:spPr/>
        <p:txBody>
          <a:bodyPr/>
          <a:lstStyle/>
          <a:p>
            <a:r>
              <a:rPr lang="en-US"/>
              <a:t>© Geoffrey D. Decker 2020</a:t>
            </a:r>
          </a:p>
        </p:txBody>
      </p:sp>
    </p:spTree>
    <p:extLst>
      <p:ext uri="{BB962C8B-B14F-4D97-AF65-F5344CB8AC3E}">
        <p14:creationId xmlns:p14="http://schemas.microsoft.com/office/powerpoint/2010/main" val="20954535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2770">
                                            <p:txEl>
                                              <p:pRg st="0" end="0"/>
                                            </p:txEl>
                                          </p:spTgt>
                                        </p:tgtEl>
                                        <p:attrNameLst>
                                          <p:attrName>style.visibility</p:attrName>
                                        </p:attrNameLst>
                                      </p:cBhvr>
                                      <p:to>
                                        <p:strVal val="visible"/>
                                      </p:to>
                                    </p:set>
                                    <p:animEffect transition="in" filter="box(out)">
                                      <p:cBhvr>
                                        <p:cTn id="7" dur="500"/>
                                        <p:tgtEl>
                                          <p:spTgt spid="32770">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2771">
                                            <p:txEl>
                                              <p:pRg st="0" end="0"/>
                                            </p:txEl>
                                          </p:spTgt>
                                        </p:tgtEl>
                                        <p:attrNameLst>
                                          <p:attrName>style.visibility</p:attrName>
                                        </p:attrNameLst>
                                      </p:cBhvr>
                                      <p:to>
                                        <p:strVal val="visible"/>
                                      </p:to>
                                    </p:set>
                                    <p:anim calcmode="lin" valueType="num">
                                      <p:cBhvr additive="base">
                                        <p:cTn id="12" dur="500" fill="hold"/>
                                        <p:tgtEl>
                                          <p:spTgt spid="32771">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2771">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32771">
                                            <p:txEl>
                                              <p:pRg st="2" end="2"/>
                                            </p:txEl>
                                          </p:spTgt>
                                        </p:tgtEl>
                                        <p:attrNameLst>
                                          <p:attrName>style.visibility</p:attrName>
                                        </p:attrNameLst>
                                      </p:cBhvr>
                                      <p:to>
                                        <p:strVal val="visible"/>
                                      </p:to>
                                    </p:set>
                                    <p:anim calcmode="lin" valueType="num">
                                      <p:cBhvr additive="base">
                                        <p:cTn id="16" dur="500" fill="hold"/>
                                        <p:tgtEl>
                                          <p:spTgt spid="32771">
                                            <p:txEl>
                                              <p:pRg st="2" end="2"/>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32771">
                                            <p:txEl>
                                              <p:pRg st="2" end="2"/>
                                            </p:txEl>
                                          </p:spTgt>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32771">
                                            <p:txEl>
                                              <p:pRg st="4" end="4"/>
                                            </p:txEl>
                                          </p:spTgt>
                                        </p:tgtEl>
                                        <p:attrNameLst>
                                          <p:attrName>style.visibility</p:attrName>
                                        </p:attrNameLst>
                                      </p:cBhvr>
                                      <p:to>
                                        <p:strVal val="visible"/>
                                      </p:to>
                                    </p:set>
                                    <p:anim calcmode="lin" valueType="num">
                                      <p:cBhvr additive="base">
                                        <p:cTn id="20" dur="500" fill="hold"/>
                                        <p:tgtEl>
                                          <p:spTgt spid="32771">
                                            <p:txEl>
                                              <p:pRg st="4" end="4"/>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32771">
                                            <p:txEl>
                                              <p:pRg st="4" end="4"/>
                                            </p:txEl>
                                          </p:spTgt>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32771">
                                            <p:txEl>
                                              <p:pRg st="6" end="6"/>
                                            </p:txEl>
                                          </p:spTgt>
                                        </p:tgtEl>
                                        <p:attrNameLst>
                                          <p:attrName>style.visibility</p:attrName>
                                        </p:attrNameLst>
                                      </p:cBhvr>
                                      <p:to>
                                        <p:strVal val="visible"/>
                                      </p:to>
                                    </p:set>
                                    <p:anim calcmode="lin" valueType="num">
                                      <p:cBhvr additive="base">
                                        <p:cTn id="24" dur="500" fill="hold"/>
                                        <p:tgtEl>
                                          <p:spTgt spid="32771">
                                            <p:txEl>
                                              <p:pRg st="6" end="6"/>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32771">
                                            <p:txEl>
                                              <p:pRg st="6" end="6"/>
                                            </p:txEl>
                                          </p:spTgt>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2771">
                                            <p:txEl>
                                              <p:pRg st="8" end="8"/>
                                            </p:txEl>
                                          </p:spTgt>
                                        </p:tgtEl>
                                        <p:attrNameLst>
                                          <p:attrName>style.visibility</p:attrName>
                                        </p:attrNameLst>
                                      </p:cBhvr>
                                      <p:to>
                                        <p:strVal val="visible"/>
                                      </p:to>
                                    </p:set>
                                    <p:anim calcmode="lin" valueType="num">
                                      <p:cBhvr additive="base">
                                        <p:cTn id="28" dur="500" fill="hold"/>
                                        <p:tgtEl>
                                          <p:spTgt spid="32771">
                                            <p:txEl>
                                              <p:pRg st="8" end="8"/>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32771">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32771">
                                            <p:txEl>
                                              <p:pRg st="10" end="10"/>
                                            </p:txEl>
                                          </p:spTgt>
                                        </p:tgtEl>
                                        <p:attrNameLst>
                                          <p:attrName>style.visibility</p:attrName>
                                        </p:attrNameLst>
                                      </p:cBhvr>
                                      <p:to>
                                        <p:strVal val="visible"/>
                                      </p:to>
                                    </p:set>
                                    <p:anim calcmode="lin" valueType="num">
                                      <p:cBhvr additive="base">
                                        <p:cTn id="34" dur="500" fill="hold"/>
                                        <p:tgtEl>
                                          <p:spTgt spid="32771">
                                            <p:txEl>
                                              <p:pRg st="10" end="10"/>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32771">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build="p" autoUpdateAnimBg="0" advAuto="0"/>
      <p:bldP spid="32771"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669EED6-7443-43B2-B384-B6A6AFE332B1}"/>
              </a:ext>
            </a:extLst>
          </p:cNvPr>
          <p:cNvSpPr>
            <a:spLocks noGrp="1"/>
          </p:cNvSpPr>
          <p:nvPr>
            <p:ph type="sldNum" sz="quarter" idx="12"/>
          </p:nvPr>
        </p:nvSpPr>
        <p:spPr/>
        <p:txBody>
          <a:bodyPr/>
          <a:lstStyle/>
          <a:p>
            <a:fld id="{EC608BCC-291F-4A87-BB64-F0AB5681AB71}" type="slidenum">
              <a:rPr lang="en-US" altLang="en-US"/>
              <a:pPr/>
              <a:t>30</a:t>
            </a:fld>
            <a:endParaRPr lang="en-US" altLang="en-US" sz="1400"/>
          </a:p>
        </p:txBody>
      </p:sp>
      <p:sp>
        <p:nvSpPr>
          <p:cNvPr id="198658" name="Rectangle 1026">
            <a:extLst>
              <a:ext uri="{FF2B5EF4-FFF2-40B4-BE49-F238E27FC236}">
                <a16:creationId xmlns:a16="http://schemas.microsoft.com/office/drawing/2014/main" id="{C3B28D7E-7D27-4D17-B408-65E2F1FFD3FE}"/>
              </a:ext>
            </a:extLst>
          </p:cNvPr>
          <p:cNvSpPr>
            <a:spLocks noGrp="1" noChangeArrowheads="1"/>
          </p:cNvSpPr>
          <p:nvPr>
            <p:ph type="title"/>
          </p:nvPr>
        </p:nvSpPr>
        <p:spPr/>
        <p:txBody>
          <a:bodyPr/>
          <a:lstStyle/>
          <a:p>
            <a:r>
              <a:rPr lang="en-US" altLang="en-US"/>
              <a:t>PROCEDURE DIVISION. (cont.) </a:t>
            </a:r>
          </a:p>
        </p:txBody>
      </p:sp>
      <p:sp>
        <p:nvSpPr>
          <p:cNvPr id="198659" name="Rectangle 1027">
            <a:extLst>
              <a:ext uri="{FF2B5EF4-FFF2-40B4-BE49-F238E27FC236}">
                <a16:creationId xmlns:a16="http://schemas.microsoft.com/office/drawing/2014/main" id="{1C6D4AE1-0F3A-40C6-B42D-8F85285C3D9E}"/>
              </a:ext>
            </a:extLst>
          </p:cNvPr>
          <p:cNvSpPr>
            <a:spLocks noGrp="1" noChangeArrowheads="1"/>
          </p:cNvSpPr>
          <p:nvPr>
            <p:ph type="body" idx="1"/>
          </p:nvPr>
        </p:nvSpPr>
        <p:spPr>
          <a:xfrm>
            <a:off x="558800" y="1600200"/>
            <a:ext cx="11074400" cy="4191000"/>
          </a:xfrm>
        </p:spPr>
        <p:txBody>
          <a:bodyPr/>
          <a:lstStyle/>
          <a:p>
            <a:r>
              <a:rPr lang="en-US" altLang="en-US"/>
              <a:t>Divided into paragraphs (subroutines), with one or more sentences (commands) per paragraph.</a:t>
            </a:r>
          </a:p>
          <a:p>
            <a:endParaRPr lang="en-US" altLang="en-US" sz="1400"/>
          </a:p>
          <a:p>
            <a:r>
              <a:rPr lang="en-US" altLang="en-US"/>
              <a:t>Paragraph names should be numbered consecutively.</a:t>
            </a:r>
          </a:p>
          <a:p>
            <a:endParaRPr lang="en-US" altLang="en-US" sz="1400"/>
          </a:p>
          <a:p>
            <a:r>
              <a:rPr lang="en-US" altLang="en-US"/>
              <a:t>For example:  </a:t>
            </a:r>
            <a:r>
              <a:rPr lang="en-US" altLang="en-US">
                <a:latin typeface="Source Code Pro" panose="020B0509030403020204" pitchFamily="49" charset="0"/>
                <a:ea typeface="Source Code Pro" panose="020B0509030403020204" pitchFamily="49" charset="0"/>
              </a:rPr>
              <a:t>0000-MAIN</a:t>
            </a:r>
            <a:r>
              <a:rPr lang="en-US" altLang="en-US"/>
              <a:t>, </a:t>
            </a:r>
            <a:r>
              <a:rPr lang="en-US" altLang="en-US">
                <a:latin typeface="Source Code Pro" panose="020B0509030403020204" pitchFamily="49" charset="0"/>
                <a:ea typeface="Source Code Pro" panose="020B0509030403020204" pitchFamily="49" charset="0"/>
              </a:rPr>
              <a:t>0100-PROCESS-STUDENT-RECORD</a:t>
            </a:r>
            <a:r>
              <a:rPr lang="en-US" altLang="en-US">
                <a:latin typeface="+mj-lt"/>
                <a:ea typeface="Source Code Pro" panose="020B0509030403020204" pitchFamily="49" charset="0"/>
              </a:rPr>
              <a:t>, etc.</a:t>
            </a:r>
          </a:p>
          <a:p>
            <a:endParaRPr lang="en-US" altLang="en-US" sz="1400"/>
          </a:p>
          <a:p>
            <a:r>
              <a:rPr lang="en-US" altLang="en-US"/>
              <a:t>Paragraph subroutine names start in column 8, rest of code starts in column 12 or beyond.</a:t>
            </a:r>
          </a:p>
        </p:txBody>
      </p:sp>
      <p:sp>
        <p:nvSpPr>
          <p:cNvPr id="2" name="Footer Placeholder 1">
            <a:extLst>
              <a:ext uri="{FF2B5EF4-FFF2-40B4-BE49-F238E27FC236}">
                <a16:creationId xmlns:a16="http://schemas.microsoft.com/office/drawing/2014/main" id="{47838222-D957-4AED-8E65-50A4F2EDE329}"/>
              </a:ext>
            </a:extLst>
          </p:cNvPr>
          <p:cNvSpPr>
            <a:spLocks noGrp="1"/>
          </p:cNvSpPr>
          <p:nvPr>
            <p:ph type="ftr" sz="quarter" idx="11"/>
          </p:nvPr>
        </p:nvSpPr>
        <p:spPr/>
        <p:txBody>
          <a:bodyPr/>
          <a:lstStyle/>
          <a:p>
            <a:r>
              <a:rPr lang="en-US"/>
              <a:t>© Geoffrey D. Decker 2020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8659">
                                            <p:txEl>
                                              <p:pRg st="0" end="0"/>
                                            </p:txEl>
                                          </p:spTgt>
                                        </p:tgtEl>
                                        <p:attrNameLst>
                                          <p:attrName>style.visibility</p:attrName>
                                        </p:attrNameLst>
                                      </p:cBhvr>
                                      <p:to>
                                        <p:strVal val="visible"/>
                                      </p:to>
                                    </p:set>
                                    <p:anim calcmode="lin" valueType="num">
                                      <p:cBhvr additive="base">
                                        <p:cTn id="7" dur="500" fill="hold"/>
                                        <p:tgtEl>
                                          <p:spTgt spid="1986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86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8659">
                                            <p:txEl>
                                              <p:pRg st="2" end="2"/>
                                            </p:txEl>
                                          </p:spTgt>
                                        </p:tgtEl>
                                        <p:attrNameLst>
                                          <p:attrName>style.visibility</p:attrName>
                                        </p:attrNameLst>
                                      </p:cBhvr>
                                      <p:to>
                                        <p:strVal val="visible"/>
                                      </p:to>
                                    </p:set>
                                    <p:anim calcmode="lin" valueType="num">
                                      <p:cBhvr additive="base">
                                        <p:cTn id="13" dur="500" fill="hold"/>
                                        <p:tgtEl>
                                          <p:spTgt spid="198659">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986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98659">
                                            <p:txEl>
                                              <p:pRg st="4" end="4"/>
                                            </p:txEl>
                                          </p:spTgt>
                                        </p:tgtEl>
                                        <p:attrNameLst>
                                          <p:attrName>style.visibility</p:attrName>
                                        </p:attrNameLst>
                                      </p:cBhvr>
                                      <p:to>
                                        <p:strVal val="visible"/>
                                      </p:to>
                                    </p:set>
                                    <p:anim calcmode="lin" valueType="num">
                                      <p:cBhvr additive="base">
                                        <p:cTn id="19" dur="500" fill="hold"/>
                                        <p:tgtEl>
                                          <p:spTgt spid="198659">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9865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98659">
                                            <p:txEl>
                                              <p:pRg st="6" end="6"/>
                                            </p:txEl>
                                          </p:spTgt>
                                        </p:tgtEl>
                                        <p:attrNameLst>
                                          <p:attrName>style.visibility</p:attrName>
                                        </p:attrNameLst>
                                      </p:cBhvr>
                                      <p:to>
                                        <p:strVal val="visible"/>
                                      </p:to>
                                    </p:set>
                                    <p:anim calcmode="lin" valueType="num">
                                      <p:cBhvr additive="base">
                                        <p:cTn id="25" dur="500" fill="hold"/>
                                        <p:tgtEl>
                                          <p:spTgt spid="198659">
                                            <p:txEl>
                                              <p:pRg st="6" end="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9865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A280BE-000B-4E51-AA6A-1317F5524AA2}"/>
              </a:ext>
            </a:extLst>
          </p:cNvPr>
          <p:cNvSpPr>
            <a:spLocks noGrp="1"/>
          </p:cNvSpPr>
          <p:nvPr>
            <p:ph type="sldNum" sz="quarter" idx="12"/>
          </p:nvPr>
        </p:nvSpPr>
        <p:spPr/>
        <p:txBody>
          <a:bodyPr/>
          <a:lstStyle/>
          <a:p>
            <a:fld id="{BFD9B12D-2C1B-47CD-8A93-67ACB9E44ECF}" type="slidenum">
              <a:rPr lang="en-US" altLang="en-US"/>
              <a:pPr/>
              <a:t>31</a:t>
            </a:fld>
            <a:endParaRPr lang="en-US" altLang="en-US" sz="1400"/>
          </a:p>
        </p:txBody>
      </p:sp>
      <p:sp>
        <p:nvSpPr>
          <p:cNvPr id="199682" name="Rectangle 2">
            <a:extLst>
              <a:ext uri="{FF2B5EF4-FFF2-40B4-BE49-F238E27FC236}">
                <a16:creationId xmlns:a16="http://schemas.microsoft.com/office/drawing/2014/main" id="{C679685B-3F0F-4EA7-B39F-045BA078F66E}"/>
              </a:ext>
            </a:extLst>
          </p:cNvPr>
          <p:cNvSpPr>
            <a:spLocks noGrp="1" noChangeArrowheads="1"/>
          </p:cNvSpPr>
          <p:nvPr>
            <p:ph type="title"/>
          </p:nvPr>
        </p:nvSpPr>
        <p:spPr/>
        <p:txBody>
          <a:bodyPr/>
          <a:lstStyle/>
          <a:p>
            <a:r>
              <a:rPr lang="en-US" altLang="en-US"/>
              <a:t>PROCEDURE DIVISION.</a:t>
            </a:r>
            <a:endParaRPr lang="en-US" altLang="en-US" sz="4800"/>
          </a:p>
        </p:txBody>
      </p:sp>
      <p:sp>
        <p:nvSpPr>
          <p:cNvPr id="199683" name="Rectangle 3">
            <a:extLst>
              <a:ext uri="{FF2B5EF4-FFF2-40B4-BE49-F238E27FC236}">
                <a16:creationId xmlns:a16="http://schemas.microsoft.com/office/drawing/2014/main" id="{D6EC25A1-6830-4C6F-AB5C-293EC79E2A47}"/>
              </a:ext>
            </a:extLst>
          </p:cNvPr>
          <p:cNvSpPr>
            <a:spLocks noGrp="1" noChangeArrowheads="1"/>
          </p:cNvSpPr>
          <p:nvPr>
            <p:ph type="body" idx="1"/>
          </p:nvPr>
        </p:nvSpPr>
        <p:spPr>
          <a:xfrm>
            <a:off x="609600" y="1371600"/>
            <a:ext cx="9829800" cy="4572000"/>
          </a:xfrm>
        </p:spPr>
        <p:txBody>
          <a:bodyPr/>
          <a:lstStyle/>
          <a:p>
            <a:r>
              <a:rPr lang="en-US" altLang="en-US"/>
              <a:t>A</a:t>
            </a:r>
            <a:r>
              <a:rPr lang="en-US" altLang="en-US" i="1">
                <a:solidFill>
                  <a:schemeClr val="tx2"/>
                </a:solidFill>
              </a:rPr>
              <a:t> </a:t>
            </a:r>
            <a:r>
              <a:rPr lang="en-US" altLang="en-US" i="1">
                <a:solidFill>
                  <a:srgbClr val="0000FF"/>
                </a:solidFill>
              </a:rPr>
              <a:t>scope terminator</a:t>
            </a:r>
            <a:r>
              <a:rPr lang="en-US" altLang="en-US">
                <a:solidFill>
                  <a:srgbClr val="0000FF"/>
                </a:solidFill>
              </a:rPr>
              <a:t> </a:t>
            </a:r>
            <a:r>
              <a:rPr lang="en-US" altLang="en-US"/>
              <a:t>ends a conditional statement like </a:t>
            </a:r>
            <a:r>
              <a:rPr lang="en-US" altLang="en-US">
                <a:latin typeface="Source Code Pro" panose="020B0509030403020204" pitchFamily="49" charset="0"/>
                <a:ea typeface="Source Code Pro" panose="020B0509030403020204" pitchFamily="49" charset="0"/>
              </a:rPr>
              <a:t>IF</a:t>
            </a:r>
            <a:r>
              <a:rPr lang="en-US" altLang="en-US"/>
              <a:t> with </a:t>
            </a:r>
            <a:r>
              <a:rPr lang="en-US" altLang="en-US">
                <a:latin typeface="Source Code Pro" panose="020B0509030403020204" pitchFamily="49" charset="0"/>
                <a:ea typeface="Source Code Pro" panose="020B0509030403020204" pitchFamily="49" charset="0"/>
              </a:rPr>
              <a:t>END-IF</a:t>
            </a:r>
            <a:r>
              <a:rPr lang="en-US" altLang="en-US"/>
              <a:t> or </a:t>
            </a:r>
            <a:r>
              <a:rPr lang="en-US" altLang="en-US">
                <a:latin typeface="Source Code Pro" panose="020B0509030403020204" pitchFamily="49" charset="0"/>
                <a:ea typeface="Source Code Pro" panose="020B0509030403020204" pitchFamily="49" charset="0"/>
              </a:rPr>
              <a:t>READ</a:t>
            </a:r>
            <a:r>
              <a:rPr lang="en-US" altLang="en-US"/>
              <a:t> with </a:t>
            </a:r>
            <a:r>
              <a:rPr lang="en-US" altLang="en-US">
                <a:latin typeface="Source Code Pro" panose="020B0509030403020204" pitchFamily="49" charset="0"/>
                <a:ea typeface="Source Code Pro" panose="020B0509030403020204" pitchFamily="49" charset="0"/>
              </a:rPr>
              <a:t>END-READ</a:t>
            </a:r>
            <a:r>
              <a:rPr lang="en-US" altLang="en-US"/>
              <a:t>. </a:t>
            </a:r>
          </a:p>
          <a:p>
            <a:endParaRPr lang="en-US" altLang="en-US" sz="1800"/>
          </a:p>
          <a:p>
            <a:r>
              <a:rPr lang="en-US" altLang="en-US">
                <a:latin typeface="+mj-lt"/>
                <a:ea typeface="Source Code Pro" panose="020B0509030403020204" pitchFamily="49" charset="0"/>
              </a:rPr>
              <a:t>A </a:t>
            </a:r>
            <a:r>
              <a:rPr lang="en-US" altLang="en-US">
                <a:latin typeface="Source Code Pro" panose="020B0509030403020204" pitchFamily="49" charset="0"/>
                <a:ea typeface="Source Code Pro" panose="020B0509030403020204" pitchFamily="49" charset="0"/>
              </a:rPr>
              <a:t>PERFORM UNTIL</a:t>
            </a:r>
            <a:r>
              <a:rPr lang="en-US" altLang="en-US"/>
              <a:t> keeps on performing, or loops, until the ending condition is met, then control returns to the statement after the </a:t>
            </a:r>
            <a:r>
              <a:rPr lang="en-US" altLang="en-US">
                <a:latin typeface="Source Code Pro" panose="020B0509030403020204" pitchFamily="49" charset="0"/>
                <a:ea typeface="Source Code Pro" panose="020B0509030403020204" pitchFamily="49" charset="0"/>
              </a:rPr>
              <a:t>PERFORM</a:t>
            </a:r>
            <a:r>
              <a:rPr lang="en-US" altLang="en-US"/>
              <a:t>.</a:t>
            </a:r>
          </a:p>
          <a:p>
            <a:endParaRPr lang="en-US" altLang="en-US" sz="800"/>
          </a:p>
          <a:p>
            <a:r>
              <a:rPr lang="en-US" altLang="en-US"/>
              <a:t>In this example, it is </a:t>
            </a:r>
            <a:r>
              <a:rPr lang="en-US" altLang="en-US">
                <a:latin typeface="Source Code Pro" panose="020B0509030403020204" pitchFamily="49" charset="0"/>
                <a:ea typeface="Source Code Pro" panose="020B0509030403020204" pitchFamily="49" charset="0"/>
              </a:rPr>
              <a:t>UNTIL EOF-FLAG = 'Y'.</a:t>
            </a:r>
          </a:p>
          <a:p>
            <a:endParaRPr lang="en-US" altLang="en-US" sz="1400">
              <a:latin typeface="Source Code Pro" panose="020B0509030403020204" pitchFamily="49" charset="0"/>
              <a:ea typeface="Source Code Pro" panose="020B0509030403020204" pitchFamily="49" charset="0"/>
            </a:endParaRPr>
          </a:p>
          <a:p>
            <a:r>
              <a:rPr lang="en-US" altLang="en-US">
                <a:latin typeface="+mj-lt"/>
                <a:ea typeface="Source Code Pro" panose="020B0509030403020204" pitchFamily="49" charset="0"/>
              </a:rPr>
              <a:t>Note the </a:t>
            </a:r>
            <a:r>
              <a:rPr lang="en-US" altLang="en-US">
                <a:latin typeface="Source Code Pro" panose="020B0509030403020204" pitchFamily="49" charset="0"/>
                <a:ea typeface="Source Code Pro" panose="020B0509030403020204" pitchFamily="49" charset="0"/>
              </a:rPr>
              <a:t>AT END MOVE 'Y' to EOF-FLAG</a:t>
            </a:r>
            <a:r>
              <a:rPr lang="en-US" altLang="en-US">
                <a:latin typeface="+mj-lt"/>
                <a:ea typeface="Source Code Pro" panose="020B0509030403020204" pitchFamily="49" charset="0"/>
              </a:rPr>
              <a:t> in the </a:t>
            </a:r>
            <a:r>
              <a:rPr lang="en-US" altLang="en-US">
                <a:latin typeface="Source Code Pro" panose="020B0509030403020204" pitchFamily="49" charset="0"/>
                <a:ea typeface="Source Code Pro" panose="020B0509030403020204" pitchFamily="49" charset="0"/>
              </a:rPr>
              <a:t>READ</a:t>
            </a:r>
            <a:r>
              <a:rPr lang="en-US" altLang="en-US">
                <a:latin typeface="+mj-lt"/>
                <a:ea typeface="Source Code Pro" panose="020B0509030403020204" pitchFamily="49" charset="0"/>
              </a:rPr>
              <a:t> statement which sets the condition to stop the read loop.</a:t>
            </a:r>
          </a:p>
        </p:txBody>
      </p:sp>
      <p:sp>
        <p:nvSpPr>
          <p:cNvPr id="2" name="Footer Placeholder 1">
            <a:extLst>
              <a:ext uri="{FF2B5EF4-FFF2-40B4-BE49-F238E27FC236}">
                <a16:creationId xmlns:a16="http://schemas.microsoft.com/office/drawing/2014/main" id="{91F98AA5-9226-408A-921D-6A9B0D570CEB}"/>
              </a:ext>
            </a:extLst>
          </p:cNvPr>
          <p:cNvSpPr>
            <a:spLocks noGrp="1"/>
          </p:cNvSpPr>
          <p:nvPr>
            <p:ph type="ftr" sz="quarter" idx="11"/>
          </p:nvPr>
        </p:nvSpPr>
        <p:spPr/>
        <p:txBody>
          <a:bodyPr/>
          <a:lstStyle/>
          <a:p>
            <a:r>
              <a:rPr lang="en-US"/>
              <a:t>© Geoffrey D. Decker 2020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9683">
                                            <p:txEl>
                                              <p:pRg st="0" end="0"/>
                                            </p:txEl>
                                          </p:spTgt>
                                        </p:tgtEl>
                                        <p:attrNameLst>
                                          <p:attrName>style.visibility</p:attrName>
                                        </p:attrNameLst>
                                      </p:cBhvr>
                                      <p:to>
                                        <p:strVal val="visible"/>
                                      </p:to>
                                    </p:set>
                                    <p:anim calcmode="lin" valueType="num">
                                      <p:cBhvr additive="base">
                                        <p:cTn id="7" dur="500" fill="hold"/>
                                        <p:tgtEl>
                                          <p:spTgt spid="1996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96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9683">
                                            <p:txEl>
                                              <p:pRg st="2" end="2"/>
                                            </p:txEl>
                                          </p:spTgt>
                                        </p:tgtEl>
                                        <p:attrNameLst>
                                          <p:attrName>style.visibility</p:attrName>
                                        </p:attrNameLst>
                                      </p:cBhvr>
                                      <p:to>
                                        <p:strVal val="visible"/>
                                      </p:to>
                                    </p:set>
                                    <p:anim calcmode="lin" valueType="num">
                                      <p:cBhvr additive="base">
                                        <p:cTn id="13" dur="500" fill="hold"/>
                                        <p:tgtEl>
                                          <p:spTgt spid="19968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9968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99683">
                                            <p:txEl>
                                              <p:pRg st="4" end="4"/>
                                            </p:txEl>
                                          </p:spTgt>
                                        </p:tgtEl>
                                        <p:attrNameLst>
                                          <p:attrName>style.visibility</p:attrName>
                                        </p:attrNameLst>
                                      </p:cBhvr>
                                      <p:to>
                                        <p:strVal val="visible"/>
                                      </p:to>
                                    </p:set>
                                    <p:anim calcmode="lin" valueType="num">
                                      <p:cBhvr additive="base">
                                        <p:cTn id="19" dur="500" fill="hold"/>
                                        <p:tgtEl>
                                          <p:spTgt spid="199683">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9968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99683">
                                            <p:txEl>
                                              <p:pRg st="6" end="6"/>
                                            </p:txEl>
                                          </p:spTgt>
                                        </p:tgtEl>
                                        <p:attrNameLst>
                                          <p:attrName>style.visibility</p:attrName>
                                        </p:attrNameLst>
                                      </p:cBhvr>
                                      <p:to>
                                        <p:strVal val="visible"/>
                                      </p:to>
                                    </p:set>
                                    <p:anim calcmode="lin" valueType="num">
                                      <p:cBhvr additive="base">
                                        <p:cTn id="25" dur="500" fill="hold"/>
                                        <p:tgtEl>
                                          <p:spTgt spid="199683">
                                            <p:txEl>
                                              <p:pRg st="6" end="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9968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3"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EE38E23-237C-4916-9E51-22A2ACA95D76}"/>
              </a:ext>
            </a:extLst>
          </p:cNvPr>
          <p:cNvSpPr>
            <a:spLocks noGrp="1"/>
          </p:cNvSpPr>
          <p:nvPr>
            <p:ph type="sldNum" sz="quarter" idx="12"/>
          </p:nvPr>
        </p:nvSpPr>
        <p:spPr/>
        <p:txBody>
          <a:bodyPr/>
          <a:lstStyle/>
          <a:p>
            <a:fld id="{2212DEAB-FB6F-4074-9232-CB272E0EE2B9}" type="slidenum">
              <a:rPr lang="en-US" altLang="en-US"/>
              <a:pPr/>
              <a:t>32</a:t>
            </a:fld>
            <a:endParaRPr lang="en-US" altLang="en-US" sz="1400"/>
          </a:p>
        </p:txBody>
      </p:sp>
      <p:sp>
        <p:nvSpPr>
          <p:cNvPr id="61442" name="Rectangle 2">
            <a:extLst>
              <a:ext uri="{FF2B5EF4-FFF2-40B4-BE49-F238E27FC236}">
                <a16:creationId xmlns:a16="http://schemas.microsoft.com/office/drawing/2014/main" id="{9AF95899-5311-4E89-B022-CC9867586B40}"/>
              </a:ext>
            </a:extLst>
          </p:cNvPr>
          <p:cNvSpPr>
            <a:spLocks noGrp="1" noChangeArrowheads="1"/>
          </p:cNvSpPr>
          <p:nvPr>
            <p:ph type="title"/>
          </p:nvPr>
        </p:nvSpPr>
        <p:spPr/>
        <p:txBody>
          <a:bodyPr/>
          <a:lstStyle/>
          <a:p>
            <a:r>
              <a:rPr lang="en-US" altLang="en-US"/>
              <a:t>PROCEDURE DIVISION. (cont.) </a:t>
            </a:r>
          </a:p>
        </p:txBody>
      </p:sp>
      <p:sp>
        <p:nvSpPr>
          <p:cNvPr id="61443" name="Rectangle 3">
            <a:extLst>
              <a:ext uri="{FF2B5EF4-FFF2-40B4-BE49-F238E27FC236}">
                <a16:creationId xmlns:a16="http://schemas.microsoft.com/office/drawing/2014/main" id="{DC0E4320-476C-485A-AAF8-6A704279290A}"/>
              </a:ext>
            </a:extLst>
          </p:cNvPr>
          <p:cNvSpPr>
            <a:spLocks noGrp="1" noChangeArrowheads="1"/>
          </p:cNvSpPr>
          <p:nvPr>
            <p:ph type="body" idx="1"/>
          </p:nvPr>
        </p:nvSpPr>
        <p:spPr>
          <a:xfrm>
            <a:off x="609600" y="2068886"/>
            <a:ext cx="8686800" cy="2327298"/>
          </a:xfrm>
        </p:spPr>
        <p:txBody>
          <a:bodyPr>
            <a:normAutofit/>
          </a:bodyPr>
          <a:lstStyle/>
          <a:p>
            <a:pPr>
              <a:buFontTx/>
              <a:buNone/>
            </a:pPr>
            <a:r>
              <a:rPr lang="en-US" altLang="en-US" sz="1400">
                <a:latin typeface="Source Code Pro" panose="020B0509030403020204" pitchFamily="49" charset="0"/>
                <a:ea typeface="Source Code Pro" panose="020B0509030403020204" pitchFamily="49" charset="0"/>
              </a:rPr>
              <a:t>0110-WRITE-HEADER.</a:t>
            </a:r>
          </a:p>
          <a:p>
            <a:pPr>
              <a:buFontTx/>
              <a:buNone/>
            </a:pPr>
            <a:endParaRPr lang="en-US" altLang="en-US" sz="1400">
              <a:latin typeface="Source Code Pro" panose="020B0509030403020204" pitchFamily="49" charset="0"/>
              <a:ea typeface="Source Code Pro" panose="020B0509030403020204" pitchFamily="49" charset="0"/>
            </a:endParaRPr>
          </a:p>
          <a:p>
            <a:pPr>
              <a:buFontTx/>
              <a:buNone/>
            </a:pPr>
            <a:r>
              <a:rPr lang="en-US" altLang="en-US" sz="1400">
                <a:latin typeface="Source Code Pro" panose="020B0509030403020204" pitchFamily="49" charset="0"/>
                <a:ea typeface="Source Code Pro" panose="020B0509030403020204" pitchFamily="49" charset="0"/>
              </a:rPr>
              <a:t>    WRITE REPORT-RECORD FROM HEADER-LINE AFTER PAGE.</a:t>
            </a:r>
          </a:p>
          <a:p>
            <a:pPr>
              <a:buFontTx/>
              <a:buNone/>
            </a:pPr>
            <a:r>
              <a:rPr lang="en-US" altLang="en-US" sz="1400">
                <a:latin typeface="Source Code Pro" panose="020B0509030403020204" pitchFamily="49" charset="0"/>
                <a:ea typeface="Source Code Pro" panose="020B0509030403020204" pitchFamily="49" charset="0"/>
              </a:rPr>
              <a:t>    MOVE 0 TO LINE-CTR.</a:t>
            </a:r>
          </a:p>
          <a:p>
            <a:pPr>
              <a:buFontTx/>
              <a:buNone/>
            </a:pPr>
            <a:endParaRPr lang="en-US" altLang="en-US" sz="1400">
              <a:latin typeface="Source Code Pro" panose="020B0509030403020204" pitchFamily="49" charset="0"/>
              <a:ea typeface="Source Code Pro" panose="020B0509030403020204" pitchFamily="49" charset="0"/>
            </a:endParaRPr>
          </a:p>
          <a:p>
            <a:pPr>
              <a:buFontTx/>
              <a:buNone/>
            </a:pPr>
            <a:r>
              <a:rPr lang="en-US" altLang="en-US" sz="1400">
                <a:latin typeface="Source Code Pro" panose="020B0509030403020204" pitchFamily="49" charset="0"/>
                <a:ea typeface="Source Code Pro" panose="020B0509030403020204" pitchFamily="49" charset="0"/>
              </a:rPr>
              <a:t>0110-EXIT. EXIT.</a:t>
            </a:r>
          </a:p>
        </p:txBody>
      </p:sp>
      <p:sp>
        <p:nvSpPr>
          <p:cNvPr id="2" name="Footer Placeholder 1">
            <a:extLst>
              <a:ext uri="{FF2B5EF4-FFF2-40B4-BE49-F238E27FC236}">
                <a16:creationId xmlns:a16="http://schemas.microsoft.com/office/drawing/2014/main" id="{050BC6A5-D400-47EF-A5A9-DDFD4DCC5BB8}"/>
              </a:ext>
            </a:extLst>
          </p:cNvPr>
          <p:cNvSpPr>
            <a:spLocks noGrp="1"/>
          </p:cNvSpPr>
          <p:nvPr>
            <p:ph type="ftr" sz="quarter" idx="11"/>
          </p:nvPr>
        </p:nvSpPr>
        <p:spPr/>
        <p:txBody>
          <a:bodyPr/>
          <a:lstStyle/>
          <a:p>
            <a:r>
              <a:rPr lang="en-US"/>
              <a:t>© Geoffrey D. Decker 2020</a:t>
            </a:r>
          </a:p>
        </p:txBody>
      </p:sp>
      <p:sp>
        <p:nvSpPr>
          <p:cNvPr id="3" name="Right Brace 2">
            <a:extLst>
              <a:ext uri="{FF2B5EF4-FFF2-40B4-BE49-F238E27FC236}">
                <a16:creationId xmlns:a16="http://schemas.microsoft.com/office/drawing/2014/main" id="{2FE823F8-6D28-4FA1-948F-CA13DB25CF84}"/>
              </a:ext>
            </a:extLst>
          </p:cNvPr>
          <p:cNvSpPr/>
          <p:nvPr/>
        </p:nvSpPr>
        <p:spPr>
          <a:xfrm>
            <a:off x="6629400" y="2116025"/>
            <a:ext cx="457200" cy="1447800"/>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DA625511-6A6E-4075-AFD1-CDE560C131B4}"/>
              </a:ext>
            </a:extLst>
          </p:cNvPr>
          <p:cNvSpPr txBox="1"/>
          <p:nvPr/>
        </p:nvSpPr>
        <p:spPr>
          <a:xfrm>
            <a:off x="7162800" y="2178830"/>
            <a:ext cx="4114800" cy="1384995"/>
          </a:xfrm>
          <a:prstGeom prst="rect">
            <a:avLst/>
          </a:prstGeom>
          <a:noFill/>
        </p:spPr>
        <p:txBody>
          <a:bodyPr wrap="square" rtlCol="0">
            <a:spAutoFit/>
          </a:bodyPr>
          <a:lstStyle/>
          <a:p>
            <a:r>
              <a:rPr lang="en-US" sz="2800" b="1">
                <a:solidFill>
                  <a:srgbClr val="FF0000"/>
                </a:solidFill>
                <a:latin typeface="+mj-lt"/>
              </a:rPr>
              <a:t>Sub-paragraph of </a:t>
            </a:r>
            <a:r>
              <a:rPr lang="en-US" sz="2800" b="1">
                <a:solidFill>
                  <a:srgbClr val="FF0000"/>
                </a:solidFill>
                <a:latin typeface="Source Code Pro" panose="020B0509030403020204" pitchFamily="49" charset="0"/>
                <a:ea typeface="Source Code Pro" panose="020B0509030403020204" pitchFamily="49" charset="0"/>
              </a:rPr>
              <a:t>0100-PROCESS-STUDENT-RECORD</a:t>
            </a:r>
            <a:r>
              <a:rPr lang="en-US" sz="2800" b="1">
                <a:solidFill>
                  <a:srgbClr val="FF0000"/>
                </a:solidFill>
                <a:latin typeface="+mj-lt"/>
                <a:ea typeface="Source Code Pro" panose="020B0509030403020204" pitchFamily="49" charset="0"/>
              </a:rPr>
              <a:t>.</a:t>
            </a:r>
          </a:p>
        </p:txBody>
      </p:sp>
    </p:spTree>
    <p:extLst>
      <p:ext uri="{BB962C8B-B14F-4D97-AF65-F5344CB8AC3E}">
        <p14:creationId xmlns:p14="http://schemas.microsoft.com/office/powerpoint/2010/main" val="14949096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75BA1FD-2259-4F18-9B24-6EF410B80E1F}"/>
              </a:ext>
            </a:extLst>
          </p:cNvPr>
          <p:cNvSpPr>
            <a:spLocks noGrp="1"/>
          </p:cNvSpPr>
          <p:nvPr>
            <p:ph type="sldNum" sz="quarter" idx="12"/>
          </p:nvPr>
        </p:nvSpPr>
        <p:spPr/>
        <p:txBody>
          <a:bodyPr/>
          <a:lstStyle/>
          <a:p>
            <a:fld id="{70F9BDE9-D7AF-4A86-8A30-5886585D849A}" type="slidenum">
              <a:rPr lang="en-US" altLang="en-US"/>
              <a:pPr/>
              <a:t>33</a:t>
            </a:fld>
            <a:endParaRPr lang="en-US" altLang="en-US" sz="1400"/>
          </a:p>
        </p:txBody>
      </p:sp>
      <p:sp>
        <p:nvSpPr>
          <p:cNvPr id="200706" name="Rectangle 2">
            <a:extLst>
              <a:ext uri="{FF2B5EF4-FFF2-40B4-BE49-F238E27FC236}">
                <a16:creationId xmlns:a16="http://schemas.microsoft.com/office/drawing/2014/main" id="{4FFA8430-18C1-4620-842C-DBC3BC87DBE0}"/>
              </a:ext>
            </a:extLst>
          </p:cNvPr>
          <p:cNvSpPr>
            <a:spLocks noGrp="1" noChangeArrowheads="1"/>
          </p:cNvSpPr>
          <p:nvPr>
            <p:ph type="title"/>
          </p:nvPr>
        </p:nvSpPr>
        <p:spPr/>
        <p:txBody>
          <a:bodyPr/>
          <a:lstStyle/>
          <a:p>
            <a:r>
              <a:rPr lang="en-US" altLang="en-US"/>
              <a:t>COBOL Reserved Words</a:t>
            </a:r>
          </a:p>
        </p:txBody>
      </p:sp>
      <p:sp>
        <p:nvSpPr>
          <p:cNvPr id="200707" name="Rectangle 3">
            <a:extLst>
              <a:ext uri="{FF2B5EF4-FFF2-40B4-BE49-F238E27FC236}">
                <a16:creationId xmlns:a16="http://schemas.microsoft.com/office/drawing/2014/main" id="{CBD48668-936D-4151-AB4D-FF672A63AA22}"/>
              </a:ext>
            </a:extLst>
          </p:cNvPr>
          <p:cNvSpPr>
            <a:spLocks noGrp="1" noChangeArrowheads="1"/>
          </p:cNvSpPr>
          <p:nvPr>
            <p:ph type="body" idx="1"/>
          </p:nvPr>
        </p:nvSpPr>
        <p:spPr>
          <a:xfrm>
            <a:off x="609600" y="1600200"/>
            <a:ext cx="9525000" cy="4114800"/>
          </a:xfrm>
        </p:spPr>
        <p:txBody>
          <a:bodyPr/>
          <a:lstStyle/>
          <a:p>
            <a:r>
              <a:rPr lang="en-US" altLang="en-US"/>
              <a:t>As in any programming language, words that have special significance to COBOL.</a:t>
            </a:r>
          </a:p>
          <a:p>
            <a:endParaRPr lang="en-US" altLang="en-US" sz="1400"/>
          </a:p>
          <a:p>
            <a:r>
              <a:rPr lang="en-US" altLang="en-US"/>
              <a:t>Examples:  </a:t>
            </a:r>
            <a:r>
              <a:rPr lang="en-US" altLang="en-US">
                <a:latin typeface="Source Code Pro" panose="020B0509030403020204" pitchFamily="49" charset="0"/>
                <a:ea typeface="Source Code Pro" panose="020B0509030403020204" pitchFamily="49" charset="0"/>
              </a:rPr>
              <a:t>CLOSE</a:t>
            </a:r>
            <a:r>
              <a:rPr lang="en-US" altLang="en-US"/>
              <a:t>, </a:t>
            </a:r>
            <a:r>
              <a:rPr lang="en-US" altLang="en-US">
                <a:latin typeface="Source Code Pro" panose="020B0509030403020204" pitchFamily="49" charset="0"/>
                <a:ea typeface="Source Code Pro" panose="020B0509030403020204" pitchFamily="49" charset="0"/>
              </a:rPr>
              <a:t>OPEN</a:t>
            </a:r>
            <a:r>
              <a:rPr lang="en-US" altLang="en-US"/>
              <a:t>, </a:t>
            </a:r>
            <a:r>
              <a:rPr lang="en-US" altLang="en-US">
                <a:latin typeface="Source Code Pro" panose="020B0509030403020204" pitchFamily="49" charset="0"/>
                <a:ea typeface="Source Code Pro" panose="020B0509030403020204" pitchFamily="49" charset="0"/>
              </a:rPr>
              <a:t>READ</a:t>
            </a:r>
            <a:r>
              <a:rPr lang="en-US" altLang="en-US"/>
              <a:t>, </a:t>
            </a:r>
            <a:r>
              <a:rPr lang="en-US" altLang="en-US">
                <a:latin typeface="Source Code Pro" panose="020B0509030403020204" pitchFamily="49" charset="0"/>
                <a:ea typeface="Source Code Pro" panose="020B0509030403020204" pitchFamily="49" charset="0"/>
              </a:rPr>
              <a:t>PERFORM</a:t>
            </a:r>
            <a:r>
              <a:rPr lang="en-US" altLang="en-US"/>
              <a:t>, </a:t>
            </a:r>
            <a:r>
              <a:rPr lang="en-US" altLang="en-US">
                <a:latin typeface="Source Code Pro" panose="020B0509030403020204" pitchFamily="49" charset="0"/>
                <a:ea typeface="Source Code Pro" panose="020B0509030403020204" pitchFamily="49" charset="0"/>
              </a:rPr>
              <a:t>FILLER</a:t>
            </a:r>
            <a:r>
              <a:rPr lang="en-US" altLang="en-US"/>
              <a:t>, </a:t>
            </a:r>
            <a:r>
              <a:rPr lang="en-US" altLang="en-US">
                <a:latin typeface="Source Code Pro" panose="020B0509030403020204" pitchFamily="49" charset="0"/>
                <a:ea typeface="Source Code Pro" panose="020B0509030403020204" pitchFamily="49" charset="0"/>
              </a:rPr>
              <a:t>PIC</a:t>
            </a:r>
            <a:r>
              <a:rPr lang="en-US" altLang="en-US"/>
              <a:t>, </a:t>
            </a:r>
            <a:r>
              <a:rPr lang="en-US" altLang="en-US">
                <a:latin typeface="Source Code Pro" panose="020B0509030403020204" pitchFamily="49" charset="0"/>
                <a:ea typeface="Source Code Pro" panose="020B0509030403020204" pitchFamily="49" charset="0"/>
              </a:rPr>
              <a:t>VALUE</a:t>
            </a:r>
            <a:r>
              <a:rPr lang="en-US" altLang="en-US"/>
              <a:t>, </a:t>
            </a:r>
            <a:r>
              <a:rPr lang="en-US" altLang="en-US">
                <a:latin typeface="Source Code Pro" panose="020B0509030403020204" pitchFamily="49" charset="0"/>
                <a:ea typeface="Source Code Pro" panose="020B0509030403020204" pitchFamily="49" charset="0"/>
              </a:rPr>
              <a:t>SPACES</a:t>
            </a:r>
            <a:r>
              <a:rPr lang="en-US" altLang="en-US"/>
              <a:t>.</a:t>
            </a:r>
          </a:p>
          <a:p>
            <a:endParaRPr lang="en-US" altLang="en-US" sz="1400"/>
          </a:p>
          <a:p>
            <a:r>
              <a:rPr lang="en-US" altLang="en-US"/>
              <a:t>Used only in very specific ways.</a:t>
            </a:r>
          </a:p>
          <a:p>
            <a:endParaRPr lang="en-US" altLang="en-US" sz="1400"/>
          </a:p>
          <a:p>
            <a:r>
              <a:rPr lang="en-US" altLang="en-US"/>
              <a:t>Must be spelled correctly. </a:t>
            </a:r>
          </a:p>
        </p:txBody>
      </p:sp>
      <p:sp>
        <p:nvSpPr>
          <p:cNvPr id="2" name="Footer Placeholder 1">
            <a:extLst>
              <a:ext uri="{FF2B5EF4-FFF2-40B4-BE49-F238E27FC236}">
                <a16:creationId xmlns:a16="http://schemas.microsoft.com/office/drawing/2014/main" id="{FE1BB5F9-B4DB-4DC8-B4D8-85C6A3881166}"/>
              </a:ext>
            </a:extLst>
          </p:cNvPr>
          <p:cNvSpPr>
            <a:spLocks noGrp="1"/>
          </p:cNvSpPr>
          <p:nvPr>
            <p:ph type="ftr" sz="quarter" idx="11"/>
          </p:nvPr>
        </p:nvSpPr>
        <p:spPr/>
        <p:txBody>
          <a:bodyPr/>
          <a:lstStyle/>
          <a:p>
            <a:r>
              <a:rPr lang="en-US"/>
              <a:t>© Geoffrey D. Decker 2020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200706">
                                            <p:txEl>
                                              <p:pRg st="0" end="0"/>
                                            </p:txEl>
                                          </p:spTgt>
                                        </p:tgtEl>
                                        <p:attrNameLst>
                                          <p:attrName>style.visibility</p:attrName>
                                        </p:attrNameLst>
                                      </p:cBhvr>
                                      <p:to>
                                        <p:strVal val="visible"/>
                                      </p:to>
                                    </p:set>
                                    <p:animEffect transition="in" filter="box(out)">
                                      <p:cBhvr>
                                        <p:cTn id="7" dur="500"/>
                                        <p:tgtEl>
                                          <p:spTgt spid="200706">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00707">
                                            <p:txEl>
                                              <p:pRg st="0" end="0"/>
                                            </p:txEl>
                                          </p:spTgt>
                                        </p:tgtEl>
                                        <p:attrNameLst>
                                          <p:attrName>style.visibility</p:attrName>
                                        </p:attrNameLst>
                                      </p:cBhvr>
                                      <p:to>
                                        <p:strVal val="visible"/>
                                      </p:to>
                                    </p:set>
                                    <p:anim calcmode="lin" valueType="num">
                                      <p:cBhvr additive="base">
                                        <p:cTn id="12" dur="500" fill="hold"/>
                                        <p:tgtEl>
                                          <p:spTgt spid="200707">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2007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00707">
                                            <p:txEl>
                                              <p:pRg st="2" end="2"/>
                                            </p:txEl>
                                          </p:spTgt>
                                        </p:tgtEl>
                                        <p:attrNameLst>
                                          <p:attrName>style.visibility</p:attrName>
                                        </p:attrNameLst>
                                      </p:cBhvr>
                                      <p:to>
                                        <p:strVal val="visible"/>
                                      </p:to>
                                    </p:set>
                                    <p:anim calcmode="lin" valueType="num">
                                      <p:cBhvr additive="base">
                                        <p:cTn id="18" dur="500" fill="hold"/>
                                        <p:tgtEl>
                                          <p:spTgt spid="200707">
                                            <p:txEl>
                                              <p:pRg st="2" end="2"/>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20070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200707">
                                            <p:txEl>
                                              <p:pRg st="4" end="4"/>
                                            </p:txEl>
                                          </p:spTgt>
                                        </p:tgtEl>
                                        <p:attrNameLst>
                                          <p:attrName>style.visibility</p:attrName>
                                        </p:attrNameLst>
                                      </p:cBhvr>
                                      <p:to>
                                        <p:strVal val="visible"/>
                                      </p:to>
                                    </p:set>
                                    <p:anim calcmode="lin" valueType="num">
                                      <p:cBhvr additive="base">
                                        <p:cTn id="24" dur="500" fill="hold"/>
                                        <p:tgtEl>
                                          <p:spTgt spid="200707">
                                            <p:txEl>
                                              <p:pRg st="4" end="4"/>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20070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200707">
                                            <p:txEl>
                                              <p:pRg st="6" end="6"/>
                                            </p:txEl>
                                          </p:spTgt>
                                        </p:tgtEl>
                                        <p:attrNameLst>
                                          <p:attrName>style.visibility</p:attrName>
                                        </p:attrNameLst>
                                      </p:cBhvr>
                                      <p:to>
                                        <p:strVal val="visible"/>
                                      </p:to>
                                    </p:set>
                                    <p:anim calcmode="lin" valueType="num">
                                      <p:cBhvr additive="base">
                                        <p:cTn id="30" dur="500" fill="hold"/>
                                        <p:tgtEl>
                                          <p:spTgt spid="200707">
                                            <p:txEl>
                                              <p:pRg st="6" end="6"/>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200707">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6" grpId="0" build="p" autoUpdateAnimBg="0" advAuto="0"/>
      <p:bldP spid="200707"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FCA27D8-0EC5-4F8C-BF30-612F0ECDCA04}"/>
              </a:ext>
            </a:extLst>
          </p:cNvPr>
          <p:cNvSpPr>
            <a:spLocks noGrp="1"/>
          </p:cNvSpPr>
          <p:nvPr>
            <p:ph type="sldNum" sz="quarter" idx="12"/>
          </p:nvPr>
        </p:nvSpPr>
        <p:spPr/>
        <p:txBody>
          <a:bodyPr/>
          <a:lstStyle/>
          <a:p>
            <a:fld id="{AEEE0140-947B-4259-9215-16458FB49013}" type="slidenum">
              <a:rPr lang="en-US" altLang="en-US"/>
              <a:pPr/>
              <a:t>34</a:t>
            </a:fld>
            <a:endParaRPr lang="en-US" altLang="en-US" sz="1400"/>
          </a:p>
        </p:txBody>
      </p:sp>
      <p:sp>
        <p:nvSpPr>
          <p:cNvPr id="201730" name="Rectangle 2">
            <a:extLst>
              <a:ext uri="{FF2B5EF4-FFF2-40B4-BE49-F238E27FC236}">
                <a16:creationId xmlns:a16="http://schemas.microsoft.com/office/drawing/2014/main" id="{36B8CE2C-426E-4164-A723-104604EE23E3}"/>
              </a:ext>
            </a:extLst>
          </p:cNvPr>
          <p:cNvSpPr>
            <a:spLocks noGrp="1" noChangeArrowheads="1"/>
          </p:cNvSpPr>
          <p:nvPr>
            <p:ph type="title"/>
          </p:nvPr>
        </p:nvSpPr>
        <p:spPr/>
        <p:txBody>
          <a:bodyPr/>
          <a:lstStyle/>
          <a:p>
            <a:r>
              <a:rPr lang="en-US" altLang="en-US"/>
              <a:t>Programmer-Supplied Names in COBOL</a:t>
            </a:r>
          </a:p>
        </p:txBody>
      </p:sp>
      <p:sp>
        <p:nvSpPr>
          <p:cNvPr id="201731" name="Rectangle 3">
            <a:extLst>
              <a:ext uri="{FF2B5EF4-FFF2-40B4-BE49-F238E27FC236}">
                <a16:creationId xmlns:a16="http://schemas.microsoft.com/office/drawing/2014/main" id="{3039B120-F9C4-42D5-8B7C-3677E1A002A6}"/>
              </a:ext>
            </a:extLst>
          </p:cNvPr>
          <p:cNvSpPr>
            <a:spLocks noGrp="1" noChangeArrowheads="1"/>
          </p:cNvSpPr>
          <p:nvPr>
            <p:ph type="body" idx="1"/>
          </p:nvPr>
        </p:nvSpPr>
        <p:spPr>
          <a:xfrm>
            <a:off x="609600" y="1524000"/>
            <a:ext cx="10287000" cy="4343400"/>
          </a:xfrm>
        </p:spPr>
        <p:txBody>
          <a:bodyPr/>
          <a:lstStyle/>
          <a:p>
            <a:pPr marL="0" indent="0">
              <a:buNone/>
            </a:pPr>
            <a:r>
              <a:rPr lang="en-US" altLang="en-US" b="1"/>
              <a:t>Three types:</a:t>
            </a:r>
          </a:p>
          <a:p>
            <a:endParaRPr lang="en-US" altLang="en-US" sz="1400"/>
          </a:p>
          <a:p>
            <a:pPr lvl="1"/>
            <a:r>
              <a:rPr lang="en-US" altLang="en-US" i="1">
                <a:solidFill>
                  <a:schemeClr val="tx2"/>
                </a:solidFill>
              </a:rPr>
              <a:t>Paragraph names</a:t>
            </a:r>
            <a:r>
              <a:rPr lang="en-US" altLang="en-US"/>
              <a:t> such as </a:t>
            </a:r>
            <a:r>
              <a:rPr lang="en-US" altLang="en-US">
                <a:latin typeface="Source Code Pro" panose="020B0509030403020204" pitchFamily="49" charset="0"/>
                <a:ea typeface="Source Code Pro" panose="020B0509030403020204" pitchFamily="49" charset="0"/>
              </a:rPr>
              <a:t>0000-MAIN</a:t>
            </a:r>
            <a:r>
              <a:rPr lang="en-US" altLang="en-US"/>
              <a:t>, </a:t>
            </a:r>
            <a:r>
              <a:rPr lang="en-US" altLang="en-US">
                <a:latin typeface="Source Code Pro" panose="020B0509030403020204" pitchFamily="49" charset="0"/>
                <a:ea typeface="Source Code Pro" panose="020B0509030403020204" pitchFamily="49" charset="0"/>
              </a:rPr>
              <a:t>0100-PROCESS-STUDENT-RECORD</a:t>
            </a:r>
            <a:r>
              <a:rPr lang="en-US" altLang="en-US"/>
              <a:t>, </a:t>
            </a:r>
            <a:r>
              <a:rPr lang="en-US" altLang="en-US">
                <a:latin typeface="Source Code Pro" panose="020B0509030403020204" pitchFamily="49" charset="0"/>
                <a:ea typeface="Source Code Pro" panose="020B0509030403020204" pitchFamily="49" charset="0"/>
              </a:rPr>
              <a:t>0110-WRITE-HEADER</a:t>
            </a:r>
            <a:r>
              <a:rPr lang="en-US" altLang="en-US"/>
              <a:t>, etc.</a:t>
            </a:r>
          </a:p>
          <a:p>
            <a:pPr lvl="1"/>
            <a:endParaRPr lang="en-US" altLang="en-US" sz="1400"/>
          </a:p>
          <a:p>
            <a:pPr lvl="1"/>
            <a:r>
              <a:rPr lang="en-US" altLang="en-US" i="1">
                <a:solidFill>
                  <a:schemeClr val="tx2"/>
                </a:solidFill>
              </a:rPr>
              <a:t>File names</a:t>
            </a:r>
            <a:r>
              <a:rPr lang="en-US" altLang="en-US"/>
              <a:t> such as </a:t>
            </a:r>
            <a:r>
              <a:rPr lang="en-US" altLang="en-US">
                <a:latin typeface="Source Code Pro" panose="020B0509030403020204" pitchFamily="49" charset="0"/>
                <a:ea typeface="Source Code Pro" panose="020B0509030403020204" pitchFamily="49" charset="0"/>
              </a:rPr>
              <a:t>STUDENT-FILE</a:t>
            </a:r>
            <a:r>
              <a:rPr lang="en-US" altLang="en-US"/>
              <a:t>, </a:t>
            </a:r>
            <a:r>
              <a:rPr lang="en-US" altLang="en-US">
                <a:latin typeface="Source Code Pro" panose="020B0509030403020204" pitchFamily="49" charset="0"/>
                <a:ea typeface="Source Code Pro" panose="020B0509030403020204" pitchFamily="49" charset="0"/>
              </a:rPr>
              <a:t>REPORT-FILE</a:t>
            </a:r>
            <a:r>
              <a:rPr lang="en-US" altLang="en-US"/>
              <a:t>, etc.</a:t>
            </a:r>
          </a:p>
          <a:p>
            <a:pPr lvl="1"/>
            <a:endParaRPr lang="en-US" altLang="en-US" sz="1400"/>
          </a:p>
          <a:p>
            <a:pPr lvl="1"/>
            <a:r>
              <a:rPr lang="en-US" altLang="en-US" i="1">
                <a:solidFill>
                  <a:schemeClr val="tx2"/>
                </a:solidFill>
              </a:rPr>
              <a:t>Data names</a:t>
            </a:r>
            <a:r>
              <a:rPr lang="en-US" altLang="en-US"/>
              <a:t> such as </a:t>
            </a:r>
            <a:r>
              <a:rPr lang="en-US" altLang="en-US">
                <a:latin typeface="Source Code Pro" panose="020B0509030403020204" pitchFamily="49" charset="0"/>
                <a:ea typeface="Source Code Pro" panose="020B0509030403020204" pitchFamily="49" charset="0"/>
              </a:rPr>
              <a:t>STUDENT-RECORD</a:t>
            </a:r>
            <a:r>
              <a:rPr lang="en-US" altLang="en-US"/>
              <a:t>, </a:t>
            </a:r>
            <a:r>
              <a:rPr lang="en-US" altLang="en-US">
                <a:latin typeface="Source Code Pro" panose="020B0509030403020204" pitchFamily="49" charset="0"/>
                <a:ea typeface="Source Code Pro" panose="020B0509030403020204" pitchFamily="49" charset="0"/>
              </a:rPr>
              <a:t>IN-STUDENT-NME</a:t>
            </a:r>
            <a:r>
              <a:rPr lang="en-US" altLang="en-US"/>
              <a:t>, </a:t>
            </a:r>
            <a:r>
              <a:rPr lang="en-US" altLang="en-US">
                <a:latin typeface="Source Code Pro" panose="020B0509030403020204" pitchFamily="49" charset="0"/>
                <a:ea typeface="Source Code Pro" panose="020B0509030403020204" pitchFamily="49" charset="0"/>
              </a:rPr>
              <a:t>REPORT-LINE</a:t>
            </a:r>
            <a:r>
              <a:rPr lang="en-US" altLang="en-US"/>
              <a:t>, </a:t>
            </a:r>
            <a:r>
              <a:rPr lang="en-US" altLang="en-US">
                <a:latin typeface="Source Code Pro" panose="020B0509030403020204" pitchFamily="49" charset="0"/>
                <a:ea typeface="Source Code Pro" panose="020B0509030403020204" pitchFamily="49" charset="0"/>
              </a:rPr>
              <a:t>HEADER-LINE</a:t>
            </a:r>
            <a:r>
              <a:rPr lang="en-US" altLang="en-US"/>
              <a:t>, </a:t>
            </a:r>
            <a:r>
              <a:rPr lang="en-US" altLang="en-US">
                <a:latin typeface="Source Code Pro" panose="020B0509030403020204" pitchFamily="49" charset="0"/>
                <a:ea typeface="Source Code Pro" panose="020B0509030403020204" pitchFamily="49" charset="0"/>
              </a:rPr>
              <a:t>OUT-STUDENT-NME</a:t>
            </a:r>
            <a:r>
              <a:rPr lang="en-US" altLang="en-US"/>
              <a:t>, </a:t>
            </a:r>
            <a:br>
              <a:rPr lang="en-US" altLang="en-US"/>
            </a:br>
            <a:r>
              <a:rPr lang="en-US" altLang="en-US">
                <a:latin typeface="Source Code Pro" panose="020B0509030403020204" pitchFamily="49" charset="0"/>
                <a:ea typeface="Source Code Pro" panose="020B0509030403020204" pitchFamily="49" charset="0"/>
              </a:rPr>
              <a:t>EOF-FLAG</a:t>
            </a:r>
            <a:r>
              <a:rPr lang="en-US" altLang="en-US"/>
              <a:t>, etc.</a:t>
            </a:r>
          </a:p>
        </p:txBody>
      </p:sp>
      <p:sp>
        <p:nvSpPr>
          <p:cNvPr id="2" name="Footer Placeholder 1">
            <a:extLst>
              <a:ext uri="{FF2B5EF4-FFF2-40B4-BE49-F238E27FC236}">
                <a16:creationId xmlns:a16="http://schemas.microsoft.com/office/drawing/2014/main" id="{1A223E56-38B6-4140-ABD5-E853E49A6881}"/>
              </a:ext>
            </a:extLst>
          </p:cNvPr>
          <p:cNvSpPr>
            <a:spLocks noGrp="1"/>
          </p:cNvSpPr>
          <p:nvPr>
            <p:ph type="ftr" sz="quarter" idx="11"/>
          </p:nvPr>
        </p:nvSpPr>
        <p:spPr/>
        <p:txBody>
          <a:bodyPr/>
          <a:lstStyle/>
          <a:p>
            <a:r>
              <a:rPr lang="en-US"/>
              <a:t>© Geoffrey D. Decker 2020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201730">
                                            <p:txEl>
                                              <p:pRg st="0" end="0"/>
                                            </p:txEl>
                                          </p:spTgt>
                                        </p:tgtEl>
                                        <p:attrNameLst>
                                          <p:attrName>style.visibility</p:attrName>
                                        </p:attrNameLst>
                                      </p:cBhvr>
                                      <p:to>
                                        <p:strVal val="visible"/>
                                      </p:to>
                                    </p:set>
                                    <p:animEffect transition="in" filter="box(out)">
                                      <p:cBhvr>
                                        <p:cTn id="7" dur="500"/>
                                        <p:tgtEl>
                                          <p:spTgt spid="201730">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01731">
                                            <p:txEl>
                                              <p:pRg st="0" end="0"/>
                                            </p:txEl>
                                          </p:spTgt>
                                        </p:tgtEl>
                                        <p:attrNameLst>
                                          <p:attrName>style.visibility</p:attrName>
                                        </p:attrNameLst>
                                      </p:cBhvr>
                                      <p:to>
                                        <p:strVal val="visible"/>
                                      </p:to>
                                    </p:set>
                                    <p:anim calcmode="lin" valueType="num">
                                      <p:cBhvr additive="base">
                                        <p:cTn id="12" dur="500" fill="hold"/>
                                        <p:tgtEl>
                                          <p:spTgt spid="201731">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2017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01731">
                                            <p:txEl>
                                              <p:pRg st="2" end="2"/>
                                            </p:txEl>
                                          </p:spTgt>
                                        </p:tgtEl>
                                        <p:attrNameLst>
                                          <p:attrName>style.visibility</p:attrName>
                                        </p:attrNameLst>
                                      </p:cBhvr>
                                      <p:to>
                                        <p:strVal val="visible"/>
                                      </p:to>
                                    </p:set>
                                    <p:anim calcmode="lin" valueType="num">
                                      <p:cBhvr additive="base">
                                        <p:cTn id="18" dur="500" fill="hold"/>
                                        <p:tgtEl>
                                          <p:spTgt spid="201731">
                                            <p:txEl>
                                              <p:pRg st="2" end="2"/>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2017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201731">
                                            <p:txEl>
                                              <p:pRg st="4" end="4"/>
                                            </p:txEl>
                                          </p:spTgt>
                                        </p:tgtEl>
                                        <p:attrNameLst>
                                          <p:attrName>style.visibility</p:attrName>
                                        </p:attrNameLst>
                                      </p:cBhvr>
                                      <p:to>
                                        <p:strVal val="visible"/>
                                      </p:to>
                                    </p:set>
                                    <p:anim calcmode="lin" valueType="num">
                                      <p:cBhvr additive="base">
                                        <p:cTn id="24" dur="500" fill="hold"/>
                                        <p:tgtEl>
                                          <p:spTgt spid="201731">
                                            <p:txEl>
                                              <p:pRg st="4" end="4"/>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20173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201731">
                                            <p:txEl>
                                              <p:pRg st="6" end="6"/>
                                            </p:txEl>
                                          </p:spTgt>
                                        </p:tgtEl>
                                        <p:attrNameLst>
                                          <p:attrName>style.visibility</p:attrName>
                                        </p:attrNameLst>
                                      </p:cBhvr>
                                      <p:to>
                                        <p:strVal val="visible"/>
                                      </p:to>
                                    </p:set>
                                    <p:anim calcmode="lin" valueType="num">
                                      <p:cBhvr additive="base">
                                        <p:cTn id="30" dur="500" fill="hold"/>
                                        <p:tgtEl>
                                          <p:spTgt spid="201731">
                                            <p:txEl>
                                              <p:pRg st="6" end="6"/>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201731">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build="p" autoUpdateAnimBg="0" advAuto="0"/>
      <p:bldP spid="201731" grpId="0" build="p" bldLvl="2"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9263EF5-4806-4564-8652-D755E02F25E7}"/>
              </a:ext>
            </a:extLst>
          </p:cNvPr>
          <p:cNvSpPr>
            <a:spLocks noGrp="1"/>
          </p:cNvSpPr>
          <p:nvPr>
            <p:ph type="sldNum" sz="quarter" idx="12"/>
          </p:nvPr>
        </p:nvSpPr>
        <p:spPr/>
        <p:txBody>
          <a:bodyPr/>
          <a:lstStyle/>
          <a:p>
            <a:fld id="{4A97F92E-CE27-4974-B5F3-44D92699637C}" type="slidenum">
              <a:rPr lang="en-US" altLang="en-US"/>
              <a:pPr/>
              <a:t>35</a:t>
            </a:fld>
            <a:endParaRPr lang="en-US" altLang="en-US" sz="1400"/>
          </a:p>
        </p:txBody>
      </p:sp>
      <p:sp>
        <p:nvSpPr>
          <p:cNvPr id="202754" name="Rectangle 2">
            <a:extLst>
              <a:ext uri="{FF2B5EF4-FFF2-40B4-BE49-F238E27FC236}">
                <a16:creationId xmlns:a16="http://schemas.microsoft.com/office/drawing/2014/main" id="{9B52FC3A-A3DD-4331-B382-C9FB9895B1BE}"/>
              </a:ext>
            </a:extLst>
          </p:cNvPr>
          <p:cNvSpPr>
            <a:spLocks noGrp="1" noChangeArrowheads="1"/>
          </p:cNvSpPr>
          <p:nvPr>
            <p:ph type="title"/>
          </p:nvPr>
        </p:nvSpPr>
        <p:spPr/>
        <p:txBody>
          <a:bodyPr/>
          <a:lstStyle/>
          <a:p>
            <a:r>
              <a:rPr lang="en-US" altLang="en-US"/>
              <a:t>Format of COBOL Names</a:t>
            </a:r>
          </a:p>
        </p:txBody>
      </p:sp>
      <p:sp>
        <p:nvSpPr>
          <p:cNvPr id="202755" name="Rectangle 3">
            <a:extLst>
              <a:ext uri="{FF2B5EF4-FFF2-40B4-BE49-F238E27FC236}">
                <a16:creationId xmlns:a16="http://schemas.microsoft.com/office/drawing/2014/main" id="{5C720A85-4BE6-49A9-86B7-D37AE9DEF57D}"/>
              </a:ext>
            </a:extLst>
          </p:cNvPr>
          <p:cNvSpPr>
            <a:spLocks noGrp="1" noChangeArrowheads="1"/>
          </p:cNvSpPr>
          <p:nvPr>
            <p:ph type="body" idx="1"/>
          </p:nvPr>
        </p:nvSpPr>
        <p:spPr>
          <a:xfrm>
            <a:off x="609600" y="1676400"/>
            <a:ext cx="10439400" cy="4267200"/>
          </a:xfrm>
        </p:spPr>
        <p:txBody>
          <a:bodyPr/>
          <a:lstStyle/>
          <a:p>
            <a:r>
              <a:rPr lang="en-US" altLang="en-US"/>
              <a:t>May contain A-Z, 0-9, and hyphen (nothing else, including blanks).</a:t>
            </a:r>
          </a:p>
          <a:p>
            <a:endParaRPr lang="en-US" altLang="en-US" sz="1400"/>
          </a:p>
          <a:p>
            <a:r>
              <a:rPr lang="en-US" altLang="en-US"/>
              <a:t>Must contain at least one letter, except paragraphs, which technically may be all numeric (but not in </a:t>
            </a:r>
            <a:r>
              <a:rPr lang="en-US" altLang="en-US" i="1"/>
              <a:t>this</a:t>
            </a:r>
            <a:r>
              <a:rPr lang="en-US" altLang="en-US"/>
              <a:t> class).</a:t>
            </a:r>
          </a:p>
          <a:p>
            <a:endParaRPr lang="en-US" altLang="en-US" sz="1400"/>
          </a:p>
          <a:p>
            <a:r>
              <a:rPr lang="en-US" altLang="en-US"/>
              <a:t>May not begin or end with hyphen.</a:t>
            </a:r>
          </a:p>
          <a:p>
            <a:endParaRPr lang="en-US" altLang="en-US" sz="1400"/>
          </a:p>
          <a:p>
            <a:r>
              <a:rPr lang="en-US" altLang="en-US"/>
              <a:t>30 characters or fewer.</a:t>
            </a:r>
          </a:p>
          <a:p>
            <a:endParaRPr lang="en-US" altLang="en-US" sz="1400"/>
          </a:p>
          <a:p>
            <a:r>
              <a:rPr lang="en-US" altLang="en-US"/>
              <a:t>No reserve words as data names.</a:t>
            </a:r>
          </a:p>
        </p:txBody>
      </p:sp>
      <p:sp>
        <p:nvSpPr>
          <p:cNvPr id="2" name="Footer Placeholder 1">
            <a:extLst>
              <a:ext uri="{FF2B5EF4-FFF2-40B4-BE49-F238E27FC236}">
                <a16:creationId xmlns:a16="http://schemas.microsoft.com/office/drawing/2014/main" id="{CD5B3D0B-D4AC-4915-AC02-D9DC6E1AD12F}"/>
              </a:ext>
            </a:extLst>
          </p:cNvPr>
          <p:cNvSpPr>
            <a:spLocks noGrp="1"/>
          </p:cNvSpPr>
          <p:nvPr>
            <p:ph type="ftr" sz="quarter" idx="11"/>
          </p:nvPr>
        </p:nvSpPr>
        <p:spPr/>
        <p:txBody>
          <a:bodyPr/>
          <a:lstStyle/>
          <a:p>
            <a:r>
              <a:rPr lang="en-US"/>
              <a:t>© Geoffrey D. Decker 2020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202754">
                                            <p:txEl>
                                              <p:pRg st="0" end="0"/>
                                            </p:txEl>
                                          </p:spTgt>
                                        </p:tgtEl>
                                        <p:attrNameLst>
                                          <p:attrName>style.visibility</p:attrName>
                                        </p:attrNameLst>
                                      </p:cBhvr>
                                      <p:to>
                                        <p:strVal val="visible"/>
                                      </p:to>
                                    </p:set>
                                    <p:animEffect transition="in" filter="box(out)">
                                      <p:cBhvr>
                                        <p:cTn id="7" dur="500"/>
                                        <p:tgtEl>
                                          <p:spTgt spid="202754">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02755">
                                            <p:txEl>
                                              <p:pRg st="0" end="0"/>
                                            </p:txEl>
                                          </p:spTgt>
                                        </p:tgtEl>
                                        <p:attrNameLst>
                                          <p:attrName>style.visibility</p:attrName>
                                        </p:attrNameLst>
                                      </p:cBhvr>
                                      <p:to>
                                        <p:strVal val="visible"/>
                                      </p:to>
                                    </p:set>
                                    <p:anim calcmode="lin" valueType="num">
                                      <p:cBhvr additive="base">
                                        <p:cTn id="12" dur="500" fill="hold"/>
                                        <p:tgtEl>
                                          <p:spTgt spid="202755">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2027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02755">
                                            <p:txEl>
                                              <p:pRg st="2" end="2"/>
                                            </p:txEl>
                                          </p:spTgt>
                                        </p:tgtEl>
                                        <p:attrNameLst>
                                          <p:attrName>style.visibility</p:attrName>
                                        </p:attrNameLst>
                                      </p:cBhvr>
                                      <p:to>
                                        <p:strVal val="visible"/>
                                      </p:to>
                                    </p:set>
                                    <p:anim calcmode="lin" valueType="num">
                                      <p:cBhvr additive="base">
                                        <p:cTn id="18" dur="500" fill="hold"/>
                                        <p:tgtEl>
                                          <p:spTgt spid="202755">
                                            <p:txEl>
                                              <p:pRg st="2" end="2"/>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20275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202755">
                                            <p:txEl>
                                              <p:pRg st="4" end="4"/>
                                            </p:txEl>
                                          </p:spTgt>
                                        </p:tgtEl>
                                        <p:attrNameLst>
                                          <p:attrName>style.visibility</p:attrName>
                                        </p:attrNameLst>
                                      </p:cBhvr>
                                      <p:to>
                                        <p:strVal val="visible"/>
                                      </p:to>
                                    </p:set>
                                    <p:anim calcmode="lin" valueType="num">
                                      <p:cBhvr additive="base">
                                        <p:cTn id="24" dur="500" fill="hold"/>
                                        <p:tgtEl>
                                          <p:spTgt spid="202755">
                                            <p:txEl>
                                              <p:pRg st="4" end="4"/>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20275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202755">
                                            <p:txEl>
                                              <p:pRg st="6" end="6"/>
                                            </p:txEl>
                                          </p:spTgt>
                                        </p:tgtEl>
                                        <p:attrNameLst>
                                          <p:attrName>style.visibility</p:attrName>
                                        </p:attrNameLst>
                                      </p:cBhvr>
                                      <p:to>
                                        <p:strVal val="visible"/>
                                      </p:to>
                                    </p:set>
                                    <p:anim calcmode="lin" valueType="num">
                                      <p:cBhvr additive="base">
                                        <p:cTn id="30" dur="500" fill="hold"/>
                                        <p:tgtEl>
                                          <p:spTgt spid="202755">
                                            <p:txEl>
                                              <p:pRg st="6" end="6"/>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20275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202755">
                                            <p:txEl>
                                              <p:pRg st="8" end="8"/>
                                            </p:txEl>
                                          </p:spTgt>
                                        </p:tgtEl>
                                        <p:attrNameLst>
                                          <p:attrName>style.visibility</p:attrName>
                                        </p:attrNameLst>
                                      </p:cBhvr>
                                      <p:to>
                                        <p:strVal val="visible"/>
                                      </p:to>
                                    </p:set>
                                    <p:anim calcmode="lin" valueType="num">
                                      <p:cBhvr additive="base">
                                        <p:cTn id="36" dur="500" fill="hold"/>
                                        <p:tgtEl>
                                          <p:spTgt spid="202755">
                                            <p:txEl>
                                              <p:pRg st="8" end="8"/>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202755">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4" grpId="0" build="p" autoUpdateAnimBg="0" advAuto="0"/>
      <p:bldP spid="202755"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A943B19-6B34-499D-B4A4-B25E25562300}"/>
              </a:ext>
            </a:extLst>
          </p:cNvPr>
          <p:cNvSpPr>
            <a:spLocks noGrp="1"/>
          </p:cNvSpPr>
          <p:nvPr>
            <p:ph type="sldNum" sz="quarter" idx="12"/>
          </p:nvPr>
        </p:nvSpPr>
        <p:spPr/>
        <p:txBody>
          <a:bodyPr/>
          <a:lstStyle/>
          <a:p>
            <a:fld id="{E7090E1C-94D2-4BF0-BA2C-C7E384468FBB}" type="slidenum">
              <a:rPr lang="en-US" altLang="en-US"/>
              <a:pPr/>
              <a:t>36</a:t>
            </a:fld>
            <a:endParaRPr lang="en-US" altLang="en-US" sz="1400"/>
          </a:p>
        </p:txBody>
      </p:sp>
      <p:sp>
        <p:nvSpPr>
          <p:cNvPr id="366594" name="Rectangle 2">
            <a:extLst>
              <a:ext uri="{FF2B5EF4-FFF2-40B4-BE49-F238E27FC236}">
                <a16:creationId xmlns:a16="http://schemas.microsoft.com/office/drawing/2014/main" id="{6E2792AC-7A1F-40B6-A73B-5013F4A5BA17}"/>
              </a:ext>
            </a:extLst>
          </p:cNvPr>
          <p:cNvSpPr>
            <a:spLocks noGrp="1" noChangeArrowheads="1"/>
          </p:cNvSpPr>
          <p:nvPr>
            <p:ph type="title"/>
          </p:nvPr>
        </p:nvSpPr>
        <p:spPr/>
        <p:txBody>
          <a:bodyPr/>
          <a:lstStyle/>
          <a:p>
            <a:r>
              <a:rPr lang="en-US" altLang="en-US"/>
              <a:t>Format of COBOL Names (cont.)</a:t>
            </a:r>
          </a:p>
        </p:txBody>
      </p:sp>
      <p:sp>
        <p:nvSpPr>
          <p:cNvPr id="366595" name="Rectangle 3">
            <a:extLst>
              <a:ext uri="{FF2B5EF4-FFF2-40B4-BE49-F238E27FC236}">
                <a16:creationId xmlns:a16="http://schemas.microsoft.com/office/drawing/2014/main" id="{E4E67AB4-A64B-4F38-A16C-B79DD6894654}"/>
              </a:ext>
            </a:extLst>
          </p:cNvPr>
          <p:cNvSpPr>
            <a:spLocks noGrp="1" noChangeArrowheads="1"/>
          </p:cNvSpPr>
          <p:nvPr>
            <p:ph type="body" idx="1"/>
          </p:nvPr>
        </p:nvSpPr>
        <p:spPr>
          <a:xfrm>
            <a:off x="609600" y="1524000"/>
            <a:ext cx="10896600" cy="4343400"/>
          </a:xfrm>
        </p:spPr>
        <p:txBody>
          <a:bodyPr/>
          <a:lstStyle/>
          <a:p>
            <a:r>
              <a:rPr lang="en-US" altLang="en-US" b="1" i="1">
                <a:solidFill>
                  <a:srgbClr val="0000FF"/>
                </a:solidFill>
              </a:rPr>
              <a:t>Names must be descriptive.</a:t>
            </a:r>
          </a:p>
          <a:p>
            <a:endParaRPr lang="en-US" altLang="en-US" sz="1400">
              <a:solidFill>
                <a:schemeClr val="tx2"/>
              </a:solidFill>
            </a:endParaRPr>
          </a:p>
          <a:p>
            <a:r>
              <a:rPr lang="en-US" altLang="en-US"/>
              <a:t>Examples:</a:t>
            </a:r>
          </a:p>
          <a:p>
            <a:endParaRPr lang="en-US" altLang="en-US" sz="1400"/>
          </a:p>
          <a:p>
            <a:pPr lvl="1"/>
            <a:r>
              <a:rPr lang="en-US" altLang="en-US">
                <a:latin typeface="Source Code Pro" panose="020B0509030403020204" pitchFamily="49" charset="0"/>
                <a:ea typeface="Source Code Pro" panose="020B0509030403020204" pitchFamily="49" charset="0"/>
              </a:rPr>
              <a:t> EOF-FLAG</a:t>
            </a:r>
            <a:r>
              <a:rPr lang="en-US" altLang="en-US"/>
              <a:t>, not just </a:t>
            </a:r>
            <a:r>
              <a:rPr lang="en-US" altLang="en-US">
                <a:latin typeface="Source Code Pro" panose="020B0509030403020204" pitchFamily="49" charset="0"/>
                <a:ea typeface="Source Code Pro" panose="020B0509030403020204" pitchFamily="49" charset="0"/>
              </a:rPr>
              <a:t>FLAG</a:t>
            </a:r>
            <a:r>
              <a:rPr lang="en-US" altLang="en-US"/>
              <a:t>.</a:t>
            </a:r>
          </a:p>
          <a:p>
            <a:pPr lvl="1"/>
            <a:endParaRPr lang="en-US" altLang="en-US" sz="1400"/>
          </a:p>
          <a:p>
            <a:pPr lvl="1"/>
            <a:r>
              <a:rPr lang="en-US" altLang="en-US">
                <a:latin typeface="Source Code Pro" panose="020B0509030403020204" pitchFamily="49" charset="0"/>
                <a:ea typeface="Source Code Pro" panose="020B0509030403020204" pitchFamily="49" charset="0"/>
              </a:rPr>
              <a:t> 0100-PROCESS-STUDENT-RECORD</a:t>
            </a:r>
            <a:r>
              <a:rPr lang="en-US" altLang="en-US"/>
              <a:t> or </a:t>
            </a:r>
            <a:r>
              <a:rPr lang="en-US" altLang="en-US">
                <a:latin typeface="Source Code Pro" panose="020B0509030403020204" pitchFamily="49" charset="0"/>
                <a:ea typeface="Source Code Pro" panose="020B0509030403020204" pitchFamily="49" charset="0"/>
              </a:rPr>
              <a:t>0100-PROCESS-</a:t>
            </a:r>
            <a:br>
              <a:rPr lang="en-US" altLang="en-US">
                <a:latin typeface="Source Code Pro" panose="020B0509030403020204" pitchFamily="49" charset="0"/>
                <a:ea typeface="Source Code Pro" panose="020B0509030403020204" pitchFamily="49" charset="0"/>
              </a:rPr>
            </a:br>
            <a:r>
              <a:rPr lang="en-US" altLang="en-US">
                <a:latin typeface="Source Code Pro" panose="020B0509030403020204" pitchFamily="49" charset="0"/>
                <a:ea typeface="Source Code Pro" panose="020B0509030403020204" pitchFamily="49" charset="0"/>
              </a:rPr>
              <a:t> STUDENT-REC</a:t>
            </a:r>
            <a:r>
              <a:rPr lang="en-US" altLang="en-US"/>
              <a:t> but not just </a:t>
            </a:r>
            <a:r>
              <a:rPr lang="en-US" altLang="en-US">
                <a:latin typeface="Source Code Pro" panose="020B0509030403020204" pitchFamily="49" charset="0"/>
                <a:ea typeface="Source Code Pro" panose="020B0509030403020204" pitchFamily="49" charset="0"/>
              </a:rPr>
              <a:t>PROCESS-RECORD</a:t>
            </a:r>
            <a:r>
              <a:rPr lang="en-US" altLang="en-US"/>
              <a:t>.</a:t>
            </a:r>
          </a:p>
          <a:p>
            <a:pPr lvl="1"/>
            <a:endParaRPr lang="en-US" altLang="en-US" sz="1400"/>
          </a:p>
          <a:p>
            <a:pPr lvl="1"/>
            <a:r>
              <a:rPr lang="en-US" altLang="en-US">
                <a:latin typeface="Source Code Pro" panose="020B0509030403020204" pitchFamily="49" charset="0"/>
                <a:ea typeface="Source Code Pro" panose="020B0509030403020204" pitchFamily="49" charset="0"/>
              </a:rPr>
              <a:t> CUSTOMER-FIRST-NAME</a:t>
            </a:r>
            <a:r>
              <a:rPr lang="en-US" altLang="en-US"/>
              <a:t> or </a:t>
            </a:r>
            <a:r>
              <a:rPr lang="en-US" altLang="en-US">
                <a:latin typeface="Source Code Pro" panose="020B0509030403020204" pitchFamily="49" charset="0"/>
                <a:ea typeface="Source Code Pro" panose="020B0509030403020204" pitchFamily="49" charset="0"/>
              </a:rPr>
              <a:t>CUST-FIRST-NME</a:t>
            </a:r>
            <a:r>
              <a:rPr lang="en-US" altLang="en-US"/>
              <a:t> but not </a:t>
            </a:r>
            <a:r>
              <a:rPr lang="en-US" altLang="en-US">
                <a:latin typeface="Source Code Pro" panose="020B0509030403020204" pitchFamily="49" charset="0"/>
                <a:ea typeface="Source Code Pro" panose="020B0509030403020204" pitchFamily="49" charset="0"/>
              </a:rPr>
              <a:t>CFN</a:t>
            </a:r>
            <a:r>
              <a:rPr lang="en-US" altLang="en-US"/>
              <a:t>.</a:t>
            </a:r>
          </a:p>
          <a:p>
            <a:endParaRPr lang="en-US" altLang="en-US"/>
          </a:p>
        </p:txBody>
      </p:sp>
      <p:sp>
        <p:nvSpPr>
          <p:cNvPr id="2" name="Footer Placeholder 1">
            <a:extLst>
              <a:ext uri="{FF2B5EF4-FFF2-40B4-BE49-F238E27FC236}">
                <a16:creationId xmlns:a16="http://schemas.microsoft.com/office/drawing/2014/main" id="{2286DA04-B128-4D4F-8FC3-F756DF960857}"/>
              </a:ext>
            </a:extLst>
          </p:cNvPr>
          <p:cNvSpPr>
            <a:spLocks noGrp="1"/>
          </p:cNvSpPr>
          <p:nvPr>
            <p:ph type="ftr" sz="quarter" idx="11"/>
          </p:nvPr>
        </p:nvSpPr>
        <p:spPr/>
        <p:txBody>
          <a:bodyPr/>
          <a:lstStyle/>
          <a:p>
            <a:r>
              <a:rPr lang="en-US"/>
              <a:t>© Geoffrey D. Decker 2020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6595">
                                            <p:txEl>
                                              <p:pRg st="0" end="0"/>
                                            </p:txEl>
                                          </p:spTgt>
                                        </p:tgtEl>
                                        <p:attrNameLst>
                                          <p:attrName>style.visibility</p:attrName>
                                        </p:attrNameLst>
                                      </p:cBhvr>
                                      <p:to>
                                        <p:strVal val="visible"/>
                                      </p:to>
                                    </p:set>
                                    <p:anim calcmode="lin" valueType="num">
                                      <p:cBhvr additive="base">
                                        <p:cTn id="7" dur="500" fill="hold"/>
                                        <p:tgtEl>
                                          <p:spTgt spid="3665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65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6595">
                                            <p:txEl>
                                              <p:pRg st="2" end="2"/>
                                            </p:txEl>
                                          </p:spTgt>
                                        </p:tgtEl>
                                        <p:attrNameLst>
                                          <p:attrName>style.visibility</p:attrName>
                                        </p:attrNameLst>
                                      </p:cBhvr>
                                      <p:to>
                                        <p:strVal val="visible"/>
                                      </p:to>
                                    </p:set>
                                    <p:anim calcmode="lin" valueType="num">
                                      <p:cBhvr additive="base">
                                        <p:cTn id="13" dur="500" fill="hold"/>
                                        <p:tgtEl>
                                          <p:spTgt spid="366595">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6659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66595">
                                            <p:txEl>
                                              <p:pRg st="4" end="4"/>
                                            </p:txEl>
                                          </p:spTgt>
                                        </p:tgtEl>
                                        <p:attrNameLst>
                                          <p:attrName>style.visibility</p:attrName>
                                        </p:attrNameLst>
                                      </p:cBhvr>
                                      <p:to>
                                        <p:strVal val="visible"/>
                                      </p:to>
                                    </p:set>
                                    <p:anim calcmode="lin" valueType="num">
                                      <p:cBhvr additive="base">
                                        <p:cTn id="19" dur="500" fill="hold"/>
                                        <p:tgtEl>
                                          <p:spTgt spid="366595">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6659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66595">
                                            <p:txEl>
                                              <p:pRg st="6" end="6"/>
                                            </p:txEl>
                                          </p:spTgt>
                                        </p:tgtEl>
                                        <p:attrNameLst>
                                          <p:attrName>style.visibility</p:attrName>
                                        </p:attrNameLst>
                                      </p:cBhvr>
                                      <p:to>
                                        <p:strVal val="visible"/>
                                      </p:to>
                                    </p:set>
                                    <p:anim calcmode="lin" valueType="num">
                                      <p:cBhvr additive="base">
                                        <p:cTn id="25" dur="500" fill="hold"/>
                                        <p:tgtEl>
                                          <p:spTgt spid="366595">
                                            <p:txEl>
                                              <p:pRg st="6" end="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6659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66595">
                                            <p:txEl>
                                              <p:pRg st="8" end="8"/>
                                            </p:txEl>
                                          </p:spTgt>
                                        </p:tgtEl>
                                        <p:attrNameLst>
                                          <p:attrName>style.visibility</p:attrName>
                                        </p:attrNameLst>
                                      </p:cBhvr>
                                      <p:to>
                                        <p:strVal val="visible"/>
                                      </p:to>
                                    </p:set>
                                    <p:anim calcmode="lin" valueType="num">
                                      <p:cBhvr additive="base">
                                        <p:cTn id="31" dur="500" fill="hold"/>
                                        <p:tgtEl>
                                          <p:spTgt spid="366595">
                                            <p:txEl>
                                              <p:pRg st="8" end="8"/>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66595">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5" grpId="0" build="p" bldLvl="2"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6D044AE-F2A0-49F9-84B8-70553BE30D29}"/>
              </a:ext>
            </a:extLst>
          </p:cNvPr>
          <p:cNvSpPr>
            <a:spLocks noGrp="1"/>
          </p:cNvSpPr>
          <p:nvPr>
            <p:ph type="sldNum" sz="quarter" idx="12"/>
          </p:nvPr>
        </p:nvSpPr>
        <p:spPr/>
        <p:txBody>
          <a:bodyPr/>
          <a:lstStyle/>
          <a:p>
            <a:fld id="{EA482890-0684-4151-85D8-52DC761A3782}" type="slidenum">
              <a:rPr lang="en-US" altLang="en-US"/>
              <a:pPr/>
              <a:t>37</a:t>
            </a:fld>
            <a:endParaRPr lang="en-US" altLang="en-US" sz="1400"/>
          </a:p>
        </p:txBody>
      </p:sp>
      <p:sp>
        <p:nvSpPr>
          <p:cNvPr id="203778" name="Rectangle 2">
            <a:extLst>
              <a:ext uri="{FF2B5EF4-FFF2-40B4-BE49-F238E27FC236}">
                <a16:creationId xmlns:a16="http://schemas.microsoft.com/office/drawing/2014/main" id="{CBAE05B1-29C0-408C-8AC2-258C58EB70BB}"/>
              </a:ext>
            </a:extLst>
          </p:cNvPr>
          <p:cNvSpPr>
            <a:spLocks noGrp="1" noChangeArrowheads="1"/>
          </p:cNvSpPr>
          <p:nvPr>
            <p:ph type="title"/>
          </p:nvPr>
        </p:nvSpPr>
        <p:spPr/>
        <p:txBody>
          <a:bodyPr/>
          <a:lstStyle/>
          <a:p>
            <a:r>
              <a:rPr lang="en-US" altLang="en-US"/>
              <a:t>COBOL Literals</a:t>
            </a:r>
          </a:p>
        </p:txBody>
      </p:sp>
      <p:sp>
        <p:nvSpPr>
          <p:cNvPr id="203779" name="Rectangle 3">
            <a:extLst>
              <a:ext uri="{FF2B5EF4-FFF2-40B4-BE49-F238E27FC236}">
                <a16:creationId xmlns:a16="http://schemas.microsoft.com/office/drawing/2014/main" id="{7B2A5E53-9738-41AF-B41B-A46D9D5C0B07}"/>
              </a:ext>
            </a:extLst>
          </p:cNvPr>
          <p:cNvSpPr>
            <a:spLocks noGrp="1" noChangeArrowheads="1"/>
          </p:cNvSpPr>
          <p:nvPr>
            <p:ph type="body" idx="1"/>
          </p:nvPr>
        </p:nvSpPr>
        <p:spPr>
          <a:xfrm>
            <a:off x="609600" y="1371600"/>
            <a:ext cx="9372600" cy="4648200"/>
          </a:xfrm>
        </p:spPr>
        <p:txBody>
          <a:bodyPr/>
          <a:lstStyle/>
          <a:p>
            <a:r>
              <a:rPr lang="en-US" altLang="en-US"/>
              <a:t>An exact value or constant, either numeric or nonnumeric</a:t>
            </a:r>
            <a:br>
              <a:rPr lang="en-US" altLang="en-US"/>
            </a:br>
            <a:r>
              <a:rPr lang="en-US" altLang="en-US"/>
              <a:t>(character string).</a:t>
            </a:r>
          </a:p>
          <a:p>
            <a:endParaRPr lang="en-US" altLang="en-US" sz="1800"/>
          </a:p>
          <a:p>
            <a:r>
              <a:rPr lang="en-US" altLang="en-US"/>
              <a:t>Example: </a:t>
            </a:r>
          </a:p>
          <a:p>
            <a:endParaRPr lang="en-US" altLang="en-US" sz="1400"/>
          </a:p>
          <a:p>
            <a:pPr marL="0" indent="0">
              <a:buNone/>
            </a:pPr>
            <a:r>
              <a:rPr lang="en-US" altLang="en-US">
                <a:latin typeface="Source Code Pro" panose="020B0509030403020204" pitchFamily="49" charset="0"/>
                <a:ea typeface="Source Code Pro" panose="020B0509030403020204" pitchFamily="49" charset="0"/>
              </a:rPr>
              <a:t>  IF IN-STUDENT-CREDITS &gt; 110 AND</a:t>
            </a:r>
            <a:br>
              <a:rPr lang="en-US" altLang="en-US">
                <a:latin typeface="Source Code Pro" panose="020B0509030403020204" pitchFamily="49" charset="0"/>
                <a:ea typeface="Source Code Pro" panose="020B0509030403020204" pitchFamily="49" charset="0"/>
              </a:rPr>
            </a:br>
            <a:r>
              <a:rPr lang="en-US" altLang="en-US">
                <a:latin typeface="Source Code Pro" panose="020B0509030403020204" pitchFamily="49" charset="0"/>
                <a:ea typeface="Source Code Pro" panose="020B0509030403020204" pitchFamily="49" charset="0"/>
              </a:rPr>
              <a:t>     IN-STUDENT-MAJOR = 'ENGINEERING'</a:t>
            </a:r>
          </a:p>
          <a:p>
            <a:pPr lvl="2">
              <a:buFontTx/>
              <a:buNone/>
            </a:pPr>
            <a:endParaRPr lang="en-US" altLang="en-US" sz="1400"/>
          </a:p>
          <a:p>
            <a:pPr lvl="1"/>
            <a:r>
              <a:rPr lang="en-US" altLang="en-US" i="1">
                <a:latin typeface="Source Code Pro" panose="020B0509030403020204" pitchFamily="49" charset="0"/>
                <a:ea typeface="Source Code Pro" panose="020B0509030403020204" pitchFamily="49" charset="0"/>
              </a:rPr>
              <a:t>110</a:t>
            </a:r>
            <a:r>
              <a:rPr lang="en-US" altLang="en-US"/>
              <a:t> is a numeric literal</a:t>
            </a:r>
          </a:p>
          <a:p>
            <a:pPr lvl="1"/>
            <a:endParaRPr lang="en-US" altLang="en-US" sz="1400"/>
          </a:p>
          <a:p>
            <a:pPr lvl="1"/>
            <a:r>
              <a:rPr lang="en-US" altLang="en-US" i="1">
                <a:latin typeface="Source Code Pro" panose="020B0509030403020204" pitchFamily="49" charset="0"/>
                <a:ea typeface="Source Code Pro" panose="020B0509030403020204" pitchFamily="49" charset="0"/>
              </a:rPr>
              <a:t>'ENGINEERING'</a:t>
            </a:r>
            <a:r>
              <a:rPr lang="en-US" altLang="en-US">
                <a:latin typeface="Source Code Pro" panose="020B0509030403020204" pitchFamily="49" charset="0"/>
                <a:ea typeface="Source Code Pro" panose="020B0509030403020204" pitchFamily="49" charset="0"/>
              </a:rPr>
              <a:t> </a:t>
            </a:r>
            <a:r>
              <a:rPr lang="en-US" altLang="en-US"/>
              <a:t>is an alphabetic literal.</a:t>
            </a:r>
            <a:endParaRPr lang="en-US" altLang="en-US" sz="3600"/>
          </a:p>
        </p:txBody>
      </p:sp>
      <p:sp>
        <p:nvSpPr>
          <p:cNvPr id="2" name="Footer Placeholder 1">
            <a:extLst>
              <a:ext uri="{FF2B5EF4-FFF2-40B4-BE49-F238E27FC236}">
                <a16:creationId xmlns:a16="http://schemas.microsoft.com/office/drawing/2014/main" id="{AAF1F4F5-1A6F-4832-A5EF-3BD8017FE866}"/>
              </a:ext>
            </a:extLst>
          </p:cNvPr>
          <p:cNvSpPr>
            <a:spLocks noGrp="1"/>
          </p:cNvSpPr>
          <p:nvPr>
            <p:ph type="ftr" sz="quarter" idx="11"/>
          </p:nvPr>
        </p:nvSpPr>
        <p:spPr/>
        <p:txBody>
          <a:bodyPr/>
          <a:lstStyle/>
          <a:p>
            <a:r>
              <a:rPr lang="en-US"/>
              <a:t>© Geoffrey D. Decker 2020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203778">
                                            <p:txEl>
                                              <p:pRg st="0" end="0"/>
                                            </p:txEl>
                                          </p:spTgt>
                                        </p:tgtEl>
                                        <p:attrNameLst>
                                          <p:attrName>style.visibility</p:attrName>
                                        </p:attrNameLst>
                                      </p:cBhvr>
                                      <p:to>
                                        <p:strVal val="visible"/>
                                      </p:to>
                                    </p:set>
                                    <p:animEffect transition="in" filter="box(out)">
                                      <p:cBhvr>
                                        <p:cTn id="7" dur="500"/>
                                        <p:tgtEl>
                                          <p:spTgt spid="203778">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03779">
                                            <p:txEl>
                                              <p:pRg st="0" end="0"/>
                                            </p:txEl>
                                          </p:spTgt>
                                        </p:tgtEl>
                                        <p:attrNameLst>
                                          <p:attrName>style.visibility</p:attrName>
                                        </p:attrNameLst>
                                      </p:cBhvr>
                                      <p:to>
                                        <p:strVal val="visible"/>
                                      </p:to>
                                    </p:set>
                                    <p:anim calcmode="lin" valueType="num">
                                      <p:cBhvr additive="base">
                                        <p:cTn id="12" dur="500" fill="hold"/>
                                        <p:tgtEl>
                                          <p:spTgt spid="203779">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2037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03779">
                                            <p:txEl>
                                              <p:pRg st="2" end="2"/>
                                            </p:txEl>
                                          </p:spTgt>
                                        </p:tgtEl>
                                        <p:attrNameLst>
                                          <p:attrName>style.visibility</p:attrName>
                                        </p:attrNameLst>
                                      </p:cBhvr>
                                      <p:to>
                                        <p:strVal val="visible"/>
                                      </p:to>
                                    </p:set>
                                    <p:anim calcmode="lin" valueType="num">
                                      <p:cBhvr additive="base">
                                        <p:cTn id="18" dur="500" fill="hold"/>
                                        <p:tgtEl>
                                          <p:spTgt spid="203779">
                                            <p:txEl>
                                              <p:pRg st="2" end="2"/>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20377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203779">
                                            <p:txEl>
                                              <p:pRg st="4" end="4"/>
                                            </p:txEl>
                                          </p:spTgt>
                                        </p:tgtEl>
                                        <p:attrNameLst>
                                          <p:attrName>style.visibility</p:attrName>
                                        </p:attrNameLst>
                                      </p:cBhvr>
                                      <p:to>
                                        <p:strVal val="visible"/>
                                      </p:to>
                                    </p:set>
                                    <p:anim calcmode="lin" valueType="num">
                                      <p:cBhvr additive="base">
                                        <p:cTn id="24" dur="500" fill="hold"/>
                                        <p:tgtEl>
                                          <p:spTgt spid="203779">
                                            <p:txEl>
                                              <p:pRg st="4" end="4"/>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203779">
                                            <p:txEl>
                                              <p:pRg st="4" end="4"/>
                                            </p:txEl>
                                          </p:spTgt>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3779">
                                            <p:txEl>
                                              <p:pRg st="6" end="6"/>
                                            </p:txEl>
                                          </p:spTgt>
                                        </p:tgtEl>
                                        <p:attrNameLst>
                                          <p:attrName>style.visibility</p:attrName>
                                        </p:attrNameLst>
                                      </p:cBhvr>
                                      <p:to>
                                        <p:strVal val="visible"/>
                                      </p:to>
                                    </p:set>
                                    <p:anim calcmode="lin" valueType="num">
                                      <p:cBhvr additive="base">
                                        <p:cTn id="28" dur="500" fill="hold"/>
                                        <p:tgtEl>
                                          <p:spTgt spid="203779">
                                            <p:txEl>
                                              <p:pRg st="6" end="6"/>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203779">
                                            <p:txEl>
                                              <p:pRg st="6" end="6"/>
                                            </p:txEl>
                                          </p:spTgt>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203779">
                                            <p:txEl>
                                              <p:pRg st="8" end="8"/>
                                            </p:txEl>
                                          </p:spTgt>
                                        </p:tgtEl>
                                        <p:attrNameLst>
                                          <p:attrName>style.visibility</p:attrName>
                                        </p:attrNameLst>
                                      </p:cBhvr>
                                      <p:to>
                                        <p:strVal val="visible"/>
                                      </p:to>
                                    </p:set>
                                    <p:anim calcmode="lin" valueType="num">
                                      <p:cBhvr additive="base">
                                        <p:cTn id="32" dur="500" fill="hold"/>
                                        <p:tgtEl>
                                          <p:spTgt spid="203779">
                                            <p:txEl>
                                              <p:pRg st="8" end="8"/>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203779">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8" grpId="0" build="p" autoUpdateAnimBg="0" advAuto="0"/>
      <p:bldP spid="203779"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4B816AA-B807-4AFB-968A-68291A23CB94}"/>
              </a:ext>
            </a:extLst>
          </p:cNvPr>
          <p:cNvSpPr>
            <a:spLocks noGrp="1"/>
          </p:cNvSpPr>
          <p:nvPr>
            <p:ph type="sldNum" sz="quarter" idx="12"/>
          </p:nvPr>
        </p:nvSpPr>
        <p:spPr/>
        <p:txBody>
          <a:bodyPr/>
          <a:lstStyle/>
          <a:p>
            <a:fld id="{8327F729-9B0D-4E8A-B899-58FF5B3A7614}" type="slidenum">
              <a:rPr lang="en-US" altLang="en-US"/>
              <a:pPr/>
              <a:t>38</a:t>
            </a:fld>
            <a:endParaRPr lang="en-US" altLang="en-US" sz="1400"/>
          </a:p>
        </p:txBody>
      </p:sp>
      <p:sp>
        <p:nvSpPr>
          <p:cNvPr id="204802" name="Rectangle 2">
            <a:extLst>
              <a:ext uri="{FF2B5EF4-FFF2-40B4-BE49-F238E27FC236}">
                <a16:creationId xmlns:a16="http://schemas.microsoft.com/office/drawing/2014/main" id="{DB33527D-BBAC-4A2E-BF75-0A5D720E0A6C}"/>
              </a:ext>
            </a:extLst>
          </p:cNvPr>
          <p:cNvSpPr>
            <a:spLocks noGrp="1" noChangeArrowheads="1"/>
          </p:cNvSpPr>
          <p:nvPr>
            <p:ph type="title"/>
          </p:nvPr>
        </p:nvSpPr>
        <p:spPr/>
        <p:txBody>
          <a:bodyPr/>
          <a:lstStyle/>
          <a:p>
            <a:r>
              <a:rPr lang="en-US" altLang="en-US"/>
              <a:t>Numeric Literals</a:t>
            </a:r>
          </a:p>
        </p:txBody>
      </p:sp>
      <p:sp>
        <p:nvSpPr>
          <p:cNvPr id="204803" name="Rectangle 3">
            <a:extLst>
              <a:ext uri="{FF2B5EF4-FFF2-40B4-BE49-F238E27FC236}">
                <a16:creationId xmlns:a16="http://schemas.microsoft.com/office/drawing/2014/main" id="{67B05888-369E-4676-A5D7-9F6FF0ED2630}"/>
              </a:ext>
            </a:extLst>
          </p:cNvPr>
          <p:cNvSpPr>
            <a:spLocks noGrp="1" noChangeArrowheads="1"/>
          </p:cNvSpPr>
          <p:nvPr>
            <p:ph type="body" idx="1"/>
          </p:nvPr>
        </p:nvSpPr>
        <p:spPr>
          <a:xfrm>
            <a:off x="609600" y="1676400"/>
            <a:ext cx="10464800" cy="3657600"/>
          </a:xfrm>
        </p:spPr>
        <p:txBody>
          <a:bodyPr/>
          <a:lstStyle/>
          <a:p>
            <a:r>
              <a:rPr lang="en-US" altLang="en-US"/>
              <a:t>Up to 18 digits long.</a:t>
            </a:r>
          </a:p>
          <a:p>
            <a:endParaRPr lang="en-US" altLang="en-US" sz="1800"/>
          </a:p>
          <a:p>
            <a:r>
              <a:rPr lang="en-US" altLang="en-US"/>
              <a:t>May begin with a leading plus or minus.</a:t>
            </a:r>
          </a:p>
          <a:p>
            <a:endParaRPr lang="en-US" altLang="en-US" sz="1800"/>
          </a:p>
          <a:p>
            <a:r>
              <a:rPr lang="en-US" altLang="en-US"/>
              <a:t>May contain embedded (no ending) decimal.</a:t>
            </a:r>
          </a:p>
          <a:p>
            <a:endParaRPr lang="en-US" altLang="en-US" sz="1800"/>
          </a:p>
          <a:p>
            <a:r>
              <a:rPr lang="en-US" altLang="en-US"/>
              <a:t>No quotes around the numbers -- quotes are used only for non-numeric literals...</a:t>
            </a:r>
          </a:p>
        </p:txBody>
      </p:sp>
      <p:sp>
        <p:nvSpPr>
          <p:cNvPr id="2" name="Footer Placeholder 1">
            <a:extLst>
              <a:ext uri="{FF2B5EF4-FFF2-40B4-BE49-F238E27FC236}">
                <a16:creationId xmlns:a16="http://schemas.microsoft.com/office/drawing/2014/main" id="{CD99902B-3CE7-43AA-B6D0-6A5E078F4647}"/>
              </a:ext>
            </a:extLst>
          </p:cNvPr>
          <p:cNvSpPr>
            <a:spLocks noGrp="1"/>
          </p:cNvSpPr>
          <p:nvPr>
            <p:ph type="ftr" sz="quarter" idx="11"/>
          </p:nvPr>
        </p:nvSpPr>
        <p:spPr/>
        <p:txBody>
          <a:bodyPr/>
          <a:lstStyle/>
          <a:p>
            <a:r>
              <a:rPr lang="en-US"/>
              <a:t>© Geoffrey D. Decker 2020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204802">
                                            <p:txEl>
                                              <p:pRg st="0" end="0"/>
                                            </p:txEl>
                                          </p:spTgt>
                                        </p:tgtEl>
                                        <p:attrNameLst>
                                          <p:attrName>style.visibility</p:attrName>
                                        </p:attrNameLst>
                                      </p:cBhvr>
                                      <p:to>
                                        <p:strVal val="visible"/>
                                      </p:to>
                                    </p:set>
                                    <p:animEffect transition="in" filter="box(out)">
                                      <p:cBhvr>
                                        <p:cTn id="7" dur="500"/>
                                        <p:tgtEl>
                                          <p:spTgt spid="204802">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04803">
                                            <p:txEl>
                                              <p:pRg st="0" end="0"/>
                                            </p:txEl>
                                          </p:spTgt>
                                        </p:tgtEl>
                                        <p:attrNameLst>
                                          <p:attrName>style.visibility</p:attrName>
                                        </p:attrNameLst>
                                      </p:cBhvr>
                                      <p:to>
                                        <p:strVal val="visible"/>
                                      </p:to>
                                    </p:set>
                                    <p:anim calcmode="lin" valueType="num">
                                      <p:cBhvr additive="base">
                                        <p:cTn id="12" dur="500" fill="hold"/>
                                        <p:tgtEl>
                                          <p:spTgt spid="204803">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2048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04803">
                                            <p:txEl>
                                              <p:pRg st="2" end="2"/>
                                            </p:txEl>
                                          </p:spTgt>
                                        </p:tgtEl>
                                        <p:attrNameLst>
                                          <p:attrName>style.visibility</p:attrName>
                                        </p:attrNameLst>
                                      </p:cBhvr>
                                      <p:to>
                                        <p:strVal val="visible"/>
                                      </p:to>
                                    </p:set>
                                    <p:anim calcmode="lin" valueType="num">
                                      <p:cBhvr additive="base">
                                        <p:cTn id="18" dur="500" fill="hold"/>
                                        <p:tgtEl>
                                          <p:spTgt spid="204803">
                                            <p:txEl>
                                              <p:pRg st="2" end="2"/>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20480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204803">
                                            <p:txEl>
                                              <p:pRg st="4" end="4"/>
                                            </p:txEl>
                                          </p:spTgt>
                                        </p:tgtEl>
                                        <p:attrNameLst>
                                          <p:attrName>style.visibility</p:attrName>
                                        </p:attrNameLst>
                                      </p:cBhvr>
                                      <p:to>
                                        <p:strVal val="visible"/>
                                      </p:to>
                                    </p:set>
                                    <p:anim calcmode="lin" valueType="num">
                                      <p:cBhvr additive="base">
                                        <p:cTn id="24" dur="500" fill="hold"/>
                                        <p:tgtEl>
                                          <p:spTgt spid="204803">
                                            <p:txEl>
                                              <p:pRg st="4" end="4"/>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20480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204803">
                                            <p:txEl>
                                              <p:pRg st="6" end="6"/>
                                            </p:txEl>
                                          </p:spTgt>
                                        </p:tgtEl>
                                        <p:attrNameLst>
                                          <p:attrName>style.visibility</p:attrName>
                                        </p:attrNameLst>
                                      </p:cBhvr>
                                      <p:to>
                                        <p:strVal val="visible"/>
                                      </p:to>
                                    </p:set>
                                    <p:anim calcmode="lin" valueType="num">
                                      <p:cBhvr additive="base">
                                        <p:cTn id="30" dur="500" fill="hold"/>
                                        <p:tgtEl>
                                          <p:spTgt spid="204803">
                                            <p:txEl>
                                              <p:pRg st="6" end="6"/>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20480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2" grpId="0" build="p" autoUpdateAnimBg="0" advAuto="0"/>
      <p:bldP spid="204803"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A5927BE-23B8-4D49-B80C-A37C36DEBFBB}"/>
              </a:ext>
            </a:extLst>
          </p:cNvPr>
          <p:cNvSpPr>
            <a:spLocks noGrp="1"/>
          </p:cNvSpPr>
          <p:nvPr>
            <p:ph type="sldNum" sz="quarter" idx="12"/>
          </p:nvPr>
        </p:nvSpPr>
        <p:spPr/>
        <p:txBody>
          <a:bodyPr/>
          <a:lstStyle/>
          <a:p>
            <a:fld id="{9BFCD548-A785-426D-8D1D-C1C1648A3F06}" type="slidenum">
              <a:rPr lang="en-US" altLang="en-US"/>
              <a:pPr/>
              <a:t>39</a:t>
            </a:fld>
            <a:endParaRPr lang="en-US" altLang="en-US" sz="1400"/>
          </a:p>
        </p:txBody>
      </p:sp>
      <p:sp>
        <p:nvSpPr>
          <p:cNvPr id="205826" name="Rectangle 2">
            <a:extLst>
              <a:ext uri="{FF2B5EF4-FFF2-40B4-BE49-F238E27FC236}">
                <a16:creationId xmlns:a16="http://schemas.microsoft.com/office/drawing/2014/main" id="{FD209180-F77D-4DA5-8732-42DBF568B4B7}"/>
              </a:ext>
            </a:extLst>
          </p:cNvPr>
          <p:cNvSpPr>
            <a:spLocks noGrp="1" noChangeArrowheads="1"/>
          </p:cNvSpPr>
          <p:nvPr>
            <p:ph type="title"/>
          </p:nvPr>
        </p:nvSpPr>
        <p:spPr/>
        <p:txBody>
          <a:bodyPr/>
          <a:lstStyle/>
          <a:p>
            <a:r>
              <a:rPr lang="en-US" altLang="en-US"/>
              <a:t>Non-Numeric Literals</a:t>
            </a:r>
            <a:endParaRPr lang="en-US" altLang="en-US" sz="6000"/>
          </a:p>
        </p:txBody>
      </p:sp>
      <p:sp>
        <p:nvSpPr>
          <p:cNvPr id="205827" name="Rectangle 3">
            <a:extLst>
              <a:ext uri="{FF2B5EF4-FFF2-40B4-BE49-F238E27FC236}">
                <a16:creationId xmlns:a16="http://schemas.microsoft.com/office/drawing/2014/main" id="{D9B322B4-7D2F-423E-8FF4-11C15D4CDFDF}"/>
              </a:ext>
            </a:extLst>
          </p:cNvPr>
          <p:cNvSpPr>
            <a:spLocks noGrp="1" noChangeArrowheads="1"/>
          </p:cNvSpPr>
          <p:nvPr>
            <p:ph type="body" idx="1"/>
          </p:nvPr>
        </p:nvSpPr>
        <p:spPr>
          <a:xfrm>
            <a:off x="609600" y="1752600"/>
            <a:ext cx="10058400" cy="4267200"/>
          </a:xfrm>
        </p:spPr>
        <p:txBody>
          <a:bodyPr/>
          <a:lstStyle/>
          <a:p>
            <a:r>
              <a:rPr lang="en-US" altLang="en-US"/>
              <a:t>Enclosed in single (or double) quotes.</a:t>
            </a:r>
          </a:p>
          <a:p>
            <a:endParaRPr lang="en-US" altLang="en-US" sz="1800"/>
          </a:p>
          <a:p>
            <a:r>
              <a:rPr lang="en-US" altLang="en-US"/>
              <a:t>Up to 160 characters long.</a:t>
            </a:r>
          </a:p>
          <a:p>
            <a:endParaRPr lang="en-US" altLang="en-US" sz="1800"/>
          </a:p>
          <a:p>
            <a:r>
              <a:rPr lang="en-US" altLang="en-US"/>
              <a:t>May contain anything, including blanks, but embedded single or double quotes must be typed twice.</a:t>
            </a:r>
          </a:p>
          <a:p>
            <a:endParaRPr lang="en-US" altLang="en-US" sz="1800"/>
          </a:p>
          <a:p>
            <a:r>
              <a:rPr lang="en-US" altLang="en-US"/>
              <a:t>Contrast 124.6 with '124.6' – </a:t>
            </a:r>
            <a:r>
              <a:rPr lang="en-US" altLang="en-US" b="1">
                <a:solidFill>
                  <a:srgbClr val="FF0000"/>
                </a:solidFill>
              </a:rPr>
              <a:t>Not equal!</a:t>
            </a:r>
            <a:endParaRPr lang="en-US" altLang="en-US" sz="4400" b="1">
              <a:solidFill>
                <a:srgbClr val="FF0000"/>
              </a:solidFill>
            </a:endParaRPr>
          </a:p>
        </p:txBody>
      </p:sp>
      <p:sp>
        <p:nvSpPr>
          <p:cNvPr id="2" name="Footer Placeholder 1">
            <a:extLst>
              <a:ext uri="{FF2B5EF4-FFF2-40B4-BE49-F238E27FC236}">
                <a16:creationId xmlns:a16="http://schemas.microsoft.com/office/drawing/2014/main" id="{D4FA33C4-25BB-4E7D-B82E-AAD76E5D71D1}"/>
              </a:ext>
            </a:extLst>
          </p:cNvPr>
          <p:cNvSpPr>
            <a:spLocks noGrp="1"/>
          </p:cNvSpPr>
          <p:nvPr>
            <p:ph type="ftr" sz="quarter" idx="11"/>
          </p:nvPr>
        </p:nvSpPr>
        <p:spPr/>
        <p:txBody>
          <a:bodyPr/>
          <a:lstStyle/>
          <a:p>
            <a:r>
              <a:rPr lang="en-US"/>
              <a:t>© Geoffrey D. Decker 2020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205826">
                                            <p:txEl>
                                              <p:pRg st="0" end="0"/>
                                            </p:txEl>
                                          </p:spTgt>
                                        </p:tgtEl>
                                        <p:attrNameLst>
                                          <p:attrName>style.visibility</p:attrName>
                                        </p:attrNameLst>
                                      </p:cBhvr>
                                      <p:to>
                                        <p:strVal val="visible"/>
                                      </p:to>
                                    </p:set>
                                    <p:animEffect transition="in" filter="box(out)">
                                      <p:cBhvr>
                                        <p:cTn id="7" dur="500"/>
                                        <p:tgtEl>
                                          <p:spTgt spid="205826">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05827">
                                            <p:txEl>
                                              <p:pRg st="0" end="0"/>
                                            </p:txEl>
                                          </p:spTgt>
                                        </p:tgtEl>
                                        <p:attrNameLst>
                                          <p:attrName>style.visibility</p:attrName>
                                        </p:attrNameLst>
                                      </p:cBhvr>
                                      <p:to>
                                        <p:strVal val="visible"/>
                                      </p:to>
                                    </p:set>
                                    <p:anim calcmode="lin" valueType="num">
                                      <p:cBhvr additive="base">
                                        <p:cTn id="12" dur="500" fill="hold"/>
                                        <p:tgtEl>
                                          <p:spTgt spid="205827">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2058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05827">
                                            <p:txEl>
                                              <p:pRg st="2" end="2"/>
                                            </p:txEl>
                                          </p:spTgt>
                                        </p:tgtEl>
                                        <p:attrNameLst>
                                          <p:attrName>style.visibility</p:attrName>
                                        </p:attrNameLst>
                                      </p:cBhvr>
                                      <p:to>
                                        <p:strVal val="visible"/>
                                      </p:to>
                                    </p:set>
                                    <p:anim calcmode="lin" valueType="num">
                                      <p:cBhvr additive="base">
                                        <p:cTn id="18" dur="500" fill="hold"/>
                                        <p:tgtEl>
                                          <p:spTgt spid="205827">
                                            <p:txEl>
                                              <p:pRg st="2" end="2"/>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20582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205827">
                                            <p:txEl>
                                              <p:pRg st="4" end="4"/>
                                            </p:txEl>
                                          </p:spTgt>
                                        </p:tgtEl>
                                        <p:attrNameLst>
                                          <p:attrName>style.visibility</p:attrName>
                                        </p:attrNameLst>
                                      </p:cBhvr>
                                      <p:to>
                                        <p:strVal val="visible"/>
                                      </p:to>
                                    </p:set>
                                    <p:anim calcmode="lin" valueType="num">
                                      <p:cBhvr additive="base">
                                        <p:cTn id="24" dur="500" fill="hold"/>
                                        <p:tgtEl>
                                          <p:spTgt spid="205827">
                                            <p:txEl>
                                              <p:pRg st="4" end="4"/>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20582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205827">
                                            <p:txEl>
                                              <p:pRg st="6" end="6"/>
                                            </p:txEl>
                                          </p:spTgt>
                                        </p:tgtEl>
                                        <p:attrNameLst>
                                          <p:attrName>style.visibility</p:attrName>
                                        </p:attrNameLst>
                                      </p:cBhvr>
                                      <p:to>
                                        <p:strVal val="visible"/>
                                      </p:to>
                                    </p:set>
                                    <p:anim calcmode="lin" valueType="num">
                                      <p:cBhvr additive="base">
                                        <p:cTn id="30" dur="500" fill="hold"/>
                                        <p:tgtEl>
                                          <p:spTgt spid="205827">
                                            <p:txEl>
                                              <p:pRg st="6" end="6"/>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205827">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6" grpId="0" build="p" autoUpdateAnimBg="0" advAuto="0"/>
      <p:bldP spid="205827"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F3CEE48-B4C1-43E4-951C-0CD626882CCE}"/>
              </a:ext>
            </a:extLst>
          </p:cNvPr>
          <p:cNvSpPr>
            <a:spLocks noGrp="1"/>
          </p:cNvSpPr>
          <p:nvPr>
            <p:ph type="sldNum" sz="quarter" idx="12"/>
          </p:nvPr>
        </p:nvSpPr>
        <p:spPr/>
        <p:txBody>
          <a:bodyPr/>
          <a:lstStyle/>
          <a:p>
            <a:fld id="{19C5AA03-F0D6-4593-828F-EF068FCFD31A}" type="slidenum">
              <a:rPr lang="en-US" altLang="en-US"/>
              <a:pPr/>
              <a:t>4</a:t>
            </a:fld>
            <a:endParaRPr lang="en-US" altLang="en-US" sz="1400"/>
          </a:p>
        </p:txBody>
      </p:sp>
      <p:sp>
        <p:nvSpPr>
          <p:cNvPr id="35842" name="Rectangle 2">
            <a:extLst>
              <a:ext uri="{FF2B5EF4-FFF2-40B4-BE49-F238E27FC236}">
                <a16:creationId xmlns:a16="http://schemas.microsoft.com/office/drawing/2014/main" id="{220EA50E-667F-4263-B9EA-FF0AEF1ADC86}"/>
              </a:ext>
            </a:extLst>
          </p:cNvPr>
          <p:cNvSpPr>
            <a:spLocks noGrp="1" noChangeArrowheads="1"/>
          </p:cNvSpPr>
          <p:nvPr>
            <p:ph type="title"/>
          </p:nvPr>
        </p:nvSpPr>
        <p:spPr/>
        <p:txBody>
          <a:bodyPr/>
          <a:lstStyle/>
          <a:p>
            <a:r>
              <a:rPr lang="en-US" altLang="en-US"/>
              <a:t>IDENTIFICATION DIVISION.</a:t>
            </a:r>
          </a:p>
        </p:txBody>
      </p:sp>
      <p:sp>
        <p:nvSpPr>
          <p:cNvPr id="35843" name="Rectangle 3">
            <a:extLst>
              <a:ext uri="{FF2B5EF4-FFF2-40B4-BE49-F238E27FC236}">
                <a16:creationId xmlns:a16="http://schemas.microsoft.com/office/drawing/2014/main" id="{621E855A-9F8C-4CE7-B424-6FF8ABEC2C86}"/>
              </a:ext>
            </a:extLst>
          </p:cNvPr>
          <p:cNvSpPr>
            <a:spLocks noGrp="1" noChangeArrowheads="1"/>
          </p:cNvSpPr>
          <p:nvPr>
            <p:ph type="body" idx="1"/>
          </p:nvPr>
        </p:nvSpPr>
        <p:spPr>
          <a:xfrm>
            <a:off x="609600" y="1676400"/>
            <a:ext cx="10972800" cy="4343400"/>
          </a:xfrm>
        </p:spPr>
        <p:txBody>
          <a:bodyPr/>
          <a:lstStyle/>
          <a:p>
            <a:r>
              <a:rPr lang="en-US" altLang="en-US"/>
              <a:t>Contains the program name which is the CSECT name and </a:t>
            </a:r>
            <a:br>
              <a:rPr lang="en-US" altLang="en-US"/>
            </a:br>
            <a:r>
              <a:rPr lang="en-US" altLang="en-US"/>
              <a:t>three optional fields that we will use:</a:t>
            </a:r>
            <a:endParaRPr lang="en-US" altLang="en-US" sz="1800"/>
          </a:p>
          <a:p>
            <a:pPr>
              <a:buFontTx/>
              <a:buNone/>
            </a:pPr>
            <a:endParaRPr lang="en-US" altLang="en-US" sz="1800"/>
          </a:p>
          <a:p>
            <a:pPr lvl="1">
              <a:buFontTx/>
              <a:buNone/>
            </a:pPr>
            <a:r>
              <a:rPr lang="en-US" altLang="en-US">
                <a:latin typeface="Source Code Pro" panose="020B0509030403020204" pitchFamily="49" charset="0"/>
                <a:ea typeface="Source Code Pro" panose="020B0509030403020204" pitchFamily="49" charset="0"/>
              </a:rPr>
              <a:t>IDENTIFICATION DIVISION.</a:t>
            </a:r>
          </a:p>
          <a:p>
            <a:pPr lvl="1">
              <a:buFontTx/>
              <a:buNone/>
            </a:pPr>
            <a:r>
              <a:rPr lang="en-US" altLang="en-US">
                <a:latin typeface="Source Code Pro" panose="020B0509030403020204" pitchFamily="49" charset="0"/>
                <a:ea typeface="Source Code Pro" panose="020B0509030403020204" pitchFamily="49" charset="0"/>
              </a:rPr>
              <a:t>PROGRAM-ID.   	ASSIGN3.</a:t>
            </a:r>
          </a:p>
          <a:p>
            <a:pPr lvl="1">
              <a:buFontTx/>
              <a:buNone/>
            </a:pPr>
            <a:r>
              <a:rPr lang="en-US" altLang="en-US">
                <a:latin typeface="Source Code Pro" panose="020B0509030403020204" pitchFamily="49" charset="0"/>
                <a:ea typeface="Source Code Pro" panose="020B0509030403020204" pitchFamily="49" charset="0"/>
              </a:rPr>
              <a:t>AUTHOR.        	JOHN T PROGRAMMER.</a:t>
            </a:r>
          </a:p>
          <a:p>
            <a:pPr lvl="1">
              <a:buFontTx/>
              <a:buNone/>
            </a:pPr>
            <a:r>
              <a:rPr lang="en-US" altLang="en-US">
                <a:latin typeface="Source Code Pro" panose="020B0509030403020204" pitchFamily="49" charset="0"/>
                <a:ea typeface="Source Code Pro" panose="020B0509030403020204" pitchFamily="49" charset="0"/>
              </a:rPr>
              <a:t>DATE-WRITTEN.  09/20/2020.</a:t>
            </a:r>
          </a:p>
          <a:p>
            <a:pPr lvl="1">
              <a:buFontTx/>
              <a:buNone/>
            </a:pPr>
            <a:r>
              <a:rPr lang="en-US" altLang="en-US">
                <a:latin typeface="Source Code Pro" panose="020B0509030403020204" pitchFamily="49" charset="0"/>
                <a:ea typeface="Source Code Pro" panose="020B0509030403020204" pitchFamily="49" charset="0"/>
              </a:rPr>
              <a:t>DATE-COMPILED.            </a:t>
            </a:r>
            <a:r>
              <a:rPr lang="en-US" altLang="en-US" b="1">
                <a:solidFill>
                  <a:srgbClr val="FF0000"/>
                </a:solidFill>
                <a:latin typeface="+mj-lt"/>
                <a:ea typeface="Source Code Pro" panose="020B0509030403020204" pitchFamily="49" charset="0"/>
              </a:rPr>
              <a:t>FILLED IN BY COMPILER</a:t>
            </a:r>
          </a:p>
        </p:txBody>
      </p:sp>
      <p:cxnSp>
        <p:nvCxnSpPr>
          <p:cNvPr id="3" name="Straight Arrow Connector 2">
            <a:extLst>
              <a:ext uri="{FF2B5EF4-FFF2-40B4-BE49-F238E27FC236}">
                <a16:creationId xmlns:a16="http://schemas.microsoft.com/office/drawing/2014/main" id="{12A66D09-01FC-4F6F-9ADD-FFBCE1AAF9F2}"/>
              </a:ext>
            </a:extLst>
          </p:cNvPr>
          <p:cNvCxnSpPr/>
          <p:nvPr/>
        </p:nvCxnSpPr>
        <p:spPr>
          <a:xfrm flipH="1">
            <a:off x="4419600" y="5257800"/>
            <a:ext cx="21336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E5576C63-D5A8-48D3-9AD2-E9480D2BF391}"/>
              </a:ext>
            </a:extLst>
          </p:cNvPr>
          <p:cNvSpPr>
            <a:spLocks noGrp="1"/>
          </p:cNvSpPr>
          <p:nvPr>
            <p:ph type="ftr" sz="quarter" idx="11"/>
          </p:nvPr>
        </p:nvSpPr>
        <p:spPr/>
        <p:txBody>
          <a:bodyPr/>
          <a:lstStyle/>
          <a:p>
            <a:r>
              <a:rPr lang="en-US"/>
              <a:t>© Geoffrey D. Decker 2020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5842">
                                            <p:txEl>
                                              <p:pRg st="0" end="0"/>
                                            </p:txEl>
                                          </p:spTgt>
                                        </p:tgtEl>
                                        <p:attrNameLst>
                                          <p:attrName>style.visibility</p:attrName>
                                        </p:attrNameLst>
                                      </p:cBhvr>
                                      <p:to>
                                        <p:strVal val="visible"/>
                                      </p:to>
                                    </p:set>
                                    <p:animEffect transition="in" filter="box(out)">
                                      <p:cBhvr>
                                        <p:cTn id="7" dur="500"/>
                                        <p:tgtEl>
                                          <p:spTgt spid="35842">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5843">
                                            <p:txEl>
                                              <p:pRg st="0" end="0"/>
                                            </p:txEl>
                                          </p:spTgt>
                                        </p:tgtEl>
                                        <p:attrNameLst>
                                          <p:attrName>style.visibility</p:attrName>
                                        </p:attrNameLst>
                                      </p:cBhvr>
                                      <p:to>
                                        <p:strVal val="visible"/>
                                      </p:to>
                                    </p:set>
                                    <p:anim calcmode="lin" valueType="num">
                                      <p:cBhvr additive="base">
                                        <p:cTn id="12" dur="500" fill="hold"/>
                                        <p:tgtEl>
                                          <p:spTgt spid="35843">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5843">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35843">
                                            <p:txEl>
                                              <p:pRg st="2" end="2"/>
                                            </p:txEl>
                                          </p:spTgt>
                                        </p:tgtEl>
                                        <p:attrNameLst>
                                          <p:attrName>style.visibility</p:attrName>
                                        </p:attrNameLst>
                                      </p:cBhvr>
                                      <p:to>
                                        <p:strVal val="visible"/>
                                      </p:to>
                                    </p:set>
                                    <p:anim calcmode="lin" valueType="num">
                                      <p:cBhvr additive="base">
                                        <p:cTn id="16" dur="500" fill="hold"/>
                                        <p:tgtEl>
                                          <p:spTgt spid="35843">
                                            <p:txEl>
                                              <p:pRg st="2" end="2"/>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35843">
                                            <p:txEl>
                                              <p:pRg st="2" end="2"/>
                                            </p:txEl>
                                          </p:spTgt>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35843">
                                            <p:txEl>
                                              <p:pRg st="3" end="3"/>
                                            </p:txEl>
                                          </p:spTgt>
                                        </p:tgtEl>
                                        <p:attrNameLst>
                                          <p:attrName>style.visibility</p:attrName>
                                        </p:attrNameLst>
                                      </p:cBhvr>
                                      <p:to>
                                        <p:strVal val="visible"/>
                                      </p:to>
                                    </p:set>
                                    <p:anim calcmode="lin" valueType="num">
                                      <p:cBhvr additive="base">
                                        <p:cTn id="20" dur="500" fill="hold"/>
                                        <p:tgtEl>
                                          <p:spTgt spid="35843">
                                            <p:txEl>
                                              <p:pRg st="3" end="3"/>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35843">
                                            <p:txEl>
                                              <p:pRg st="3" end="3"/>
                                            </p:txEl>
                                          </p:spTgt>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35843">
                                            <p:txEl>
                                              <p:pRg st="4" end="4"/>
                                            </p:txEl>
                                          </p:spTgt>
                                        </p:tgtEl>
                                        <p:attrNameLst>
                                          <p:attrName>style.visibility</p:attrName>
                                        </p:attrNameLst>
                                      </p:cBhvr>
                                      <p:to>
                                        <p:strVal val="visible"/>
                                      </p:to>
                                    </p:set>
                                    <p:anim calcmode="lin" valueType="num">
                                      <p:cBhvr additive="base">
                                        <p:cTn id="24" dur="500" fill="hold"/>
                                        <p:tgtEl>
                                          <p:spTgt spid="35843">
                                            <p:txEl>
                                              <p:pRg st="4" end="4"/>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35843">
                                            <p:txEl>
                                              <p:pRg st="4" end="4"/>
                                            </p:txEl>
                                          </p:spTgt>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5843">
                                            <p:txEl>
                                              <p:pRg st="5" end="5"/>
                                            </p:txEl>
                                          </p:spTgt>
                                        </p:tgtEl>
                                        <p:attrNameLst>
                                          <p:attrName>style.visibility</p:attrName>
                                        </p:attrNameLst>
                                      </p:cBhvr>
                                      <p:to>
                                        <p:strVal val="visible"/>
                                      </p:to>
                                    </p:set>
                                    <p:anim calcmode="lin" valueType="num">
                                      <p:cBhvr additive="base">
                                        <p:cTn id="28" dur="500" fill="hold"/>
                                        <p:tgtEl>
                                          <p:spTgt spid="35843">
                                            <p:txEl>
                                              <p:pRg st="5" end="5"/>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35843">
                                            <p:txEl>
                                              <p:pRg st="5" end="5"/>
                                            </p:txEl>
                                          </p:spTgt>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35843">
                                            <p:txEl>
                                              <p:pRg st="6" end="6"/>
                                            </p:txEl>
                                          </p:spTgt>
                                        </p:tgtEl>
                                        <p:attrNameLst>
                                          <p:attrName>style.visibility</p:attrName>
                                        </p:attrNameLst>
                                      </p:cBhvr>
                                      <p:to>
                                        <p:strVal val="visible"/>
                                      </p:to>
                                    </p:set>
                                    <p:anim calcmode="lin" valueType="num">
                                      <p:cBhvr additive="base">
                                        <p:cTn id="32" dur="500" fill="hold"/>
                                        <p:tgtEl>
                                          <p:spTgt spid="35843">
                                            <p:txEl>
                                              <p:pRg st="6" end="6"/>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3584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uild="p" autoUpdateAnimBg="0" advAuto="0"/>
      <p:bldP spid="35843"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13528DE-5B78-49D6-B9A4-A552DF791AD1}"/>
              </a:ext>
            </a:extLst>
          </p:cNvPr>
          <p:cNvSpPr>
            <a:spLocks noGrp="1"/>
          </p:cNvSpPr>
          <p:nvPr>
            <p:ph type="sldNum" sz="quarter" idx="12"/>
          </p:nvPr>
        </p:nvSpPr>
        <p:spPr/>
        <p:txBody>
          <a:bodyPr/>
          <a:lstStyle/>
          <a:p>
            <a:fld id="{212BB55A-079B-4D07-BCF4-AD10F1C763C5}" type="slidenum">
              <a:rPr lang="en-US" altLang="en-US"/>
              <a:pPr/>
              <a:t>40</a:t>
            </a:fld>
            <a:endParaRPr lang="en-US" altLang="en-US" sz="1400"/>
          </a:p>
        </p:txBody>
      </p:sp>
      <p:sp>
        <p:nvSpPr>
          <p:cNvPr id="206850" name="Rectangle 1026">
            <a:extLst>
              <a:ext uri="{FF2B5EF4-FFF2-40B4-BE49-F238E27FC236}">
                <a16:creationId xmlns:a16="http://schemas.microsoft.com/office/drawing/2014/main" id="{5CA79683-E2A5-4017-975A-6CBFE6874D26}"/>
              </a:ext>
            </a:extLst>
          </p:cNvPr>
          <p:cNvSpPr>
            <a:spLocks noGrp="1" noChangeArrowheads="1"/>
          </p:cNvSpPr>
          <p:nvPr>
            <p:ph type="title"/>
          </p:nvPr>
        </p:nvSpPr>
        <p:spPr/>
        <p:txBody>
          <a:bodyPr/>
          <a:lstStyle/>
          <a:p>
            <a:r>
              <a:rPr lang="en-US" altLang="en-US"/>
              <a:t>Symbols Used in COBOL</a:t>
            </a:r>
          </a:p>
        </p:txBody>
      </p:sp>
      <p:sp>
        <p:nvSpPr>
          <p:cNvPr id="206851" name="Rectangle 1027">
            <a:extLst>
              <a:ext uri="{FF2B5EF4-FFF2-40B4-BE49-F238E27FC236}">
                <a16:creationId xmlns:a16="http://schemas.microsoft.com/office/drawing/2014/main" id="{01ABA7F6-8A71-4915-87B3-D91EAAA337D9}"/>
              </a:ext>
            </a:extLst>
          </p:cNvPr>
          <p:cNvSpPr>
            <a:spLocks noGrp="1" noChangeArrowheads="1"/>
          </p:cNvSpPr>
          <p:nvPr>
            <p:ph type="body" idx="1"/>
          </p:nvPr>
        </p:nvSpPr>
        <p:spPr>
          <a:xfrm>
            <a:off x="609600" y="1752600"/>
            <a:ext cx="10287000" cy="3581400"/>
          </a:xfrm>
        </p:spPr>
        <p:txBody>
          <a:bodyPr/>
          <a:lstStyle/>
          <a:p>
            <a:pPr marL="0" indent="0">
              <a:buNone/>
            </a:pPr>
            <a:r>
              <a:rPr lang="en-US" altLang="en-US" b="1" u="sng"/>
              <a:t>Math Symbols</a:t>
            </a:r>
            <a:r>
              <a:rPr lang="en-US" altLang="en-US"/>
              <a:t>			</a:t>
            </a:r>
            <a:r>
              <a:rPr lang="en-US" altLang="en-US" b="1" u="sng"/>
              <a:t>Comparison Symbols</a:t>
            </a:r>
          </a:p>
          <a:p>
            <a:pPr lvl="1">
              <a:buFontTx/>
              <a:buNone/>
            </a:pPr>
            <a:r>
              <a:rPr lang="en-US" altLang="en-US">
                <a:latin typeface="Source Code Pro" panose="020B0509030403020204" pitchFamily="49" charset="0"/>
                <a:ea typeface="Source Code Pro" panose="020B0509030403020204" pitchFamily="49" charset="0"/>
              </a:rPr>
              <a:t>+</a:t>
            </a:r>
            <a:r>
              <a:rPr lang="en-US" altLang="en-US"/>
              <a:t>	      addition 			     </a:t>
            </a:r>
            <a:r>
              <a:rPr lang="en-US" altLang="en-US">
                <a:latin typeface="Source Code Pro" panose="020B0509030403020204" pitchFamily="49" charset="0"/>
                <a:ea typeface="Source Code Pro" panose="020B0509030403020204" pitchFamily="49" charset="0"/>
              </a:rPr>
              <a:t>=</a:t>
            </a:r>
            <a:r>
              <a:rPr lang="en-US" altLang="en-US"/>
              <a:t>	   equal</a:t>
            </a:r>
          </a:p>
          <a:p>
            <a:pPr lvl="1">
              <a:buFontTx/>
              <a:buNone/>
            </a:pPr>
            <a:r>
              <a:rPr lang="en-US" altLang="en-US">
                <a:latin typeface="Source Code Pro" panose="020B0509030403020204" pitchFamily="49" charset="0"/>
                <a:ea typeface="Source Code Pro" panose="020B0509030403020204" pitchFamily="49" charset="0"/>
              </a:rPr>
              <a:t>-</a:t>
            </a:r>
            <a:r>
              <a:rPr lang="en-US" altLang="en-US"/>
              <a:t>	      subtraction 		     </a:t>
            </a:r>
            <a:r>
              <a:rPr lang="en-US" altLang="en-US">
                <a:latin typeface="Source Code Pro" panose="020B0509030403020204" pitchFamily="49" charset="0"/>
                <a:ea typeface="Source Code Pro" panose="020B0509030403020204" pitchFamily="49" charset="0"/>
              </a:rPr>
              <a:t>&gt;</a:t>
            </a:r>
            <a:r>
              <a:rPr lang="en-US" altLang="en-US"/>
              <a:t>	   greater than</a:t>
            </a:r>
          </a:p>
          <a:p>
            <a:pPr lvl="1">
              <a:buFontTx/>
              <a:buNone/>
            </a:pPr>
            <a:r>
              <a:rPr lang="en-US" altLang="en-US">
                <a:latin typeface="Source Code Pro" panose="020B0509030403020204" pitchFamily="49" charset="0"/>
                <a:ea typeface="Source Code Pro" panose="020B0509030403020204" pitchFamily="49" charset="0"/>
              </a:rPr>
              <a:t>*</a:t>
            </a:r>
            <a:r>
              <a:rPr lang="en-US" altLang="en-US"/>
              <a:t>	      multiplication 		     </a:t>
            </a:r>
            <a:r>
              <a:rPr lang="en-US" altLang="en-US">
                <a:latin typeface="Source Code Pro" panose="020B0509030403020204" pitchFamily="49" charset="0"/>
                <a:ea typeface="Source Code Pro" panose="020B0509030403020204" pitchFamily="49" charset="0"/>
              </a:rPr>
              <a:t>&lt;</a:t>
            </a:r>
            <a:r>
              <a:rPr lang="en-US" altLang="en-US"/>
              <a:t>	   less than</a:t>
            </a:r>
          </a:p>
          <a:p>
            <a:pPr lvl="1">
              <a:buFontTx/>
              <a:buNone/>
            </a:pPr>
            <a:r>
              <a:rPr lang="en-US" altLang="en-US">
                <a:latin typeface="Source Code Pro" panose="020B0509030403020204" pitchFamily="49" charset="0"/>
                <a:ea typeface="Source Code Pro" panose="020B0509030403020204" pitchFamily="49" charset="0"/>
              </a:rPr>
              <a:t>/</a:t>
            </a:r>
            <a:r>
              <a:rPr lang="en-US" altLang="en-US"/>
              <a:t>	      division 			     </a:t>
            </a:r>
            <a:r>
              <a:rPr lang="en-US" altLang="en-US">
                <a:latin typeface="Source Code Pro" panose="020B0509030403020204" pitchFamily="49" charset="0"/>
                <a:ea typeface="Source Code Pro" panose="020B0509030403020204" pitchFamily="49" charset="0"/>
              </a:rPr>
              <a:t>&gt;=</a:t>
            </a:r>
            <a:r>
              <a:rPr lang="en-US" altLang="en-US">
                <a:latin typeface="+mj-lt"/>
              </a:rPr>
              <a:t>	   </a:t>
            </a:r>
            <a:r>
              <a:rPr lang="en-US" altLang="en-US"/>
              <a:t>greater than or equal to</a:t>
            </a:r>
          </a:p>
          <a:p>
            <a:pPr lvl="1">
              <a:buFontTx/>
              <a:buNone/>
            </a:pPr>
            <a:r>
              <a:rPr lang="en-US" altLang="en-US">
                <a:latin typeface="Source Code Pro" panose="020B0509030403020204" pitchFamily="49" charset="0"/>
                <a:ea typeface="Source Code Pro" panose="020B0509030403020204" pitchFamily="49" charset="0"/>
              </a:rPr>
              <a:t>**  </a:t>
            </a:r>
            <a:r>
              <a:rPr lang="en-US" altLang="en-US"/>
              <a:t>exponentiation 		     </a:t>
            </a:r>
            <a:r>
              <a:rPr lang="en-US" altLang="en-US">
                <a:latin typeface="Source Code Pro" panose="020B0509030403020204" pitchFamily="49" charset="0"/>
                <a:ea typeface="Source Code Pro" panose="020B0509030403020204" pitchFamily="49" charset="0"/>
              </a:rPr>
              <a:t>&lt;=</a:t>
            </a:r>
            <a:r>
              <a:rPr lang="en-US" altLang="en-US">
                <a:latin typeface="+mj-lt"/>
                <a:ea typeface="Source Code Pro" panose="020B0509030403020204" pitchFamily="49" charset="0"/>
              </a:rPr>
              <a:t>    </a:t>
            </a:r>
            <a:r>
              <a:rPr lang="en-US" altLang="en-US">
                <a:latin typeface="+mj-lt"/>
              </a:rPr>
              <a:t>less </a:t>
            </a:r>
            <a:r>
              <a:rPr lang="en-US" altLang="en-US"/>
              <a:t>than or equal to</a:t>
            </a:r>
          </a:p>
          <a:p>
            <a:pPr>
              <a:buFontTx/>
              <a:buNone/>
            </a:pPr>
            <a:r>
              <a:rPr lang="en-US" altLang="en-US"/>
              <a:t>	</a:t>
            </a:r>
          </a:p>
          <a:p>
            <a:pPr>
              <a:buFontTx/>
              <a:buNone/>
            </a:pPr>
            <a:r>
              <a:rPr lang="en-US" altLang="en-US"/>
              <a:t>	</a:t>
            </a:r>
          </a:p>
          <a:p>
            <a:pPr>
              <a:buFontTx/>
              <a:buNone/>
            </a:pPr>
            <a:endParaRPr lang="en-US" altLang="en-US"/>
          </a:p>
          <a:p>
            <a:pPr>
              <a:buFontTx/>
              <a:buNone/>
            </a:pPr>
            <a:r>
              <a:rPr lang="en-US" altLang="en-US"/>
              <a:t>	</a:t>
            </a:r>
          </a:p>
          <a:p>
            <a:pPr>
              <a:buFontTx/>
              <a:buNone/>
            </a:pPr>
            <a:r>
              <a:rPr lang="en-US" altLang="en-US"/>
              <a:t>	</a:t>
            </a:r>
          </a:p>
        </p:txBody>
      </p:sp>
      <p:sp>
        <p:nvSpPr>
          <p:cNvPr id="2" name="Footer Placeholder 1">
            <a:extLst>
              <a:ext uri="{FF2B5EF4-FFF2-40B4-BE49-F238E27FC236}">
                <a16:creationId xmlns:a16="http://schemas.microsoft.com/office/drawing/2014/main" id="{9A4F9D3A-DA92-4E84-BF52-3AD669CD9FB7}"/>
              </a:ext>
            </a:extLst>
          </p:cNvPr>
          <p:cNvSpPr>
            <a:spLocks noGrp="1"/>
          </p:cNvSpPr>
          <p:nvPr>
            <p:ph type="ftr" sz="quarter" idx="11"/>
          </p:nvPr>
        </p:nvSpPr>
        <p:spPr/>
        <p:txBody>
          <a:bodyPr/>
          <a:lstStyle/>
          <a:p>
            <a:r>
              <a:rPr lang="en-US"/>
              <a:t>© Geoffrey D. Decker 2020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06850">
                                            <p:txEl>
                                              <p:pRg st="0" end="0"/>
                                            </p:txEl>
                                          </p:spTgt>
                                        </p:tgtEl>
                                        <p:attrNameLst>
                                          <p:attrName>style.visibility</p:attrName>
                                        </p:attrNameLst>
                                      </p:cBhvr>
                                      <p:to>
                                        <p:strVal val="visible"/>
                                      </p:to>
                                    </p:set>
                                    <p:animEffect transition="in" filter="box(out)">
                                      <p:cBhvr>
                                        <p:cTn id="7" dur="500"/>
                                        <p:tgtEl>
                                          <p:spTgt spid="206850">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06851"/>
                                        </p:tgtEl>
                                        <p:attrNameLst>
                                          <p:attrName>style.visibility</p:attrName>
                                        </p:attrNameLst>
                                      </p:cBhvr>
                                      <p:to>
                                        <p:strVal val="visible"/>
                                      </p:to>
                                    </p:set>
                                    <p:anim calcmode="lin" valueType="num">
                                      <p:cBhvr additive="base">
                                        <p:cTn id="12" dur="500" fill="hold"/>
                                        <p:tgtEl>
                                          <p:spTgt spid="206851"/>
                                        </p:tgtEl>
                                        <p:attrNameLst>
                                          <p:attrName>ppt_x</p:attrName>
                                        </p:attrNameLst>
                                      </p:cBhvr>
                                      <p:tavLst>
                                        <p:tav tm="0">
                                          <p:val>
                                            <p:strVal val="0-#ppt_w/2"/>
                                          </p:val>
                                        </p:tav>
                                        <p:tav tm="100000">
                                          <p:val>
                                            <p:strVal val="#ppt_x"/>
                                          </p:val>
                                        </p:tav>
                                      </p:tavLst>
                                    </p:anim>
                                    <p:anim calcmode="lin" valueType="num">
                                      <p:cBhvr additive="base">
                                        <p:cTn id="13" dur="500" fill="hold"/>
                                        <p:tgtEl>
                                          <p:spTgt spid="2068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0" grpId="0" build="p" autoUpdateAnimBg="0"/>
      <p:bldP spid="206851"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BF84A87-08AF-4078-B416-E30C9983B90A}"/>
              </a:ext>
            </a:extLst>
          </p:cNvPr>
          <p:cNvSpPr>
            <a:spLocks noGrp="1"/>
          </p:cNvSpPr>
          <p:nvPr>
            <p:ph type="sldNum" sz="quarter" idx="12"/>
          </p:nvPr>
        </p:nvSpPr>
        <p:spPr/>
        <p:txBody>
          <a:bodyPr/>
          <a:lstStyle/>
          <a:p>
            <a:fld id="{3019909E-C876-4F8C-B18E-8A0FD5B4FA7A}" type="slidenum">
              <a:rPr lang="en-US" altLang="en-US"/>
              <a:pPr/>
              <a:t>41</a:t>
            </a:fld>
            <a:endParaRPr lang="en-US" altLang="en-US" sz="1400"/>
          </a:p>
        </p:txBody>
      </p:sp>
      <p:sp>
        <p:nvSpPr>
          <p:cNvPr id="290818" name="Rectangle 2">
            <a:extLst>
              <a:ext uri="{FF2B5EF4-FFF2-40B4-BE49-F238E27FC236}">
                <a16:creationId xmlns:a16="http://schemas.microsoft.com/office/drawing/2014/main" id="{AA0FD708-9D31-43AF-B2BC-E0740E441833}"/>
              </a:ext>
            </a:extLst>
          </p:cNvPr>
          <p:cNvSpPr>
            <a:spLocks noGrp="1" noChangeArrowheads="1"/>
          </p:cNvSpPr>
          <p:nvPr>
            <p:ph type="title"/>
          </p:nvPr>
        </p:nvSpPr>
        <p:spPr/>
        <p:txBody>
          <a:bodyPr/>
          <a:lstStyle/>
          <a:p>
            <a:r>
              <a:rPr lang="en-US" altLang="en-US"/>
              <a:t>COBOL Coding Conventions</a:t>
            </a:r>
          </a:p>
        </p:txBody>
      </p:sp>
      <p:sp>
        <p:nvSpPr>
          <p:cNvPr id="290819" name="Rectangle 3">
            <a:extLst>
              <a:ext uri="{FF2B5EF4-FFF2-40B4-BE49-F238E27FC236}">
                <a16:creationId xmlns:a16="http://schemas.microsoft.com/office/drawing/2014/main" id="{97DD975A-BABE-4FAA-ACBC-B227C0192489}"/>
              </a:ext>
            </a:extLst>
          </p:cNvPr>
          <p:cNvSpPr>
            <a:spLocks noGrp="1" noChangeArrowheads="1"/>
          </p:cNvSpPr>
          <p:nvPr>
            <p:ph type="body" idx="1"/>
          </p:nvPr>
        </p:nvSpPr>
        <p:spPr>
          <a:xfrm>
            <a:off x="609600" y="1600200"/>
            <a:ext cx="10058400" cy="4100068"/>
          </a:xfrm>
        </p:spPr>
        <p:txBody>
          <a:bodyPr/>
          <a:lstStyle/>
          <a:p>
            <a:r>
              <a:rPr lang="en-US" altLang="en-US"/>
              <a:t>Everything must be typed precisely.</a:t>
            </a:r>
          </a:p>
          <a:p>
            <a:endParaRPr lang="en-US" altLang="en-US" sz="1400"/>
          </a:p>
          <a:p>
            <a:r>
              <a:rPr lang="en-US" altLang="en-US"/>
              <a:t>COBOL is case-insensitive but it is highly recommended that you use all UPPER CASE letters. </a:t>
            </a:r>
          </a:p>
          <a:p>
            <a:endParaRPr lang="en-US" altLang="en-US" sz="1400"/>
          </a:p>
          <a:p>
            <a:r>
              <a:rPr lang="en-US" altLang="en-US"/>
              <a:t>Can continue a statement on to next line in most cases – continue  at a blank and </a:t>
            </a:r>
            <a:r>
              <a:rPr lang="en-US" altLang="en-US" i="1"/>
              <a:t>not</a:t>
            </a:r>
            <a:r>
              <a:rPr lang="en-US" altLang="en-US"/>
              <a:t> within quotes.</a:t>
            </a:r>
          </a:p>
          <a:p>
            <a:pPr marL="0" indent="0">
              <a:buNone/>
            </a:pPr>
            <a:endParaRPr lang="en-US" altLang="en-US" sz="1400"/>
          </a:p>
          <a:p>
            <a:r>
              <a:rPr lang="en-US" altLang="en-US"/>
              <a:t>Statements are ended by periods or scope terminator. </a:t>
            </a:r>
          </a:p>
        </p:txBody>
      </p:sp>
      <p:sp>
        <p:nvSpPr>
          <p:cNvPr id="2" name="Footer Placeholder 1">
            <a:extLst>
              <a:ext uri="{FF2B5EF4-FFF2-40B4-BE49-F238E27FC236}">
                <a16:creationId xmlns:a16="http://schemas.microsoft.com/office/drawing/2014/main" id="{73E60629-729A-4CC0-8636-89DADB70355B}"/>
              </a:ext>
            </a:extLst>
          </p:cNvPr>
          <p:cNvSpPr>
            <a:spLocks noGrp="1"/>
          </p:cNvSpPr>
          <p:nvPr>
            <p:ph type="ftr" sz="quarter" idx="11"/>
          </p:nvPr>
        </p:nvSpPr>
        <p:spPr/>
        <p:txBody>
          <a:bodyPr/>
          <a:lstStyle/>
          <a:p>
            <a:r>
              <a:rPr lang="en-US"/>
              <a:t>© Geoffrey D. Decker 2020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290818">
                                            <p:txEl>
                                              <p:pRg st="0" end="0"/>
                                            </p:txEl>
                                          </p:spTgt>
                                        </p:tgtEl>
                                        <p:attrNameLst>
                                          <p:attrName>style.visibility</p:attrName>
                                        </p:attrNameLst>
                                      </p:cBhvr>
                                      <p:to>
                                        <p:strVal val="visible"/>
                                      </p:to>
                                    </p:set>
                                    <p:animEffect transition="in" filter="box(out)">
                                      <p:cBhvr>
                                        <p:cTn id="7" dur="500"/>
                                        <p:tgtEl>
                                          <p:spTgt spid="290818">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90819">
                                            <p:txEl>
                                              <p:pRg st="0" end="0"/>
                                            </p:txEl>
                                          </p:spTgt>
                                        </p:tgtEl>
                                        <p:attrNameLst>
                                          <p:attrName>style.visibility</p:attrName>
                                        </p:attrNameLst>
                                      </p:cBhvr>
                                      <p:to>
                                        <p:strVal val="visible"/>
                                      </p:to>
                                    </p:set>
                                    <p:anim calcmode="lin" valueType="num">
                                      <p:cBhvr additive="base">
                                        <p:cTn id="12" dur="500" fill="hold"/>
                                        <p:tgtEl>
                                          <p:spTgt spid="290819">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2908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90819">
                                            <p:txEl>
                                              <p:pRg st="2" end="2"/>
                                            </p:txEl>
                                          </p:spTgt>
                                        </p:tgtEl>
                                        <p:attrNameLst>
                                          <p:attrName>style.visibility</p:attrName>
                                        </p:attrNameLst>
                                      </p:cBhvr>
                                      <p:to>
                                        <p:strVal val="visible"/>
                                      </p:to>
                                    </p:set>
                                    <p:anim calcmode="lin" valueType="num">
                                      <p:cBhvr additive="base">
                                        <p:cTn id="18" dur="500" fill="hold"/>
                                        <p:tgtEl>
                                          <p:spTgt spid="290819">
                                            <p:txEl>
                                              <p:pRg st="2" end="2"/>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29081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290819">
                                            <p:txEl>
                                              <p:pRg st="4" end="4"/>
                                            </p:txEl>
                                          </p:spTgt>
                                        </p:tgtEl>
                                        <p:attrNameLst>
                                          <p:attrName>style.visibility</p:attrName>
                                        </p:attrNameLst>
                                      </p:cBhvr>
                                      <p:to>
                                        <p:strVal val="visible"/>
                                      </p:to>
                                    </p:set>
                                    <p:anim calcmode="lin" valueType="num">
                                      <p:cBhvr additive="base">
                                        <p:cTn id="24" dur="500" fill="hold"/>
                                        <p:tgtEl>
                                          <p:spTgt spid="290819">
                                            <p:txEl>
                                              <p:pRg st="4" end="4"/>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29081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290819">
                                            <p:txEl>
                                              <p:pRg st="6" end="6"/>
                                            </p:txEl>
                                          </p:spTgt>
                                        </p:tgtEl>
                                        <p:attrNameLst>
                                          <p:attrName>style.visibility</p:attrName>
                                        </p:attrNameLst>
                                      </p:cBhvr>
                                      <p:to>
                                        <p:strVal val="visible"/>
                                      </p:to>
                                    </p:set>
                                    <p:anim calcmode="lin" valueType="num">
                                      <p:cBhvr additive="base">
                                        <p:cTn id="30" dur="500" fill="hold"/>
                                        <p:tgtEl>
                                          <p:spTgt spid="290819">
                                            <p:txEl>
                                              <p:pRg st="6" end="6"/>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29081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18" grpId="0" build="p" autoUpdateAnimBg="0" advAuto="0"/>
      <p:bldP spid="290819" grpId="0" build="p" bldLvl="2"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1739DEB-65CD-4966-834E-EAB00CEF3700}"/>
              </a:ext>
            </a:extLst>
          </p:cNvPr>
          <p:cNvSpPr>
            <a:spLocks noGrp="1"/>
          </p:cNvSpPr>
          <p:nvPr>
            <p:ph type="sldNum" sz="quarter" idx="12"/>
          </p:nvPr>
        </p:nvSpPr>
        <p:spPr/>
        <p:txBody>
          <a:bodyPr/>
          <a:lstStyle/>
          <a:p>
            <a:fld id="{38375338-2419-48A0-B68D-0DEBDF72026E}" type="slidenum">
              <a:rPr lang="en-US" altLang="en-US"/>
              <a:pPr/>
              <a:t>42</a:t>
            </a:fld>
            <a:endParaRPr lang="en-US" altLang="en-US" sz="1400"/>
          </a:p>
        </p:txBody>
      </p:sp>
      <p:sp>
        <p:nvSpPr>
          <p:cNvPr id="292866" name="Rectangle 2">
            <a:extLst>
              <a:ext uri="{FF2B5EF4-FFF2-40B4-BE49-F238E27FC236}">
                <a16:creationId xmlns:a16="http://schemas.microsoft.com/office/drawing/2014/main" id="{0308F019-602F-4372-8AF1-5B4B83FF8198}"/>
              </a:ext>
            </a:extLst>
          </p:cNvPr>
          <p:cNvSpPr>
            <a:spLocks noGrp="1" noChangeArrowheads="1"/>
          </p:cNvSpPr>
          <p:nvPr>
            <p:ph type="title"/>
          </p:nvPr>
        </p:nvSpPr>
        <p:spPr/>
        <p:txBody>
          <a:bodyPr/>
          <a:lstStyle/>
          <a:p>
            <a:r>
              <a:rPr lang="en-US" altLang="en-US"/>
              <a:t>COBOL Coding Conventions (cont.) </a:t>
            </a:r>
          </a:p>
        </p:txBody>
      </p:sp>
      <p:sp>
        <p:nvSpPr>
          <p:cNvPr id="292867" name="Rectangle 3">
            <a:extLst>
              <a:ext uri="{FF2B5EF4-FFF2-40B4-BE49-F238E27FC236}">
                <a16:creationId xmlns:a16="http://schemas.microsoft.com/office/drawing/2014/main" id="{0FAF0F88-4E77-4611-8734-C2C13B46FAE5}"/>
              </a:ext>
            </a:extLst>
          </p:cNvPr>
          <p:cNvSpPr>
            <a:spLocks noGrp="1" noChangeArrowheads="1"/>
          </p:cNvSpPr>
          <p:nvPr>
            <p:ph type="body" idx="1"/>
          </p:nvPr>
        </p:nvSpPr>
        <p:spPr>
          <a:xfrm>
            <a:off x="572549" y="1600200"/>
            <a:ext cx="10464800" cy="4267200"/>
          </a:xfrm>
        </p:spPr>
        <p:txBody>
          <a:bodyPr/>
          <a:lstStyle/>
          <a:p>
            <a:r>
              <a:rPr lang="en-US" altLang="en-US"/>
              <a:t>Scope terminators are vitally important, especially for conditional statements like </a:t>
            </a:r>
            <a:r>
              <a:rPr lang="en-US" altLang="en-US">
                <a:latin typeface="Source Code Pro" panose="020B0509030403020204" pitchFamily="49" charset="0"/>
                <a:ea typeface="Source Code Pro" panose="020B0509030403020204" pitchFamily="49" charset="0"/>
              </a:rPr>
              <a:t>IF</a:t>
            </a:r>
            <a:r>
              <a:rPr lang="en-US" altLang="en-US"/>
              <a:t>.</a:t>
            </a:r>
            <a:endParaRPr lang="en-US" altLang="en-US" sz="1400"/>
          </a:p>
          <a:p>
            <a:endParaRPr lang="en-US" altLang="en-US" sz="1400"/>
          </a:p>
          <a:p>
            <a:r>
              <a:rPr lang="en-US" altLang="en-US"/>
              <a:t>Some items must start in a particular column. </a:t>
            </a:r>
          </a:p>
          <a:p>
            <a:endParaRPr lang="en-US" altLang="en-US" sz="1400"/>
          </a:p>
          <a:p>
            <a:r>
              <a:rPr lang="en-US" altLang="en-US"/>
              <a:t>Others start anywhere, but line up columns of like items whenever possible.</a:t>
            </a:r>
          </a:p>
          <a:p>
            <a:endParaRPr lang="en-US" altLang="en-US" sz="1400"/>
          </a:p>
          <a:p>
            <a:r>
              <a:rPr lang="en-US" altLang="en-US"/>
              <a:t>L-o-n-g data names separated by dashes like </a:t>
            </a:r>
            <a:r>
              <a:rPr lang="en-US" altLang="en-US">
                <a:latin typeface="Source Code Pro" panose="020B0509030403020204" pitchFamily="49" charset="0"/>
                <a:ea typeface="Source Code Pro" panose="020B0509030403020204" pitchFamily="49" charset="0"/>
              </a:rPr>
              <a:t>CUSTOMER-FIRST-NAME</a:t>
            </a:r>
            <a:r>
              <a:rPr lang="en-US" altLang="en-US"/>
              <a:t> and </a:t>
            </a:r>
            <a:r>
              <a:rPr lang="en-US" altLang="en-US" i="1"/>
              <a:t>not</a:t>
            </a:r>
            <a:r>
              <a:rPr lang="en-US" altLang="en-US"/>
              <a:t> </a:t>
            </a:r>
            <a:r>
              <a:rPr lang="en-US" altLang="en-US">
                <a:latin typeface="Source Code Pro" panose="020B0509030403020204" pitchFamily="49" charset="0"/>
                <a:ea typeface="Source Code Pro" panose="020B0509030403020204" pitchFamily="49" charset="0"/>
              </a:rPr>
              <a:t>CFN</a:t>
            </a:r>
            <a:r>
              <a:rPr lang="en-US" altLang="en-US"/>
              <a:t>.  </a:t>
            </a:r>
            <a:r>
              <a:rPr lang="en-US" altLang="en-US" b="1">
                <a:solidFill>
                  <a:srgbClr val="FF0000"/>
                </a:solidFill>
              </a:rPr>
              <a:t>Not too long, though!</a:t>
            </a:r>
          </a:p>
        </p:txBody>
      </p:sp>
      <p:sp>
        <p:nvSpPr>
          <p:cNvPr id="2" name="Footer Placeholder 1">
            <a:extLst>
              <a:ext uri="{FF2B5EF4-FFF2-40B4-BE49-F238E27FC236}">
                <a16:creationId xmlns:a16="http://schemas.microsoft.com/office/drawing/2014/main" id="{29AA8777-F35D-4D59-9178-0D1CD7EE8DE2}"/>
              </a:ext>
            </a:extLst>
          </p:cNvPr>
          <p:cNvSpPr>
            <a:spLocks noGrp="1"/>
          </p:cNvSpPr>
          <p:nvPr>
            <p:ph type="ftr" sz="quarter" idx="11"/>
          </p:nvPr>
        </p:nvSpPr>
        <p:spPr/>
        <p:txBody>
          <a:bodyPr/>
          <a:lstStyle/>
          <a:p>
            <a:r>
              <a:rPr lang="en-US"/>
              <a:t>© Geoffrey D. Decker 2020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2867">
                                            <p:txEl>
                                              <p:pRg st="0" end="0"/>
                                            </p:txEl>
                                          </p:spTgt>
                                        </p:tgtEl>
                                        <p:attrNameLst>
                                          <p:attrName>style.visibility</p:attrName>
                                        </p:attrNameLst>
                                      </p:cBhvr>
                                      <p:to>
                                        <p:strVal val="visible"/>
                                      </p:to>
                                    </p:set>
                                    <p:anim calcmode="lin" valueType="num">
                                      <p:cBhvr additive="base">
                                        <p:cTn id="7" dur="500" fill="hold"/>
                                        <p:tgtEl>
                                          <p:spTgt spid="2928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28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92867">
                                            <p:txEl>
                                              <p:pRg st="2" end="2"/>
                                            </p:txEl>
                                          </p:spTgt>
                                        </p:tgtEl>
                                        <p:attrNameLst>
                                          <p:attrName>style.visibility</p:attrName>
                                        </p:attrNameLst>
                                      </p:cBhvr>
                                      <p:to>
                                        <p:strVal val="visible"/>
                                      </p:to>
                                    </p:set>
                                    <p:anim calcmode="lin" valueType="num">
                                      <p:cBhvr additive="base">
                                        <p:cTn id="13" dur="500" fill="hold"/>
                                        <p:tgtEl>
                                          <p:spTgt spid="292867">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928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92867">
                                            <p:txEl>
                                              <p:pRg st="4" end="4"/>
                                            </p:txEl>
                                          </p:spTgt>
                                        </p:tgtEl>
                                        <p:attrNameLst>
                                          <p:attrName>style.visibility</p:attrName>
                                        </p:attrNameLst>
                                      </p:cBhvr>
                                      <p:to>
                                        <p:strVal val="visible"/>
                                      </p:to>
                                    </p:set>
                                    <p:anim calcmode="lin" valueType="num">
                                      <p:cBhvr additive="base">
                                        <p:cTn id="19" dur="500" fill="hold"/>
                                        <p:tgtEl>
                                          <p:spTgt spid="292867">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9286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92867">
                                            <p:txEl>
                                              <p:pRg st="6" end="6"/>
                                            </p:txEl>
                                          </p:spTgt>
                                        </p:tgtEl>
                                        <p:attrNameLst>
                                          <p:attrName>style.visibility</p:attrName>
                                        </p:attrNameLst>
                                      </p:cBhvr>
                                      <p:to>
                                        <p:strVal val="visible"/>
                                      </p:to>
                                    </p:set>
                                    <p:anim calcmode="lin" valueType="num">
                                      <p:cBhvr additive="base">
                                        <p:cTn id="25" dur="500" fill="hold"/>
                                        <p:tgtEl>
                                          <p:spTgt spid="292867">
                                            <p:txEl>
                                              <p:pRg st="6" end="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92867">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7" grpId="0" build="p" bldLvl="2"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ADF78D7-1B3C-45DE-AECB-3B963F501843}"/>
              </a:ext>
            </a:extLst>
          </p:cNvPr>
          <p:cNvSpPr>
            <a:spLocks noGrp="1"/>
          </p:cNvSpPr>
          <p:nvPr>
            <p:ph type="sldNum" sz="quarter" idx="12"/>
          </p:nvPr>
        </p:nvSpPr>
        <p:spPr/>
        <p:txBody>
          <a:bodyPr/>
          <a:lstStyle/>
          <a:p>
            <a:fld id="{61915F8E-D78C-4D5C-9FF5-FC64221B9E2C}" type="slidenum">
              <a:rPr lang="en-US" altLang="en-US"/>
              <a:pPr/>
              <a:t>43</a:t>
            </a:fld>
            <a:endParaRPr lang="en-US" altLang="en-US" sz="1400"/>
          </a:p>
        </p:txBody>
      </p:sp>
      <p:sp>
        <p:nvSpPr>
          <p:cNvPr id="165890" name="Rectangle 2">
            <a:extLst>
              <a:ext uri="{FF2B5EF4-FFF2-40B4-BE49-F238E27FC236}">
                <a16:creationId xmlns:a16="http://schemas.microsoft.com/office/drawing/2014/main" id="{3888B319-BE1B-4472-8629-68CB972E5E3F}"/>
              </a:ext>
            </a:extLst>
          </p:cNvPr>
          <p:cNvSpPr>
            <a:spLocks noGrp="1" noChangeArrowheads="1"/>
          </p:cNvSpPr>
          <p:nvPr>
            <p:ph type="title"/>
          </p:nvPr>
        </p:nvSpPr>
        <p:spPr/>
        <p:txBody>
          <a:bodyPr/>
          <a:lstStyle/>
          <a:p>
            <a:r>
              <a:rPr lang="en-US" altLang="en-US"/>
              <a:t>COBOL Coding Conventions (cont.)</a:t>
            </a:r>
            <a:endParaRPr lang="en-US" altLang="en-US" sz="4800"/>
          </a:p>
        </p:txBody>
      </p:sp>
      <p:sp>
        <p:nvSpPr>
          <p:cNvPr id="165891" name="Rectangle 3">
            <a:extLst>
              <a:ext uri="{FF2B5EF4-FFF2-40B4-BE49-F238E27FC236}">
                <a16:creationId xmlns:a16="http://schemas.microsoft.com/office/drawing/2014/main" id="{B998B4AA-BA16-43ED-B042-6F62BC3EBCC4}"/>
              </a:ext>
            </a:extLst>
          </p:cNvPr>
          <p:cNvSpPr>
            <a:spLocks noGrp="1" noChangeArrowheads="1"/>
          </p:cNvSpPr>
          <p:nvPr>
            <p:ph type="body" idx="1"/>
          </p:nvPr>
        </p:nvSpPr>
        <p:spPr>
          <a:xfrm>
            <a:off x="609600" y="1335248"/>
            <a:ext cx="9906000" cy="4846637"/>
          </a:xfrm>
        </p:spPr>
        <p:txBody>
          <a:bodyPr>
            <a:normAutofit/>
          </a:bodyPr>
          <a:lstStyle/>
          <a:p>
            <a:r>
              <a:rPr lang="en-US" altLang="en-US"/>
              <a:t>Columns 1 through 6 are for sequence numbers (do not use for this purpose).</a:t>
            </a:r>
          </a:p>
          <a:p>
            <a:endParaRPr lang="en-US" altLang="en-US" sz="1400"/>
          </a:p>
          <a:p>
            <a:r>
              <a:rPr lang="en-US" altLang="en-US"/>
              <a:t>Column 7:</a:t>
            </a:r>
          </a:p>
          <a:p>
            <a:endParaRPr lang="en-US" altLang="en-US" sz="1200"/>
          </a:p>
          <a:p>
            <a:pPr lvl="1"/>
            <a:r>
              <a:rPr lang="en-US" altLang="en-US"/>
              <a:t> asterisk (*) for comment line.</a:t>
            </a:r>
          </a:p>
          <a:p>
            <a:pPr lvl="1"/>
            <a:endParaRPr lang="en-US" altLang="en-US" sz="1400"/>
          </a:p>
          <a:p>
            <a:pPr lvl="1"/>
            <a:r>
              <a:rPr lang="en-US" altLang="en-US"/>
              <a:t> hyphen, or dash, (</a:t>
            </a:r>
            <a:r>
              <a:rPr lang="en-US" altLang="en-US">
                <a:latin typeface="Source Code Pro" panose="020B0509030403020204" pitchFamily="49" charset="0"/>
                <a:ea typeface="Source Code Pro" panose="020B0509030403020204" pitchFamily="49" charset="0"/>
              </a:rPr>
              <a:t>–</a:t>
            </a:r>
            <a:r>
              <a:rPr lang="en-US" altLang="en-US"/>
              <a:t>) for continuation of a nonnumeric literal.</a:t>
            </a:r>
          </a:p>
          <a:p>
            <a:pPr lvl="1"/>
            <a:endParaRPr lang="en-US" altLang="en-US" sz="1400"/>
          </a:p>
          <a:p>
            <a:pPr lvl="1"/>
            <a:r>
              <a:rPr lang="en-US" altLang="en-US"/>
              <a:t> blank for everything else. </a:t>
            </a:r>
          </a:p>
          <a:p>
            <a:pPr lvl="1"/>
            <a:endParaRPr lang="en-US" altLang="en-US" sz="1400"/>
          </a:p>
          <a:p>
            <a:r>
              <a:rPr lang="en-US" altLang="en-US"/>
              <a:t>Try to only use it or an asterisk for documentation.</a:t>
            </a:r>
          </a:p>
        </p:txBody>
      </p:sp>
      <p:sp>
        <p:nvSpPr>
          <p:cNvPr id="2" name="Footer Placeholder 1">
            <a:extLst>
              <a:ext uri="{FF2B5EF4-FFF2-40B4-BE49-F238E27FC236}">
                <a16:creationId xmlns:a16="http://schemas.microsoft.com/office/drawing/2014/main" id="{0433B5A9-9789-4DC9-A1B4-BB98E4E0A397}"/>
              </a:ext>
            </a:extLst>
          </p:cNvPr>
          <p:cNvSpPr>
            <a:spLocks noGrp="1"/>
          </p:cNvSpPr>
          <p:nvPr>
            <p:ph type="ftr" sz="quarter" idx="11"/>
          </p:nvPr>
        </p:nvSpPr>
        <p:spPr/>
        <p:txBody>
          <a:bodyPr/>
          <a:lstStyle/>
          <a:p>
            <a:r>
              <a:rPr lang="en-US"/>
              <a:t>© Geoffrey D. Decker 2020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5891">
                                            <p:txEl>
                                              <p:pRg st="0" end="0"/>
                                            </p:txEl>
                                          </p:spTgt>
                                        </p:tgtEl>
                                        <p:attrNameLst>
                                          <p:attrName>style.visibility</p:attrName>
                                        </p:attrNameLst>
                                      </p:cBhvr>
                                      <p:to>
                                        <p:strVal val="visible"/>
                                      </p:to>
                                    </p:set>
                                    <p:anim calcmode="lin" valueType="num">
                                      <p:cBhvr additive="base">
                                        <p:cTn id="7" dur="500" fill="hold"/>
                                        <p:tgtEl>
                                          <p:spTgt spid="1658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58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5891">
                                            <p:txEl>
                                              <p:pRg st="2" end="2"/>
                                            </p:txEl>
                                          </p:spTgt>
                                        </p:tgtEl>
                                        <p:attrNameLst>
                                          <p:attrName>style.visibility</p:attrName>
                                        </p:attrNameLst>
                                      </p:cBhvr>
                                      <p:to>
                                        <p:strVal val="visible"/>
                                      </p:to>
                                    </p:set>
                                    <p:anim calcmode="lin" valueType="num">
                                      <p:cBhvr additive="base">
                                        <p:cTn id="13" dur="500" fill="hold"/>
                                        <p:tgtEl>
                                          <p:spTgt spid="165891">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589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5891">
                                            <p:txEl>
                                              <p:pRg st="4" end="4"/>
                                            </p:txEl>
                                          </p:spTgt>
                                        </p:tgtEl>
                                        <p:attrNameLst>
                                          <p:attrName>style.visibility</p:attrName>
                                        </p:attrNameLst>
                                      </p:cBhvr>
                                      <p:to>
                                        <p:strVal val="visible"/>
                                      </p:to>
                                    </p:set>
                                    <p:anim calcmode="lin" valueType="num">
                                      <p:cBhvr additive="base">
                                        <p:cTn id="19" dur="500" fill="hold"/>
                                        <p:tgtEl>
                                          <p:spTgt spid="165891">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589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5891">
                                            <p:txEl>
                                              <p:pRg st="6" end="6"/>
                                            </p:txEl>
                                          </p:spTgt>
                                        </p:tgtEl>
                                        <p:attrNameLst>
                                          <p:attrName>style.visibility</p:attrName>
                                        </p:attrNameLst>
                                      </p:cBhvr>
                                      <p:to>
                                        <p:strVal val="visible"/>
                                      </p:to>
                                    </p:set>
                                    <p:anim calcmode="lin" valueType="num">
                                      <p:cBhvr additive="base">
                                        <p:cTn id="25" dur="500" fill="hold"/>
                                        <p:tgtEl>
                                          <p:spTgt spid="165891">
                                            <p:txEl>
                                              <p:pRg st="6" end="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589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5891">
                                            <p:txEl>
                                              <p:pRg st="8" end="8"/>
                                            </p:txEl>
                                          </p:spTgt>
                                        </p:tgtEl>
                                        <p:attrNameLst>
                                          <p:attrName>style.visibility</p:attrName>
                                        </p:attrNameLst>
                                      </p:cBhvr>
                                      <p:to>
                                        <p:strVal val="visible"/>
                                      </p:to>
                                    </p:set>
                                    <p:anim calcmode="lin" valueType="num">
                                      <p:cBhvr additive="base">
                                        <p:cTn id="31" dur="500" fill="hold"/>
                                        <p:tgtEl>
                                          <p:spTgt spid="165891">
                                            <p:txEl>
                                              <p:pRg st="8" end="8"/>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65891">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65891">
                                            <p:txEl>
                                              <p:pRg st="10" end="10"/>
                                            </p:txEl>
                                          </p:spTgt>
                                        </p:tgtEl>
                                        <p:attrNameLst>
                                          <p:attrName>style.visibility</p:attrName>
                                        </p:attrNameLst>
                                      </p:cBhvr>
                                      <p:to>
                                        <p:strVal val="visible"/>
                                      </p:to>
                                    </p:set>
                                    <p:anim calcmode="lin" valueType="num">
                                      <p:cBhvr additive="base">
                                        <p:cTn id="37" dur="500" fill="hold"/>
                                        <p:tgtEl>
                                          <p:spTgt spid="165891">
                                            <p:txEl>
                                              <p:pRg st="10" end="10"/>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65891">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build="p" bldLvl="2"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6B21FFA-7B54-4B38-8F91-C6C23F9A20D5}"/>
              </a:ext>
            </a:extLst>
          </p:cNvPr>
          <p:cNvSpPr>
            <a:spLocks noGrp="1"/>
          </p:cNvSpPr>
          <p:nvPr>
            <p:ph type="sldNum" sz="quarter" idx="12"/>
          </p:nvPr>
        </p:nvSpPr>
        <p:spPr/>
        <p:txBody>
          <a:bodyPr/>
          <a:lstStyle/>
          <a:p>
            <a:fld id="{04C25A49-D8C1-42BB-8792-750B0E163806}" type="slidenum">
              <a:rPr lang="en-US" altLang="en-US"/>
              <a:pPr/>
              <a:t>44</a:t>
            </a:fld>
            <a:endParaRPr lang="en-US" altLang="en-US" sz="1400"/>
          </a:p>
        </p:txBody>
      </p:sp>
      <p:sp>
        <p:nvSpPr>
          <p:cNvPr id="179202" name="Rectangle 2">
            <a:extLst>
              <a:ext uri="{FF2B5EF4-FFF2-40B4-BE49-F238E27FC236}">
                <a16:creationId xmlns:a16="http://schemas.microsoft.com/office/drawing/2014/main" id="{98D1BEE3-A597-4937-A17D-0063F3DFEB48}"/>
              </a:ext>
            </a:extLst>
          </p:cNvPr>
          <p:cNvSpPr>
            <a:spLocks noGrp="1" noChangeArrowheads="1"/>
          </p:cNvSpPr>
          <p:nvPr>
            <p:ph type="title"/>
          </p:nvPr>
        </p:nvSpPr>
        <p:spPr>
          <a:xfrm>
            <a:off x="609600" y="122238"/>
            <a:ext cx="10058400" cy="1066800"/>
          </a:xfrm>
        </p:spPr>
        <p:txBody>
          <a:bodyPr/>
          <a:lstStyle/>
          <a:p>
            <a:r>
              <a:rPr lang="en-US" altLang="en-US"/>
              <a:t>COBOL Coding Conventions (cont.)</a:t>
            </a:r>
            <a:r>
              <a:rPr lang="en-US" altLang="en-US" sz="4800"/>
              <a:t> </a:t>
            </a:r>
          </a:p>
        </p:txBody>
      </p:sp>
      <p:sp>
        <p:nvSpPr>
          <p:cNvPr id="179203" name="Rectangle 3">
            <a:extLst>
              <a:ext uri="{FF2B5EF4-FFF2-40B4-BE49-F238E27FC236}">
                <a16:creationId xmlns:a16="http://schemas.microsoft.com/office/drawing/2014/main" id="{7A92AE10-3942-4F12-9140-8C389F4AE5B2}"/>
              </a:ext>
            </a:extLst>
          </p:cNvPr>
          <p:cNvSpPr>
            <a:spLocks noGrp="1" noChangeArrowheads="1"/>
          </p:cNvSpPr>
          <p:nvPr>
            <p:ph type="body" idx="1"/>
          </p:nvPr>
        </p:nvSpPr>
        <p:spPr>
          <a:xfrm>
            <a:off x="609600" y="1981200"/>
            <a:ext cx="9829800" cy="3200400"/>
          </a:xfrm>
        </p:spPr>
        <p:txBody>
          <a:bodyPr>
            <a:normAutofit/>
          </a:bodyPr>
          <a:lstStyle/>
          <a:p>
            <a:r>
              <a:rPr lang="en-US" altLang="en-US"/>
              <a:t>Columns 8 through 11 comprise what is known as </a:t>
            </a:r>
            <a:r>
              <a:rPr lang="en-US" altLang="en-US" i="1">
                <a:solidFill>
                  <a:srgbClr val="0000FF"/>
                </a:solidFill>
              </a:rPr>
              <a:t>Area</a:t>
            </a:r>
            <a:r>
              <a:rPr lang="en-US" altLang="en-US">
                <a:solidFill>
                  <a:srgbClr val="0000FF"/>
                </a:solidFill>
              </a:rPr>
              <a:t> </a:t>
            </a:r>
            <a:r>
              <a:rPr lang="en-US" altLang="en-US" i="1">
                <a:solidFill>
                  <a:srgbClr val="0000FF"/>
                </a:solidFill>
              </a:rPr>
              <a:t>A</a:t>
            </a:r>
            <a:r>
              <a:rPr lang="en-US" altLang="en-US"/>
              <a:t>:</a:t>
            </a:r>
            <a:endParaRPr lang="en-US" altLang="en-US" sz="1800"/>
          </a:p>
          <a:p>
            <a:endParaRPr lang="en-US" altLang="en-US" sz="1800"/>
          </a:p>
          <a:p>
            <a:r>
              <a:rPr lang="en-US" altLang="en-US"/>
              <a:t>Begin all division names, section headers, paragraphs names, </a:t>
            </a:r>
            <a:r>
              <a:rPr lang="en-US" altLang="en-US">
                <a:latin typeface="Source Code Pro" panose="020B0509030403020204" pitchFamily="49" charset="0"/>
                <a:ea typeface="Source Code Pro" panose="020B0509030403020204" pitchFamily="49" charset="0"/>
              </a:rPr>
              <a:t>FD</a:t>
            </a:r>
            <a:r>
              <a:rPr lang="en-US" altLang="en-US"/>
              <a:t>s, and </a:t>
            </a:r>
            <a:r>
              <a:rPr lang="en-US" altLang="en-US">
                <a:latin typeface="Source Code Pro" panose="020B0509030403020204" pitchFamily="49" charset="0"/>
                <a:ea typeface="Source Code Pro" panose="020B0509030403020204" pitchFamily="49" charset="0"/>
              </a:rPr>
              <a:t>01</a:t>
            </a:r>
            <a:r>
              <a:rPr lang="en-US" altLang="en-US"/>
              <a:t>-level items in column 8.</a:t>
            </a:r>
          </a:p>
        </p:txBody>
      </p:sp>
      <p:sp>
        <p:nvSpPr>
          <p:cNvPr id="2" name="Footer Placeholder 1">
            <a:extLst>
              <a:ext uri="{FF2B5EF4-FFF2-40B4-BE49-F238E27FC236}">
                <a16:creationId xmlns:a16="http://schemas.microsoft.com/office/drawing/2014/main" id="{0471925A-7AC2-4075-99BF-90BA7A5BB7C1}"/>
              </a:ext>
            </a:extLst>
          </p:cNvPr>
          <p:cNvSpPr>
            <a:spLocks noGrp="1"/>
          </p:cNvSpPr>
          <p:nvPr>
            <p:ph type="ftr" sz="quarter" idx="11"/>
          </p:nvPr>
        </p:nvSpPr>
        <p:spPr/>
        <p:txBody>
          <a:bodyPr/>
          <a:lstStyle/>
          <a:p>
            <a:r>
              <a:rPr lang="en-US"/>
              <a:t>© Geoffrey D. Decker 2020</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8B9234F-B8DF-4C96-8B9D-3C94A33B5111}"/>
              </a:ext>
            </a:extLst>
          </p:cNvPr>
          <p:cNvSpPr>
            <a:spLocks noGrp="1"/>
          </p:cNvSpPr>
          <p:nvPr>
            <p:ph type="sldNum" sz="quarter" idx="12"/>
          </p:nvPr>
        </p:nvSpPr>
        <p:spPr/>
        <p:txBody>
          <a:bodyPr/>
          <a:lstStyle/>
          <a:p>
            <a:fld id="{0DF97601-28F5-469F-A09B-B18A8DB670DF}" type="slidenum">
              <a:rPr lang="en-US" altLang="en-US"/>
              <a:pPr/>
              <a:t>45</a:t>
            </a:fld>
            <a:endParaRPr lang="en-US" altLang="en-US" sz="1400"/>
          </a:p>
        </p:txBody>
      </p:sp>
      <p:sp>
        <p:nvSpPr>
          <p:cNvPr id="181250" name="Rectangle 2">
            <a:extLst>
              <a:ext uri="{FF2B5EF4-FFF2-40B4-BE49-F238E27FC236}">
                <a16:creationId xmlns:a16="http://schemas.microsoft.com/office/drawing/2014/main" id="{EB5B568D-C885-4D76-BB66-B45584A10519}"/>
              </a:ext>
            </a:extLst>
          </p:cNvPr>
          <p:cNvSpPr>
            <a:spLocks noGrp="1" noChangeArrowheads="1"/>
          </p:cNvSpPr>
          <p:nvPr>
            <p:ph type="title"/>
          </p:nvPr>
        </p:nvSpPr>
        <p:spPr/>
        <p:txBody>
          <a:bodyPr/>
          <a:lstStyle/>
          <a:p>
            <a:r>
              <a:rPr lang="en-US" altLang="en-US"/>
              <a:t>COBOL Coding Conventions (cont.)</a:t>
            </a:r>
            <a:endParaRPr lang="en-US" altLang="en-US" sz="4800"/>
          </a:p>
        </p:txBody>
      </p:sp>
      <p:sp>
        <p:nvSpPr>
          <p:cNvPr id="181251" name="Rectangle 3">
            <a:extLst>
              <a:ext uri="{FF2B5EF4-FFF2-40B4-BE49-F238E27FC236}">
                <a16:creationId xmlns:a16="http://schemas.microsoft.com/office/drawing/2014/main" id="{C3BA0DD9-D40A-47CB-BF2C-28E48104C71F}"/>
              </a:ext>
            </a:extLst>
          </p:cNvPr>
          <p:cNvSpPr>
            <a:spLocks noGrp="1" noChangeArrowheads="1"/>
          </p:cNvSpPr>
          <p:nvPr>
            <p:ph type="body" idx="1"/>
          </p:nvPr>
        </p:nvSpPr>
        <p:spPr>
          <a:xfrm>
            <a:off x="609600" y="1600200"/>
            <a:ext cx="10287000" cy="4343400"/>
          </a:xfrm>
        </p:spPr>
        <p:txBody>
          <a:bodyPr>
            <a:normAutofit/>
          </a:bodyPr>
          <a:lstStyle/>
          <a:p>
            <a:r>
              <a:rPr lang="en-US" altLang="en-US"/>
              <a:t>Columns 12 through 72 are known as </a:t>
            </a:r>
            <a:r>
              <a:rPr lang="en-US" altLang="en-US" i="1">
                <a:solidFill>
                  <a:srgbClr val="0000FF"/>
                </a:solidFill>
              </a:rPr>
              <a:t>Area B</a:t>
            </a:r>
            <a:r>
              <a:rPr lang="en-US" altLang="en-US"/>
              <a:t>:</a:t>
            </a:r>
          </a:p>
          <a:p>
            <a:endParaRPr lang="en-US" altLang="en-US" sz="1400"/>
          </a:p>
          <a:p>
            <a:pPr lvl="1"/>
            <a:r>
              <a:rPr lang="en-US" altLang="en-US"/>
              <a:t>  Start everything else here, with great flexibility.</a:t>
            </a:r>
          </a:p>
          <a:p>
            <a:pPr lvl="1"/>
            <a:endParaRPr lang="en-US" altLang="en-US" sz="1400"/>
          </a:p>
          <a:p>
            <a:pPr lvl="1"/>
            <a:r>
              <a:rPr lang="en-US" altLang="en-US"/>
              <a:t>  Indent (4 spaces) for nesting (for our benefit, not for  </a:t>
            </a:r>
            <a:br>
              <a:rPr lang="en-US" altLang="en-US"/>
            </a:br>
            <a:r>
              <a:rPr lang="en-US" altLang="en-US"/>
              <a:t>  computer’s).</a:t>
            </a:r>
            <a:endParaRPr lang="en-US" altLang="en-US" sz="1400"/>
          </a:p>
          <a:p>
            <a:pPr lvl="1"/>
            <a:endParaRPr lang="en-US" altLang="en-US" sz="1400"/>
          </a:p>
          <a:p>
            <a:pPr lvl="1"/>
            <a:r>
              <a:rPr lang="en-US" altLang="en-US"/>
              <a:t>  Align whenever possible.  </a:t>
            </a:r>
          </a:p>
          <a:p>
            <a:pPr lvl="1"/>
            <a:endParaRPr lang="en-US" altLang="en-US" sz="1400"/>
          </a:p>
          <a:p>
            <a:pPr lvl="1"/>
            <a:r>
              <a:rPr lang="en-US" altLang="en-US"/>
              <a:t> As a practice, try to begin PIC clauses in column 36 or 37.</a:t>
            </a:r>
          </a:p>
        </p:txBody>
      </p:sp>
      <p:sp>
        <p:nvSpPr>
          <p:cNvPr id="2" name="Footer Placeholder 1">
            <a:extLst>
              <a:ext uri="{FF2B5EF4-FFF2-40B4-BE49-F238E27FC236}">
                <a16:creationId xmlns:a16="http://schemas.microsoft.com/office/drawing/2014/main" id="{04849C83-2E06-45CD-A73B-AA67F48B315E}"/>
              </a:ext>
            </a:extLst>
          </p:cNvPr>
          <p:cNvSpPr>
            <a:spLocks noGrp="1"/>
          </p:cNvSpPr>
          <p:nvPr>
            <p:ph type="ftr" sz="quarter" idx="11"/>
          </p:nvPr>
        </p:nvSpPr>
        <p:spPr/>
        <p:txBody>
          <a:bodyPr/>
          <a:lstStyle/>
          <a:p>
            <a:r>
              <a:rPr lang="en-US"/>
              <a:t>© Geoffrey D. Decker 2020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1251">
                                            <p:txEl>
                                              <p:pRg st="0" end="0"/>
                                            </p:txEl>
                                          </p:spTgt>
                                        </p:tgtEl>
                                        <p:attrNameLst>
                                          <p:attrName>style.visibility</p:attrName>
                                        </p:attrNameLst>
                                      </p:cBhvr>
                                      <p:to>
                                        <p:strVal val="visible"/>
                                      </p:to>
                                    </p:set>
                                    <p:anim calcmode="lin" valueType="num">
                                      <p:cBhvr additive="base">
                                        <p:cTn id="7" dur="500" fill="hold"/>
                                        <p:tgtEl>
                                          <p:spTgt spid="1812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12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1251">
                                            <p:txEl>
                                              <p:pRg st="2" end="2"/>
                                            </p:txEl>
                                          </p:spTgt>
                                        </p:tgtEl>
                                        <p:attrNameLst>
                                          <p:attrName>style.visibility</p:attrName>
                                        </p:attrNameLst>
                                      </p:cBhvr>
                                      <p:to>
                                        <p:strVal val="visible"/>
                                      </p:to>
                                    </p:set>
                                    <p:anim calcmode="lin" valueType="num">
                                      <p:cBhvr additive="base">
                                        <p:cTn id="13" dur="500" fill="hold"/>
                                        <p:tgtEl>
                                          <p:spTgt spid="181251">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125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1251">
                                            <p:txEl>
                                              <p:pRg st="4" end="4"/>
                                            </p:txEl>
                                          </p:spTgt>
                                        </p:tgtEl>
                                        <p:attrNameLst>
                                          <p:attrName>style.visibility</p:attrName>
                                        </p:attrNameLst>
                                      </p:cBhvr>
                                      <p:to>
                                        <p:strVal val="visible"/>
                                      </p:to>
                                    </p:set>
                                    <p:anim calcmode="lin" valueType="num">
                                      <p:cBhvr additive="base">
                                        <p:cTn id="19" dur="500" fill="hold"/>
                                        <p:tgtEl>
                                          <p:spTgt spid="181251">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125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1251">
                                            <p:txEl>
                                              <p:pRg st="6" end="6"/>
                                            </p:txEl>
                                          </p:spTgt>
                                        </p:tgtEl>
                                        <p:attrNameLst>
                                          <p:attrName>style.visibility</p:attrName>
                                        </p:attrNameLst>
                                      </p:cBhvr>
                                      <p:to>
                                        <p:strVal val="visible"/>
                                      </p:to>
                                    </p:set>
                                    <p:anim calcmode="lin" valueType="num">
                                      <p:cBhvr additive="base">
                                        <p:cTn id="25" dur="500" fill="hold"/>
                                        <p:tgtEl>
                                          <p:spTgt spid="181251">
                                            <p:txEl>
                                              <p:pRg st="6" end="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125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81251">
                                            <p:txEl>
                                              <p:pRg st="8" end="8"/>
                                            </p:txEl>
                                          </p:spTgt>
                                        </p:tgtEl>
                                        <p:attrNameLst>
                                          <p:attrName>style.visibility</p:attrName>
                                        </p:attrNameLst>
                                      </p:cBhvr>
                                      <p:to>
                                        <p:strVal val="visible"/>
                                      </p:to>
                                    </p:set>
                                    <p:anim calcmode="lin" valueType="num">
                                      <p:cBhvr additive="base">
                                        <p:cTn id="31" dur="500" fill="hold"/>
                                        <p:tgtEl>
                                          <p:spTgt spid="181251">
                                            <p:txEl>
                                              <p:pRg st="8" end="8"/>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81251">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1" grpId="0" build="p" bldLvl="2"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B7E9CB5-A643-4DF1-AB66-5B7ADBFBDE67}"/>
              </a:ext>
            </a:extLst>
          </p:cNvPr>
          <p:cNvSpPr>
            <a:spLocks noGrp="1"/>
          </p:cNvSpPr>
          <p:nvPr>
            <p:ph type="sldNum" sz="quarter" idx="12"/>
          </p:nvPr>
        </p:nvSpPr>
        <p:spPr/>
        <p:txBody>
          <a:bodyPr/>
          <a:lstStyle/>
          <a:p>
            <a:fld id="{894BA885-769C-4821-A3B4-DAB89FA0753C}" type="slidenum">
              <a:rPr lang="en-US" altLang="en-US"/>
              <a:pPr/>
              <a:t>46</a:t>
            </a:fld>
            <a:endParaRPr lang="en-US" altLang="en-US" sz="1400"/>
          </a:p>
        </p:txBody>
      </p:sp>
      <p:sp>
        <p:nvSpPr>
          <p:cNvPr id="180226" name="Rectangle 2">
            <a:extLst>
              <a:ext uri="{FF2B5EF4-FFF2-40B4-BE49-F238E27FC236}">
                <a16:creationId xmlns:a16="http://schemas.microsoft.com/office/drawing/2014/main" id="{27A2B588-FFBD-4760-86AC-09DD0F71A77C}"/>
              </a:ext>
            </a:extLst>
          </p:cNvPr>
          <p:cNvSpPr>
            <a:spLocks noGrp="1" noChangeArrowheads="1"/>
          </p:cNvSpPr>
          <p:nvPr>
            <p:ph type="title"/>
          </p:nvPr>
        </p:nvSpPr>
        <p:spPr/>
        <p:txBody>
          <a:bodyPr/>
          <a:lstStyle/>
          <a:p>
            <a:r>
              <a:rPr lang="en-US" altLang="en-US"/>
              <a:t>COBOL Coding Conventions (cont.)</a:t>
            </a:r>
            <a:endParaRPr lang="en-US" altLang="en-US" sz="4800"/>
          </a:p>
        </p:txBody>
      </p:sp>
      <p:sp>
        <p:nvSpPr>
          <p:cNvPr id="180227" name="Rectangle 3">
            <a:extLst>
              <a:ext uri="{FF2B5EF4-FFF2-40B4-BE49-F238E27FC236}">
                <a16:creationId xmlns:a16="http://schemas.microsoft.com/office/drawing/2014/main" id="{C517FF8A-3503-4F58-8F89-C58139915C26}"/>
              </a:ext>
            </a:extLst>
          </p:cNvPr>
          <p:cNvSpPr>
            <a:spLocks noGrp="1" noChangeArrowheads="1"/>
          </p:cNvSpPr>
          <p:nvPr>
            <p:ph type="body" idx="1"/>
          </p:nvPr>
        </p:nvSpPr>
        <p:spPr>
          <a:xfrm>
            <a:off x="609600" y="1981200"/>
            <a:ext cx="9144000" cy="2514600"/>
          </a:xfrm>
        </p:spPr>
        <p:txBody>
          <a:bodyPr/>
          <a:lstStyle/>
          <a:p>
            <a:r>
              <a:rPr lang="en-US" altLang="en-US"/>
              <a:t>Columns 73 through 80 are not to be used!</a:t>
            </a:r>
          </a:p>
          <a:p>
            <a:endParaRPr lang="en-US" altLang="en-US" sz="1400"/>
          </a:p>
          <a:p>
            <a:r>
              <a:rPr lang="en-US" altLang="en-US" b="1">
                <a:solidFill>
                  <a:srgbClr val="FF0000"/>
                </a:solidFill>
              </a:rPr>
              <a:t>Beware of accidentally putting a period in column 73!</a:t>
            </a:r>
          </a:p>
        </p:txBody>
      </p:sp>
      <p:sp>
        <p:nvSpPr>
          <p:cNvPr id="2" name="Footer Placeholder 1">
            <a:extLst>
              <a:ext uri="{FF2B5EF4-FFF2-40B4-BE49-F238E27FC236}">
                <a16:creationId xmlns:a16="http://schemas.microsoft.com/office/drawing/2014/main" id="{EC321529-C492-4495-9868-86BD74FDB00A}"/>
              </a:ext>
            </a:extLst>
          </p:cNvPr>
          <p:cNvSpPr>
            <a:spLocks noGrp="1"/>
          </p:cNvSpPr>
          <p:nvPr>
            <p:ph type="ftr" sz="quarter" idx="11"/>
          </p:nvPr>
        </p:nvSpPr>
        <p:spPr/>
        <p:txBody>
          <a:bodyPr/>
          <a:lstStyle/>
          <a:p>
            <a:r>
              <a:rPr lang="en-US"/>
              <a:t>© Geoffrey D. Decker 2020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0227">
                                            <p:txEl>
                                              <p:pRg st="0" end="0"/>
                                            </p:txEl>
                                          </p:spTgt>
                                        </p:tgtEl>
                                        <p:attrNameLst>
                                          <p:attrName>style.visibility</p:attrName>
                                        </p:attrNameLst>
                                      </p:cBhvr>
                                      <p:to>
                                        <p:strVal val="visible"/>
                                      </p:to>
                                    </p:set>
                                    <p:anim calcmode="lin" valueType="num">
                                      <p:cBhvr additive="base">
                                        <p:cTn id="7" dur="500" fill="hold"/>
                                        <p:tgtEl>
                                          <p:spTgt spid="1802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02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0227">
                                            <p:txEl>
                                              <p:pRg st="2" end="2"/>
                                            </p:txEl>
                                          </p:spTgt>
                                        </p:tgtEl>
                                        <p:attrNameLst>
                                          <p:attrName>style.visibility</p:attrName>
                                        </p:attrNameLst>
                                      </p:cBhvr>
                                      <p:to>
                                        <p:strVal val="visible"/>
                                      </p:to>
                                    </p:set>
                                    <p:anim calcmode="lin" valueType="num">
                                      <p:cBhvr additive="base">
                                        <p:cTn id="13" dur="500" fill="hold"/>
                                        <p:tgtEl>
                                          <p:spTgt spid="180227">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022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7" grpId="0" build="p" bldLvl="2"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7D4A56A-5D26-415A-A8F9-AC3F547015F3}"/>
              </a:ext>
            </a:extLst>
          </p:cNvPr>
          <p:cNvSpPr>
            <a:spLocks noGrp="1"/>
          </p:cNvSpPr>
          <p:nvPr>
            <p:ph type="sldNum" sz="quarter" idx="12"/>
          </p:nvPr>
        </p:nvSpPr>
        <p:spPr/>
        <p:txBody>
          <a:bodyPr/>
          <a:lstStyle/>
          <a:p>
            <a:fld id="{F81E6C32-6A39-48C0-B1F0-53E11894AF8E}" type="slidenum">
              <a:rPr lang="en-US" altLang="en-US"/>
              <a:pPr/>
              <a:t>47</a:t>
            </a:fld>
            <a:endParaRPr lang="en-US" altLang="en-US" sz="1400"/>
          </a:p>
        </p:txBody>
      </p:sp>
      <p:sp>
        <p:nvSpPr>
          <p:cNvPr id="184322" name="Rectangle 2">
            <a:extLst>
              <a:ext uri="{FF2B5EF4-FFF2-40B4-BE49-F238E27FC236}">
                <a16:creationId xmlns:a16="http://schemas.microsoft.com/office/drawing/2014/main" id="{5F4EF98B-42E3-4450-99CE-14D2876770EB}"/>
              </a:ext>
            </a:extLst>
          </p:cNvPr>
          <p:cNvSpPr>
            <a:spLocks noGrp="1" noChangeArrowheads="1"/>
          </p:cNvSpPr>
          <p:nvPr>
            <p:ph type="title"/>
          </p:nvPr>
        </p:nvSpPr>
        <p:spPr/>
        <p:txBody>
          <a:bodyPr/>
          <a:lstStyle/>
          <a:p>
            <a:r>
              <a:rPr lang="en-US" altLang="en-US"/>
              <a:t>Miscellaneous Stuff</a:t>
            </a:r>
          </a:p>
        </p:txBody>
      </p:sp>
      <p:sp>
        <p:nvSpPr>
          <p:cNvPr id="184323" name="Rectangle 3">
            <a:extLst>
              <a:ext uri="{FF2B5EF4-FFF2-40B4-BE49-F238E27FC236}">
                <a16:creationId xmlns:a16="http://schemas.microsoft.com/office/drawing/2014/main" id="{C3414860-245E-447D-AD44-C304E5E207BE}"/>
              </a:ext>
            </a:extLst>
          </p:cNvPr>
          <p:cNvSpPr>
            <a:spLocks noGrp="1" noChangeArrowheads="1"/>
          </p:cNvSpPr>
          <p:nvPr>
            <p:ph type="body" idx="1"/>
          </p:nvPr>
        </p:nvSpPr>
        <p:spPr>
          <a:xfrm>
            <a:off x="609600" y="1861011"/>
            <a:ext cx="9601200" cy="3733800"/>
          </a:xfrm>
        </p:spPr>
        <p:txBody>
          <a:bodyPr/>
          <a:lstStyle/>
          <a:p>
            <a:r>
              <a:rPr lang="en-US" altLang="en-US"/>
              <a:t>A program is only as good as its input:  </a:t>
            </a:r>
            <a:br>
              <a:rPr lang="en-US" altLang="en-US"/>
            </a:br>
            <a:br>
              <a:rPr lang="en-US" altLang="en-US"/>
            </a:br>
            <a:r>
              <a:rPr lang="en-US" altLang="en-US"/>
              <a:t>			</a:t>
            </a:r>
            <a:r>
              <a:rPr lang="en-US" altLang="en-US" b="1">
                <a:solidFill>
                  <a:srgbClr val="FF0000"/>
                </a:solidFill>
              </a:rPr>
              <a:t>Garbage In, Garbage Out!</a:t>
            </a:r>
          </a:p>
          <a:p>
            <a:pPr marL="0" indent="0">
              <a:buNone/>
            </a:pPr>
            <a:endParaRPr lang="en-US" altLang="en-US" sz="1800"/>
          </a:p>
          <a:p>
            <a:r>
              <a:rPr lang="en-US" altLang="en-US"/>
              <a:t>The death of COBOL is highly exaggerated.</a:t>
            </a:r>
          </a:p>
        </p:txBody>
      </p:sp>
      <p:sp>
        <p:nvSpPr>
          <p:cNvPr id="2" name="Footer Placeholder 1">
            <a:extLst>
              <a:ext uri="{FF2B5EF4-FFF2-40B4-BE49-F238E27FC236}">
                <a16:creationId xmlns:a16="http://schemas.microsoft.com/office/drawing/2014/main" id="{C8F69FBE-EFFF-4159-9563-FCACF1A44CB2}"/>
              </a:ext>
            </a:extLst>
          </p:cNvPr>
          <p:cNvSpPr>
            <a:spLocks noGrp="1"/>
          </p:cNvSpPr>
          <p:nvPr>
            <p:ph type="ftr" sz="quarter" idx="11"/>
          </p:nvPr>
        </p:nvSpPr>
        <p:spPr/>
        <p:txBody>
          <a:bodyPr/>
          <a:lstStyle/>
          <a:p>
            <a:r>
              <a:rPr lang="en-US"/>
              <a:t>© Geoffrey D. Decker 2020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184322">
                                            <p:txEl>
                                              <p:pRg st="0" end="0"/>
                                            </p:txEl>
                                          </p:spTgt>
                                        </p:tgtEl>
                                        <p:attrNameLst>
                                          <p:attrName>style.visibility</p:attrName>
                                        </p:attrNameLst>
                                      </p:cBhvr>
                                      <p:to>
                                        <p:strVal val="visible"/>
                                      </p:to>
                                    </p:set>
                                    <p:animEffect transition="in" filter="box(out)">
                                      <p:cBhvr>
                                        <p:cTn id="7" dur="500"/>
                                        <p:tgtEl>
                                          <p:spTgt spid="184322">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84323">
                                            <p:txEl>
                                              <p:pRg st="0" end="0"/>
                                            </p:txEl>
                                          </p:spTgt>
                                        </p:tgtEl>
                                        <p:attrNameLst>
                                          <p:attrName>style.visibility</p:attrName>
                                        </p:attrNameLst>
                                      </p:cBhvr>
                                      <p:to>
                                        <p:strVal val="visible"/>
                                      </p:to>
                                    </p:set>
                                    <p:anim calcmode="lin" valueType="num">
                                      <p:cBhvr additive="base">
                                        <p:cTn id="12" dur="500" fill="hold"/>
                                        <p:tgtEl>
                                          <p:spTgt spid="184323">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843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84323">
                                            <p:txEl>
                                              <p:pRg st="2" end="2"/>
                                            </p:txEl>
                                          </p:spTgt>
                                        </p:tgtEl>
                                        <p:attrNameLst>
                                          <p:attrName>style.visibility</p:attrName>
                                        </p:attrNameLst>
                                      </p:cBhvr>
                                      <p:to>
                                        <p:strVal val="visible"/>
                                      </p:to>
                                    </p:set>
                                    <p:anim calcmode="lin" valueType="num">
                                      <p:cBhvr additive="base">
                                        <p:cTn id="18" dur="500" fill="hold"/>
                                        <p:tgtEl>
                                          <p:spTgt spid="184323">
                                            <p:txEl>
                                              <p:pRg st="2" end="2"/>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18432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2" grpId="0" build="p" autoUpdateAnimBg="0" advAuto="0"/>
      <p:bldP spid="184323"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54AD8D8-1CED-4870-9BD1-B36111ADF6A9}"/>
              </a:ext>
            </a:extLst>
          </p:cNvPr>
          <p:cNvSpPr>
            <a:spLocks noGrp="1"/>
          </p:cNvSpPr>
          <p:nvPr>
            <p:ph type="sldNum" sz="quarter" idx="12"/>
          </p:nvPr>
        </p:nvSpPr>
        <p:spPr/>
        <p:txBody>
          <a:bodyPr/>
          <a:lstStyle/>
          <a:p>
            <a:fld id="{F0AE5B2B-5CBC-42F0-AAD7-B3DF87375095}" type="slidenum">
              <a:rPr lang="en-US" altLang="en-US"/>
              <a:pPr/>
              <a:t>5</a:t>
            </a:fld>
            <a:endParaRPr lang="en-US" altLang="en-US" sz="1400"/>
          </a:p>
        </p:txBody>
      </p:sp>
      <p:sp>
        <p:nvSpPr>
          <p:cNvPr id="108546" name="Rectangle 2">
            <a:extLst>
              <a:ext uri="{FF2B5EF4-FFF2-40B4-BE49-F238E27FC236}">
                <a16:creationId xmlns:a16="http://schemas.microsoft.com/office/drawing/2014/main" id="{3F673E0E-C186-4788-8D3D-8493E37260EF}"/>
              </a:ext>
            </a:extLst>
          </p:cNvPr>
          <p:cNvSpPr>
            <a:spLocks noGrp="1" noChangeArrowheads="1"/>
          </p:cNvSpPr>
          <p:nvPr>
            <p:ph type="title"/>
          </p:nvPr>
        </p:nvSpPr>
        <p:spPr/>
        <p:txBody>
          <a:bodyPr/>
          <a:lstStyle/>
          <a:p>
            <a:r>
              <a:rPr lang="en-US" altLang="en-US"/>
              <a:t>ENVIRONMENT DIVISION.</a:t>
            </a:r>
          </a:p>
        </p:txBody>
      </p:sp>
      <p:sp>
        <p:nvSpPr>
          <p:cNvPr id="108547" name="Rectangle 3">
            <a:extLst>
              <a:ext uri="{FF2B5EF4-FFF2-40B4-BE49-F238E27FC236}">
                <a16:creationId xmlns:a16="http://schemas.microsoft.com/office/drawing/2014/main" id="{87E5DEA8-4AB5-4F74-BD6D-7C42B886B0D3}"/>
              </a:ext>
            </a:extLst>
          </p:cNvPr>
          <p:cNvSpPr>
            <a:spLocks noGrp="1" noChangeArrowheads="1"/>
          </p:cNvSpPr>
          <p:nvPr>
            <p:ph type="body" idx="1"/>
          </p:nvPr>
        </p:nvSpPr>
        <p:spPr>
          <a:xfrm>
            <a:off x="609600" y="1752600"/>
            <a:ext cx="10058400" cy="4267200"/>
          </a:xfrm>
        </p:spPr>
        <p:txBody>
          <a:bodyPr/>
          <a:lstStyle/>
          <a:p>
            <a:pPr marL="0" indent="0">
              <a:buNone/>
            </a:pPr>
            <a:r>
              <a:rPr lang="en-US" altLang="en-US"/>
              <a:t>Associates input and output referenced in the program with</a:t>
            </a:r>
            <a:br>
              <a:rPr lang="en-US" altLang="en-US"/>
            </a:br>
            <a:r>
              <a:rPr lang="en-US" altLang="en-US"/>
              <a:t>the input and output devices recognized by the computer system. </a:t>
            </a:r>
          </a:p>
          <a:p>
            <a:endParaRPr lang="en-US" altLang="en-US" sz="1400"/>
          </a:p>
          <a:p>
            <a:pPr lvl="1"/>
            <a:r>
              <a:rPr lang="en-US" altLang="en-US"/>
              <a:t>Links the </a:t>
            </a:r>
            <a:r>
              <a:rPr lang="en-US" altLang="en-US" i="1"/>
              <a:t>logical </a:t>
            </a:r>
            <a:r>
              <a:rPr lang="en-US" altLang="en-US"/>
              <a:t>files in the program with the </a:t>
            </a:r>
            <a:r>
              <a:rPr lang="en-US" altLang="en-US" i="1"/>
              <a:t>physical</a:t>
            </a:r>
            <a:r>
              <a:rPr lang="en-US" altLang="en-US"/>
              <a:t> files on the hardware.</a:t>
            </a:r>
          </a:p>
          <a:p>
            <a:endParaRPr lang="en-US" altLang="en-US"/>
          </a:p>
        </p:txBody>
      </p:sp>
      <p:sp>
        <p:nvSpPr>
          <p:cNvPr id="2" name="Footer Placeholder 1">
            <a:extLst>
              <a:ext uri="{FF2B5EF4-FFF2-40B4-BE49-F238E27FC236}">
                <a16:creationId xmlns:a16="http://schemas.microsoft.com/office/drawing/2014/main" id="{D6D3C83E-9EB7-4093-97F3-6FA7D5D7E487}"/>
              </a:ext>
            </a:extLst>
          </p:cNvPr>
          <p:cNvSpPr>
            <a:spLocks noGrp="1"/>
          </p:cNvSpPr>
          <p:nvPr>
            <p:ph type="ftr" sz="quarter" idx="11"/>
          </p:nvPr>
        </p:nvSpPr>
        <p:spPr/>
        <p:txBody>
          <a:bodyPr/>
          <a:lstStyle/>
          <a:p>
            <a:r>
              <a:rPr lang="en-US"/>
              <a:t>© Geoffrey D. Decker 2020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108546">
                                            <p:txEl>
                                              <p:pRg st="0" end="0"/>
                                            </p:txEl>
                                          </p:spTgt>
                                        </p:tgtEl>
                                        <p:attrNameLst>
                                          <p:attrName>style.visibility</p:attrName>
                                        </p:attrNameLst>
                                      </p:cBhvr>
                                      <p:to>
                                        <p:strVal val="visible"/>
                                      </p:to>
                                    </p:set>
                                    <p:animEffect transition="in" filter="box(out)">
                                      <p:cBhvr>
                                        <p:cTn id="7" dur="500"/>
                                        <p:tgtEl>
                                          <p:spTgt spid="108546">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08547">
                                            <p:txEl>
                                              <p:pRg st="0" end="0"/>
                                            </p:txEl>
                                          </p:spTgt>
                                        </p:tgtEl>
                                        <p:attrNameLst>
                                          <p:attrName>style.visibility</p:attrName>
                                        </p:attrNameLst>
                                      </p:cBhvr>
                                      <p:to>
                                        <p:strVal val="visible"/>
                                      </p:to>
                                    </p:set>
                                    <p:anim calcmode="lin" valueType="num">
                                      <p:cBhvr additive="base">
                                        <p:cTn id="12" dur="500" fill="hold"/>
                                        <p:tgtEl>
                                          <p:spTgt spid="108547">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085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08547">
                                            <p:txEl>
                                              <p:pRg st="2" end="2"/>
                                            </p:txEl>
                                          </p:spTgt>
                                        </p:tgtEl>
                                        <p:attrNameLst>
                                          <p:attrName>style.visibility</p:attrName>
                                        </p:attrNameLst>
                                      </p:cBhvr>
                                      <p:to>
                                        <p:strVal val="visible"/>
                                      </p:to>
                                    </p:set>
                                    <p:anim calcmode="lin" valueType="num">
                                      <p:cBhvr additive="base">
                                        <p:cTn id="18" dur="500" fill="hold"/>
                                        <p:tgtEl>
                                          <p:spTgt spid="108547">
                                            <p:txEl>
                                              <p:pRg st="2" end="2"/>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10854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build="p" autoUpdateAnimBg="0" advAuto="0"/>
      <p:bldP spid="108547" grpId="0" build="p" bldLvl="2"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C095E8A-2FD4-4BBF-B080-DC25316BEC2E}"/>
              </a:ext>
            </a:extLst>
          </p:cNvPr>
          <p:cNvSpPr>
            <a:spLocks noGrp="1"/>
          </p:cNvSpPr>
          <p:nvPr>
            <p:ph type="sldNum" sz="quarter" idx="12"/>
          </p:nvPr>
        </p:nvSpPr>
        <p:spPr/>
        <p:txBody>
          <a:bodyPr/>
          <a:lstStyle/>
          <a:p>
            <a:fld id="{A29873A0-A8E9-4E6B-B7D2-F1CE106B81CF}" type="slidenum">
              <a:rPr lang="en-US" altLang="en-US"/>
              <a:pPr/>
              <a:t>6</a:t>
            </a:fld>
            <a:endParaRPr lang="en-US" altLang="en-US" sz="1400"/>
          </a:p>
        </p:txBody>
      </p:sp>
      <p:sp>
        <p:nvSpPr>
          <p:cNvPr id="38914" name="Rectangle 2">
            <a:extLst>
              <a:ext uri="{FF2B5EF4-FFF2-40B4-BE49-F238E27FC236}">
                <a16:creationId xmlns:a16="http://schemas.microsoft.com/office/drawing/2014/main" id="{3BB39F9C-E90B-46E0-9943-B434B7E45F85}"/>
              </a:ext>
            </a:extLst>
          </p:cNvPr>
          <p:cNvSpPr>
            <a:spLocks noGrp="1" noChangeArrowheads="1"/>
          </p:cNvSpPr>
          <p:nvPr>
            <p:ph type="title"/>
          </p:nvPr>
        </p:nvSpPr>
        <p:spPr/>
        <p:txBody>
          <a:bodyPr/>
          <a:lstStyle/>
          <a:p>
            <a:r>
              <a:rPr lang="en-US" altLang="en-US"/>
              <a:t>ENVIRONMENT DIVISION. (cont.)</a:t>
            </a:r>
          </a:p>
        </p:txBody>
      </p:sp>
      <p:sp>
        <p:nvSpPr>
          <p:cNvPr id="38915" name="Rectangle 3">
            <a:extLst>
              <a:ext uri="{FF2B5EF4-FFF2-40B4-BE49-F238E27FC236}">
                <a16:creationId xmlns:a16="http://schemas.microsoft.com/office/drawing/2014/main" id="{32FB2192-7623-4EB1-A39C-50DAAD836073}"/>
              </a:ext>
            </a:extLst>
          </p:cNvPr>
          <p:cNvSpPr>
            <a:spLocks noGrp="1" noChangeArrowheads="1"/>
          </p:cNvSpPr>
          <p:nvPr>
            <p:ph type="body" idx="1"/>
          </p:nvPr>
        </p:nvSpPr>
        <p:spPr>
          <a:xfrm>
            <a:off x="609600" y="1524000"/>
            <a:ext cx="10464800" cy="4495800"/>
          </a:xfrm>
        </p:spPr>
        <p:txBody>
          <a:bodyPr/>
          <a:lstStyle/>
          <a:p>
            <a:pPr>
              <a:buFontTx/>
              <a:buNone/>
            </a:pPr>
            <a:r>
              <a:rPr lang="en-US" altLang="en-US">
                <a:latin typeface="Source Code Pro" panose="020B0509030403020204" pitchFamily="49" charset="0"/>
                <a:ea typeface="Source Code Pro" panose="020B0509030403020204" pitchFamily="49" charset="0"/>
              </a:rPr>
              <a:t>ENVIRONMENT DIVISION.</a:t>
            </a:r>
          </a:p>
          <a:p>
            <a:pPr>
              <a:buFontTx/>
              <a:buNone/>
            </a:pPr>
            <a:endParaRPr lang="en-US" altLang="en-US">
              <a:latin typeface="Source Code Pro" panose="020B0509030403020204" pitchFamily="49" charset="0"/>
              <a:ea typeface="Source Code Pro" panose="020B0509030403020204" pitchFamily="49" charset="0"/>
            </a:endParaRPr>
          </a:p>
          <a:p>
            <a:pPr>
              <a:buFontTx/>
              <a:buNone/>
            </a:pPr>
            <a:r>
              <a:rPr lang="en-US" altLang="en-US">
                <a:latin typeface="Source Code Pro" panose="020B0509030403020204" pitchFamily="49" charset="0"/>
                <a:ea typeface="Source Code Pro" panose="020B0509030403020204" pitchFamily="49" charset="0"/>
              </a:rPr>
              <a:t>INPUT-OUTPUT SECTION.</a:t>
            </a:r>
          </a:p>
          <a:p>
            <a:pPr>
              <a:buFontTx/>
              <a:buNone/>
            </a:pPr>
            <a:endParaRPr lang="en-US" altLang="en-US">
              <a:latin typeface="Source Code Pro" panose="020B0509030403020204" pitchFamily="49" charset="0"/>
              <a:ea typeface="Source Code Pro" panose="020B0509030403020204" pitchFamily="49" charset="0"/>
            </a:endParaRPr>
          </a:p>
          <a:p>
            <a:pPr>
              <a:buFontTx/>
              <a:buNone/>
            </a:pPr>
            <a:r>
              <a:rPr lang="en-US" altLang="en-US">
                <a:latin typeface="Source Code Pro" panose="020B0509030403020204" pitchFamily="49" charset="0"/>
                <a:ea typeface="Source Code Pro" panose="020B0509030403020204" pitchFamily="49" charset="0"/>
              </a:rPr>
              <a:t>FILE-CONTROL.</a:t>
            </a:r>
          </a:p>
          <a:p>
            <a:pPr>
              <a:buFontTx/>
              <a:buNone/>
            </a:pPr>
            <a:endParaRPr lang="en-US" altLang="en-US">
              <a:latin typeface="Source Code Pro" panose="020B0509030403020204" pitchFamily="49" charset="0"/>
              <a:ea typeface="Source Code Pro" panose="020B0509030403020204" pitchFamily="49" charset="0"/>
            </a:endParaRPr>
          </a:p>
          <a:p>
            <a:pPr>
              <a:buFontTx/>
              <a:buNone/>
            </a:pPr>
            <a:r>
              <a:rPr lang="en-US" altLang="en-US">
                <a:latin typeface="Source Code Pro" panose="020B0509030403020204" pitchFamily="49" charset="0"/>
                <a:ea typeface="Source Code Pro" panose="020B0509030403020204" pitchFamily="49" charset="0"/>
              </a:rPr>
              <a:t>    SELECT STUDENT-FILE ASSIGN TO STDNTFLE.</a:t>
            </a:r>
          </a:p>
          <a:p>
            <a:pPr>
              <a:buFontTx/>
              <a:buNone/>
            </a:pPr>
            <a:r>
              <a:rPr lang="en-US" altLang="en-US">
                <a:latin typeface="Source Code Pro" panose="020B0509030403020204" pitchFamily="49" charset="0"/>
                <a:ea typeface="Source Code Pro" panose="020B0509030403020204" pitchFamily="49" charset="0"/>
              </a:rPr>
              <a:t>    SELECT REPORT-FILE ASSIGN TO RPTFLE.</a:t>
            </a:r>
          </a:p>
        </p:txBody>
      </p:sp>
      <p:sp>
        <p:nvSpPr>
          <p:cNvPr id="2" name="Footer Placeholder 1">
            <a:extLst>
              <a:ext uri="{FF2B5EF4-FFF2-40B4-BE49-F238E27FC236}">
                <a16:creationId xmlns:a16="http://schemas.microsoft.com/office/drawing/2014/main" id="{B2DC21D9-F33C-4644-BF14-F36C9AFEFFEB}"/>
              </a:ext>
            </a:extLst>
          </p:cNvPr>
          <p:cNvSpPr>
            <a:spLocks noGrp="1"/>
          </p:cNvSpPr>
          <p:nvPr>
            <p:ph type="ftr" sz="quarter" idx="11"/>
          </p:nvPr>
        </p:nvSpPr>
        <p:spPr/>
        <p:txBody>
          <a:bodyPr/>
          <a:lstStyle/>
          <a:p>
            <a:r>
              <a:rPr lang="en-US"/>
              <a:t>© Geoffrey D. Decker 2020</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CA74888-8142-42F1-9193-E94E6EE125DB}"/>
              </a:ext>
            </a:extLst>
          </p:cNvPr>
          <p:cNvSpPr>
            <a:spLocks noGrp="1"/>
          </p:cNvSpPr>
          <p:nvPr>
            <p:ph type="sldNum" sz="quarter" idx="12"/>
          </p:nvPr>
        </p:nvSpPr>
        <p:spPr/>
        <p:txBody>
          <a:bodyPr/>
          <a:lstStyle/>
          <a:p>
            <a:fld id="{253307F6-A6E3-4D36-98F7-C86F366AB625}" type="slidenum">
              <a:rPr lang="en-US" altLang="en-US"/>
              <a:pPr/>
              <a:t>7</a:t>
            </a:fld>
            <a:endParaRPr lang="en-US" altLang="en-US" sz="1400"/>
          </a:p>
        </p:txBody>
      </p:sp>
      <p:sp>
        <p:nvSpPr>
          <p:cNvPr id="39938" name="Rectangle 2">
            <a:extLst>
              <a:ext uri="{FF2B5EF4-FFF2-40B4-BE49-F238E27FC236}">
                <a16:creationId xmlns:a16="http://schemas.microsoft.com/office/drawing/2014/main" id="{D1423D5C-EAAD-47C4-B280-59396C55C654}"/>
              </a:ext>
            </a:extLst>
          </p:cNvPr>
          <p:cNvSpPr>
            <a:spLocks noGrp="1" noChangeArrowheads="1"/>
          </p:cNvSpPr>
          <p:nvPr>
            <p:ph type="title"/>
          </p:nvPr>
        </p:nvSpPr>
        <p:spPr/>
        <p:txBody>
          <a:bodyPr/>
          <a:lstStyle/>
          <a:p>
            <a:r>
              <a:rPr lang="en-US" altLang="en-US"/>
              <a:t>ENVIRONMENT DIVISION. (cont.) </a:t>
            </a:r>
          </a:p>
        </p:txBody>
      </p:sp>
      <p:sp>
        <p:nvSpPr>
          <p:cNvPr id="39939" name="Rectangle 3">
            <a:extLst>
              <a:ext uri="{FF2B5EF4-FFF2-40B4-BE49-F238E27FC236}">
                <a16:creationId xmlns:a16="http://schemas.microsoft.com/office/drawing/2014/main" id="{3F8AD003-CE5A-408E-8AD3-7D6FADD4042D}"/>
              </a:ext>
            </a:extLst>
          </p:cNvPr>
          <p:cNvSpPr>
            <a:spLocks noGrp="1" noChangeArrowheads="1"/>
          </p:cNvSpPr>
          <p:nvPr>
            <p:ph type="body" idx="1"/>
          </p:nvPr>
        </p:nvSpPr>
        <p:spPr>
          <a:xfrm>
            <a:off x="609600" y="1752600"/>
            <a:ext cx="10464800" cy="4267200"/>
          </a:xfrm>
        </p:spPr>
        <p:txBody>
          <a:bodyPr/>
          <a:lstStyle/>
          <a:p>
            <a:r>
              <a:rPr lang="en-US" altLang="en-US">
                <a:latin typeface="Source Code Pro" panose="020B0509030403020204" pitchFamily="49" charset="0"/>
                <a:ea typeface="Source Code Pro" panose="020B0509030403020204" pitchFamily="49" charset="0"/>
              </a:rPr>
              <a:t>STUDENT-FILE</a:t>
            </a:r>
            <a:r>
              <a:rPr lang="en-US" altLang="en-US">
                <a:latin typeface="+mj-lt"/>
                <a:ea typeface="Source Code Pro" panose="020B0509030403020204" pitchFamily="49" charset="0"/>
              </a:rPr>
              <a:t> and </a:t>
            </a:r>
            <a:r>
              <a:rPr lang="en-US" altLang="en-US">
                <a:latin typeface="Source Code Pro" panose="020B0509030403020204" pitchFamily="49" charset="0"/>
                <a:ea typeface="Source Code Pro" panose="020B0509030403020204" pitchFamily="49" charset="0"/>
              </a:rPr>
              <a:t>REPORT-FILE</a:t>
            </a:r>
            <a:r>
              <a:rPr lang="en-US" altLang="en-US">
                <a:latin typeface="+mj-lt"/>
                <a:ea typeface="Source Code Pro" panose="020B0509030403020204" pitchFamily="49" charset="0"/>
              </a:rPr>
              <a:t> are the names by which we will refer to the two files in our COBOL code.</a:t>
            </a:r>
          </a:p>
          <a:p>
            <a:endParaRPr lang="en-US" altLang="en-US" sz="1400">
              <a:latin typeface="Source Code Pro" panose="020B0509030403020204" pitchFamily="49" charset="0"/>
              <a:ea typeface="Source Code Pro" panose="020B0509030403020204" pitchFamily="49" charset="0"/>
            </a:endParaRPr>
          </a:p>
          <a:p>
            <a:r>
              <a:rPr lang="en-US" altLang="en-US">
                <a:latin typeface="Source Code Pro" panose="020B0509030403020204" pitchFamily="49" charset="0"/>
                <a:ea typeface="Source Code Pro" panose="020B0509030403020204" pitchFamily="49" charset="0"/>
              </a:rPr>
              <a:t>STDNTFLE</a:t>
            </a:r>
            <a:r>
              <a:rPr lang="en-US" altLang="en-US"/>
              <a:t> and RPTFLE are the DD names of the two corresponding files being used in the program.</a:t>
            </a:r>
          </a:p>
          <a:p>
            <a:endParaRPr lang="en-US" altLang="en-US" sz="1400"/>
          </a:p>
          <a:p>
            <a:r>
              <a:rPr lang="en-US" altLang="en-US"/>
              <a:t>The two </a:t>
            </a:r>
            <a:r>
              <a:rPr lang="en-US" altLang="en-US">
                <a:latin typeface="Source Code Pro" panose="020B0509030403020204" pitchFamily="49" charset="0"/>
                <a:ea typeface="Source Code Pro" panose="020B0509030403020204" pitchFamily="49" charset="0"/>
              </a:rPr>
              <a:t>SELECT...ASSIGN</a:t>
            </a:r>
            <a:r>
              <a:rPr lang="en-US" altLang="en-US"/>
              <a:t> statements are what actually make the link between logical names in the program and the physical devices recognized by the computer in our JCL.</a:t>
            </a:r>
          </a:p>
        </p:txBody>
      </p:sp>
      <p:sp>
        <p:nvSpPr>
          <p:cNvPr id="2" name="Footer Placeholder 1">
            <a:extLst>
              <a:ext uri="{FF2B5EF4-FFF2-40B4-BE49-F238E27FC236}">
                <a16:creationId xmlns:a16="http://schemas.microsoft.com/office/drawing/2014/main" id="{3A59D827-6627-4342-A0D0-450C22B5BBE0}"/>
              </a:ext>
            </a:extLst>
          </p:cNvPr>
          <p:cNvSpPr>
            <a:spLocks noGrp="1"/>
          </p:cNvSpPr>
          <p:nvPr>
            <p:ph type="ftr" sz="quarter" idx="11"/>
          </p:nvPr>
        </p:nvSpPr>
        <p:spPr/>
        <p:txBody>
          <a:bodyPr/>
          <a:lstStyle/>
          <a:p>
            <a:r>
              <a:rPr lang="en-US"/>
              <a:t>© Geoffrey D. Decker 2020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 calcmode="lin" valueType="num">
                                      <p:cBhvr additive="base">
                                        <p:cTn id="7" dur="500" fill="hold"/>
                                        <p:tgtEl>
                                          <p:spTgt spid="399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9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9939">
                                            <p:txEl>
                                              <p:pRg st="2" end="2"/>
                                            </p:txEl>
                                          </p:spTgt>
                                        </p:tgtEl>
                                        <p:attrNameLst>
                                          <p:attrName>style.visibility</p:attrName>
                                        </p:attrNameLst>
                                      </p:cBhvr>
                                      <p:to>
                                        <p:strVal val="visible"/>
                                      </p:to>
                                    </p:set>
                                    <p:anim calcmode="lin" valueType="num">
                                      <p:cBhvr additive="base">
                                        <p:cTn id="13" dur="500" fill="hold"/>
                                        <p:tgtEl>
                                          <p:spTgt spid="39939">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993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9939">
                                            <p:txEl>
                                              <p:pRg st="4" end="4"/>
                                            </p:txEl>
                                          </p:spTgt>
                                        </p:tgtEl>
                                        <p:attrNameLst>
                                          <p:attrName>style.visibility</p:attrName>
                                        </p:attrNameLst>
                                      </p:cBhvr>
                                      <p:to>
                                        <p:strVal val="visible"/>
                                      </p:to>
                                    </p:set>
                                    <p:anim calcmode="lin" valueType="num">
                                      <p:cBhvr additive="base">
                                        <p:cTn id="19" dur="500" fill="hold"/>
                                        <p:tgtEl>
                                          <p:spTgt spid="39939">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993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3ECF865-D53D-446E-8CFB-0DDFC4DF9313}"/>
              </a:ext>
            </a:extLst>
          </p:cNvPr>
          <p:cNvSpPr>
            <a:spLocks noGrp="1"/>
          </p:cNvSpPr>
          <p:nvPr>
            <p:ph type="sldNum" sz="quarter" idx="12"/>
          </p:nvPr>
        </p:nvSpPr>
        <p:spPr/>
        <p:txBody>
          <a:bodyPr/>
          <a:lstStyle/>
          <a:p>
            <a:fld id="{2BC16350-D680-4EE5-A808-9B1C893018FE}" type="slidenum">
              <a:rPr lang="en-US" altLang="en-US"/>
              <a:pPr/>
              <a:t>8</a:t>
            </a:fld>
            <a:endParaRPr lang="en-US" altLang="en-US" sz="1400"/>
          </a:p>
        </p:txBody>
      </p:sp>
      <p:sp>
        <p:nvSpPr>
          <p:cNvPr id="296962" name="Rectangle 2">
            <a:extLst>
              <a:ext uri="{FF2B5EF4-FFF2-40B4-BE49-F238E27FC236}">
                <a16:creationId xmlns:a16="http://schemas.microsoft.com/office/drawing/2014/main" id="{2B4D7675-E049-4AC5-B05B-C34D6F861F9F}"/>
              </a:ext>
            </a:extLst>
          </p:cNvPr>
          <p:cNvSpPr>
            <a:spLocks noGrp="1" noChangeArrowheads="1"/>
          </p:cNvSpPr>
          <p:nvPr>
            <p:ph type="title"/>
          </p:nvPr>
        </p:nvSpPr>
        <p:spPr/>
        <p:txBody>
          <a:bodyPr/>
          <a:lstStyle/>
          <a:p>
            <a:r>
              <a:rPr lang="en-US" altLang="en-US"/>
              <a:t>DATA DIVISION.</a:t>
            </a:r>
          </a:p>
        </p:txBody>
      </p:sp>
      <p:sp>
        <p:nvSpPr>
          <p:cNvPr id="296963" name="Rectangle 3">
            <a:extLst>
              <a:ext uri="{FF2B5EF4-FFF2-40B4-BE49-F238E27FC236}">
                <a16:creationId xmlns:a16="http://schemas.microsoft.com/office/drawing/2014/main" id="{5E9EFE99-8F80-453B-B5A3-92022F86C76C}"/>
              </a:ext>
            </a:extLst>
          </p:cNvPr>
          <p:cNvSpPr>
            <a:spLocks noGrp="1" noChangeArrowheads="1"/>
          </p:cNvSpPr>
          <p:nvPr>
            <p:ph type="body" idx="1"/>
          </p:nvPr>
        </p:nvSpPr>
        <p:spPr>
          <a:xfrm>
            <a:off x="609600" y="1524000"/>
            <a:ext cx="10210800" cy="3962400"/>
          </a:xfrm>
        </p:spPr>
        <p:txBody>
          <a:bodyPr/>
          <a:lstStyle/>
          <a:p>
            <a:r>
              <a:rPr lang="en-US" altLang="en-US"/>
              <a:t>Describes the layout of input data and output files, as well as variables, tables, etc.</a:t>
            </a:r>
            <a:endParaRPr lang="en-US" altLang="en-US" sz="1400"/>
          </a:p>
          <a:p>
            <a:endParaRPr lang="en-US" altLang="en-US" sz="1400"/>
          </a:p>
          <a:p>
            <a:r>
              <a:rPr lang="en-US" altLang="en-US" i="1"/>
              <a:t>All</a:t>
            </a:r>
            <a:r>
              <a:rPr lang="en-US" altLang="en-US"/>
              <a:t> data fields must be defined here. </a:t>
            </a:r>
          </a:p>
          <a:p>
            <a:endParaRPr lang="en-US" altLang="en-US" sz="1400"/>
          </a:p>
          <a:p>
            <a:r>
              <a:rPr lang="en-US" altLang="en-US"/>
              <a:t>File names must match names from </a:t>
            </a:r>
            <a:r>
              <a:rPr lang="en-US" altLang="en-US">
                <a:latin typeface="Source Code Pro" panose="020B0509030403020204" pitchFamily="49" charset="0"/>
                <a:ea typeface="Source Code Pro" panose="020B0509030403020204" pitchFamily="49" charset="0"/>
              </a:rPr>
              <a:t>SELECT</a:t>
            </a:r>
            <a:r>
              <a:rPr lang="en-US" altLang="en-US"/>
              <a:t> statements in </a:t>
            </a:r>
            <a:r>
              <a:rPr lang="en-US" altLang="en-US">
                <a:latin typeface="Source Code Pro" panose="020B0509030403020204" pitchFamily="49" charset="0"/>
                <a:ea typeface="Source Code Pro" panose="020B0509030403020204" pitchFamily="49" charset="0"/>
              </a:rPr>
              <a:t>ENVIRONMENT DIVISION:</a:t>
            </a:r>
          </a:p>
          <a:p>
            <a:endParaRPr lang="en-US" altLang="en-US" sz="1000">
              <a:latin typeface="Source Code Pro" panose="020B0509030403020204" pitchFamily="49" charset="0"/>
              <a:ea typeface="Source Code Pro" panose="020B0509030403020204" pitchFamily="49" charset="0"/>
            </a:endParaRPr>
          </a:p>
          <a:p>
            <a:pPr lvl="1">
              <a:buFontTx/>
              <a:buNone/>
            </a:pPr>
            <a:r>
              <a:rPr lang="en-US" altLang="en-US">
                <a:latin typeface="Source Code Pro" panose="020B0509030403020204" pitchFamily="49" charset="0"/>
                <a:ea typeface="Source Code Pro" panose="020B0509030403020204" pitchFamily="49" charset="0"/>
              </a:rPr>
              <a:t>	  SELECT STUDENT-FILE ASSIGN TO STDNTFLE.</a:t>
            </a:r>
          </a:p>
          <a:p>
            <a:endParaRPr lang="en-US" altLang="en-US"/>
          </a:p>
        </p:txBody>
      </p:sp>
      <p:sp>
        <p:nvSpPr>
          <p:cNvPr id="2" name="Footer Placeholder 1">
            <a:extLst>
              <a:ext uri="{FF2B5EF4-FFF2-40B4-BE49-F238E27FC236}">
                <a16:creationId xmlns:a16="http://schemas.microsoft.com/office/drawing/2014/main" id="{63B5F340-F436-440F-B498-C50FADFCBEC4}"/>
              </a:ext>
            </a:extLst>
          </p:cNvPr>
          <p:cNvSpPr>
            <a:spLocks noGrp="1"/>
          </p:cNvSpPr>
          <p:nvPr>
            <p:ph type="ftr" sz="quarter" idx="11"/>
          </p:nvPr>
        </p:nvSpPr>
        <p:spPr/>
        <p:txBody>
          <a:bodyPr/>
          <a:lstStyle/>
          <a:p>
            <a:r>
              <a:rPr lang="en-US"/>
              <a:t>© Geoffrey D. Decker 2020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296962">
                                            <p:txEl>
                                              <p:pRg st="0" end="0"/>
                                            </p:txEl>
                                          </p:spTgt>
                                        </p:tgtEl>
                                        <p:attrNameLst>
                                          <p:attrName>style.visibility</p:attrName>
                                        </p:attrNameLst>
                                      </p:cBhvr>
                                      <p:to>
                                        <p:strVal val="visible"/>
                                      </p:to>
                                    </p:set>
                                    <p:animEffect transition="in" filter="box(out)">
                                      <p:cBhvr>
                                        <p:cTn id="7" dur="500"/>
                                        <p:tgtEl>
                                          <p:spTgt spid="296962">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96963">
                                            <p:txEl>
                                              <p:pRg st="0" end="0"/>
                                            </p:txEl>
                                          </p:spTgt>
                                        </p:tgtEl>
                                        <p:attrNameLst>
                                          <p:attrName>style.visibility</p:attrName>
                                        </p:attrNameLst>
                                      </p:cBhvr>
                                      <p:to>
                                        <p:strVal val="visible"/>
                                      </p:to>
                                    </p:set>
                                    <p:anim calcmode="lin" valueType="num">
                                      <p:cBhvr additive="base">
                                        <p:cTn id="12" dur="500" fill="hold"/>
                                        <p:tgtEl>
                                          <p:spTgt spid="296963">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2969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96963">
                                            <p:txEl>
                                              <p:pRg st="2" end="2"/>
                                            </p:txEl>
                                          </p:spTgt>
                                        </p:tgtEl>
                                        <p:attrNameLst>
                                          <p:attrName>style.visibility</p:attrName>
                                        </p:attrNameLst>
                                      </p:cBhvr>
                                      <p:to>
                                        <p:strVal val="visible"/>
                                      </p:to>
                                    </p:set>
                                    <p:anim calcmode="lin" valueType="num">
                                      <p:cBhvr additive="base">
                                        <p:cTn id="18" dur="500" fill="hold"/>
                                        <p:tgtEl>
                                          <p:spTgt spid="296963">
                                            <p:txEl>
                                              <p:pRg st="2" end="2"/>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29696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296963">
                                            <p:txEl>
                                              <p:pRg st="4" end="4"/>
                                            </p:txEl>
                                          </p:spTgt>
                                        </p:tgtEl>
                                        <p:attrNameLst>
                                          <p:attrName>style.visibility</p:attrName>
                                        </p:attrNameLst>
                                      </p:cBhvr>
                                      <p:to>
                                        <p:strVal val="visible"/>
                                      </p:to>
                                    </p:set>
                                    <p:anim calcmode="lin" valueType="num">
                                      <p:cBhvr additive="base">
                                        <p:cTn id="24" dur="500" fill="hold"/>
                                        <p:tgtEl>
                                          <p:spTgt spid="296963">
                                            <p:txEl>
                                              <p:pRg st="4" end="4"/>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296963">
                                            <p:txEl>
                                              <p:pRg st="4" end="4"/>
                                            </p:txEl>
                                          </p:spTgt>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96963">
                                            <p:txEl>
                                              <p:pRg st="6" end="6"/>
                                            </p:txEl>
                                          </p:spTgt>
                                        </p:tgtEl>
                                        <p:attrNameLst>
                                          <p:attrName>style.visibility</p:attrName>
                                        </p:attrNameLst>
                                      </p:cBhvr>
                                      <p:to>
                                        <p:strVal val="visible"/>
                                      </p:to>
                                    </p:set>
                                    <p:anim calcmode="lin" valueType="num">
                                      <p:cBhvr additive="base">
                                        <p:cTn id="28" dur="500" fill="hold"/>
                                        <p:tgtEl>
                                          <p:spTgt spid="296963">
                                            <p:txEl>
                                              <p:pRg st="6" end="6"/>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29696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2" grpId="0" build="p" autoUpdateAnimBg="0" advAuto="0"/>
      <p:bldP spid="296963"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ED4D00-994F-4F34-B4CF-5732D817674A}"/>
              </a:ext>
            </a:extLst>
          </p:cNvPr>
          <p:cNvSpPr>
            <a:spLocks noGrp="1"/>
          </p:cNvSpPr>
          <p:nvPr>
            <p:ph type="sldNum" sz="quarter" idx="12"/>
          </p:nvPr>
        </p:nvSpPr>
        <p:spPr/>
        <p:txBody>
          <a:bodyPr/>
          <a:lstStyle/>
          <a:p>
            <a:fld id="{E81D729B-A2A9-47B0-809B-F39DEEC9BF45}" type="slidenum">
              <a:rPr lang="en-US" altLang="en-US"/>
              <a:pPr/>
              <a:t>9</a:t>
            </a:fld>
            <a:endParaRPr lang="en-US" altLang="en-US" sz="1400"/>
          </a:p>
        </p:txBody>
      </p:sp>
      <p:sp>
        <p:nvSpPr>
          <p:cNvPr id="40962" name="Rectangle 2">
            <a:extLst>
              <a:ext uri="{FF2B5EF4-FFF2-40B4-BE49-F238E27FC236}">
                <a16:creationId xmlns:a16="http://schemas.microsoft.com/office/drawing/2014/main" id="{16A35CE7-3807-4E15-B8E6-CD4D443C4038}"/>
              </a:ext>
            </a:extLst>
          </p:cNvPr>
          <p:cNvSpPr>
            <a:spLocks noGrp="1" noChangeArrowheads="1"/>
          </p:cNvSpPr>
          <p:nvPr>
            <p:ph type="title"/>
          </p:nvPr>
        </p:nvSpPr>
        <p:spPr/>
        <p:txBody>
          <a:bodyPr/>
          <a:lstStyle/>
          <a:p>
            <a:r>
              <a:rPr lang="en-US" altLang="en-US"/>
              <a:t>DATA DIVISION. (cont.)</a:t>
            </a:r>
          </a:p>
        </p:txBody>
      </p:sp>
      <p:sp>
        <p:nvSpPr>
          <p:cNvPr id="40963" name="Rectangle 3">
            <a:extLst>
              <a:ext uri="{FF2B5EF4-FFF2-40B4-BE49-F238E27FC236}">
                <a16:creationId xmlns:a16="http://schemas.microsoft.com/office/drawing/2014/main" id="{67DC76DA-AF54-4A8A-AC64-D12AD0DF89B2}"/>
              </a:ext>
            </a:extLst>
          </p:cNvPr>
          <p:cNvSpPr>
            <a:spLocks noGrp="1" noChangeArrowheads="1"/>
          </p:cNvSpPr>
          <p:nvPr>
            <p:ph type="body" idx="1"/>
          </p:nvPr>
        </p:nvSpPr>
        <p:spPr>
          <a:xfrm>
            <a:off x="609600" y="1600200"/>
            <a:ext cx="10464800" cy="4419600"/>
          </a:xfrm>
        </p:spPr>
        <p:txBody>
          <a:bodyPr/>
          <a:lstStyle/>
          <a:p>
            <a:pPr>
              <a:buFontTx/>
              <a:buNone/>
            </a:pPr>
            <a:r>
              <a:rPr lang="en-US" altLang="en-US">
                <a:latin typeface="Source Code Pro" panose="020B0509030403020204" pitchFamily="49" charset="0"/>
                <a:ea typeface="Source Code Pro" panose="020B0509030403020204" pitchFamily="49" charset="0"/>
              </a:rPr>
              <a:t>DATA DIVISION.</a:t>
            </a:r>
          </a:p>
          <a:p>
            <a:pPr>
              <a:buFontTx/>
              <a:buNone/>
            </a:pPr>
            <a:r>
              <a:rPr lang="en-US" altLang="en-US">
                <a:latin typeface="Source Code Pro" panose="020B0509030403020204" pitchFamily="49" charset="0"/>
                <a:ea typeface="Source Code Pro" panose="020B0509030403020204" pitchFamily="49" charset="0"/>
              </a:rPr>
              <a:t>FILE SECTION.</a:t>
            </a:r>
          </a:p>
          <a:p>
            <a:pPr>
              <a:buFontTx/>
              <a:buNone/>
            </a:pPr>
            <a:r>
              <a:rPr lang="en-US" altLang="en-US">
                <a:latin typeface="Source Code Pro" panose="020B0509030403020204" pitchFamily="49" charset="0"/>
                <a:ea typeface="Source Code Pro" panose="020B0509030403020204" pitchFamily="49" charset="0"/>
              </a:rPr>
              <a:t>FD  </a:t>
            </a:r>
            <a:r>
              <a:rPr lang="en-US" altLang="en-US">
                <a:solidFill>
                  <a:srgbClr val="FF0000"/>
                </a:solidFill>
                <a:latin typeface="Source Code Pro" panose="020B0509030403020204" pitchFamily="49" charset="0"/>
                <a:ea typeface="Source Code Pro" panose="020B0509030403020204" pitchFamily="49" charset="0"/>
              </a:rPr>
              <a:t>STUDENT-FILE</a:t>
            </a:r>
          </a:p>
          <a:p>
            <a:pPr>
              <a:buFontTx/>
              <a:buNone/>
            </a:pPr>
            <a:r>
              <a:rPr lang="en-US" altLang="en-US">
                <a:latin typeface="Source Code Pro" panose="020B0509030403020204" pitchFamily="49" charset="0"/>
                <a:ea typeface="Source Code Pro" panose="020B0509030403020204" pitchFamily="49" charset="0"/>
              </a:rPr>
              <a:t>    RECORDING MODE IS F.</a:t>
            </a:r>
          </a:p>
          <a:p>
            <a:pPr>
              <a:buFontTx/>
              <a:buNone/>
            </a:pPr>
            <a:r>
              <a:rPr lang="en-US" altLang="en-US">
                <a:latin typeface="Source Code Pro" panose="020B0509030403020204" pitchFamily="49" charset="0"/>
                <a:ea typeface="Source Code Pro" panose="020B0509030403020204" pitchFamily="49" charset="0"/>
              </a:rPr>
              <a:t>01  STUDENT-RECORD.</a:t>
            </a:r>
          </a:p>
          <a:p>
            <a:pPr>
              <a:buFontTx/>
              <a:buNone/>
            </a:pPr>
            <a:r>
              <a:rPr lang="en-US" altLang="en-US">
                <a:latin typeface="Source Code Pro" panose="020B0509030403020204" pitchFamily="49" charset="0"/>
                <a:ea typeface="Source Code Pro" panose="020B0509030403020204" pitchFamily="49" charset="0"/>
              </a:rPr>
              <a:t>    05  IN-STUDENT-NME        PIC X(25).</a:t>
            </a:r>
          </a:p>
          <a:p>
            <a:pPr>
              <a:buFontTx/>
              <a:buNone/>
            </a:pPr>
            <a:r>
              <a:rPr lang="en-US" altLang="en-US">
                <a:latin typeface="Source Code Pro" panose="020B0509030403020204" pitchFamily="49" charset="0"/>
                <a:ea typeface="Source Code Pro" panose="020B0509030403020204" pitchFamily="49" charset="0"/>
              </a:rPr>
              <a:t>    05  IN-STUDENT-CREDITS    PIC 9(3).</a:t>
            </a:r>
          </a:p>
          <a:p>
            <a:pPr>
              <a:buFontTx/>
              <a:buNone/>
            </a:pPr>
            <a:r>
              <a:rPr lang="en-US" altLang="en-US">
                <a:latin typeface="Source Code Pro" panose="020B0509030403020204" pitchFamily="49" charset="0"/>
                <a:ea typeface="Source Code Pro" panose="020B0509030403020204" pitchFamily="49" charset="0"/>
              </a:rPr>
              <a:t>    05  IN-STUDENT-MAJOR      PIC X(15).</a:t>
            </a:r>
          </a:p>
        </p:txBody>
      </p:sp>
      <p:cxnSp>
        <p:nvCxnSpPr>
          <p:cNvPr id="3" name="Straight Arrow Connector 2">
            <a:extLst>
              <a:ext uri="{FF2B5EF4-FFF2-40B4-BE49-F238E27FC236}">
                <a16:creationId xmlns:a16="http://schemas.microsoft.com/office/drawing/2014/main" id="{1037B890-B452-4C9B-9201-5765FAE51C50}"/>
              </a:ext>
            </a:extLst>
          </p:cNvPr>
          <p:cNvCxnSpPr/>
          <p:nvPr/>
        </p:nvCxnSpPr>
        <p:spPr>
          <a:xfrm flipH="1">
            <a:off x="4343400" y="2438400"/>
            <a:ext cx="2667000" cy="3810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9F700EB-0E3E-48E7-AAE9-FD10D1037615}"/>
              </a:ext>
            </a:extLst>
          </p:cNvPr>
          <p:cNvSpPr txBox="1"/>
          <p:nvPr/>
        </p:nvSpPr>
        <p:spPr>
          <a:xfrm>
            <a:off x="7010400" y="1371600"/>
            <a:ext cx="3810000" cy="2308324"/>
          </a:xfrm>
          <a:prstGeom prst="rect">
            <a:avLst/>
          </a:prstGeom>
          <a:noFill/>
          <a:ln w="28575">
            <a:solidFill>
              <a:srgbClr val="FF0000"/>
            </a:solidFill>
          </a:ln>
        </p:spPr>
        <p:txBody>
          <a:bodyPr wrap="square" rtlCol="0">
            <a:spAutoFit/>
          </a:bodyPr>
          <a:lstStyle/>
          <a:p>
            <a:r>
              <a:rPr lang="en-US" sz="2400">
                <a:solidFill>
                  <a:srgbClr val="FF0000"/>
                </a:solidFill>
                <a:latin typeface="+mj-lt"/>
              </a:rPr>
              <a:t>Matches the name on the </a:t>
            </a:r>
            <a:r>
              <a:rPr lang="en-US" sz="2400">
                <a:solidFill>
                  <a:srgbClr val="FF0000"/>
                </a:solidFill>
                <a:latin typeface="Source Code Pro" panose="020B0509030403020204" pitchFamily="49" charset="0"/>
                <a:ea typeface="Source Code Pro" panose="020B0509030403020204" pitchFamily="49" charset="0"/>
              </a:rPr>
              <a:t>SELECT...ASSIGN </a:t>
            </a:r>
            <a:r>
              <a:rPr lang="en-US" sz="2400">
                <a:solidFill>
                  <a:srgbClr val="FF0000"/>
                </a:solidFill>
                <a:latin typeface="+mj-lt"/>
              </a:rPr>
              <a:t>statement on slide 5.  Here is where we describe the so-called student file and its records.</a:t>
            </a:r>
          </a:p>
        </p:txBody>
      </p:sp>
      <p:sp>
        <p:nvSpPr>
          <p:cNvPr id="2" name="Footer Placeholder 1">
            <a:extLst>
              <a:ext uri="{FF2B5EF4-FFF2-40B4-BE49-F238E27FC236}">
                <a16:creationId xmlns:a16="http://schemas.microsoft.com/office/drawing/2014/main" id="{E6CA9FFB-7EB2-48C1-B54C-51E2C2F773EE}"/>
              </a:ext>
            </a:extLst>
          </p:cNvPr>
          <p:cNvSpPr>
            <a:spLocks noGrp="1"/>
          </p:cNvSpPr>
          <p:nvPr>
            <p:ph type="ftr" sz="quarter" idx="11"/>
          </p:nvPr>
        </p:nvSpPr>
        <p:spPr/>
        <p:txBody>
          <a:bodyPr/>
          <a:lstStyle/>
          <a:p>
            <a:r>
              <a:rPr lang="en-US"/>
              <a:t>© Geoffrey D. Decker 2020</a:t>
            </a:r>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NIU Powerpoint Template Widescreen - Copy.potx" id="{27ABCAB6-345C-4F12-87A0-5ECB66F0E4B2}" vid="{9721AF44-7D23-487C-BFB5-1D10F21BB9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NIU Powerpoint Template Widescreen</Template>
  <TotalTime>673</TotalTime>
  <Words>3456</Words>
  <Application>Microsoft Office PowerPoint</Application>
  <PresentationFormat>Widescreen</PresentationFormat>
  <Paragraphs>591</Paragraphs>
  <Slides>47</Slides>
  <Notes>38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Times New Roman</vt:lpstr>
      <vt:lpstr>Calibri</vt:lpstr>
      <vt:lpstr>Source Code Pro</vt:lpstr>
      <vt:lpstr>1_Office Theme</vt:lpstr>
      <vt:lpstr>  CSCI 465  4.1  Introduction to COBOL  by Geoffrey D. Decker</vt:lpstr>
      <vt:lpstr>COmmon Business Oriented Language</vt:lpstr>
      <vt:lpstr>Four Major Divisions in a COBOL Program </vt:lpstr>
      <vt:lpstr>IDENTIFICATION DIVISION.</vt:lpstr>
      <vt:lpstr>ENVIRONMENT DIVISION.</vt:lpstr>
      <vt:lpstr>ENVIRONMENT DIVISION. (cont.)</vt:lpstr>
      <vt:lpstr>ENVIRONMENT DIVISION. (cont.) </vt:lpstr>
      <vt:lpstr>DATA DIVISION.</vt:lpstr>
      <vt:lpstr>DATA DIVISION. (cont.)</vt:lpstr>
      <vt:lpstr>DATA DIVISION.  FILE SECTION. </vt:lpstr>
      <vt:lpstr>DATA DIVISION.  FILE SECTION. (cont.)</vt:lpstr>
      <vt:lpstr>DATA DIVISION.  FILE SECTION. (cont.) </vt:lpstr>
      <vt:lpstr>DATA DIVISION.  FILE SECTION. (cont.)</vt:lpstr>
      <vt:lpstr>DATA DIVISION.  FILE SECTION. (cont.)</vt:lpstr>
      <vt:lpstr>DATA DIVISION.  FILE SECTION. (cont.)</vt:lpstr>
      <vt:lpstr>DATA DIVISION.  FILE SECTION. (cont.)</vt:lpstr>
      <vt:lpstr>DATA DIVISION.  FILE SECTION. (cont.)</vt:lpstr>
      <vt:lpstr>DATA DIVISION. – FILE SECTION. (cont.)</vt:lpstr>
      <vt:lpstr>DATA DIVISION.  FILE SECTION. (cont.)</vt:lpstr>
      <vt:lpstr>DATA DIVISION.  FILE SECTION. (cont.) </vt:lpstr>
      <vt:lpstr>DATA DIVISION.  FILE SECTION. (cont.)</vt:lpstr>
      <vt:lpstr>DATA DIVISION.  FILE SECTION. (cont.)</vt:lpstr>
      <vt:lpstr>DATA DIVISION.    WORKING-STORAGE SECTION. </vt:lpstr>
      <vt:lpstr>DATA DIVISION.    WORKING-STORAGE SECTION. (cont.)</vt:lpstr>
      <vt:lpstr>DATA DIVISION.    WORKING-STORAGE SECTION. (cont.) </vt:lpstr>
      <vt:lpstr>DATA DIVISION.    WORKING-STORAGE SECTION. (cont.)</vt:lpstr>
      <vt:lpstr>PROCEDURE DIVISION.</vt:lpstr>
      <vt:lpstr>PROCEDURE DIVISION. (cont.)</vt:lpstr>
      <vt:lpstr>PROCEDURE DIVISION. </vt:lpstr>
      <vt:lpstr>PROCEDURE DIVISION. (cont.) </vt:lpstr>
      <vt:lpstr>PROCEDURE DIVISION.</vt:lpstr>
      <vt:lpstr>PROCEDURE DIVISION. (cont.) </vt:lpstr>
      <vt:lpstr>COBOL Reserved Words</vt:lpstr>
      <vt:lpstr>Programmer-Supplied Names in COBOL</vt:lpstr>
      <vt:lpstr>Format of COBOL Names</vt:lpstr>
      <vt:lpstr>Format of COBOL Names (cont.)</vt:lpstr>
      <vt:lpstr>COBOL Literals</vt:lpstr>
      <vt:lpstr>Numeric Literals</vt:lpstr>
      <vt:lpstr>Non-Numeric Literals</vt:lpstr>
      <vt:lpstr>Symbols Used in COBOL</vt:lpstr>
      <vt:lpstr>COBOL Coding Conventions</vt:lpstr>
      <vt:lpstr>COBOL Coding Conventions (cont.) </vt:lpstr>
      <vt:lpstr>COBOL Coding Conventions (cont.)</vt:lpstr>
      <vt:lpstr>COBOL Coding Conventions (cont.) </vt:lpstr>
      <vt:lpstr>COBOL Coding Conventions (cont.)</vt:lpstr>
      <vt:lpstr>COBOL Coding Conventions (cont.)</vt:lpstr>
      <vt:lpstr>Miscellaneous Stuff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465  1. COmmon Business Oriented Language  by Geoffrey D. Decker</dc:title>
  <dc:creator>Geoffrey Decker</dc:creator>
  <cp:lastModifiedBy>Geoffrey Decker</cp:lastModifiedBy>
  <cp:revision>37</cp:revision>
  <dcterms:created xsi:type="dcterms:W3CDTF">2020-09-21T00:52:33Z</dcterms:created>
  <dcterms:modified xsi:type="dcterms:W3CDTF">2020-09-30T00:53:21Z</dcterms:modified>
</cp:coreProperties>
</file>