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71" r:id="rId2"/>
    <p:sldId id="260" r:id="rId3"/>
    <p:sldId id="297" r:id="rId4"/>
    <p:sldId id="261" r:id="rId5"/>
    <p:sldId id="262" r:id="rId6"/>
    <p:sldId id="263" r:id="rId7"/>
    <p:sldId id="303" r:id="rId8"/>
    <p:sldId id="265" r:id="rId9"/>
    <p:sldId id="418" r:id="rId10"/>
    <p:sldId id="267" r:id="rId11"/>
    <p:sldId id="405" r:id="rId12"/>
    <p:sldId id="269" r:id="rId13"/>
    <p:sldId id="272" r:id="rId14"/>
    <p:sldId id="299" r:id="rId15"/>
    <p:sldId id="270" r:id="rId16"/>
    <p:sldId id="407" r:id="rId17"/>
    <p:sldId id="300" r:id="rId18"/>
    <p:sldId id="276" r:id="rId19"/>
    <p:sldId id="408" r:id="rId20"/>
    <p:sldId id="409" r:id="rId21"/>
    <p:sldId id="306" r:id="rId22"/>
    <p:sldId id="410" r:id="rId23"/>
    <p:sldId id="283" r:id="rId24"/>
    <p:sldId id="419" r:id="rId25"/>
    <p:sldId id="273" r:id="rId26"/>
    <p:sldId id="301" r:id="rId27"/>
    <p:sldId id="412" r:id="rId28"/>
    <p:sldId id="413" r:id="rId29"/>
    <p:sldId id="414" r:id="rId30"/>
    <p:sldId id="415" r:id="rId31"/>
    <p:sldId id="298" r:id="rId32"/>
    <p:sldId id="416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ource Code Pro" panose="020B050903040302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>
      <p:cViewPr varScale="1">
        <p:scale>
          <a:sx n="122" d="100"/>
          <a:sy n="122" d="100"/>
        </p:scale>
        <p:origin x="96" y="210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09/30/2020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09/30/2020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390F-AC9A-4625-88DB-A0E76B798623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F964-092E-4A09-9760-4662CC8D70D8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8AA-8636-47EB-82CE-CCE2BFB49EFA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3654-D2A6-440E-B28B-3EB1EBF5AA3C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8387-4464-45C6-ACA4-312EBDD681AC}" type="datetime1">
              <a:rPr lang="en-US" smtClean="0"/>
              <a:t>09/30/2020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00C0-71B2-4C1E-943E-7D845AA6DBE5}" type="datetime1">
              <a:rPr lang="en-US" smtClean="0"/>
              <a:t>09/30/2020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015-2420-47CC-95AA-5D39B784BB63}" type="datetime1">
              <a:rPr lang="en-US" smtClean="0"/>
              <a:t>09/30/2020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CFD7F076-1E3F-47C0-8EF2-5EE48BF2606B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4.2 COBOL Basics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50BC3-AF4B-4DAB-9C29-C49E597E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99E-674C-4A97-9CAC-EA3CD91B63C6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E863FF2-4331-483A-9D39-F54FB6294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Statement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701D052-EBCC-432F-BA6F-4FDAEE1B7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9906000" cy="3962400"/>
          </a:xfrm>
        </p:spPr>
        <p:txBody>
          <a:bodyPr/>
          <a:lstStyle/>
          <a:p>
            <a:r>
              <a:rPr lang="en-US" altLang="en-US"/>
              <a:t>If you attempt to read from or write to a file that has not yet been opened, program will </a:t>
            </a:r>
            <a:r>
              <a:rPr lang="en-US" altLang="en-US" i="1"/>
              <a:t>ABEND</a:t>
            </a:r>
            <a:r>
              <a:rPr lang="en-US" altLang="en-US"/>
              <a:t> (</a:t>
            </a:r>
            <a:r>
              <a:rPr lang="en-US" altLang="en-US" u="sng"/>
              <a:t>AB</a:t>
            </a:r>
            <a:r>
              <a:rPr lang="en-US" altLang="en-US"/>
              <a:t>normally </a:t>
            </a:r>
            <a:r>
              <a:rPr lang="en-US" altLang="en-US" u="sng"/>
              <a:t>END</a:t>
            </a:r>
            <a:r>
              <a:rPr lang="en-US" altLang="en-US"/>
              <a:t>).</a:t>
            </a:r>
          </a:p>
          <a:p>
            <a:endParaRPr lang="en-US" altLang="en-US" sz="1800"/>
          </a:p>
          <a:p>
            <a:r>
              <a:rPr lang="en-US" altLang="en-US"/>
              <a:t>Each filename must have been referenced by a JCL statement, by a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altLang="en-US"/>
              <a:t> statement, and by an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FD</a:t>
            </a:r>
            <a:r>
              <a:rPr lang="en-US" altLang="en-US"/>
              <a:t> statement prior to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altLang="en-US"/>
              <a:t>.</a:t>
            </a:r>
          </a:p>
          <a:p>
            <a:endParaRPr lang="en-US" altLang="en-US" sz="1800"/>
          </a:p>
          <a:p>
            <a:r>
              <a:rPr lang="en-US" altLang="en-US"/>
              <a:t>Can appear anywhere in program, but typically at beginning of program or just before first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READ/WRITE</a:t>
            </a:r>
            <a:r>
              <a:rPr lang="en-US" altLang="en-US"/>
              <a:t> statement for file.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2B8939-D840-4463-853F-D9319D12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DFDC9E-5050-4922-B35C-C8B1DAAD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89F5-08C4-409E-BC72-23B874833528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4F99AEC-5B2D-4FC3-9C10-CD047B67F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Statement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F114A14-5173-4084-8DE1-D36FAA941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982200" cy="4343400"/>
          </a:xfrm>
        </p:spPr>
        <p:txBody>
          <a:bodyPr/>
          <a:lstStyle/>
          <a:p>
            <a:r>
              <a:rPr lang="en-US" altLang="en-US"/>
              <a:t>Gets the copy of a logical record </a:t>
            </a:r>
          </a:p>
          <a:p>
            <a:endParaRPr lang="en-US" altLang="en-US" sz="1400"/>
          </a:p>
          <a:p>
            <a:pPr lvl="1"/>
            <a:r>
              <a:rPr lang="en-US" altLang="en-US"/>
              <a:t> from an open file and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/>
              <a:t> into the storage area specified in the </a:t>
            </a:r>
            <a:r>
              <a:rPr lang="en-US" altLang="en-US">
                <a:latin typeface="Source Code Pro" panose="020B0509030403020204" pitchFamily="49" charset="0"/>
              </a:rPr>
              <a:t>01</a:t>
            </a:r>
            <a:r>
              <a:rPr lang="en-US" altLang="en-US"/>
              <a:t>-level record </a:t>
            </a:r>
            <a:br>
              <a:rPr lang="en-US" altLang="en-US"/>
            </a:br>
            <a:r>
              <a:rPr lang="en-US" altLang="en-US"/>
              <a:t> description under the </a:t>
            </a:r>
            <a:r>
              <a:rPr lang="en-US" altLang="en-US">
                <a:latin typeface="Source Code Pro" panose="020B0509030403020204" pitchFamily="49" charset="0"/>
              </a:rPr>
              <a:t>FD</a:t>
            </a:r>
            <a:r>
              <a:rPr lang="en-US" altLang="en-US"/>
              <a:t> in the </a:t>
            </a:r>
            <a:r>
              <a:rPr lang="en-US" altLang="en-US">
                <a:latin typeface="Source Code Pro" panose="020B0509030403020204" pitchFamily="49" charset="0"/>
              </a:rPr>
              <a:t>DATA DIVISION.</a:t>
            </a:r>
          </a:p>
          <a:p>
            <a:pPr lvl="1"/>
            <a:endParaRPr lang="en-US" altLang="en-US" sz="1400"/>
          </a:p>
          <a:p>
            <a:r>
              <a:rPr lang="en-US" altLang="en-US"/>
              <a:t>After the read, you can access the fields by the names under the </a:t>
            </a:r>
            <a:r>
              <a:rPr lang="en-US" altLang="en-US">
                <a:latin typeface="Source Code Pro" panose="020B0509030403020204" pitchFamily="49" charset="0"/>
              </a:rPr>
              <a:t>01</a:t>
            </a:r>
            <a:r>
              <a:rPr lang="en-US" altLang="en-US"/>
              <a:t>-level record description.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5375B-99B5-408A-9F58-197406C9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 advAuto="0"/>
      <p:bldP spid="389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65F5A6-70BD-4622-A9D9-E32625EE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DAB8-FCDD-462E-8C7F-8FDF7B4E46E1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A27CB2F-E45B-4AE1-8DFA-A0E512060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Statement (cont.)</a:t>
            </a:r>
            <a:endParaRPr lang="en-US" altLang="en-US" b="1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9FA4E8-C13F-436F-A77D-2BC8CBD7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04143"/>
            <a:ext cx="7848600" cy="4781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+mj-lt"/>
              </a:rPr>
              <a:t>Format:</a:t>
            </a:r>
            <a:endParaRPr lang="en-US" altLang="en-US" sz="1400" b="1">
              <a:latin typeface="+mj-lt"/>
            </a:endParaRPr>
          </a:p>
          <a:p>
            <a:pPr>
              <a:buFontTx/>
              <a:buNone/>
            </a:pPr>
            <a:endParaRPr lang="en-US" altLang="en-US" sz="1000">
              <a:latin typeface="Source Code Pro" panose="020B05090304030202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READ file-name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 AT END do some stuff...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END-READ. </a:t>
            </a:r>
            <a:endParaRPr lang="en-US" altLang="en-US" sz="1400">
              <a:latin typeface="Source Code Pro" panose="020B0509030403020204" pitchFamily="49" charset="0"/>
            </a:endParaRPr>
          </a:p>
          <a:p>
            <a:pPr>
              <a:buFontTx/>
              <a:buNone/>
            </a:pPr>
            <a:endParaRPr lang="en-US" altLang="en-US" sz="1000"/>
          </a:p>
          <a:p>
            <a:pPr marL="0" indent="0">
              <a:buNone/>
            </a:pPr>
            <a:r>
              <a:rPr lang="en-US" altLang="en-US" b="1"/>
              <a:t>Example:</a:t>
            </a:r>
            <a:endParaRPr lang="en-US" altLang="en-US" sz="1400" b="1"/>
          </a:p>
          <a:p>
            <a:endParaRPr lang="en-US" altLang="en-US" sz="1000"/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READ CUSTOMER-FILE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 AT END MOVE 'Y' TO EOF-FLAG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END-READ.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26087-BDAE-4BCF-836B-D5F5D74A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BF3AE9-21F7-404D-8CE4-FAB222F6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C2DC-9C0A-46F3-9283-6EAB5D63EE92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BFAC986-0B31-4465-B966-A6A302536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Statement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39466D-FA0B-407E-988E-1AED83B3D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10134600" cy="3810000"/>
          </a:xfrm>
        </p:spPr>
        <p:txBody>
          <a:bodyPr/>
          <a:lstStyle/>
          <a:p>
            <a:r>
              <a:rPr lang="en-US" altLang="en-US"/>
              <a:t>If </a:t>
            </a:r>
            <a:r>
              <a:rPr lang="en-US" altLang="en-US" i="1"/>
              <a:t>end-of-file</a:t>
            </a:r>
            <a:r>
              <a:rPr lang="en-US" altLang="en-US"/>
              <a:t> is encountered, the statement(s) following the </a:t>
            </a:r>
            <a:br>
              <a:rPr lang="en-US" altLang="en-US"/>
            </a:br>
            <a:r>
              <a:rPr lang="en-US" altLang="en-US">
                <a:latin typeface="Source Code Pro" panose="020B0509030403020204" pitchFamily="49" charset="0"/>
              </a:rPr>
              <a:t>AT END</a:t>
            </a:r>
            <a:r>
              <a:rPr lang="en-US" altLang="en-US"/>
              <a:t> clause are executed.</a:t>
            </a:r>
          </a:p>
          <a:p>
            <a:endParaRPr lang="en-US" altLang="en-US" sz="1800"/>
          </a:p>
          <a:p>
            <a:r>
              <a:rPr lang="en-US" altLang="en-US"/>
              <a:t>The scope terminator </a:t>
            </a:r>
            <a:r>
              <a:rPr lang="en-US" altLang="en-US">
                <a:latin typeface="Source Code Pro" panose="020B0509030403020204" pitchFamily="49" charset="0"/>
              </a:rPr>
              <a:t>END-READ</a:t>
            </a:r>
            <a:r>
              <a:rPr lang="en-US" altLang="en-US"/>
              <a:t> is optional (but required in 465).</a:t>
            </a:r>
          </a:p>
          <a:p>
            <a:endParaRPr lang="en-US" altLang="en-US" sz="1800"/>
          </a:p>
          <a:p>
            <a:r>
              <a:rPr lang="en-US" altLang="en-US"/>
              <a:t>With top-driven loops (required in 465), a </a:t>
            </a:r>
            <a:r>
              <a:rPr lang="en-US" altLang="en-US" b="1" i="1"/>
              <a:t>priming </a:t>
            </a:r>
            <a:r>
              <a:rPr lang="en-US" altLang="en-US" b="1">
                <a:latin typeface="Source Code Pro" panose="020B0509030403020204" pitchFamily="49" charset="0"/>
              </a:rPr>
              <a:t>READ</a:t>
            </a:r>
            <a:r>
              <a:rPr lang="en-US" altLang="en-US"/>
              <a:t> is necessary outside of the main loop, then another read at the bottom of the processing loop...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266DA-B06D-4B07-874C-8E5A027B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9CA2BB62-25D5-4B52-A2DB-5031BA8A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9A01-95E4-4D6A-9CED-F4F1289F4AB5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7B3855A-4BCB-4113-BEA9-060DF7AAD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Read Loop Flowchart</a:t>
            </a:r>
          </a:p>
        </p:txBody>
      </p:sp>
      <p:grpSp>
        <p:nvGrpSpPr>
          <p:cNvPr id="95264" name="Group 32">
            <a:extLst>
              <a:ext uri="{FF2B5EF4-FFF2-40B4-BE49-F238E27FC236}">
                <a16:creationId xmlns:a16="http://schemas.microsoft.com/office/drawing/2014/main" id="{70600CC9-CDB7-4C0B-A7D4-93248B4ECB4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288900"/>
            <a:ext cx="2765425" cy="4807100"/>
            <a:chOff x="575" y="192"/>
            <a:chExt cx="2271" cy="3888"/>
          </a:xfrm>
        </p:grpSpPr>
        <p:sp>
          <p:nvSpPr>
            <p:cNvPr id="95238" name="AutoShape 6">
              <a:extLst>
                <a:ext uri="{FF2B5EF4-FFF2-40B4-BE49-F238E27FC236}">
                  <a16:creationId xmlns:a16="http://schemas.microsoft.com/office/drawing/2014/main" id="{1D74C953-9415-4CEA-B799-69DB6C2A5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275"/>
              <a:ext cx="1100" cy="48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5239" name="AutoShape 7">
              <a:extLst>
                <a:ext uri="{FF2B5EF4-FFF2-40B4-BE49-F238E27FC236}">
                  <a16:creationId xmlns:a16="http://schemas.microsoft.com/office/drawing/2014/main" id="{55718C9C-3C60-47BF-A6B6-4EC55D68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316"/>
              <a:ext cx="1334" cy="556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PRINT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TOTALS</a:t>
              </a:r>
              <a:endParaRPr lang="en-US" altLang="en-US" sz="100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5242" name="AutoShape 10">
              <a:extLst>
                <a:ext uri="{FF2B5EF4-FFF2-40B4-BE49-F238E27FC236}">
                  <a16:creationId xmlns:a16="http://schemas.microsoft.com/office/drawing/2014/main" id="{D53CF1F0-563F-4FD3-9BEC-51BDB6009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372"/>
              <a:ext cx="1100" cy="62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EOF?</a:t>
              </a:r>
              <a:endParaRPr lang="en-US" altLang="en-US" sz="100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5244" name="AutoShape 12">
              <a:extLst>
                <a:ext uri="{FF2B5EF4-FFF2-40B4-BE49-F238E27FC236}">
                  <a16:creationId xmlns:a16="http://schemas.microsoft.com/office/drawing/2014/main" id="{6B41BC54-4FA0-4BF0-A290-1CA55C0C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470"/>
              <a:ext cx="1320" cy="555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 </a:t>
              </a: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READ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FIRST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RECORD</a:t>
              </a:r>
            </a:p>
          </p:txBody>
        </p:sp>
        <p:cxnSp>
          <p:nvCxnSpPr>
            <p:cNvPr id="95247" name="AutoShape 15">
              <a:extLst>
                <a:ext uri="{FF2B5EF4-FFF2-40B4-BE49-F238E27FC236}">
                  <a16:creationId xmlns:a16="http://schemas.microsoft.com/office/drawing/2014/main" id="{9220A577-CAA3-498A-801A-3F367BD307C1}"/>
                </a:ext>
              </a:extLst>
            </p:cNvPr>
            <p:cNvCxnSpPr>
              <a:cxnSpLocks noChangeShapeType="1"/>
              <a:endCxn id="95244" idx="1"/>
            </p:cNvCxnSpPr>
            <p:nvPr/>
          </p:nvCxnSpPr>
          <p:spPr bwMode="auto">
            <a:xfrm>
              <a:off x="1588" y="192"/>
              <a:ext cx="0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248" name="AutoShape 16">
              <a:extLst>
                <a:ext uri="{FF2B5EF4-FFF2-40B4-BE49-F238E27FC236}">
                  <a16:creationId xmlns:a16="http://schemas.microsoft.com/office/drawing/2014/main" id="{8533A31E-A7A6-41E0-B902-B90584819D26}"/>
                </a:ext>
              </a:extLst>
            </p:cNvPr>
            <p:cNvCxnSpPr>
              <a:cxnSpLocks noChangeShapeType="1"/>
              <a:stCxn id="95244" idx="4"/>
              <a:endCxn id="95242" idx="0"/>
            </p:cNvCxnSpPr>
            <p:nvPr/>
          </p:nvCxnSpPr>
          <p:spPr bwMode="auto">
            <a:xfrm>
              <a:off x="1589" y="1025"/>
              <a:ext cx="0" cy="3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249" name="AutoShape 17">
              <a:extLst>
                <a:ext uri="{FF2B5EF4-FFF2-40B4-BE49-F238E27FC236}">
                  <a16:creationId xmlns:a16="http://schemas.microsoft.com/office/drawing/2014/main" id="{1E713FD9-2335-403B-AE7A-700940484FF3}"/>
                </a:ext>
              </a:extLst>
            </p:cNvPr>
            <p:cNvCxnSpPr>
              <a:cxnSpLocks noChangeShapeType="1"/>
              <a:stCxn id="95242" idx="2"/>
              <a:endCxn id="95238" idx="0"/>
            </p:cNvCxnSpPr>
            <p:nvPr/>
          </p:nvCxnSpPr>
          <p:spPr bwMode="auto">
            <a:xfrm>
              <a:off x="1589" y="1997"/>
              <a:ext cx="0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250" name="AutoShape 18">
              <a:extLst>
                <a:ext uri="{FF2B5EF4-FFF2-40B4-BE49-F238E27FC236}">
                  <a16:creationId xmlns:a16="http://schemas.microsoft.com/office/drawing/2014/main" id="{70DE06C7-72C9-4934-9769-37FFE7242ACC}"/>
                </a:ext>
              </a:extLst>
            </p:cNvPr>
            <p:cNvCxnSpPr>
              <a:cxnSpLocks noChangeShapeType="1"/>
              <a:stCxn id="95238" idx="2"/>
            </p:cNvCxnSpPr>
            <p:nvPr/>
          </p:nvCxnSpPr>
          <p:spPr bwMode="auto">
            <a:xfrm rot="16200000" flipV="1">
              <a:off x="318" y="1490"/>
              <a:ext cx="1528" cy="1013"/>
            </a:xfrm>
            <a:prstGeom prst="bentConnector3">
              <a:avLst>
                <a:gd name="adj1" fmla="val -1363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251" name="Line 19">
              <a:extLst>
                <a:ext uri="{FF2B5EF4-FFF2-40B4-BE49-F238E27FC236}">
                  <a16:creationId xmlns:a16="http://schemas.microsoft.com/office/drawing/2014/main" id="{470A478D-66C7-4F64-ABED-D4D5A4855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233"/>
              <a:ext cx="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252" name="AutoShape 20">
              <a:extLst>
                <a:ext uri="{FF2B5EF4-FFF2-40B4-BE49-F238E27FC236}">
                  <a16:creationId xmlns:a16="http://schemas.microsoft.com/office/drawing/2014/main" id="{C8F86441-536A-4388-94FC-86FAB177B232}"/>
                </a:ext>
              </a:extLst>
            </p:cNvPr>
            <p:cNvCxnSpPr>
              <a:cxnSpLocks noChangeShapeType="1"/>
              <a:stCxn id="95239" idx="4"/>
            </p:cNvCxnSpPr>
            <p:nvPr/>
          </p:nvCxnSpPr>
          <p:spPr bwMode="auto">
            <a:xfrm>
              <a:off x="1586" y="3872"/>
              <a:ext cx="0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253" name="AutoShape 21">
              <a:extLst>
                <a:ext uri="{FF2B5EF4-FFF2-40B4-BE49-F238E27FC236}">
                  <a16:creationId xmlns:a16="http://schemas.microsoft.com/office/drawing/2014/main" id="{E1649946-1FC4-4A84-BEA4-BCD4983E65F8}"/>
                </a:ext>
              </a:extLst>
            </p:cNvPr>
            <p:cNvCxnSpPr>
              <a:cxnSpLocks noChangeShapeType="1"/>
              <a:stCxn id="95242" idx="3"/>
            </p:cNvCxnSpPr>
            <p:nvPr/>
          </p:nvCxnSpPr>
          <p:spPr bwMode="auto">
            <a:xfrm>
              <a:off x="2138" y="1685"/>
              <a:ext cx="700" cy="142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254" name="Line 22">
              <a:extLst>
                <a:ext uri="{FF2B5EF4-FFF2-40B4-BE49-F238E27FC236}">
                  <a16:creationId xmlns:a16="http://schemas.microsoft.com/office/drawing/2014/main" id="{45E25133-1C38-4B3D-A459-23ABA2F7C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108"/>
              <a:ext cx="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Line 23">
              <a:extLst>
                <a:ext uri="{FF2B5EF4-FFF2-40B4-BE49-F238E27FC236}">
                  <a16:creationId xmlns:a16="http://schemas.microsoft.com/office/drawing/2014/main" id="{D8ED4195-2EF0-4EBC-8BFF-4C6992FFC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2" y="3108"/>
              <a:ext cx="1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Text Box 24">
              <a:extLst>
                <a:ext uri="{FF2B5EF4-FFF2-40B4-BE49-F238E27FC236}">
                  <a16:creationId xmlns:a16="http://schemas.microsoft.com/office/drawing/2014/main" id="{7C82C6C0-034F-4B6D-A275-B5FAB8940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1477"/>
              <a:ext cx="38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2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YES</a:t>
              </a:r>
            </a:p>
          </p:txBody>
        </p:sp>
        <p:sp>
          <p:nvSpPr>
            <p:cNvPr id="95257" name="Text Box 25">
              <a:extLst>
                <a:ext uri="{FF2B5EF4-FFF2-40B4-BE49-F238E27FC236}">
                  <a16:creationId xmlns:a16="http://schemas.microsoft.com/office/drawing/2014/main" id="{BA5E3CF2-B35F-4D30-8A4E-5A06AE73B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2014"/>
              <a:ext cx="3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2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NO</a:t>
              </a:r>
            </a:p>
          </p:txBody>
        </p:sp>
        <p:sp>
          <p:nvSpPr>
            <p:cNvPr id="95261" name="Line 29">
              <a:extLst>
                <a:ext uri="{FF2B5EF4-FFF2-40B4-BE49-F238E27FC236}">
                  <a16:creationId xmlns:a16="http://schemas.microsoft.com/office/drawing/2014/main" id="{9E5F7537-BE6F-4786-A7EA-019EC0B18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Rectangle 30">
              <a:extLst>
                <a:ext uri="{FF2B5EF4-FFF2-40B4-BE49-F238E27FC236}">
                  <a16:creationId xmlns:a16="http://schemas.microsoft.com/office/drawing/2014/main" id="{C31E9CC3-76D6-405E-8ECA-AD7E8542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2271"/>
              <a:ext cx="86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PROCESS</a:t>
              </a:r>
            </a:p>
          </p:txBody>
        </p:sp>
      </p:grpSp>
      <p:sp>
        <p:nvSpPr>
          <p:cNvPr id="95263" name="AutoShape 31">
            <a:extLst>
              <a:ext uri="{FF2B5EF4-FFF2-40B4-BE49-F238E27FC236}">
                <a16:creationId xmlns:a16="http://schemas.microsoft.com/office/drawing/2014/main" id="{61FCFA91-C084-4EA9-890A-F6128023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590869"/>
            <a:ext cx="2438400" cy="1371600"/>
          </a:xfrm>
          <a:prstGeom prst="wedgeRoundRectCallout">
            <a:avLst>
              <a:gd name="adj1" fmla="val -147052"/>
              <a:gd name="adj2" fmla="val -6907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+mj-lt"/>
              </a:rPr>
              <a:t>Another </a:t>
            </a: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</a:p>
          <a:p>
            <a:pPr algn="ctr"/>
            <a:r>
              <a:rPr lang="en-US" altLang="en-US" sz="2400">
                <a:latin typeface="+mj-lt"/>
              </a:rPr>
              <a:t>inside subroutine, </a:t>
            </a:r>
          </a:p>
          <a:p>
            <a:pPr algn="ctr"/>
            <a:r>
              <a:rPr lang="en-US" altLang="en-US" sz="2400">
                <a:latin typeface="+mj-lt"/>
              </a:rPr>
              <a:t>near the end.</a:t>
            </a:r>
          </a:p>
        </p:txBody>
      </p:sp>
      <p:sp>
        <p:nvSpPr>
          <p:cNvPr id="95265" name="AutoShape 33">
            <a:extLst>
              <a:ext uri="{FF2B5EF4-FFF2-40B4-BE49-F238E27FC236}">
                <a16:creationId xmlns:a16="http://schemas.microsoft.com/office/drawing/2014/main" id="{7873A5E2-E386-40B7-99B2-144DC017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2438400" cy="1371600"/>
          </a:xfrm>
          <a:prstGeom prst="wedgeRoundRectCallout">
            <a:avLst>
              <a:gd name="adj1" fmla="val -145369"/>
              <a:gd name="adj2" fmla="val -63389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+mj-lt"/>
              </a:rPr>
              <a:t>Priming </a:t>
            </a: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E3A618-0F2A-4094-9841-20AF03AD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63" grpId="0" animBg="1" autoUpdateAnimBg="0"/>
      <p:bldP spid="952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69ED51-9FAF-474C-8ECD-6237EE20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FB96-05BD-40DA-A28F-5EC1DB96EF9D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1619026-9E43-4F60-8A51-708A3187B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 Statement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428C789-50EE-467B-9414-46C2E06BC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210800" cy="4114800"/>
          </a:xfrm>
        </p:spPr>
        <p:txBody>
          <a:bodyPr/>
          <a:lstStyle/>
          <a:p>
            <a:r>
              <a:rPr lang="en-US" altLang="en-US"/>
              <a:t>Produces the output.</a:t>
            </a:r>
          </a:p>
          <a:p>
            <a:endParaRPr lang="en-US" altLang="en-US" sz="1400"/>
          </a:p>
          <a:p>
            <a:r>
              <a:rPr lang="en-US" altLang="en-US"/>
              <a:t>Copies data from the logical record in the program to the file on </a:t>
            </a:r>
            <a:br>
              <a:rPr lang="en-US" altLang="en-US"/>
            </a:br>
            <a:r>
              <a:rPr lang="en-US" altLang="en-US"/>
              <a:t>DASD (Direct Access Storage Devide) or output device like the monitor and printer. </a:t>
            </a:r>
          </a:p>
          <a:p>
            <a:endParaRPr lang="en-US" altLang="en-US" sz="1400"/>
          </a:p>
          <a:p>
            <a:r>
              <a:rPr lang="en-US" altLang="en-US" b="1"/>
              <a:t>Format: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WRITE record-name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[FROM data-name] [AFTER PAGE/n].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1BDBD-9CCA-49E6-9D4B-8DA9D8E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 advAuto="0"/>
      <p:bldP spid="3789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B6C3BD-9CDF-43CD-84F9-B588992C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859B-49A4-4738-8922-454830819A2E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68FC0AF0-FC5F-4A49-8148-8397CA50D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 Statement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2B9DDB7-B95C-4E1B-9AC5-EF56E397D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9525000" cy="2438400"/>
          </a:xfrm>
        </p:spPr>
        <p:txBody>
          <a:bodyPr>
            <a:normAutofit/>
          </a:bodyPr>
          <a:lstStyle/>
          <a:p>
            <a:pPr marL="514350" indent="-457200"/>
            <a:r>
              <a:rPr lang="en-US" altLang="en-US"/>
              <a:t>We use only </a:t>
            </a:r>
            <a:r>
              <a:rPr lang="en-US" altLang="en-US">
                <a:latin typeface="Source Code Pro" panose="020B0509030403020204" pitchFamily="49" charset="0"/>
              </a:rPr>
              <a:t>AFTER</a:t>
            </a:r>
            <a:r>
              <a:rPr lang="en-US" altLang="en-US"/>
              <a:t>.</a:t>
            </a:r>
          </a:p>
          <a:p>
            <a:pPr marL="514350" indent="-457200"/>
            <a:endParaRPr lang="en-US" altLang="en-US" sz="1800"/>
          </a:p>
          <a:p>
            <a:pPr marL="514350" indent="-457200"/>
            <a:r>
              <a:rPr lang="en-US" altLang="en-US"/>
              <a:t>Do not use the </a:t>
            </a:r>
            <a:r>
              <a:rPr lang="en-US" altLang="en-US">
                <a:latin typeface="Source Code Pro" panose="020B0509030403020204" pitchFamily="49" charset="0"/>
              </a:rPr>
              <a:t>BEFORE</a:t>
            </a:r>
            <a:r>
              <a:rPr lang="en-US" altLang="en-US"/>
              <a:t> phrase with </a:t>
            </a:r>
            <a:r>
              <a:rPr lang="en-US" altLang="en-US">
                <a:latin typeface="Source Code Pro" panose="020B0509030403020204" pitchFamily="49" charset="0"/>
              </a:rPr>
              <a:t>WRITE</a:t>
            </a:r>
            <a:r>
              <a:rPr lang="en-US" altLang="en-US"/>
              <a:t>; it can cause problems.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7ECEF4-6342-461D-B06D-91FBE58B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36F563-06B1-4564-8225-E268874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9607-651E-4E17-BD45-2AE7C30626FF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18B9445-9D0C-466F-B479-B2A5BD61D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 Statement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2BDA393-C306-4AC5-995D-791D1D097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8204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/>
              <a:t>Examples: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>
                <a:latin typeface="Source Code Pro" panose="020B0509030403020204" pitchFamily="49" charset="0"/>
              </a:rPr>
              <a:t>WRITE REPORT-RECORD FROM PAGE-HEADER AFTER PAGE.</a:t>
            </a:r>
          </a:p>
          <a:p>
            <a:pPr marL="0" indent="0">
              <a:buNone/>
            </a:pPr>
            <a:r>
              <a:rPr lang="en-US" altLang="en-US">
                <a:latin typeface="Source Code Pro" panose="020B0509030403020204" pitchFamily="49" charset="0"/>
              </a:rPr>
              <a:t>WRITE REPORT-RECORD FROM SUB-HEADER-1 AFTER 1.</a:t>
            </a:r>
          </a:p>
          <a:p>
            <a:pPr marL="0" indent="0">
              <a:buNone/>
            </a:pPr>
            <a:r>
              <a:rPr lang="en-US" altLang="en-US">
                <a:latin typeface="Source Code Pro" panose="020B0509030403020204" pitchFamily="49" charset="0"/>
              </a:rPr>
              <a:t>WRITE REPORT-RECORD FROM COLUMN-HEADER-1 AFTER 2.</a:t>
            </a:r>
          </a:p>
          <a:p>
            <a:pPr marL="0" indent="0">
              <a:buNone/>
            </a:pPr>
            <a:r>
              <a:rPr lang="en-US" altLang="en-US">
                <a:latin typeface="Source Code Pro" panose="020B0509030403020204" pitchFamily="49" charset="0"/>
              </a:rPr>
              <a:t>WRITE REPORT-RECORD FROM COLUMN-HEADER-2 AFTER 1.</a:t>
            </a:r>
          </a:p>
          <a:p>
            <a:pPr marL="0" indent="0">
              <a:buNone/>
            </a:pPr>
            <a:r>
              <a:rPr lang="en-US" altLang="en-US">
                <a:latin typeface="Source Code Pro" panose="020B0509030403020204" pitchFamily="49" charset="0"/>
              </a:rPr>
              <a:t>WRITE REPORT-RECORD FROM HYPHENS-1 AFTER 1.</a:t>
            </a:r>
            <a:br>
              <a:rPr lang="en-US" altLang="en-US">
                <a:latin typeface="Source Code Pro" panose="020B0509030403020204" pitchFamily="49" charset="0"/>
              </a:rPr>
            </a:b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WRITE REPORT-RECORD FROM CUST-DETAIL-LINE AFTER 2.</a:t>
            </a:r>
          </a:p>
          <a:p>
            <a:pPr marL="0" indent="0">
              <a:buNone/>
            </a:pPr>
            <a:r>
              <a:rPr lang="en-US" altLang="en-US">
                <a:latin typeface="Source Code Pro" panose="020B0509030403020204" pitchFamily="49" charset="0"/>
              </a:rPr>
              <a:t>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E07D5-0E53-479F-802F-3138401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6CF9F0-5E0D-474A-8B53-BAB2B1F2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D5DD-8296-4E90-8122-05AD84A83432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1DFB29D-81D7-4FB2-8308-B30A15AA9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</a:t>
            </a:r>
            <a:endParaRPr lang="en-US" altLang="en-US" b="1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DB7A91-D24E-4D79-AFF4-5D9F0E358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9677400" cy="2438400"/>
          </a:xfrm>
        </p:spPr>
        <p:txBody>
          <a:bodyPr/>
          <a:lstStyle/>
          <a:p>
            <a:r>
              <a:rPr lang="en-US" altLang="en-US"/>
              <a:t>Copies data from one location to one or more other locations.</a:t>
            </a:r>
          </a:p>
          <a:p>
            <a:endParaRPr lang="en-US" altLang="en-US"/>
          </a:p>
          <a:p>
            <a:r>
              <a:rPr lang="en-US" altLang="en-US"/>
              <a:t>Original copy remains intact and unaltered.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8E68A6-F0BD-4A9F-B596-4D9B973C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 advAuto="0"/>
      <p:bldP spid="471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3126EE-72E2-4E40-94EB-1CCB3D53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C313-5DF6-428F-9E6F-159C535F56E3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CFF07D9-E48D-4F5C-B297-E041DDCB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4D13A08-25FD-41FD-9A92-51046577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55132"/>
            <a:ext cx="10464800" cy="47875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>
                <a:latin typeface="+mj-lt"/>
              </a:rPr>
              <a:t>Format:</a:t>
            </a:r>
            <a:br>
              <a:rPr lang="en-US" altLang="en-US" sz="1400">
                <a:latin typeface="+mj-lt"/>
              </a:rPr>
            </a:br>
            <a:br>
              <a:rPr lang="en-US" altLang="en-US" sz="1400">
                <a:latin typeface="+mj-lt"/>
              </a:rPr>
            </a:br>
            <a:r>
              <a:rPr lang="en-US" altLang="en-US">
                <a:latin typeface="Source Code Pro" panose="020B0509030403020204" pitchFamily="49" charset="0"/>
              </a:rPr>
              <a:t>MOVE name/literal TO name1 name2...</a:t>
            </a:r>
            <a:endParaRPr lang="en-US" altLang="en-US" sz="1400">
              <a:latin typeface="Source Code Pro" panose="020B0509030403020204" pitchFamily="49" charset="0"/>
            </a:endParaRPr>
          </a:p>
          <a:p>
            <a:pPr>
              <a:buFontTx/>
              <a:buNone/>
            </a:pPr>
            <a:endParaRPr lang="en-US" altLang="en-US" sz="140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en-US" b="1"/>
              <a:t>Examples:</a:t>
            </a:r>
            <a:endParaRPr lang="en-US" altLang="en-US" sz="1400" b="1"/>
          </a:p>
          <a:p>
            <a:endParaRPr lang="en-US" altLang="en-US" sz="1400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Source Code Pro" panose="020B0509030403020204" pitchFamily="49" charset="0"/>
              </a:rPr>
              <a:t>MOVE IN-CUSTOMER-NBR TO OUT-CUSTOMER-NBR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                      SAVE-CUSTOMER-NBR.</a:t>
            </a:r>
            <a:endParaRPr lang="en-US" altLang="en-US" sz="2400">
              <a:latin typeface="Source Code Pro" panose="020B05090304030202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MOVE 0 TO LINE-CTR. 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MOVE 'CUSTOMER REPORT' TO PAGE-HEADER-NME.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MOVE 0 TO SALES-TOTAL.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32444-DC75-4029-A41D-E969418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3BF058-99DC-4732-A739-F3914EF7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7FB7-4530-4DEC-B4AC-34255A85B54C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0473531-5262-45E7-BC1D-B13102D13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Leveling Revisited</a:t>
            </a:r>
            <a:endParaRPr lang="en-US" altLang="en-US" b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738E59-E6C3-4D7C-85DF-CEDBA1D22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074400" cy="4343400"/>
          </a:xfrm>
        </p:spPr>
        <p:txBody>
          <a:bodyPr/>
          <a:lstStyle/>
          <a:p>
            <a:r>
              <a:rPr lang="en-US" altLang="en-US" i="1"/>
              <a:t>Group item</a:t>
            </a:r>
            <a:r>
              <a:rPr lang="en-US" altLang="en-US"/>
              <a:t> (composite item) is one that is further subdivided; </a:t>
            </a:r>
            <a:br>
              <a:rPr lang="en-US" altLang="en-US"/>
            </a:br>
            <a:r>
              <a:rPr lang="en-US" altLang="en-US"/>
              <a:t>i.e., has no picture clause.</a:t>
            </a:r>
          </a:p>
          <a:p>
            <a:endParaRPr lang="en-US" altLang="en-US" sz="1400"/>
          </a:p>
          <a:p>
            <a:pPr lvl="1"/>
            <a:r>
              <a:rPr lang="en-US" altLang="en-US"/>
              <a:t>Example: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CUSTOMER-NME</a:t>
            </a:r>
            <a:r>
              <a:rPr lang="en-US" altLang="en-US"/>
              <a:t> breaks down into 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CUSTOMER-FIRST-NME</a:t>
            </a:r>
            <a:r>
              <a:rPr lang="en-US" altLang="en-US"/>
              <a:t> and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CUSTOMER-LAST-NME</a:t>
            </a:r>
            <a:r>
              <a:rPr lang="en-US" altLang="en-US"/>
              <a:t>.</a:t>
            </a:r>
          </a:p>
          <a:p>
            <a:pPr lvl="1"/>
            <a:endParaRPr lang="en-US" altLang="en-US" sz="1400"/>
          </a:p>
          <a:p>
            <a:r>
              <a:rPr lang="en-US" altLang="en-US" i="1"/>
              <a:t>Elementary data item</a:t>
            </a:r>
            <a:r>
              <a:rPr lang="en-US" altLang="en-US"/>
              <a:t> is one that is </a:t>
            </a:r>
            <a:r>
              <a:rPr lang="en-US" altLang="en-US" i="1"/>
              <a:t>not</a:t>
            </a:r>
            <a:r>
              <a:rPr lang="en-US" altLang="en-US"/>
              <a:t> further divided, i.e., it </a:t>
            </a:r>
            <a:r>
              <a:rPr lang="en-US" altLang="en-US" i="1"/>
              <a:t>has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 picture clause. </a:t>
            </a:r>
          </a:p>
          <a:p>
            <a:endParaRPr lang="en-US" altLang="en-US" sz="1400"/>
          </a:p>
          <a:p>
            <a:pPr lvl="1"/>
            <a:r>
              <a:rPr lang="en-US" altLang="en-US"/>
              <a:t>Examples: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CUSTOMER-FIRST-NME</a:t>
            </a:r>
            <a:r>
              <a:rPr lang="en-US" altLang="en-US"/>
              <a:t> or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CUSTOMER-LAST-NME</a:t>
            </a:r>
            <a:r>
              <a:rPr lang="en-US" altLang="en-US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4E26FD-08CF-44B0-97C3-A04B3EFC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 advAuto="0"/>
      <p:bldP spid="1945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71CACE-FCB5-4379-9C50-05758B4F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5DD-6F0B-4054-AA08-7C641A8377FF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17BA2DC-15C0-4594-891B-806EAEB7E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D2A59CB-844C-440F-89D5-C5593F046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210800" cy="4419600"/>
          </a:xfrm>
        </p:spPr>
        <p:txBody>
          <a:bodyPr/>
          <a:lstStyle/>
          <a:p>
            <a:r>
              <a:rPr lang="en-US" altLang="en-US"/>
              <a:t>Can move group items (but treats whole thing as alphanumeric, </a:t>
            </a:r>
            <a:br>
              <a:rPr lang="en-US" altLang="en-US"/>
            </a:br>
            <a:r>
              <a:rPr lang="en-US" altLang="en-US"/>
              <a:t>so </a:t>
            </a:r>
            <a:r>
              <a:rPr lang="en-US" altLang="en-US" i="1"/>
              <a:t>careful</a:t>
            </a:r>
            <a:r>
              <a:rPr lang="en-US" altLang="en-US"/>
              <a:t>!) and elementary items.</a:t>
            </a:r>
          </a:p>
          <a:p>
            <a:endParaRPr lang="en-US" altLang="en-US" sz="1400"/>
          </a:p>
          <a:p>
            <a:r>
              <a:rPr lang="en-US" altLang="en-US"/>
              <a:t>Valid types of moves:</a:t>
            </a:r>
          </a:p>
          <a:p>
            <a:pPr lvl="1"/>
            <a:r>
              <a:rPr lang="en-US" altLang="en-US"/>
              <a:t>Alphanumeric               alphanumeric</a:t>
            </a:r>
          </a:p>
          <a:p>
            <a:pPr lvl="1"/>
            <a:r>
              <a:rPr lang="en-US" altLang="en-US"/>
              <a:t>Alphabetic</a:t>
            </a:r>
            <a:r>
              <a:rPr lang="en-US" altLang="en-US">
                <a:sym typeface="Symbol" panose="05050102010706020507" pitchFamily="18" charset="2"/>
              </a:rPr>
              <a:t>               alphabetic, alphanumeric</a:t>
            </a:r>
            <a:endParaRPr lang="en-US" altLang="en-US"/>
          </a:p>
          <a:p>
            <a:pPr lvl="1"/>
            <a:r>
              <a:rPr lang="en-US" altLang="en-US"/>
              <a:t>Numeric               numeric, numeric-edited (more later), and alphanumeric (integers only). </a:t>
            </a:r>
          </a:p>
          <a:p>
            <a:pPr lvl="1"/>
            <a:r>
              <a:rPr lang="en-US" altLang="en-US"/>
              <a:t>Numeric edited               alphanumeric, numeric.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E02479-B6BE-418E-9C33-8337A714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25E2F5-7EAC-4B2D-BAB1-5EA6E41972F3}"/>
              </a:ext>
            </a:extLst>
          </p:cNvPr>
          <p:cNvCxnSpPr>
            <a:cxnSpLocks/>
          </p:cNvCxnSpPr>
          <p:nvPr/>
        </p:nvCxnSpPr>
        <p:spPr>
          <a:xfrm>
            <a:off x="3581400" y="3505200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C5453-9A51-4D7A-BD33-67ED319960F0}"/>
              </a:ext>
            </a:extLst>
          </p:cNvPr>
          <p:cNvCxnSpPr>
            <a:cxnSpLocks/>
          </p:cNvCxnSpPr>
          <p:nvPr/>
        </p:nvCxnSpPr>
        <p:spPr>
          <a:xfrm>
            <a:off x="3124200" y="4038600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DEF71E-1E39-4C7F-8F68-3128383FFBE5}"/>
              </a:ext>
            </a:extLst>
          </p:cNvPr>
          <p:cNvCxnSpPr>
            <a:cxnSpLocks/>
          </p:cNvCxnSpPr>
          <p:nvPr/>
        </p:nvCxnSpPr>
        <p:spPr>
          <a:xfrm>
            <a:off x="2819400" y="4572000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986744-12A6-4C50-8ED6-D6B5B681438E}"/>
              </a:ext>
            </a:extLst>
          </p:cNvPr>
          <p:cNvCxnSpPr>
            <a:cxnSpLocks/>
          </p:cNvCxnSpPr>
          <p:nvPr/>
        </p:nvCxnSpPr>
        <p:spPr>
          <a:xfrm>
            <a:off x="3752850" y="5486400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7583E7-E662-48B5-B7E9-6C0BF4E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418-B0D2-42D8-97BA-0970EE59AD8B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669DD9-1607-4842-A97E-DA4F978A7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C7FC7A7-BA09-4DE6-8752-58EF9D93D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9372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/>
              <a:t>But what if different lengths or formats are involved?!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79814-A0B5-4007-ACD5-B0CC6314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5">
            <a:extLst>
              <a:ext uri="{FF2B5EF4-FFF2-40B4-BE49-F238E27FC236}">
                <a16:creationId xmlns:a16="http://schemas.microsoft.com/office/drawing/2014/main" id="{BCE7D25B-79AA-45B1-A6F0-1A5F9D2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9D4-BBD0-4257-826C-E4C09E1259E1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91520F4-A185-4A4B-B304-264EF906C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A98E1E3-53DE-4F74-93EF-6011FF0AC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1049000" cy="4665664"/>
          </a:xfrm>
        </p:spPr>
        <p:txBody>
          <a:bodyPr/>
          <a:lstStyle/>
          <a:p>
            <a:r>
              <a:rPr lang="en-US" altLang="en-US"/>
              <a:t>Alphanumeric Field                  Alphanumeric Field</a:t>
            </a:r>
          </a:p>
          <a:p>
            <a:endParaRPr lang="en-US" altLang="en-US" sz="800"/>
          </a:p>
          <a:p>
            <a:pPr lvl="1"/>
            <a:r>
              <a:rPr lang="en-US" altLang="en-US"/>
              <a:t> Copies one character at a time, from left to right.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 Pads with blanks if receiving field bigger.</a:t>
            </a:r>
          </a:p>
          <a:p>
            <a:pPr lvl="1"/>
            <a:endParaRPr lang="en-US" altLang="en-US" sz="800">
              <a:latin typeface="+mj-lt"/>
              <a:ea typeface="Source Code Pro" panose="020B0509030403020204" pitchFamily="49" charset="0"/>
            </a:endParaRPr>
          </a:p>
          <a:p>
            <a:pPr lvl="1"/>
            <a:r>
              <a:rPr lang="en-US" altLang="en-US"/>
              <a:t> Truncates characters on right if receiving field smaller. </a:t>
            </a:r>
          </a:p>
          <a:p>
            <a:pPr lvl="1"/>
            <a:endParaRPr lang="en-US" altLang="en-US" sz="800"/>
          </a:p>
          <a:p>
            <a:pPr marL="514350" indent="-457200"/>
            <a:r>
              <a:rPr lang="en-US" altLang="en-US"/>
              <a:t>Examples: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u="sng">
                <a:solidFill>
                  <a:srgbClr val="0000FF"/>
                </a:solidFill>
              </a:rPr>
              <a:t>Sending Field</a:t>
            </a:r>
            <a:r>
              <a:rPr lang="en-US" altLang="en-US">
                <a:solidFill>
                  <a:srgbClr val="0000FF"/>
                </a:solidFill>
              </a:rPr>
              <a:t>				</a:t>
            </a:r>
            <a:r>
              <a:rPr lang="en-US" altLang="en-US" u="sng">
                <a:solidFill>
                  <a:srgbClr val="0000FF"/>
                </a:solidFill>
              </a:rPr>
              <a:t>Receiving Field      </a:t>
            </a:r>
            <a:br>
              <a:rPr lang="en-US" altLang="en-US"/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 X(7)</a:t>
            </a:r>
            <a:r>
              <a:rPr lang="en-US" altLang="en-US">
                <a:latin typeface="+mj-lt"/>
                <a:ea typeface="Source Code Pro" panose="020B0509030403020204" pitchFamily="49" charset="0"/>
              </a:rPr>
              <a:t> holds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CSCI250	PIC X(9)</a:t>
            </a:r>
            <a:r>
              <a:rPr lang="en-US" altLang="en-US">
                <a:latin typeface="+mj-lt"/>
                <a:ea typeface="Source Code Pro" panose="020B0509030403020204" pitchFamily="49" charset="0"/>
              </a:rPr>
              <a:t> will hold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CSCI250bb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					PIC X(5)</a:t>
            </a:r>
            <a:r>
              <a:rPr lang="en-US" altLang="en-US">
                <a:latin typeface="+mj-lt"/>
                <a:ea typeface="Source Code Pro" panose="020B0509030403020204" pitchFamily="49" charset="0"/>
              </a:rPr>
              <a:t> will hold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CSCI2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BD6E0657-9C1F-47E5-B01E-0006C5614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054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" name="Rectangle 102">
            <a:extLst>
              <a:ext uri="{FF2B5EF4-FFF2-40B4-BE49-F238E27FC236}">
                <a16:creationId xmlns:a16="http://schemas.microsoft.com/office/drawing/2014/main" id="{5608B32D-9134-4332-A4F3-ED45A75A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1" y="6346826"/>
            <a:ext cx="55563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95" name="Line 103">
            <a:extLst>
              <a:ext uri="{FF2B5EF4-FFF2-40B4-BE49-F238E27FC236}">
                <a16:creationId xmlns:a16="http://schemas.microsoft.com/office/drawing/2014/main" id="{508D8431-8659-4162-9404-2B25975B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1" y="6346825"/>
            <a:ext cx="555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6" name="Line 104">
            <a:extLst>
              <a:ext uri="{FF2B5EF4-FFF2-40B4-BE49-F238E27FC236}">
                <a16:creationId xmlns:a16="http://schemas.microsoft.com/office/drawing/2014/main" id="{F19ABB13-74FB-424D-9008-6905D7BC6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6346826"/>
            <a:ext cx="1588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7" name="Rectangle 105">
            <a:extLst>
              <a:ext uri="{FF2B5EF4-FFF2-40B4-BE49-F238E27FC236}">
                <a16:creationId xmlns:a16="http://schemas.microsoft.com/office/drawing/2014/main" id="{63580EE0-B5E5-4F63-B1B4-B96AC0AF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1" y="6346826"/>
            <a:ext cx="55563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98" name="Line 106">
            <a:extLst>
              <a:ext uri="{FF2B5EF4-FFF2-40B4-BE49-F238E27FC236}">
                <a16:creationId xmlns:a16="http://schemas.microsoft.com/office/drawing/2014/main" id="{17251108-9809-4AE0-8E58-3D2CEE3D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1" y="6346825"/>
            <a:ext cx="555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9" name="Line 107">
            <a:extLst>
              <a:ext uri="{FF2B5EF4-FFF2-40B4-BE49-F238E27FC236}">
                <a16:creationId xmlns:a16="http://schemas.microsoft.com/office/drawing/2014/main" id="{616828CA-DB54-45C1-898F-947434CEA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6346826"/>
            <a:ext cx="1588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0" name="Rectangle 108">
            <a:extLst>
              <a:ext uri="{FF2B5EF4-FFF2-40B4-BE49-F238E27FC236}">
                <a16:creationId xmlns:a16="http://schemas.microsoft.com/office/drawing/2014/main" id="{A8584838-1DE7-4718-B6E9-9C008A45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6346826"/>
            <a:ext cx="1547812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01" name="Line 109">
            <a:extLst>
              <a:ext uri="{FF2B5EF4-FFF2-40B4-BE49-F238E27FC236}">
                <a16:creationId xmlns:a16="http://schemas.microsoft.com/office/drawing/2014/main" id="{C7E6F19E-2FAF-42C2-8CE3-E7A0CDD39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6346825"/>
            <a:ext cx="154781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4" name="Rectangle 112">
            <a:extLst>
              <a:ext uri="{FF2B5EF4-FFF2-40B4-BE49-F238E27FC236}">
                <a16:creationId xmlns:a16="http://schemas.microsoft.com/office/drawing/2014/main" id="{9EF76518-38BB-43D3-B3A0-E7E51189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6" y="6346826"/>
            <a:ext cx="55563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05" name="Line 113">
            <a:extLst>
              <a:ext uri="{FF2B5EF4-FFF2-40B4-BE49-F238E27FC236}">
                <a16:creationId xmlns:a16="http://schemas.microsoft.com/office/drawing/2014/main" id="{D1A534E2-14F2-4484-859F-7061B5A73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6" y="6346825"/>
            <a:ext cx="5556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6" name="Line 114">
            <a:extLst>
              <a:ext uri="{FF2B5EF4-FFF2-40B4-BE49-F238E27FC236}">
                <a16:creationId xmlns:a16="http://schemas.microsoft.com/office/drawing/2014/main" id="{7AEE1E82-1240-4BDC-959A-E3415332A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6346826"/>
            <a:ext cx="1588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7" name="Rectangle 115">
            <a:extLst>
              <a:ext uri="{FF2B5EF4-FFF2-40B4-BE49-F238E27FC236}">
                <a16:creationId xmlns:a16="http://schemas.microsoft.com/office/drawing/2014/main" id="{BD83BB86-4503-4FC8-94FF-0D07A0B5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9" y="6346826"/>
            <a:ext cx="1635125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08" name="Line 116">
            <a:extLst>
              <a:ext uri="{FF2B5EF4-FFF2-40B4-BE49-F238E27FC236}">
                <a16:creationId xmlns:a16="http://schemas.microsoft.com/office/drawing/2014/main" id="{DBD2ADA8-15FC-4C1A-9C0B-6667ABBB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1589" y="6346825"/>
            <a:ext cx="16351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1" name="Rectangle 119">
            <a:extLst>
              <a:ext uri="{FF2B5EF4-FFF2-40B4-BE49-F238E27FC236}">
                <a16:creationId xmlns:a16="http://schemas.microsoft.com/office/drawing/2014/main" id="{C601C986-7067-4287-947E-777911C2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6346826"/>
            <a:ext cx="55562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12" name="Line 120">
            <a:extLst>
              <a:ext uri="{FF2B5EF4-FFF2-40B4-BE49-F238E27FC236}">
                <a16:creationId xmlns:a16="http://schemas.microsoft.com/office/drawing/2014/main" id="{AB28846F-4588-4383-B343-C08B5F6EF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3" y="6346825"/>
            <a:ext cx="555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3" name="Line 121">
            <a:extLst>
              <a:ext uri="{FF2B5EF4-FFF2-40B4-BE49-F238E27FC236}">
                <a16:creationId xmlns:a16="http://schemas.microsoft.com/office/drawing/2014/main" id="{1C0BC47C-81E2-4739-A13F-856334C9F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4" y="6346826"/>
            <a:ext cx="1587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4" name="Rectangle 122">
            <a:extLst>
              <a:ext uri="{FF2B5EF4-FFF2-40B4-BE49-F238E27FC236}">
                <a16:creationId xmlns:a16="http://schemas.microsoft.com/office/drawing/2014/main" id="{E54383DC-03A4-4003-BF5E-F6F28745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6" y="6346826"/>
            <a:ext cx="2257425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15" name="Line 123">
            <a:extLst>
              <a:ext uri="{FF2B5EF4-FFF2-40B4-BE49-F238E27FC236}">
                <a16:creationId xmlns:a16="http://schemas.microsoft.com/office/drawing/2014/main" id="{FD41F771-D173-43AC-B981-0DBF41C69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6" y="6346825"/>
            <a:ext cx="22574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8" name="Rectangle 126">
            <a:extLst>
              <a:ext uri="{FF2B5EF4-FFF2-40B4-BE49-F238E27FC236}">
                <a16:creationId xmlns:a16="http://schemas.microsoft.com/office/drawing/2014/main" id="{1E556B69-AD7F-4E91-B029-DE00337A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6346826"/>
            <a:ext cx="57150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19" name="Line 127">
            <a:extLst>
              <a:ext uri="{FF2B5EF4-FFF2-40B4-BE49-F238E27FC236}">
                <a16:creationId xmlns:a16="http://schemas.microsoft.com/office/drawing/2014/main" id="{40FFB7F6-931D-41AF-ABC6-AC6295F99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700" y="6346825"/>
            <a:ext cx="571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0" name="Line 128">
            <a:extLst>
              <a:ext uri="{FF2B5EF4-FFF2-40B4-BE49-F238E27FC236}">
                <a16:creationId xmlns:a16="http://schemas.microsoft.com/office/drawing/2014/main" id="{94EDFEBD-7683-4274-A4C7-FDA3CCBBF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700" y="6346826"/>
            <a:ext cx="1588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1" name="Rectangle 129">
            <a:extLst>
              <a:ext uri="{FF2B5EF4-FFF2-40B4-BE49-F238E27FC236}">
                <a16:creationId xmlns:a16="http://schemas.microsoft.com/office/drawing/2014/main" id="{37A236A8-AA9F-418D-BBDF-BC432F16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851" y="6346826"/>
            <a:ext cx="2297113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22" name="Line 130">
            <a:extLst>
              <a:ext uri="{FF2B5EF4-FFF2-40B4-BE49-F238E27FC236}">
                <a16:creationId xmlns:a16="http://schemas.microsoft.com/office/drawing/2014/main" id="{FD16E7AA-9317-4F22-B328-B0AE6D6D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1" y="6346825"/>
            <a:ext cx="22971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5" name="Rectangle 133">
            <a:extLst>
              <a:ext uri="{FF2B5EF4-FFF2-40B4-BE49-F238E27FC236}">
                <a16:creationId xmlns:a16="http://schemas.microsoft.com/office/drawing/2014/main" id="{3066D9B8-BDFD-486A-B26E-2C9B356D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3" y="6346826"/>
            <a:ext cx="57150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26" name="Line 134">
            <a:extLst>
              <a:ext uri="{FF2B5EF4-FFF2-40B4-BE49-F238E27FC236}">
                <a16:creationId xmlns:a16="http://schemas.microsoft.com/office/drawing/2014/main" id="{C7B6DFA7-6C0D-4AA3-BE38-FA6A4BF0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3963" y="6346825"/>
            <a:ext cx="571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7" name="Line 135">
            <a:extLst>
              <a:ext uri="{FF2B5EF4-FFF2-40B4-BE49-F238E27FC236}">
                <a16:creationId xmlns:a16="http://schemas.microsoft.com/office/drawing/2014/main" id="{B6B0FE64-BCD2-4DA4-A09C-5745837F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3964" y="6346826"/>
            <a:ext cx="1587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8" name="Rectangle 136">
            <a:extLst>
              <a:ext uri="{FF2B5EF4-FFF2-40B4-BE49-F238E27FC236}">
                <a16:creationId xmlns:a16="http://schemas.microsoft.com/office/drawing/2014/main" id="{371F1D10-C82E-4BB7-B7AA-C9ABDF90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3" y="6346826"/>
            <a:ext cx="57150" cy="55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529" name="Line 137">
            <a:extLst>
              <a:ext uri="{FF2B5EF4-FFF2-40B4-BE49-F238E27FC236}">
                <a16:creationId xmlns:a16="http://schemas.microsoft.com/office/drawing/2014/main" id="{1DC77020-ADAF-4FEC-BD07-B2C069995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3963" y="6346825"/>
            <a:ext cx="571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0" name="Line 138">
            <a:extLst>
              <a:ext uri="{FF2B5EF4-FFF2-40B4-BE49-F238E27FC236}">
                <a16:creationId xmlns:a16="http://schemas.microsoft.com/office/drawing/2014/main" id="{131E928A-8B67-4BBF-A585-E52B3CA57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3964" y="6346826"/>
            <a:ext cx="1587" cy="555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83A28D-A0DC-4858-9BE8-9D71075D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0AA7CC-F499-4C5A-BEEB-188C8857DA1A}"/>
              </a:ext>
            </a:extLst>
          </p:cNvPr>
          <p:cNvCxnSpPr/>
          <p:nvPr/>
        </p:nvCxnSpPr>
        <p:spPr>
          <a:xfrm>
            <a:off x="4572000" y="22098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6D7692-BB02-480D-9CAB-851FADF1481F}"/>
              </a:ext>
            </a:extLst>
          </p:cNvPr>
          <p:cNvCxnSpPr>
            <a:cxnSpLocks/>
          </p:cNvCxnSpPr>
          <p:nvPr/>
        </p:nvCxnSpPr>
        <p:spPr>
          <a:xfrm>
            <a:off x="4038600" y="1676400"/>
            <a:ext cx="1295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050870-2403-45DA-BC6F-BC1F4B88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A4B1-19A1-474D-B115-EDBE4EF6B75F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F88C421-1343-43E7-AEF9-26C95957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133C722-7C1B-42E9-B433-1BF94B9E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10464800" cy="2743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Numeric                    Any type of numeric field</a:t>
            </a:r>
          </a:p>
          <a:p>
            <a:pPr marL="0" indent="0">
              <a:buNone/>
            </a:pPr>
            <a:endParaRPr lang="en-US" altLang="en-US" sz="1800"/>
          </a:p>
          <a:p>
            <a:pPr lvl="1"/>
            <a:r>
              <a:rPr lang="en-US" altLang="en-US"/>
              <a:t> Aligns implied decimal and pads with zeros following </a:t>
            </a:r>
            <a:br>
              <a:rPr lang="en-US" altLang="en-US"/>
            </a:br>
            <a:r>
              <a:rPr lang="en-US" altLang="en-US"/>
              <a:t> numeric rules.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/>
              <a:t> Truncates outermost digits, if necessary.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49FBF-1CA2-42A7-BA75-385C12B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E844D1-41D4-4D66-9A4B-8F12A5F5AFBC}"/>
              </a:ext>
            </a:extLst>
          </p:cNvPr>
          <p:cNvCxnSpPr>
            <a:cxnSpLocks/>
          </p:cNvCxnSpPr>
          <p:nvPr/>
        </p:nvCxnSpPr>
        <p:spPr>
          <a:xfrm>
            <a:off x="2149475" y="2209800"/>
            <a:ext cx="1295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050870-2403-45DA-BC6F-BC1F4B88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A4B1-19A1-474D-B115-EDBE4EF6B75F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F88C421-1343-43E7-AEF9-26C95957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MOVE Statement (cont.)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49FBF-1CA2-42A7-BA75-385C12B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A876E-CA3B-40F1-91DC-9A2E50AF9D76}"/>
              </a:ext>
            </a:extLst>
          </p:cNvPr>
          <p:cNvSpPr txBox="1"/>
          <p:nvPr/>
        </p:nvSpPr>
        <p:spPr>
          <a:xfrm>
            <a:off x="609600" y="1874728"/>
            <a:ext cx="1107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+mj-lt"/>
              </a:rPr>
              <a:t>Sending Field</a:t>
            </a:r>
            <a:r>
              <a:rPr lang="en-US" sz="2800" b="1">
                <a:latin typeface="+mj-lt"/>
              </a:rPr>
              <a:t>		 	</a:t>
            </a:r>
            <a:r>
              <a:rPr lang="en-US" sz="2800" b="1" u="sng">
                <a:latin typeface="+mj-lt"/>
              </a:rPr>
              <a:t>Receiving Field</a:t>
            </a:r>
          </a:p>
          <a:p>
            <a:r>
              <a:rPr lang="en-US" sz="2800">
                <a:latin typeface="Source Code Pro" panose="020B0509030403020204" pitchFamily="49" charset="0"/>
              </a:rPr>
              <a:t>PIC 9(5)		12345	PIC 9(9)		  000012345</a:t>
            </a:r>
            <a:r>
              <a:rPr lang="en-US" altLang="en-US" sz="2800">
                <a:solidFill>
                  <a:schemeClr val="tx2"/>
                </a:solidFill>
                <a:latin typeface="Source Code Pro" panose="020B0509030403020204" pitchFamily="49" charset="0"/>
              </a:rPr>
              <a:t>^</a:t>
            </a:r>
          </a:p>
          <a:p>
            <a:r>
              <a:rPr lang="en-US" sz="2800">
                <a:latin typeface="Source Code Pro" panose="020B0509030403020204" pitchFamily="49" charset="0"/>
              </a:rPr>
              <a:t>					PIC 9(3)		        345</a:t>
            </a:r>
            <a:r>
              <a:rPr lang="en-US" altLang="en-US" sz="2800">
                <a:latin typeface="Source Code Pro" panose="020B0509030403020204" pitchFamily="49" charset="0"/>
              </a:rPr>
              <a:t>^</a:t>
            </a:r>
          </a:p>
          <a:p>
            <a:r>
              <a:rPr lang="en-US" sz="2800">
                <a:latin typeface="Source Code Pro" panose="020B0509030403020204" pitchFamily="49" charset="0"/>
              </a:rPr>
              <a:t>					PIC 9(3)V99	        345</a:t>
            </a:r>
            <a:r>
              <a:rPr lang="en-US" altLang="en-US" sz="2800">
                <a:latin typeface="Source Code Pro" panose="020B0509030403020204" pitchFamily="49" charset="0"/>
              </a:rPr>
              <a:t>^00</a:t>
            </a:r>
          </a:p>
          <a:p>
            <a:endParaRPr lang="en-US" altLang="en-US" sz="2800">
              <a:latin typeface="Source Code Pro" panose="020B0509030403020204" pitchFamily="49" charset="0"/>
            </a:endParaRPr>
          </a:p>
          <a:p>
            <a:r>
              <a:rPr lang="en-US" altLang="en-US" sz="2800">
                <a:latin typeface="Source Code Pro" panose="020B0509030403020204" pitchFamily="49" charset="0"/>
              </a:rPr>
              <a:t>PIC 999V99	123^45	PIC 9(5)V999	      00123^450</a:t>
            </a:r>
          </a:p>
          <a:p>
            <a:r>
              <a:rPr lang="en-US" altLang="en-US" sz="2800">
                <a:latin typeface="Source Code Pro" panose="020B0509030403020204" pitchFamily="49" charset="0"/>
              </a:rPr>
              <a:t>					PIC 9(2)V9	         23^4 </a:t>
            </a:r>
            <a:r>
              <a:rPr lang="en-US" sz="2800">
                <a:latin typeface="Source Code Pro" panose="020B0509030403020204" pitchFamily="49" charset="0"/>
              </a:rPr>
              <a:t>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941DC-927C-495C-8F62-49EC731F3B37}"/>
              </a:ext>
            </a:extLst>
          </p:cNvPr>
          <p:cNvCxnSpPr/>
          <p:nvPr/>
        </p:nvCxnSpPr>
        <p:spPr>
          <a:xfrm>
            <a:off x="4953000" y="1676400"/>
            <a:ext cx="0" cy="3581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D75BB9-35CD-4C33-BD07-47A5D4A87EF2}"/>
              </a:ext>
            </a:extLst>
          </p:cNvPr>
          <p:cNvCxnSpPr>
            <a:cxnSpLocks/>
          </p:cNvCxnSpPr>
          <p:nvPr/>
        </p:nvCxnSpPr>
        <p:spPr>
          <a:xfrm>
            <a:off x="533400" y="3810000"/>
            <a:ext cx="10820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F71E2-8979-48B5-A876-DCE79382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5FDD-EB90-433F-B226-4C7BAC4064ED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E8EA61D-A3C0-45B6-B70C-0426ACFF7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406" y="139510"/>
            <a:ext cx="10896600" cy="1066800"/>
          </a:xfrm>
        </p:spPr>
        <p:txBody>
          <a:bodyPr/>
          <a:lstStyle/>
          <a:p>
            <a:r>
              <a:rPr lang="en-US" altLang="en-US"/>
              <a:t>PERFORM and PERFORM UNTIL Statement</a:t>
            </a:r>
            <a:endParaRPr lang="en-US" altLang="en-US" b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0D24D04-3D8B-48E2-9F6A-E6A0A13CB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10210800" cy="3733800"/>
          </a:xfrm>
        </p:spPr>
        <p:txBody>
          <a:bodyPr/>
          <a:lstStyle/>
          <a:p>
            <a:r>
              <a:rPr lang="en-US" altLang="en-US"/>
              <a:t>Executes a paragraph/subroutine elsewhere in the program, allowing it to be performed from </a:t>
            </a:r>
            <a:r>
              <a:rPr lang="en-US" altLang="en-US">
                <a:latin typeface="Source Code Pro" panose="020B0509030403020204" pitchFamily="49" charset="0"/>
              </a:rPr>
              <a:t>0</a:t>
            </a:r>
            <a:r>
              <a:rPr lang="en-US" altLang="en-US"/>
              <a:t> to an unlimited number of </a:t>
            </a:r>
            <a:br>
              <a:rPr lang="en-US" altLang="en-US"/>
            </a:br>
            <a:r>
              <a:rPr lang="en-US" altLang="en-US"/>
              <a:t>times.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Source Code Pro" panose="020B0509030403020204" pitchFamily="49" charset="0"/>
              </a:rPr>
              <a:t>PERFORM</a:t>
            </a:r>
            <a:r>
              <a:rPr lang="en-US" altLang="en-US"/>
              <a:t> paragraph-name </a:t>
            </a:r>
          </a:p>
          <a:p>
            <a:pPr lvl="1">
              <a:buFontTx/>
              <a:buNone/>
            </a:pPr>
            <a:r>
              <a:rPr lang="en-US" altLang="en-US"/>
              <a:t>	[</a:t>
            </a:r>
            <a:r>
              <a:rPr lang="en-US" altLang="en-US">
                <a:latin typeface="Source Code Pro" panose="020B0509030403020204" pitchFamily="49" charset="0"/>
              </a:rPr>
              <a:t>UNTIL</a:t>
            </a:r>
            <a:r>
              <a:rPr lang="en-US" altLang="en-US"/>
              <a:t> condition]</a:t>
            </a:r>
          </a:p>
          <a:p>
            <a:pPr>
              <a:buFontTx/>
              <a:buNone/>
            </a:pPr>
            <a:endParaRPr lang="en-US" altLang="en-US" sz="1400"/>
          </a:p>
          <a:p>
            <a:r>
              <a:rPr lang="en-US" altLang="en-US"/>
              <a:t>If  </a:t>
            </a:r>
            <a:r>
              <a:rPr lang="en-US" altLang="en-US">
                <a:latin typeface="Source Code Pro" panose="020B0509030403020204" pitchFamily="49" charset="0"/>
              </a:rPr>
              <a:t>PERFORM</a:t>
            </a:r>
            <a:r>
              <a:rPr lang="en-US" altLang="en-US"/>
              <a:t>ed  </a:t>
            </a:r>
            <a:r>
              <a:rPr lang="en-US" altLang="en-US">
                <a:latin typeface="Source Code Pro" panose="020B0509030403020204" pitchFamily="49" charset="0"/>
              </a:rPr>
              <a:t>0</a:t>
            </a:r>
            <a:r>
              <a:rPr lang="en-US" altLang="en-US"/>
              <a:t> times, it’s because condition is already true.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89C00-9704-4721-A00D-B220DB46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 advAuto="0"/>
      <p:bldP spid="440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6E6B3AB3-A878-4451-9D77-C0DC17F5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22FF-CC1A-4CD2-81F8-797D9B547227}" type="slidenum">
              <a:rPr lang="en-US" altLang="en-US"/>
              <a:pPr/>
              <a:t>26</a:t>
            </a:fld>
            <a:endParaRPr lang="en-US" altLang="en-US" sz="1400"/>
          </a:p>
        </p:txBody>
      </p:sp>
      <p:cxnSp>
        <p:nvCxnSpPr>
          <p:cNvPr id="98319" name="AutoShape 15">
            <a:extLst>
              <a:ext uri="{FF2B5EF4-FFF2-40B4-BE49-F238E27FC236}">
                <a16:creationId xmlns:a16="http://schemas.microsoft.com/office/drawing/2014/main" id="{14F2C853-8BB4-4E12-82A0-8905303BFAC7}"/>
              </a:ext>
            </a:extLst>
          </p:cNvPr>
          <p:cNvCxnSpPr>
            <a:cxnSpLocks noChangeShapeType="1"/>
            <a:stCxn id="98311" idx="4"/>
          </p:cNvCxnSpPr>
          <p:nvPr/>
        </p:nvCxnSpPr>
        <p:spPr bwMode="auto">
          <a:xfrm>
            <a:off x="3932030" y="5943600"/>
            <a:ext cx="0" cy="1528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329" name="Group 25">
            <a:extLst>
              <a:ext uri="{FF2B5EF4-FFF2-40B4-BE49-F238E27FC236}">
                <a16:creationId xmlns:a16="http://schemas.microsoft.com/office/drawing/2014/main" id="{22BD16A6-274E-4142-BEDD-9CA70CD8B20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371600"/>
            <a:ext cx="2841625" cy="4572000"/>
            <a:chOff x="287" y="311"/>
            <a:chExt cx="2271" cy="3561"/>
          </a:xfrm>
        </p:grpSpPr>
        <p:sp>
          <p:nvSpPr>
            <p:cNvPr id="98310" name="AutoShape 6">
              <a:extLst>
                <a:ext uri="{FF2B5EF4-FFF2-40B4-BE49-F238E27FC236}">
                  <a16:creationId xmlns:a16="http://schemas.microsoft.com/office/drawing/2014/main" id="{EA9CA7DA-8E6C-417F-9C51-F0AA3275F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275"/>
              <a:ext cx="1100" cy="48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8311" name="AutoShape 7">
              <a:extLst>
                <a:ext uri="{FF2B5EF4-FFF2-40B4-BE49-F238E27FC236}">
                  <a16:creationId xmlns:a16="http://schemas.microsoft.com/office/drawing/2014/main" id="{13118F53-F5A2-4A55-AC9D-EDE5A9D92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3316"/>
              <a:ext cx="1334" cy="556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PRINT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TOTALS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8312" name="AutoShape 8">
              <a:extLst>
                <a:ext uri="{FF2B5EF4-FFF2-40B4-BE49-F238E27FC236}">
                  <a16:creationId xmlns:a16="http://schemas.microsoft.com/office/drawing/2014/main" id="{1B1BCC31-C361-48A9-BAFA-846D9190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1100" cy="62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EOF?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8313" name="AutoShape 9">
              <a:extLst>
                <a:ext uri="{FF2B5EF4-FFF2-40B4-BE49-F238E27FC236}">
                  <a16:creationId xmlns:a16="http://schemas.microsoft.com/office/drawing/2014/main" id="{B1215F13-6170-49FA-8740-C772F7D9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470"/>
              <a:ext cx="1320" cy="555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 READ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1ST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RECORD</a:t>
              </a:r>
            </a:p>
          </p:txBody>
        </p:sp>
        <p:cxnSp>
          <p:nvCxnSpPr>
            <p:cNvPr id="98314" name="AutoShape 10">
              <a:extLst>
                <a:ext uri="{FF2B5EF4-FFF2-40B4-BE49-F238E27FC236}">
                  <a16:creationId xmlns:a16="http://schemas.microsoft.com/office/drawing/2014/main" id="{981A6CBD-FB7D-49D3-AFD0-826D5FDBC73A}"/>
                </a:ext>
              </a:extLst>
            </p:cNvPr>
            <p:cNvCxnSpPr>
              <a:cxnSpLocks noChangeShapeType="1"/>
              <a:endCxn id="98313" idx="1"/>
            </p:cNvCxnSpPr>
            <p:nvPr/>
          </p:nvCxnSpPr>
          <p:spPr bwMode="auto">
            <a:xfrm>
              <a:off x="1300" y="311"/>
              <a:ext cx="0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15" name="AutoShape 11">
              <a:extLst>
                <a:ext uri="{FF2B5EF4-FFF2-40B4-BE49-F238E27FC236}">
                  <a16:creationId xmlns:a16="http://schemas.microsoft.com/office/drawing/2014/main" id="{91DA4BAE-9782-4A3B-8A86-1C2C154D38F9}"/>
                </a:ext>
              </a:extLst>
            </p:cNvPr>
            <p:cNvCxnSpPr>
              <a:cxnSpLocks noChangeShapeType="1"/>
              <a:stCxn id="98313" idx="4"/>
              <a:endCxn id="98312" idx="0"/>
            </p:cNvCxnSpPr>
            <p:nvPr/>
          </p:nvCxnSpPr>
          <p:spPr bwMode="auto">
            <a:xfrm>
              <a:off x="1301" y="1025"/>
              <a:ext cx="0" cy="3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16" name="AutoShape 12">
              <a:extLst>
                <a:ext uri="{FF2B5EF4-FFF2-40B4-BE49-F238E27FC236}">
                  <a16:creationId xmlns:a16="http://schemas.microsoft.com/office/drawing/2014/main" id="{5F4565F0-7913-47CF-B725-CC482D89586B}"/>
                </a:ext>
              </a:extLst>
            </p:cNvPr>
            <p:cNvCxnSpPr>
              <a:cxnSpLocks noChangeShapeType="1"/>
              <a:stCxn id="98312" idx="2"/>
              <a:endCxn id="98310" idx="0"/>
            </p:cNvCxnSpPr>
            <p:nvPr/>
          </p:nvCxnSpPr>
          <p:spPr bwMode="auto">
            <a:xfrm>
              <a:off x="1301" y="1997"/>
              <a:ext cx="0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17" name="AutoShape 13">
              <a:extLst>
                <a:ext uri="{FF2B5EF4-FFF2-40B4-BE49-F238E27FC236}">
                  <a16:creationId xmlns:a16="http://schemas.microsoft.com/office/drawing/2014/main" id="{F422CC0C-2BB0-46C7-90B6-036F267AD2C6}"/>
                </a:ext>
              </a:extLst>
            </p:cNvPr>
            <p:cNvCxnSpPr>
              <a:cxnSpLocks noChangeShapeType="1"/>
              <a:stCxn id="98310" idx="2"/>
            </p:cNvCxnSpPr>
            <p:nvPr/>
          </p:nvCxnSpPr>
          <p:spPr bwMode="auto">
            <a:xfrm rot="16200000" flipV="1">
              <a:off x="30" y="1490"/>
              <a:ext cx="1528" cy="1013"/>
            </a:xfrm>
            <a:prstGeom prst="bentConnector3">
              <a:avLst>
                <a:gd name="adj1" fmla="val -1363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318" name="Line 14">
              <a:extLst>
                <a:ext uri="{FF2B5EF4-FFF2-40B4-BE49-F238E27FC236}">
                  <a16:creationId xmlns:a16="http://schemas.microsoft.com/office/drawing/2014/main" id="{25E5235A-7DAD-4C67-8079-FB614ACD8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233"/>
              <a:ext cx="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8320" name="AutoShape 16">
              <a:extLst>
                <a:ext uri="{FF2B5EF4-FFF2-40B4-BE49-F238E27FC236}">
                  <a16:creationId xmlns:a16="http://schemas.microsoft.com/office/drawing/2014/main" id="{6CD2974D-9807-4178-AF5C-294739D31CC8}"/>
                </a:ext>
              </a:extLst>
            </p:cNvPr>
            <p:cNvCxnSpPr>
              <a:cxnSpLocks noChangeShapeType="1"/>
              <a:stCxn id="98312" idx="3"/>
            </p:cNvCxnSpPr>
            <p:nvPr/>
          </p:nvCxnSpPr>
          <p:spPr bwMode="auto">
            <a:xfrm>
              <a:off x="1850" y="1685"/>
              <a:ext cx="700" cy="142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321" name="Line 17">
              <a:extLst>
                <a:ext uri="{FF2B5EF4-FFF2-40B4-BE49-F238E27FC236}">
                  <a16:creationId xmlns:a16="http://schemas.microsoft.com/office/drawing/2014/main" id="{C932F78E-EDE1-408A-B5D7-D0102E1C8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3108"/>
              <a:ext cx="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2" name="Line 18">
              <a:extLst>
                <a:ext uri="{FF2B5EF4-FFF2-40B4-BE49-F238E27FC236}">
                  <a16:creationId xmlns:a16="http://schemas.microsoft.com/office/drawing/2014/main" id="{0C8B7EDD-621C-402B-A61D-5EBAE563A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3108"/>
              <a:ext cx="1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3" name="Text Box 19">
              <a:extLst>
                <a:ext uri="{FF2B5EF4-FFF2-40B4-BE49-F238E27FC236}">
                  <a16:creationId xmlns:a16="http://schemas.microsoft.com/office/drawing/2014/main" id="{C1316D5C-6B94-4E91-86E4-AF7D83955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316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98324" name="Text Box 20">
              <a:extLst>
                <a:ext uri="{FF2B5EF4-FFF2-40B4-BE49-F238E27FC236}">
                  <a16:creationId xmlns:a16="http://schemas.microsoft.com/office/drawing/2014/main" id="{F52FA6F1-0EFF-459F-BA93-BC3B885BC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1928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98326" name="Line 22">
              <a:extLst>
                <a:ext uri="{FF2B5EF4-FFF2-40B4-BE49-F238E27FC236}">
                  <a16:creationId xmlns:a16="http://schemas.microsoft.com/office/drawing/2014/main" id="{A0D245DA-6A42-463D-9405-8B404A68B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Rectangle 23">
              <a:extLst>
                <a:ext uri="{FF2B5EF4-FFF2-40B4-BE49-F238E27FC236}">
                  <a16:creationId xmlns:a16="http://schemas.microsoft.com/office/drawing/2014/main" id="{559FEB66-A324-49D0-A771-8BBA10A12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271"/>
              <a:ext cx="7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PROCESS</a:t>
              </a:r>
            </a:p>
          </p:txBody>
        </p:sp>
      </p:grpSp>
      <p:sp>
        <p:nvSpPr>
          <p:cNvPr id="98328" name="AutoShape 24">
            <a:extLst>
              <a:ext uri="{FF2B5EF4-FFF2-40B4-BE49-F238E27FC236}">
                <a16:creationId xmlns:a16="http://schemas.microsoft.com/office/drawing/2014/main" id="{5757660D-4D49-4CD2-B903-C0427AB8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3810000" cy="1524000"/>
          </a:xfrm>
          <a:prstGeom prst="wedgeRoundRectCallout">
            <a:avLst>
              <a:gd name="adj1" fmla="val -119056"/>
              <a:gd name="adj2" fmla="val 7757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rgbClr val="FF0000"/>
                </a:solidFill>
                <a:latin typeface="+mj-lt"/>
              </a:rPr>
              <a:t>For now, only one </a:t>
            </a:r>
          </a:p>
          <a:p>
            <a:pPr algn="ctr"/>
            <a:r>
              <a:rPr lang="en-US" altLang="en-US" sz="2400">
                <a:solidFill>
                  <a:srgbClr val="FF0000"/>
                </a:solidFill>
                <a:latin typeface="+mj-lt"/>
              </a:rPr>
              <a:t>subroutine box allowed </a:t>
            </a:r>
          </a:p>
          <a:p>
            <a:pPr algn="ctr"/>
            <a:r>
              <a:rPr lang="en-US" altLang="en-US" sz="2400">
                <a:solidFill>
                  <a:srgbClr val="FF0000"/>
                </a:solidFill>
                <a:latin typeface="+mj-lt"/>
              </a:rPr>
              <a:t>inside the loop.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E847E-4AE3-4574-8CC1-237212DE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DC19830-7E41-4041-BD29-25EA1831FAF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214958"/>
            <a:ext cx="10896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 altLang="en-US"/>
              <a:t>PERFORM and PERFORM UNTIL Statement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8" grpId="0" animBg="1" autoUpdateAnimBg="0"/>
      <p:bldP spid="26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545166-A6CF-4277-BDD5-A5923342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B856-6BBC-4D28-A3F8-8AA53E120448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3C52201-E258-4C19-AD09-BB1B23DC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85546"/>
            <a:ext cx="11074400" cy="1066800"/>
          </a:xfrm>
        </p:spPr>
        <p:txBody>
          <a:bodyPr/>
          <a:lstStyle/>
          <a:p>
            <a:r>
              <a:rPr lang="en-US" altLang="en-US"/>
              <a:t>PERFORM and PERFORM UNTIL Statement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9DEAD2A-A6E0-4B3B-9666-F0F9B2CCB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744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Examples:</a:t>
            </a:r>
          </a:p>
          <a:p>
            <a:pPr lvl="1"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PERFORM 0100-PROCESS-STUDENT.</a:t>
            </a:r>
          </a:p>
          <a:p>
            <a:pPr lvl="1">
              <a:buFontTx/>
              <a:buNone/>
            </a:pPr>
            <a:r>
              <a:rPr lang="en-US" altLang="en-US"/>
              <a:t>	  (Executes </a:t>
            </a:r>
            <a:r>
              <a:rPr lang="en-US" altLang="en-US">
                <a:latin typeface="Source Code Pro" panose="020B0509030403020204" pitchFamily="49" charset="0"/>
              </a:rPr>
              <a:t>0100-PROCESS-STUDENT</a:t>
            </a:r>
            <a:r>
              <a:rPr lang="en-US" altLang="en-US"/>
              <a:t> exactly one time.)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PERFORM 0100-PROCESS-STUDENT 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 UNTIL EOF-FLAG = 'Y'.</a:t>
            </a:r>
          </a:p>
          <a:p>
            <a:pPr lvl="1">
              <a:buFontTx/>
              <a:buNone/>
            </a:pPr>
            <a:r>
              <a:rPr lang="en-US" altLang="en-US"/>
              <a:t>	  (Executes </a:t>
            </a:r>
            <a:r>
              <a:rPr lang="en-US" altLang="en-US">
                <a:latin typeface="Source Code Pro" panose="020B0509030403020204" pitchFamily="49" charset="0"/>
              </a:rPr>
              <a:t>0100-PROCESS-STUDENT</a:t>
            </a:r>
            <a:r>
              <a:rPr lang="en-US" altLang="en-US"/>
              <a:t> until the </a:t>
            </a:r>
            <a:br>
              <a:rPr lang="en-US" altLang="en-US"/>
            </a:br>
            <a:r>
              <a:rPr lang="en-US" altLang="en-US"/>
              <a:t>							end-of-file flag is set.)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234B9-470C-48D4-8EF4-875928D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107F3E-F0F2-47FC-82B3-755D01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E04-ED7E-47C5-AAC4-88132A960FAA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761498C-B56E-49AC-85FE-EB021798E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68274"/>
            <a:ext cx="10998200" cy="1066800"/>
          </a:xfrm>
        </p:spPr>
        <p:txBody>
          <a:bodyPr/>
          <a:lstStyle/>
          <a:p>
            <a:r>
              <a:rPr lang="en-US" altLang="en-US"/>
              <a:t>PERFORM and PERFORM UNTIL Statement (cont.)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5C4C30B-BB66-480E-BC18-8B1130FB3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51820"/>
            <a:ext cx="9982200" cy="3024980"/>
          </a:xfrm>
        </p:spPr>
        <p:txBody>
          <a:bodyPr/>
          <a:lstStyle/>
          <a:p>
            <a:r>
              <a:rPr lang="en-US" altLang="en-US">
                <a:latin typeface="Source Code Pro" panose="020B0509030403020204" pitchFamily="49" charset="0"/>
              </a:rPr>
              <a:t>PERFORM</a:t>
            </a:r>
            <a:r>
              <a:rPr lang="en-US" altLang="en-US"/>
              <a:t> statement checks the “until” clause at the </a:t>
            </a:r>
            <a:r>
              <a:rPr lang="en-US" altLang="en-US" i="1"/>
              <a:t>beginning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of the loop.</a:t>
            </a:r>
          </a:p>
          <a:p>
            <a:pPr marL="0" indent="0">
              <a:buNone/>
            </a:pPr>
            <a:endParaRPr lang="en-US" altLang="en-US" sz="1400"/>
          </a:p>
          <a:p>
            <a:r>
              <a:rPr lang="en-US" altLang="en-US"/>
              <a:t>When the condition is met, execution drops through to the statement immediately following the </a:t>
            </a:r>
            <a:r>
              <a:rPr lang="en-US" altLang="en-US">
                <a:latin typeface="Source Code Pro" panose="020B0509030403020204" pitchFamily="49" charset="0"/>
              </a:rPr>
              <a:t>PERFORM</a:t>
            </a:r>
            <a:r>
              <a:rPr lang="en-US" altLang="en-US"/>
              <a:t> statement.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355959-7635-4503-8488-F87B1FDC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89C115-BA7F-40AE-B882-4D17417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DC4-9DE4-4929-91A8-1A4671E1444C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0B93840-C884-4BCD-B156-593E4BC37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 Statement (cont.)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FEAF910-8FA8-407F-8CE8-F801790C1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464800" cy="3581400"/>
          </a:xfrm>
        </p:spPr>
        <p:txBody>
          <a:bodyPr/>
          <a:lstStyle/>
          <a:p>
            <a:r>
              <a:rPr lang="en-US" altLang="en-US"/>
              <a:t>If a loop is looking for end of file, there will be one more read attempt than there are records. </a:t>
            </a:r>
          </a:p>
          <a:p>
            <a:endParaRPr lang="en-US" altLang="en-US" sz="1400"/>
          </a:p>
          <a:p>
            <a:r>
              <a:rPr lang="en-US" altLang="en-US"/>
              <a:t>So, if counting records, you need to be sure not to add that last null read into your counter.</a:t>
            </a:r>
          </a:p>
          <a:p>
            <a:endParaRPr lang="en-US" altLang="en-US" sz="1400"/>
          </a:p>
          <a:p>
            <a:r>
              <a:rPr lang="en-US" altLang="en-US"/>
              <a:t>Increment the counter in the right place so that you don’t increment it one too many times...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267EB3-70CB-470F-9C39-87ECCBBB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803AF8-275E-461E-8E6F-31D6D5A2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90-177B-4D32-BC87-895DAA7AC033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447D0A0-E003-4B2D-8ED0-D525F4A5C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Leveling Revisited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EB0510E-B3DB-44A1-88DC-0EC5FCBA9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10464800" cy="2514600"/>
          </a:xfrm>
        </p:spPr>
        <p:txBody>
          <a:bodyPr/>
          <a:lstStyle/>
          <a:p>
            <a:r>
              <a:rPr lang="en-US" altLang="en-US"/>
              <a:t>Levels can be any value from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</a:t>
            </a:r>
            <a:r>
              <a:rPr lang="en-US" altLang="en-US"/>
              <a:t> to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49</a:t>
            </a:r>
            <a:r>
              <a:rPr lang="en-US" altLang="en-US"/>
              <a:t>.</a:t>
            </a:r>
          </a:p>
          <a:p>
            <a:endParaRPr lang="en-US" altLang="en-US" sz="1800"/>
          </a:p>
          <a:p>
            <a:r>
              <a:rPr lang="en-US" altLang="en-US"/>
              <a:t>Level numbers, not indentation, indicate nesting.</a:t>
            </a:r>
          </a:p>
          <a:p>
            <a:endParaRPr lang="en-US" altLang="en-US" sz="1800"/>
          </a:p>
          <a:p>
            <a:r>
              <a:rPr lang="en-US" altLang="en-US"/>
              <a:t>Level </a:t>
            </a:r>
            <a:r>
              <a:rPr lang="en-US" altLang="en-US">
                <a:latin typeface="Source Code Pro" panose="020B0509030403020204" pitchFamily="49" charset="0"/>
              </a:rPr>
              <a:t>88</a:t>
            </a:r>
            <a:r>
              <a:rPr lang="en-US" altLang="en-US"/>
              <a:t> has a special use; more on it later.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12D04-42B0-4935-9B3D-5B87670B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4551E3AE-63B6-495E-803F-0814E639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F8D-30EF-433F-987A-C2EAC9CB0F85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0374543-4AF8-4B7D-A5EC-ABE3AEBA3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 Statement (cont.)</a:t>
            </a:r>
          </a:p>
        </p:txBody>
      </p:sp>
      <p:cxnSp>
        <p:nvCxnSpPr>
          <p:cNvPr id="116739" name="AutoShape 3">
            <a:extLst>
              <a:ext uri="{FF2B5EF4-FFF2-40B4-BE49-F238E27FC236}">
                <a16:creationId xmlns:a16="http://schemas.microsoft.com/office/drawing/2014/main" id="{60745F28-FE95-4A0B-B060-6DBF911C0E22}"/>
              </a:ext>
            </a:extLst>
          </p:cNvPr>
          <p:cNvCxnSpPr>
            <a:cxnSpLocks noChangeShapeType="1"/>
            <a:stCxn id="116742" idx="4"/>
          </p:cNvCxnSpPr>
          <p:nvPr/>
        </p:nvCxnSpPr>
        <p:spPr bwMode="auto">
          <a:xfrm>
            <a:off x="4290557" y="5960276"/>
            <a:ext cx="2100" cy="2119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0064041E-603D-481F-BDE2-E9378AC182C3}"/>
              </a:ext>
            </a:extLst>
          </p:cNvPr>
          <p:cNvGrpSpPr>
            <a:grpSpLocks/>
          </p:cNvGrpSpPr>
          <p:nvPr/>
        </p:nvGrpSpPr>
        <p:grpSpPr bwMode="auto">
          <a:xfrm>
            <a:off x="3229062" y="1828711"/>
            <a:ext cx="2384426" cy="4131565"/>
            <a:chOff x="287" y="347"/>
            <a:chExt cx="2271" cy="3525"/>
          </a:xfrm>
        </p:grpSpPr>
        <p:sp>
          <p:nvSpPr>
            <p:cNvPr id="116741" name="AutoShape 5">
              <a:extLst>
                <a:ext uri="{FF2B5EF4-FFF2-40B4-BE49-F238E27FC236}">
                  <a16:creationId xmlns:a16="http://schemas.microsoft.com/office/drawing/2014/main" id="{079EB7E9-3CF2-4F60-AA82-1638FC3C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275"/>
              <a:ext cx="1100" cy="48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116742" name="AutoShape 6">
              <a:extLst>
                <a:ext uri="{FF2B5EF4-FFF2-40B4-BE49-F238E27FC236}">
                  <a16:creationId xmlns:a16="http://schemas.microsoft.com/office/drawing/2014/main" id="{B378C40F-A775-4DCE-BC39-286D6CA9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3316"/>
              <a:ext cx="1334" cy="556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PRINT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TOTALS</a:t>
              </a:r>
              <a:endParaRPr lang="en-US" altLang="en-US" sz="100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16743" name="AutoShape 7">
              <a:extLst>
                <a:ext uri="{FF2B5EF4-FFF2-40B4-BE49-F238E27FC236}">
                  <a16:creationId xmlns:a16="http://schemas.microsoft.com/office/drawing/2014/main" id="{FFF239FD-3942-46AE-A2FF-58AF573D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1100" cy="62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EOF?</a:t>
              </a:r>
              <a:endParaRPr lang="en-US" altLang="en-US" sz="100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16744" name="AutoShape 8">
              <a:extLst>
                <a:ext uri="{FF2B5EF4-FFF2-40B4-BE49-F238E27FC236}">
                  <a16:creationId xmlns:a16="http://schemas.microsoft.com/office/drawing/2014/main" id="{243E7806-79F2-40A6-8886-BAF41398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470"/>
              <a:ext cx="1320" cy="555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 </a:t>
              </a: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READ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1ST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RECORD</a:t>
              </a:r>
            </a:p>
          </p:txBody>
        </p:sp>
        <p:cxnSp>
          <p:nvCxnSpPr>
            <p:cNvPr id="116745" name="AutoShape 9">
              <a:extLst>
                <a:ext uri="{FF2B5EF4-FFF2-40B4-BE49-F238E27FC236}">
                  <a16:creationId xmlns:a16="http://schemas.microsoft.com/office/drawing/2014/main" id="{A1CF5C0E-70CF-4935-A19E-22B7DB61483F}"/>
                </a:ext>
              </a:extLst>
            </p:cNvPr>
            <p:cNvCxnSpPr>
              <a:cxnSpLocks noChangeShapeType="1"/>
              <a:endCxn id="116744" idx="1"/>
            </p:cNvCxnSpPr>
            <p:nvPr/>
          </p:nvCxnSpPr>
          <p:spPr bwMode="auto">
            <a:xfrm flipH="1">
              <a:off x="1300" y="347"/>
              <a:ext cx="1" cy="1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746" name="AutoShape 10">
              <a:extLst>
                <a:ext uri="{FF2B5EF4-FFF2-40B4-BE49-F238E27FC236}">
                  <a16:creationId xmlns:a16="http://schemas.microsoft.com/office/drawing/2014/main" id="{33F794CF-9899-436E-9B4B-4633033901ED}"/>
                </a:ext>
              </a:extLst>
            </p:cNvPr>
            <p:cNvCxnSpPr>
              <a:cxnSpLocks noChangeShapeType="1"/>
              <a:stCxn id="116744" idx="4"/>
              <a:endCxn id="116743" idx="0"/>
            </p:cNvCxnSpPr>
            <p:nvPr/>
          </p:nvCxnSpPr>
          <p:spPr bwMode="auto">
            <a:xfrm>
              <a:off x="1301" y="1025"/>
              <a:ext cx="0" cy="3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747" name="AutoShape 11">
              <a:extLst>
                <a:ext uri="{FF2B5EF4-FFF2-40B4-BE49-F238E27FC236}">
                  <a16:creationId xmlns:a16="http://schemas.microsoft.com/office/drawing/2014/main" id="{88B73EB6-5713-4DEF-9CF6-CFA7C4B0A0BA}"/>
                </a:ext>
              </a:extLst>
            </p:cNvPr>
            <p:cNvCxnSpPr>
              <a:cxnSpLocks noChangeShapeType="1"/>
              <a:stCxn id="116743" idx="2"/>
              <a:endCxn id="116741" idx="0"/>
            </p:cNvCxnSpPr>
            <p:nvPr/>
          </p:nvCxnSpPr>
          <p:spPr bwMode="auto">
            <a:xfrm>
              <a:off x="1301" y="1997"/>
              <a:ext cx="0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748" name="AutoShape 12">
              <a:extLst>
                <a:ext uri="{FF2B5EF4-FFF2-40B4-BE49-F238E27FC236}">
                  <a16:creationId xmlns:a16="http://schemas.microsoft.com/office/drawing/2014/main" id="{BBB5F5A1-E7FF-495C-9500-38E45839A308}"/>
                </a:ext>
              </a:extLst>
            </p:cNvPr>
            <p:cNvCxnSpPr>
              <a:cxnSpLocks noChangeShapeType="1"/>
              <a:stCxn id="116741" idx="2"/>
            </p:cNvCxnSpPr>
            <p:nvPr/>
          </p:nvCxnSpPr>
          <p:spPr bwMode="auto">
            <a:xfrm rot="16200000" flipV="1">
              <a:off x="30" y="1490"/>
              <a:ext cx="1528" cy="1013"/>
            </a:xfrm>
            <a:prstGeom prst="bentConnector3">
              <a:avLst>
                <a:gd name="adj1" fmla="val -1363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E9C7C7B9-FD35-46A5-90C8-BBB2C4CCD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233"/>
              <a:ext cx="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6750" name="AutoShape 14">
              <a:extLst>
                <a:ext uri="{FF2B5EF4-FFF2-40B4-BE49-F238E27FC236}">
                  <a16:creationId xmlns:a16="http://schemas.microsoft.com/office/drawing/2014/main" id="{0C68D131-0123-4038-BD72-7E0C5C7E7B9C}"/>
                </a:ext>
              </a:extLst>
            </p:cNvPr>
            <p:cNvCxnSpPr>
              <a:cxnSpLocks noChangeShapeType="1"/>
              <a:stCxn id="116743" idx="3"/>
            </p:cNvCxnSpPr>
            <p:nvPr/>
          </p:nvCxnSpPr>
          <p:spPr bwMode="auto">
            <a:xfrm>
              <a:off x="1850" y="1685"/>
              <a:ext cx="700" cy="142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51" name="Line 15">
              <a:extLst>
                <a:ext uri="{FF2B5EF4-FFF2-40B4-BE49-F238E27FC236}">
                  <a16:creationId xmlns:a16="http://schemas.microsoft.com/office/drawing/2014/main" id="{FCAD8AE2-D6E7-4960-B656-B0499BA6A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3108"/>
              <a:ext cx="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BDEBA868-162A-4895-A1FB-9CDAEEDA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3108"/>
              <a:ext cx="1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A39F030E-8DFD-45AB-9CA7-C942050B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384"/>
              <a:ext cx="5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YES</a:t>
              </a:r>
            </a:p>
          </p:txBody>
        </p:sp>
        <p:sp>
          <p:nvSpPr>
            <p:cNvPr id="116754" name="Text Box 18">
              <a:extLst>
                <a:ext uri="{FF2B5EF4-FFF2-40B4-BE49-F238E27FC236}">
                  <a16:creationId xmlns:a16="http://schemas.microsoft.com/office/drawing/2014/main" id="{6E605376-53C6-4421-9E41-915AC1E53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85"/>
              <a:ext cx="4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NO</a:t>
              </a:r>
            </a:p>
          </p:txBody>
        </p:sp>
        <p:sp>
          <p:nvSpPr>
            <p:cNvPr id="116755" name="Line 19">
              <a:extLst>
                <a:ext uri="{FF2B5EF4-FFF2-40B4-BE49-F238E27FC236}">
                  <a16:creationId xmlns:a16="http://schemas.microsoft.com/office/drawing/2014/main" id="{4548E213-DD95-472C-A3F8-2F41BC0F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Rectangle 20">
              <a:extLst>
                <a:ext uri="{FF2B5EF4-FFF2-40B4-BE49-F238E27FC236}">
                  <a16:creationId xmlns:a16="http://schemas.microsoft.com/office/drawing/2014/main" id="{6A16A39C-A2DB-4F17-AAAB-BD1A1CB8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248"/>
              <a:ext cx="9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PROCESS</a:t>
              </a:r>
            </a:p>
          </p:txBody>
        </p:sp>
      </p:grpSp>
      <p:sp>
        <p:nvSpPr>
          <p:cNvPr id="116757" name="AutoShape 21">
            <a:extLst>
              <a:ext uri="{FF2B5EF4-FFF2-40B4-BE49-F238E27FC236}">
                <a16:creationId xmlns:a16="http://schemas.microsoft.com/office/drawing/2014/main" id="{B27C1DC1-E55F-4285-8093-A4522B70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913" y="2896642"/>
            <a:ext cx="2971799" cy="990599"/>
          </a:xfrm>
          <a:prstGeom prst="wedgeRoundRectCallout">
            <a:avLst>
              <a:gd name="adj1" fmla="val -112849"/>
              <a:gd name="adj2" fmla="val 107720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ADD 1 TO COUNT.</a:t>
            </a:r>
          </a:p>
          <a:p>
            <a:pPr algn="ctr"/>
            <a:endParaRPr lang="en-US" alt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ctr"/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READ NEXT RECORD TOO!</a:t>
            </a:r>
          </a:p>
        </p:txBody>
      </p:sp>
      <p:sp>
        <p:nvSpPr>
          <p:cNvPr id="116758" name="Rectangle 22">
            <a:extLst>
              <a:ext uri="{FF2B5EF4-FFF2-40B4-BE49-F238E27FC236}">
                <a16:creationId xmlns:a16="http://schemas.microsoft.com/office/drawing/2014/main" id="{DC7F0236-AAE0-4368-9872-B2C0ED71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573" y="1478250"/>
            <a:ext cx="1541968" cy="34604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 = 0</a:t>
            </a:r>
            <a:endParaRPr lang="en-US" altLang="en-US">
              <a:solidFill>
                <a:schemeClr val="tx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6759" name="Line 23">
            <a:extLst>
              <a:ext uri="{FF2B5EF4-FFF2-40B4-BE49-F238E27FC236}">
                <a16:creationId xmlns:a16="http://schemas.microsoft.com/office/drawing/2014/main" id="{9C09E46F-AA73-4FDF-9E8C-9E754047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09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15CF1-5F7B-4CC2-97DF-CA6C9EC9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cxnSp>
        <p:nvCxnSpPr>
          <p:cNvPr id="64" name="AutoShape 3">
            <a:extLst>
              <a:ext uri="{FF2B5EF4-FFF2-40B4-BE49-F238E27FC236}">
                <a16:creationId xmlns:a16="http://schemas.microsoft.com/office/drawing/2014/main" id="{BB5794E2-9351-4C54-9D16-4A6DCE4BFAEC}"/>
              </a:ext>
            </a:extLst>
          </p:cNvPr>
          <p:cNvCxnSpPr>
            <a:cxnSpLocks noChangeShapeType="1"/>
            <a:endCxn id="116758" idx="0"/>
          </p:cNvCxnSpPr>
          <p:nvPr/>
        </p:nvCxnSpPr>
        <p:spPr bwMode="auto">
          <a:xfrm>
            <a:off x="4290557" y="1240329"/>
            <a:ext cx="0" cy="2379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7" grpId="0" animBg="1" autoUpdateAnimBg="0"/>
      <p:bldP spid="11675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1BD7EE-4C4C-4868-95A8-42CC3985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0A1-C44A-4E45-B32E-EB9B9D37F56C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CED9EE7-F3BC-441A-A9A8-BAD4B3D67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 Statement</a:t>
            </a:r>
            <a:endParaRPr lang="en-US" altLang="en-US" b="1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E9FE60D-D1E9-441D-9790-2C0F3A8ED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515600" cy="4495800"/>
          </a:xfrm>
        </p:spPr>
        <p:txBody>
          <a:bodyPr>
            <a:noAutofit/>
          </a:bodyPr>
          <a:lstStyle/>
          <a:p>
            <a:r>
              <a:rPr lang="en-US" altLang="en-US"/>
              <a:t>Terminates processing on a file: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CLOSE file1 file2 filea fileb.</a:t>
            </a:r>
            <a:endParaRPr lang="en-US" altLang="en-US"/>
          </a:p>
          <a:p>
            <a:pPr>
              <a:buFontTx/>
              <a:buNone/>
            </a:pPr>
            <a:endParaRPr lang="en-US" altLang="en-US" sz="1400"/>
          </a:p>
          <a:p>
            <a:r>
              <a:rPr lang="en-US" altLang="en-US"/>
              <a:t>Example:</a:t>
            </a:r>
          </a:p>
          <a:p>
            <a:endParaRPr lang="en-US" altLang="en-US" sz="1400"/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CLOSE FUND-FILE CUSTOMER-FILE REPORT-FILE.</a:t>
            </a:r>
            <a:endParaRPr lang="en-US" alt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buFontTx/>
              <a:buNone/>
            </a:pPr>
            <a:endParaRPr lang="en-US" alt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en-US"/>
              <a:t>Can appear anywhere in the program, but typically just before program terminates or just after last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READ/WRITE</a:t>
            </a:r>
            <a:r>
              <a:rPr lang="en-US" altLang="en-US"/>
              <a:t> statement for file.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98BAA-3087-473C-BAC6-E72D3871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 advAuto="0"/>
      <p:bldP spid="942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D73888-8BFE-4D7B-8F47-7043C4C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0557-1DAA-4D9E-AED3-DB0C90AC6B1F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9D854B5-560B-44BE-9AA0-1ACDD2B2A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GOBACK Statement.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CF80477-D3B2-4791-A475-928006A0A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372600" cy="4267200"/>
          </a:xfrm>
        </p:spPr>
        <p:txBody>
          <a:bodyPr/>
          <a:lstStyle/>
          <a:p>
            <a:r>
              <a:rPr lang="en-US" altLang="en-US"/>
              <a:t>Terminates execution of the program. </a:t>
            </a:r>
          </a:p>
          <a:p>
            <a:endParaRPr lang="en-US" altLang="en-US" sz="800"/>
          </a:p>
          <a:p>
            <a:r>
              <a:rPr lang="en-US" altLang="en-US"/>
              <a:t>At the end of the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0000-MAIN</a:t>
            </a:r>
            <a:r>
              <a:rPr lang="en-US" altLang="en-US"/>
              <a:t> routine, </a:t>
            </a:r>
            <a:r>
              <a:rPr lang="en-US" altLang="en-US" i="1"/>
              <a:t>not</a:t>
            </a:r>
            <a:r>
              <a:rPr lang="en-US" altLang="en-US"/>
              <a:t> at the end of the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</a:t>
            </a:r>
            <a:r>
              <a:rPr lang="en-US" altLang="en-US"/>
              <a:t>.	</a:t>
            </a:r>
          </a:p>
          <a:p>
            <a:endParaRPr lang="en-US" altLang="en-US" sz="800"/>
          </a:p>
          <a:p>
            <a:r>
              <a:rPr lang="en-US" altLang="en-US"/>
              <a:t>Must actually be executed to take effect; if you skip over it somehow, it won’t “fire.”</a:t>
            </a:r>
          </a:p>
          <a:p>
            <a:endParaRPr lang="en-US" altLang="en-US" sz="800"/>
          </a:p>
          <a:p>
            <a:r>
              <a:rPr lang="en-US" altLang="en-US"/>
              <a:t>If omitted, program will usually ABEND.</a:t>
            </a:r>
          </a:p>
          <a:p>
            <a:endParaRPr lang="en-US" altLang="en-US" sz="800"/>
          </a:p>
          <a:p>
            <a:r>
              <a:rPr lang="en-US" altLang="en-US"/>
              <a:t>All files should be closed before executing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GOBACK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AD4F5-F9CE-4AE3-9879-A38839A4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 advAuto="0"/>
      <p:bldP spid="460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7268BA-F61D-4EC1-B234-02AD94EA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3317-04E5-43E8-B337-973BDB9448EA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0DF32CC-BD97-4CA5-9666-2DC90AD5E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Specifications Revisited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21F6EBE-0DE7-431A-921D-5A84D8BF4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82712"/>
            <a:ext cx="10591800" cy="5095876"/>
          </a:xfrm>
        </p:spPr>
        <p:txBody>
          <a:bodyPr/>
          <a:lstStyle/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PICTURE</a:t>
            </a:r>
            <a:r>
              <a:rPr lang="en-US" altLang="en-US"/>
              <a:t>,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PICTURE IS</a:t>
            </a:r>
            <a:r>
              <a:rPr lang="en-US" altLang="en-US"/>
              <a:t>,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 IS</a:t>
            </a:r>
            <a:r>
              <a:rPr lang="en-US" altLang="en-US"/>
              <a:t>, or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</a:t>
            </a:r>
            <a:r>
              <a:rPr lang="en-US" altLang="en-US"/>
              <a:t> (use the last one).</a:t>
            </a:r>
            <a:endParaRPr lang="en-US" altLang="en-US" sz="1400"/>
          </a:p>
          <a:p>
            <a:endParaRPr lang="en-US" altLang="en-US" sz="800"/>
          </a:p>
          <a:p>
            <a:r>
              <a:rPr lang="en-US" altLang="en-US"/>
              <a:t>Decimal implied with an embedded </a:t>
            </a:r>
            <a:r>
              <a:rPr lang="en-US" altLang="en-US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</a:t>
            </a:r>
            <a:r>
              <a:rPr lang="en-US" altLang="en-US"/>
              <a:t> that is </a:t>
            </a:r>
            <a:r>
              <a:rPr lang="en-US" altLang="en-US" b="1" i="1">
                <a:solidFill>
                  <a:srgbClr val="0000FF"/>
                </a:solidFill>
              </a:rPr>
              <a:t>not included</a:t>
            </a:r>
            <a:r>
              <a:rPr lang="en-US" altLang="en-US"/>
              <a:t> in the </a:t>
            </a:r>
            <a:br>
              <a:rPr lang="en-US" altLang="en-US"/>
            </a:br>
            <a:r>
              <a:rPr lang="en-US" altLang="en-US"/>
              <a:t>byte count.</a:t>
            </a:r>
          </a:p>
          <a:p>
            <a:endParaRPr lang="en-US" altLang="en-US" sz="800"/>
          </a:p>
          <a:p>
            <a:r>
              <a:rPr lang="en-US" altLang="en-US">
                <a:latin typeface="+mj-lt"/>
              </a:rPr>
              <a:t>An </a:t>
            </a:r>
            <a:r>
              <a:rPr lang="en-US" altLang="en-US">
                <a:solidFill>
                  <a:srgbClr val="FF0000"/>
                </a:solidFill>
                <a:latin typeface="Source Code Pro" panose="020B0509030403020204" pitchFamily="49" charset="0"/>
              </a:rPr>
              <a:t>S</a:t>
            </a:r>
            <a:r>
              <a:rPr lang="en-US" altLang="en-US"/>
              <a:t> before the first </a:t>
            </a:r>
            <a:r>
              <a:rPr lang="en-US" altLang="en-US">
                <a:latin typeface="Source Code Pro" panose="020B0509030403020204" pitchFamily="49" charset="0"/>
              </a:rPr>
              <a:t>9</a:t>
            </a:r>
            <a:r>
              <a:rPr lang="en-US" altLang="en-US"/>
              <a:t> in the definition indicates a signed numerical field; the </a:t>
            </a:r>
            <a:r>
              <a:rPr lang="en-US" altLang="en-US">
                <a:solidFill>
                  <a:srgbClr val="FF0000"/>
                </a:solidFill>
                <a:latin typeface="Source Code Pro" panose="020B0509030403020204" pitchFamily="49" charset="0"/>
              </a:rPr>
              <a:t>S</a:t>
            </a:r>
            <a:r>
              <a:rPr lang="en-US" altLang="en-US"/>
              <a:t> is also </a:t>
            </a:r>
            <a:r>
              <a:rPr lang="en-US" altLang="en-US" b="1" i="1">
                <a:solidFill>
                  <a:srgbClr val="0000FF"/>
                </a:solidFill>
              </a:rPr>
              <a:t>not included</a:t>
            </a:r>
            <a:r>
              <a:rPr lang="en-US" altLang="en-US"/>
              <a:t> in the byte count.</a:t>
            </a:r>
            <a:endParaRPr lang="en-US" altLang="en-US" sz="1400"/>
          </a:p>
          <a:p>
            <a:pPr marL="0" indent="0">
              <a:buNone/>
            </a:pPr>
            <a:endParaRPr lang="en-US" altLang="en-US" sz="800"/>
          </a:p>
          <a:p>
            <a:r>
              <a:rPr lang="en-US" altLang="en-US"/>
              <a:t>Examples:</a:t>
            </a:r>
            <a:br>
              <a:rPr lang="en-US" altLang="en-US" sz="800"/>
            </a:br>
            <a:br>
              <a:rPr lang="en-US" altLang="en-US" sz="800"/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  9V99		PIC 9(5)V999		PIC  S9(4)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  9(4)V9		PIC 9(3)V9(4)	PIC  S9(5)V99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PIC  999V99		PIC S9V9(5)		PIC  999V99999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B27051-7785-46A4-BAED-B4E056DE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  <p:bldP spid="276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2686C1-FD5E-4866-BE91-60A0469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9A09-318A-42B0-9CDA-35522BC60DB4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6079AAC-A025-439D-AF92-CB026BE47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Specifications Revisited (cont.)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B341C9-5478-483E-AD1C-967058144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058400" cy="4495800"/>
          </a:xfrm>
        </p:spPr>
        <p:txBody>
          <a:bodyPr/>
          <a:lstStyle/>
          <a:p>
            <a:pPr defTabSz="909638">
              <a:tabLst>
                <a:tab pos="1368425" algn="l"/>
                <a:tab pos="1944688" algn="l"/>
              </a:tabLst>
            </a:pPr>
            <a:r>
              <a:rPr lang="en-US" altLang="en-US"/>
              <a:t>FILLER used instead of a data name when we don’t need to reference a storage area by name. </a:t>
            </a:r>
          </a:p>
          <a:p>
            <a:pPr defTabSz="909638">
              <a:tabLst>
                <a:tab pos="1368425" algn="l"/>
                <a:tab pos="1944688" algn="l"/>
              </a:tabLst>
            </a:pPr>
            <a:endParaRPr lang="en-US" altLang="en-US" sz="1400"/>
          </a:p>
          <a:p>
            <a:pPr lvl="1" defTabSz="909638">
              <a:tabLst>
                <a:tab pos="1368425" algn="l"/>
                <a:tab pos="1944688" algn="l"/>
              </a:tabLst>
            </a:pPr>
            <a:r>
              <a:rPr lang="en-US" altLang="en-US"/>
              <a:t>For instance, an area of spaces in a print line. </a:t>
            </a:r>
          </a:p>
          <a:p>
            <a:pPr lvl="1" defTabSz="909638">
              <a:tabLst>
                <a:tab pos="1368425" algn="l"/>
                <a:tab pos="1944688" algn="l"/>
              </a:tabLst>
            </a:pPr>
            <a:endParaRPr lang="en-US" altLang="en-US" sz="1400"/>
          </a:p>
          <a:p>
            <a:pPr lvl="1" defTabSz="909638">
              <a:tabLst>
                <a:tab pos="1368425" algn="l"/>
                <a:tab pos="1944688" algn="l"/>
              </a:tabLst>
            </a:pPr>
            <a:r>
              <a:rPr lang="en-US" altLang="en-US"/>
              <a:t>Can omit the word FILLER:</a:t>
            </a:r>
          </a:p>
          <a:p>
            <a:pPr lvl="1" defTabSz="909638">
              <a:tabLst>
                <a:tab pos="1368425" algn="l"/>
                <a:tab pos="1944688" algn="l"/>
              </a:tabLst>
            </a:pPr>
            <a:endParaRPr lang="en-US" altLang="en-US" sz="1400"/>
          </a:p>
          <a:p>
            <a:pPr lvl="1" defTabSz="909638">
              <a:buNone/>
              <a:tabLst>
                <a:tab pos="1368425" algn="l"/>
                <a:tab pos="1944688" algn="l"/>
              </a:tabLst>
            </a:pPr>
            <a:r>
              <a:rPr lang="en-US" altLang="en-US" sz="2400"/>
              <a:t>	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01  PRINT-LINE.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05  FILLER   PIC X(25)  VALUE SPACES.</a:t>
            </a:r>
            <a:b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    05           PIC X(25)  VALUE SPACES.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DA5BFD-DF7A-47DA-AEC0-78B5C180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4C4DA-7070-40CB-9425-D8F1075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7C9B-9238-42B8-AA8C-1828628BB422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9E85911-EE75-4613-82A7-A5C24E12D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Specifications Revisited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7BA6F88-47C6-4A2E-B6A5-4872FF7DA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10591800" cy="42672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altLang="en-US"/>
              <a:t> clause initializes the contents of a data area in the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WORKING-STORAGE SECTION</a:t>
            </a:r>
            <a:r>
              <a:rPr lang="en-US" altLang="en-US"/>
              <a:t>. </a:t>
            </a:r>
          </a:p>
          <a:p>
            <a:endParaRPr lang="en-US" altLang="en-US" sz="1800"/>
          </a:p>
          <a:p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altLang="en-US"/>
              <a:t> clauses can use:</a:t>
            </a:r>
          </a:p>
          <a:p>
            <a:endParaRPr lang="en-US" altLang="en-US" sz="1400"/>
          </a:p>
          <a:p>
            <a:pPr marL="857250" lvl="1" indent="-457200"/>
            <a:r>
              <a:rPr lang="en-US" altLang="en-US"/>
              <a:t>numeric literals: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79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12850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36.99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-123.993</a:t>
            </a:r>
            <a:r>
              <a:rPr lang="en-US" altLang="en-US"/>
              <a:t>, etc.</a:t>
            </a:r>
          </a:p>
          <a:p>
            <a:pPr marL="857250" lvl="1" indent="-457200"/>
            <a:endParaRPr lang="en-US" altLang="en-US" sz="1400"/>
          </a:p>
          <a:p>
            <a:pPr marL="857250" lvl="1" indent="-457200"/>
            <a:r>
              <a:rPr lang="en-US" altLang="en-US"/>
              <a:t>non-numeric literals: 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'MY REPORT'</a:t>
            </a:r>
            <a:r>
              <a:rPr lang="en-US" altLang="en-US"/>
              <a:t>, 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'BANK ACCOUNTS'</a:t>
            </a:r>
            <a:r>
              <a:rPr lang="en-US" altLang="en-US"/>
              <a:t>, etc.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100EBC-D0CB-4ED2-8A67-B2283744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50DE81-121C-4DB9-B5B6-31FE64A0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37CA-36D2-4ED8-9FD3-FDB21F7B1B70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C4A1EB7-0E69-4D54-907B-9A191DB4C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Specifications Revisited (cont.)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481F4-77C7-46AB-8A55-2ACBBC162B38}"/>
              </a:ext>
            </a:extLst>
          </p:cNvPr>
          <p:cNvSpPr txBox="1"/>
          <p:nvPr/>
        </p:nvSpPr>
        <p:spPr>
          <a:xfrm>
            <a:off x="609600" y="1981200"/>
            <a:ext cx="10287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Figurative Constants: 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SPACE</a:t>
            </a:r>
            <a:r>
              <a:rPr lang="en-US" sz="2800">
                <a:latin typeface="+mj-lt"/>
              </a:rPr>
              <a:t>,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SPACES</a:t>
            </a:r>
            <a:r>
              <a:rPr lang="en-US" sz="2800">
                <a:latin typeface="+mj-lt"/>
              </a:rPr>
              <a:t>,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ZERO</a:t>
            </a:r>
            <a:r>
              <a:rPr lang="en-US" sz="2800">
                <a:latin typeface="+mj-lt"/>
              </a:rPr>
              <a:t>,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en-US" sz="2800">
                <a:latin typeface="+mj-lt"/>
              </a:rPr>
              <a:t>,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ZEROES</a:t>
            </a:r>
            <a:r>
              <a:rPr lang="en-US" sz="2800">
                <a:latin typeface="+mj-lt"/>
              </a:rPr>
              <a:t>. 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sz="2800">
                <a:latin typeface="+mj-lt"/>
              </a:rPr>
              <a:t> clause should match the field's 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For example, use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VALUE SPACES</a:t>
            </a:r>
            <a:r>
              <a:rPr lang="en-US" sz="2800">
                <a:latin typeface="+mj-lt"/>
              </a:rPr>
              <a:t> for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PIC X</a:t>
            </a:r>
            <a:r>
              <a:rPr lang="en-US" sz="2800">
                <a:latin typeface="+mj-lt"/>
              </a:rPr>
              <a:t> fields and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VALUE ZERO</a:t>
            </a:r>
            <a:r>
              <a:rPr lang="en-US" sz="2800">
                <a:latin typeface="+mj-lt"/>
              </a:rPr>
              <a:t> for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PIC 9</a:t>
            </a:r>
            <a:r>
              <a:rPr lang="en-US" sz="2800">
                <a:latin typeface="+mj-lt"/>
              </a:rPr>
              <a:t>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There are benefits for using the figurative constant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ZERO</a:t>
            </a:r>
            <a:r>
              <a:rPr lang="en-US" sz="2800">
                <a:latin typeface="+mj-lt"/>
              </a:rPr>
              <a:t> rather than the numeric literal </a:t>
            </a:r>
            <a:r>
              <a:rPr 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sz="2800">
                <a:latin typeface="+mj-lt"/>
              </a:rPr>
              <a:t>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66D8D-2514-4962-BC71-855E52F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C12B33-4FC3-4E4A-9B93-1AC0849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796D-7DAB-457B-A562-8465AC83E5F1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ACDBD6-84A9-433F-8166-F6B36AC5D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9300" y="2362200"/>
            <a:ext cx="8153400" cy="19050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368425" algn="l"/>
              </a:tabLst>
            </a:pPr>
            <a:r>
              <a:rPr lang="en-US" altLang="en-US" sz="5400" b="1"/>
              <a:t>Procedure Division </a:t>
            </a:r>
            <a:br>
              <a:rPr lang="en-US" altLang="en-US" sz="5400" b="1"/>
            </a:br>
            <a:r>
              <a:rPr lang="en-US" altLang="en-US" sz="5400" b="1"/>
              <a:t>		Statements Revisited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B837-3D0A-436A-B125-3EEBE70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C12B33-4FC3-4E4A-9B93-1AC0849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796D-7DAB-457B-A562-8465AC83E5F1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470AE0F-B4AA-4F96-B783-A9CD002DB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Statement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ACDBD6-84A9-433F-8166-F6B36AC5D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0983"/>
            <a:ext cx="10363200" cy="4495800"/>
          </a:xfrm>
        </p:spPr>
        <p:txBody>
          <a:bodyPr/>
          <a:lstStyle/>
          <a:p>
            <a:pPr>
              <a:tabLst>
                <a:tab pos="1368425" algn="l"/>
              </a:tabLst>
            </a:pPr>
            <a:r>
              <a:rPr lang="en-US" altLang="en-US"/>
              <a:t>Prepares the file for use.</a:t>
            </a:r>
            <a:endParaRPr lang="en-US" altLang="en-US" sz="1400"/>
          </a:p>
          <a:p>
            <a:pPr>
              <a:tabLst>
                <a:tab pos="1368425" algn="l"/>
              </a:tabLst>
            </a:pPr>
            <a:endParaRPr lang="en-US" altLang="en-US" sz="1400"/>
          </a:p>
          <a:p>
            <a:pPr>
              <a:tabLst>
                <a:tab pos="1368425" algn="l"/>
              </a:tabLst>
            </a:pPr>
            <a:r>
              <a:rPr lang="en-US" altLang="en-US"/>
              <a:t>Indicates whether to be used for input or for output: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OPEN INPUT/OUTPUT file1 file2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INPUT/OUTPUT filea fileb</a:t>
            </a:r>
            <a:r>
              <a:rPr lang="en-US" altLang="en-US">
                <a:latin typeface="+mj-lt"/>
                <a:ea typeface="Source Code Pro" panose="020B0509030403020204" pitchFamily="49" charset="0"/>
              </a:rPr>
              <a:t>, etc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>
              <a:tabLst>
                <a:tab pos="1368425" algn="l"/>
              </a:tabLst>
            </a:pPr>
            <a:endParaRPr lang="en-US" alt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tabLst>
                <a:tab pos="1368425" algn="l"/>
              </a:tabLst>
            </a:pPr>
            <a:r>
              <a:rPr lang="en-US" altLang="en-US">
                <a:latin typeface="+mj-lt"/>
                <a:ea typeface="Source Code Pro" panose="020B0509030403020204" pitchFamily="49" charset="0"/>
              </a:rPr>
              <a:t>Example:</a:t>
            </a:r>
            <a:br>
              <a:rPr lang="en-US" altLang="en-US" sz="1800">
                <a:latin typeface="+mj-lt"/>
                <a:ea typeface="Source Code Pro" panose="020B0509030403020204" pitchFamily="49" charset="0"/>
              </a:rPr>
            </a:br>
            <a:br>
              <a:rPr lang="en-US" altLang="en-US" sz="1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OPEN INPUT  CUSTOMER-FILE ZIP-FILE</a:t>
            </a:r>
            <a:b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   OUTPUT REPORT-FILE.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481BC9-F825-413E-AC81-749C601D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  <p:extLst>
      <p:ext uri="{BB962C8B-B14F-4D97-AF65-F5344CB8AC3E}">
        <p14:creationId xmlns:p14="http://schemas.microsoft.com/office/powerpoint/2010/main" val="8776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 advAuto="0"/>
      <p:bldP spid="31747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910</TotalTime>
  <Words>1788</Words>
  <Application>Microsoft Office PowerPoint</Application>
  <PresentationFormat>Widescreen</PresentationFormat>
  <Paragraphs>301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Source Code Pro</vt:lpstr>
      <vt:lpstr>Calibri</vt:lpstr>
      <vt:lpstr>1_Office Theme</vt:lpstr>
      <vt:lpstr>  CSCI 465  4.2 COBOL Basics  by Geoffrey D. Decker</vt:lpstr>
      <vt:lpstr>Leveling Revisited</vt:lpstr>
      <vt:lpstr>Leveling Revisited (cont.)</vt:lpstr>
      <vt:lpstr>Data Specifications Revisited </vt:lpstr>
      <vt:lpstr>Data Specifications Revisited (cont.) </vt:lpstr>
      <vt:lpstr>Data Specifications Revisited (cont.)</vt:lpstr>
      <vt:lpstr>Data Specifications Revisited (cont.)</vt:lpstr>
      <vt:lpstr>PowerPoint Presentation</vt:lpstr>
      <vt:lpstr>OPEN Statement</vt:lpstr>
      <vt:lpstr>OPEN Statement (cont.)</vt:lpstr>
      <vt:lpstr>READ Statement</vt:lpstr>
      <vt:lpstr>READ Statement (cont.)</vt:lpstr>
      <vt:lpstr>READ Statement (cont.)</vt:lpstr>
      <vt:lpstr>Standard Read Loop Flowchart</vt:lpstr>
      <vt:lpstr>WRITE Statement</vt:lpstr>
      <vt:lpstr>WRITE Statement </vt:lpstr>
      <vt:lpstr>WRITE Statement</vt:lpstr>
      <vt:lpstr>MOVE Statement</vt:lpstr>
      <vt:lpstr>MOVE Statement (cont.) </vt:lpstr>
      <vt:lpstr>MOVE Statement (cont.)</vt:lpstr>
      <vt:lpstr>MOVE Statement (cont.)</vt:lpstr>
      <vt:lpstr>MOVE Statement (cont.)</vt:lpstr>
      <vt:lpstr>MOVE Statement (cont.)</vt:lpstr>
      <vt:lpstr>MOVE Statement (cont.)</vt:lpstr>
      <vt:lpstr>PERFORM and PERFORM UNTIL Statement</vt:lpstr>
      <vt:lpstr>PowerPoint Presentation</vt:lpstr>
      <vt:lpstr>PERFORM and PERFORM UNTIL Statement (cont.)</vt:lpstr>
      <vt:lpstr>PERFORM and PERFORM UNTIL Statement (cont.)</vt:lpstr>
      <vt:lpstr>PERFORM Statement (cont.)</vt:lpstr>
      <vt:lpstr>PERFORM Statement (cont.)</vt:lpstr>
      <vt:lpstr>CLOSE Statement</vt:lpstr>
      <vt:lpstr>GOBACK Statement.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1. COmmon Business Oriented Language  by Geoffrey D. Decker</dc:title>
  <dc:creator>Geoffrey Decker</dc:creator>
  <cp:lastModifiedBy>Geoffrey Decker</cp:lastModifiedBy>
  <cp:revision>68</cp:revision>
  <dcterms:created xsi:type="dcterms:W3CDTF">2020-09-21T00:52:33Z</dcterms:created>
  <dcterms:modified xsi:type="dcterms:W3CDTF">2020-09-30T20:40:13Z</dcterms:modified>
</cp:coreProperties>
</file>