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71" r:id="rId2"/>
    <p:sldId id="256" r:id="rId3"/>
    <p:sldId id="421" r:id="rId4"/>
    <p:sldId id="352" r:id="rId5"/>
    <p:sldId id="354" r:id="rId6"/>
    <p:sldId id="353" r:id="rId7"/>
    <p:sldId id="257" r:id="rId8"/>
    <p:sldId id="275" r:id="rId9"/>
    <p:sldId id="277" r:id="rId10"/>
    <p:sldId id="285" r:id="rId11"/>
    <p:sldId id="286" r:id="rId12"/>
    <p:sldId id="360" r:id="rId13"/>
    <p:sldId id="422" r:id="rId14"/>
    <p:sldId id="308" r:id="rId15"/>
    <p:sldId id="309" r:id="rId16"/>
    <p:sldId id="420" r:id="rId17"/>
    <p:sldId id="350" r:id="rId18"/>
    <p:sldId id="319" r:id="rId19"/>
    <p:sldId id="368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09/30/2020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09/30/2020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B245300-33CE-486A-86E1-92ECF2ED28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Arithmetic Commands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6ECBBE-0BE7-498B-A39F-98CAE660CB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3AA64D3-F7BF-40F1-9127-2AE17134CD35}" type="datetime1">
              <a:rPr lang="en-US" altLang="en-US"/>
              <a:pPr/>
              <a:t>09/30/2020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601087-5175-4341-B4AD-FC16D9BF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math.ppt    Copyright Department of Computer Science, Northern Illinois University, 1999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64434B5-2F9F-4BC8-8859-B7D368915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3E0AC-C1B9-40D1-8CC6-C7A66BFD645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DB032FA2-0C8B-4487-8182-AA933D4239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5B64E5A2-6C32-47C1-9347-7732D6953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CE529DB-97F9-484A-8D16-198D1DA33B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Arithmetic Commands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0E49ED-E562-4CE2-B638-EA062907A3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E0BB39-D531-4078-B079-9F6761155E6F}" type="datetime1">
              <a:rPr lang="en-US" altLang="en-US"/>
              <a:pPr/>
              <a:t>09/30/2020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45E309-41B3-41D2-87A7-B77835263C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math.ppt    Copyright Department of Computer Science, Northern Illinois University, 1999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73F5C2E-1C53-4508-BD70-167D81C03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96996-4ACB-4044-9752-168AFC6AACE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4D312C9D-FA3D-4D52-ABED-D02AE28DC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775555F5-6DF4-429E-8540-8562159F1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19E-8C16-4B09-A2C0-5430D61FB120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AAD-97AA-4F7B-83BD-3854D2E13BC4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EACE-6CCE-47A9-A73D-87CE8362B3A9}" type="datetime1">
              <a:rPr lang="en-US" smtClean="0"/>
              <a:t>09/30/2020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32BC-788C-4535-96C8-BED4410C6445}" type="datetime1">
              <a:rPr lang="en-US" smtClean="0"/>
              <a:t>09/30/2020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E753-7C14-4944-A0DC-612D2DB07C90}" type="datetime1">
              <a:rPr lang="en-US" smtClean="0"/>
              <a:t>09/30/2020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5D2F-A65B-40FA-B69B-E16EA2A150F5}" type="datetime1">
              <a:rPr lang="en-US" smtClean="0"/>
              <a:t>09/30/2020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CDCF-9D29-45F6-9A73-32DC14A10EFD}" type="datetime1">
              <a:rPr lang="en-US" smtClean="0"/>
              <a:t>09/30/2020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7D0B4978-193F-4110-95E4-886AC6C61E7C}" type="datetime1">
              <a:rPr lang="en-US" smtClean="0"/>
              <a:t>09/30/2020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Geoffrey D. Decker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733800"/>
            <a:ext cx="10566400" cy="2362200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/>
              <a:t>CSCI 465</a:t>
            </a:r>
            <a:br>
              <a:rPr lang="en-US" sz="2000"/>
            </a:br>
            <a:br>
              <a:rPr lang="en-US" sz="2000"/>
            </a:br>
            <a:r>
              <a:rPr lang="en-US"/>
              <a:t>4.3 COBOL Arithmetic</a:t>
            </a:r>
            <a:br>
              <a:rPr lang="en-US" sz="2000"/>
            </a:br>
            <a:br>
              <a:rPr lang="en-US" sz="2000"/>
            </a:b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by Geoffrey D. Decker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E33D55-BAF3-40BD-AEE9-9DF4F6A2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A523-788F-438D-8880-15D5F5D5F4C0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0429A5CE-3278-4C5A-B501-014231198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 Statement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4EBA1C52-AF50-4558-8CA3-0A30096A5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39380"/>
            <a:ext cx="9753600" cy="4495800"/>
          </a:xfrm>
        </p:spPr>
        <p:txBody>
          <a:bodyPr/>
          <a:lstStyle/>
          <a:p>
            <a:r>
              <a:rPr lang="en-US" altLang="en-US" b="1"/>
              <a:t>Format 1</a:t>
            </a:r>
            <a:br>
              <a:rPr lang="en-US" altLang="en-US" sz="1800" b="1"/>
            </a:br>
            <a:br>
              <a:rPr lang="en-US" altLang="en-US" sz="1800" b="1"/>
            </a:br>
            <a:r>
              <a:rPr lang="en-US" altLang="en-US">
                <a:latin typeface="Source Code Pro" panose="020B0509030403020204" pitchFamily="49" charset="0"/>
              </a:rPr>
              <a:t>SUBTRACT name1 name2... FROM namex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[ROUNDED]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[ON SIZE ERROR do something]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END-SUBTRACT.</a:t>
            </a:r>
          </a:p>
          <a:p>
            <a:endParaRPr lang="en-US" altLang="en-US" sz="1800">
              <a:latin typeface="Source Code Pro" panose="020B0509030403020204" pitchFamily="49" charset="0"/>
            </a:endParaRPr>
          </a:p>
          <a:p>
            <a:r>
              <a:rPr lang="en-US" altLang="en-US">
                <a:latin typeface="Source Code Pro" panose="020B0509030403020204" pitchFamily="49" charset="0"/>
              </a:rPr>
              <a:t>name1</a:t>
            </a:r>
            <a:r>
              <a:rPr lang="en-US" altLang="en-US"/>
              <a:t>  </a:t>
            </a:r>
            <a:r>
              <a:rPr lang="en-US" altLang="en-US">
                <a:latin typeface="Source Code Pro" panose="020B0509030403020204" pitchFamily="49" charset="0"/>
              </a:rPr>
              <a:t>name2...</a:t>
            </a:r>
            <a:r>
              <a:rPr lang="en-US" altLang="en-US"/>
              <a:t> are subtracted from initial value in </a:t>
            </a:r>
            <a:r>
              <a:rPr lang="en-US" altLang="en-US">
                <a:latin typeface="Source Code Pro" panose="020B0509030403020204" pitchFamily="49" charset="0"/>
              </a:rPr>
              <a:t>namex</a:t>
            </a:r>
            <a:r>
              <a:rPr lang="en-US" altLang="en-US"/>
              <a:t>.</a:t>
            </a:r>
          </a:p>
          <a:p>
            <a:endParaRPr lang="en-US" altLang="en-US" sz="1800"/>
          </a:p>
          <a:p>
            <a:r>
              <a:rPr lang="en-US" altLang="en-US"/>
              <a:t>Result replaces </a:t>
            </a:r>
            <a:r>
              <a:rPr lang="en-US" altLang="en-US">
                <a:latin typeface="Source Code Pro" panose="020B0509030403020204" pitchFamily="49" charset="0"/>
              </a:rPr>
              <a:t>namex</a:t>
            </a:r>
            <a:r>
              <a:rPr lang="en-US" altLang="en-US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36091-1ED0-4577-B043-B4EED2AC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 advAuto="0"/>
      <p:bldP spid="399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6BA5BF-B6F2-4CF6-A5BA-28033713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6F9-6C37-4AE1-A19E-22C93D4FF975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F8830D0-D1DA-4D64-BFCE-59C9E5DFB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 Statement (cont.)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3A7CB152-D7ED-4E43-88A4-0F2414CD1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892" y="1368856"/>
            <a:ext cx="10464800" cy="4648200"/>
          </a:xfrm>
        </p:spPr>
        <p:txBody>
          <a:bodyPr/>
          <a:lstStyle/>
          <a:p>
            <a:r>
              <a:rPr lang="en-US" altLang="en-US" b="1"/>
              <a:t>Format 2</a:t>
            </a:r>
            <a:br>
              <a:rPr lang="en-US" altLang="en-US" sz="1800" b="1"/>
            </a:br>
            <a:br>
              <a:rPr lang="en-US" altLang="en-US" sz="1800" b="1"/>
            </a:br>
            <a:r>
              <a:rPr lang="en-US" altLang="en-US">
                <a:latin typeface="Source Code Pro" panose="020B0509030403020204" pitchFamily="49" charset="0"/>
              </a:rPr>
              <a:t>SUBTRACT name1 name2... FROM namex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GIVING total-name 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[ROUNDED]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[ON SIZE ERROR do something]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END-SUBTRACT.</a:t>
            </a:r>
          </a:p>
          <a:p>
            <a:endParaRPr lang="en-US" altLang="en-US" sz="1800">
              <a:latin typeface="Source Code Pro" panose="020B0509030403020204" pitchFamily="49" charset="0"/>
            </a:endParaRPr>
          </a:p>
          <a:p>
            <a:r>
              <a:rPr lang="en-US" altLang="en-US"/>
              <a:t>Replaces </a:t>
            </a:r>
            <a:r>
              <a:rPr lang="en-US" altLang="en-US">
                <a:latin typeface="Source Code Pro" panose="020B0509030403020204" pitchFamily="49" charset="0"/>
              </a:rPr>
              <a:t>total-name</a:t>
            </a:r>
            <a:r>
              <a:rPr lang="en-US" altLang="en-US"/>
              <a:t> without using it in the calculation.  </a:t>
            </a:r>
          </a:p>
          <a:p>
            <a:endParaRPr lang="en-US" altLang="en-US" sz="1800">
              <a:latin typeface="Source Code Pro" panose="020B0509030403020204" pitchFamily="49" charset="0"/>
            </a:endParaRPr>
          </a:p>
          <a:p>
            <a:r>
              <a:rPr lang="en-US" altLang="en-US">
                <a:latin typeface="Source Code Pro" panose="020B0509030403020204" pitchFamily="49" charset="0"/>
              </a:rPr>
              <a:t>namex</a:t>
            </a:r>
            <a:r>
              <a:rPr lang="en-US" altLang="en-US"/>
              <a:t> is unchanged.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2ECB1-BCDA-4542-AF2D-0729D97D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1F982E-2C87-4BB7-9E58-D86ED5BC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3D12-18A5-4579-BCBE-7DD45051EABE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B4E9E84-E0BF-4D79-9173-AB2C8EA6B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 Statement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84D9746-FE84-4F1E-BA5D-4F5CE8625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10464800" cy="3733800"/>
          </a:xfrm>
        </p:spPr>
        <p:txBody>
          <a:bodyPr/>
          <a:lstStyle/>
          <a:p>
            <a:r>
              <a:rPr lang="en-US" altLang="en-US" b="1"/>
              <a:t>Format 1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>
                <a:latin typeface="Source Code Pro" panose="020B0509030403020204" pitchFamily="49" charset="0"/>
              </a:rPr>
              <a:t>MULTIPLY name1 BY name2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[ROUNDED]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[ON SIZE ERROR do something]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END-MULTIPLY.</a:t>
            </a:r>
          </a:p>
          <a:p>
            <a:endParaRPr lang="en-US" altLang="en-US">
              <a:latin typeface="Source Code Pro" panose="020B0509030403020204" pitchFamily="49" charset="0"/>
            </a:endParaRPr>
          </a:p>
          <a:p>
            <a:r>
              <a:rPr lang="en-US" altLang="en-US"/>
              <a:t>Result is stored in </a:t>
            </a:r>
            <a:r>
              <a:rPr lang="en-US" altLang="en-US">
                <a:latin typeface="Source Code Pro" panose="020B0509030403020204" pitchFamily="49" charset="0"/>
              </a:rPr>
              <a:t>name2</a:t>
            </a:r>
            <a:r>
              <a:rPr lang="en-US" altLang="en-US"/>
              <a:t>.  </a:t>
            </a:r>
            <a:r>
              <a:rPr lang="en-US" altLang="en-US" b="1">
                <a:solidFill>
                  <a:srgbClr val="FF0000"/>
                </a:solidFill>
              </a:rPr>
              <a:t>Careful here!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50AFA0-09DA-4B58-9380-366B653E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 autoUpdateAnimBg="0" advAuto="0"/>
      <p:bldP spid="1413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590F99-279B-486D-91E4-6588A0BC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9600-56F8-4710-A1FC-7CF892328FB0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E8A0CD57-302C-4173-BF2F-CCC737EF8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 Statement (cont.)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BC7C8FBB-E944-4CE8-AF97-98724B590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83588"/>
            <a:ext cx="10464800" cy="4694237"/>
          </a:xfrm>
        </p:spPr>
        <p:txBody>
          <a:bodyPr/>
          <a:lstStyle/>
          <a:p>
            <a:r>
              <a:rPr lang="en-US" altLang="en-US" b="1"/>
              <a:t>Format 2</a:t>
            </a:r>
            <a:br>
              <a:rPr lang="en-US" altLang="en-US" sz="1800" b="1"/>
            </a:br>
            <a:br>
              <a:rPr lang="en-US" altLang="en-US" sz="1800" b="1"/>
            </a:br>
            <a:r>
              <a:rPr lang="en-US" altLang="en-US">
                <a:latin typeface="Source Code Pro" panose="020B0509030403020204" pitchFamily="49" charset="0"/>
              </a:rPr>
              <a:t>MULTIPLY name1 BY name2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GIVING total-name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[ROUNDED]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[ON SIZE ERROR do something]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END-MULTIPLY.</a:t>
            </a:r>
          </a:p>
          <a:p>
            <a:endParaRPr lang="en-US" altLang="en-US" sz="1800">
              <a:latin typeface="Source Code Pro" panose="020B0509030403020204" pitchFamily="49" charset="0"/>
            </a:endParaRPr>
          </a:p>
          <a:p>
            <a:r>
              <a:rPr lang="en-US" altLang="en-US"/>
              <a:t>Replaces </a:t>
            </a:r>
            <a:r>
              <a:rPr lang="en-US" altLang="en-US">
                <a:latin typeface="Source Code Pro" panose="020B0509030403020204" pitchFamily="49" charset="0"/>
              </a:rPr>
              <a:t>total-name</a:t>
            </a:r>
            <a:r>
              <a:rPr lang="en-US" altLang="en-US"/>
              <a:t> without using it in the calculation.  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>
                <a:latin typeface="Source Code Pro" panose="020B0509030403020204" pitchFamily="49" charset="0"/>
              </a:rPr>
              <a:t>name2</a:t>
            </a:r>
            <a:r>
              <a:rPr lang="en-US" altLang="en-US"/>
              <a:t> is unchanged.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8EF59C-4A79-4C78-8407-AFC249A6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825EAD-869A-4B12-AB9A-6F46534A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8A79-DE55-414E-9D80-BAB8E080C101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61A38418-5DC2-4A40-BDF0-7C38E5B7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Statement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A59E821E-E43B-4341-845F-1EA0091C7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464800" cy="4267200"/>
          </a:xfrm>
        </p:spPr>
        <p:txBody>
          <a:bodyPr/>
          <a:lstStyle/>
          <a:p>
            <a:r>
              <a:rPr lang="en-US" altLang="en-US" b="1"/>
              <a:t>Format 1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>
                <a:latin typeface="Source Code Pro" panose="020B0509030403020204" pitchFamily="49" charset="0"/>
              </a:rPr>
              <a:t>DIVIDE name1 INTO name2 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[ROUNDED]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[ON SIZE ERROR do something] 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END-DIVIDE.</a:t>
            </a:r>
            <a:endParaRPr lang="en-US" altLang="en-US" sz="1800">
              <a:latin typeface="Source Code Pro" panose="020B0509030403020204" pitchFamily="49" charset="0"/>
            </a:endParaRPr>
          </a:p>
          <a:p>
            <a:endParaRPr lang="en-US" altLang="en-US" sz="1800">
              <a:latin typeface="Source Code Pro" panose="020B0509030403020204" pitchFamily="49" charset="0"/>
            </a:endParaRPr>
          </a:p>
          <a:p>
            <a:r>
              <a:rPr lang="en-US" altLang="en-US"/>
              <a:t>Result is stored in </a:t>
            </a:r>
            <a:r>
              <a:rPr lang="en-US" altLang="en-US">
                <a:latin typeface="Source Code Pro" panose="020B0509030403020204" pitchFamily="49" charset="0"/>
              </a:rPr>
              <a:t>name2</a:t>
            </a:r>
            <a:r>
              <a:rPr lang="en-US" altLang="en-US"/>
              <a:t>.  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/>
              <a:t>Cannot get a remainder using this format.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BFFD48-A265-40C9-AE93-1426A87F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autoUpdateAnimBg="0" advAuto="0"/>
      <p:bldP spid="6554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4A8932-318B-4C0B-ACDD-94CAFE7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FCB4-188D-497B-BC1D-FB81CC6E3C98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4EF17C1A-44B8-4606-B97F-830B506B3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Statement (cont.)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16624AE5-4122-4395-A127-912E60E36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287000" cy="4800600"/>
          </a:xfrm>
        </p:spPr>
        <p:txBody>
          <a:bodyPr/>
          <a:lstStyle/>
          <a:p>
            <a:r>
              <a:rPr lang="en-US" altLang="en-US" b="1"/>
              <a:t>Format 2</a:t>
            </a:r>
          </a:p>
          <a:p>
            <a:endParaRPr lang="en-US" altLang="en-US" sz="1000"/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DIVIDE name1 BY/INTO name2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GIVING total-name [ROUNDED]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[REMAINDER  remainder-name] 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[ON  SIZE  ERROR  do something]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END-DIVIDE.</a:t>
            </a:r>
          </a:p>
          <a:p>
            <a:pPr lvl="1">
              <a:buFontTx/>
              <a:buNone/>
            </a:pPr>
            <a:endParaRPr lang="en-US" altLang="en-US" sz="1000">
              <a:latin typeface="Source Code Pro" panose="020B0509030403020204" pitchFamily="49" charset="0"/>
            </a:endParaRPr>
          </a:p>
          <a:p>
            <a:r>
              <a:rPr lang="en-US" altLang="en-US"/>
              <a:t>Replaces </a:t>
            </a:r>
            <a:r>
              <a:rPr lang="en-US" altLang="en-US">
                <a:latin typeface="Source Code Pro" panose="020B0509030403020204" pitchFamily="49" charset="0"/>
              </a:rPr>
              <a:t>total-name</a:t>
            </a:r>
            <a:r>
              <a:rPr lang="en-US" altLang="en-US"/>
              <a:t> without using it in the calculation.  </a:t>
            </a:r>
            <a:r>
              <a:rPr lang="en-US" altLang="en-US">
                <a:latin typeface="Source Code Pro" panose="020B0509030403020204" pitchFamily="49" charset="0"/>
              </a:rPr>
              <a:t>name2</a:t>
            </a:r>
            <a:r>
              <a:rPr lang="en-US" altLang="en-US"/>
              <a:t> is unchanged.</a:t>
            </a:r>
          </a:p>
          <a:p>
            <a:endParaRPr lang="en-US" altLang="en-US" sz="1000"/>
          </a:p>
          <a:p>
            <a:r>
              <a:rPr lang="en-US" altLang="en-US"/>
              <a:t>But you cannot use </a:t>
            </a:r>
            <a:r>
              <a:rPr lang="en-US" altLang="en-US" i="1"/>
              <a:t>both</a:t>
            </a:r>
            <a:r>
              <a:rPr lang="en-US" altLang="en-US"/>
              <a:t> </a:t>
            </a:r>
            <a:r>
              <a:rPr lang="en-US" altLang="en-US">
                <a:latin typeface="Source Code Pro" panose="020B0509030403020204" pitchFamily="49" charset="0"/>
              </a:rPr>
              <a:t>ROUNDED</a:t>
            </a:r>
            <a:r>
              <a:rPr lang="en-US" altLang="en-US"/>
              <a:t> and </a:t>
            </a:r>
            <a:r>
              <a:rPr lang="en-US" altLang="en-US">
                <a:latin typeface="Source Code Pro" panose="020B0509030403020204" pitchFamily="49" charset="0"/>
              </a:rPr>
              <a:t>REMAINDER</a:t>
            </a:r>
            <a:r>
              <a:rPr lang="en-US" altLang="en-US"/>
              <a:t>.</a:t>
            </a:r>
            <a:endParaRPr lang="en-US" altLang="en-US" sz="4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2ED505-D2D7-4C8F-B0A1-2FFDD052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5912C7-A162-40B8-8783-5D859FE2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9319-D071-49FB-BA74-A9C47A7A1A84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BB7E30B-ADD9-4B63-B516-C6AE333E2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 SIZE ERROR Clause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0BB7B3F-2E62-4358-A5C3-D74F47AF1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9753600" cy="3581400"/>
          </a:xfrm>
        </p:spPr>
        <p:txBody>
          <a:bodyPr/>
          <a:lstStyle/>
          <a:p>
            <a:r>
              <a:rPr lang="en-US" altLang="en-US"/>
              <a:t>Detects and produces a warning when the result of a calculation is too large (to the left of the implied decimal) for the designated field.</a:t>
            </a:r>
          </a:p>
          <a:p>
            <a:endParaRPr lang="en-US" altLang="en-US" sz="1800"/>
          </a:p>
          <a:p>
            <a:r>
              <a:rPr lang="en-US" altLang="en-US"/>
              <a:t>Result is still truncated, but at least you are warned.</a:t>
            </a:r>
          </a:p>
          <a:p>
            <a:endParaRPr lang="en-US" altLang="en-US" sz="1800"/>
          </a:p>
          <a:p>
            <a:r>
              <a:rPr lang="en-US" altLang="en-US"/>
              <a:t>You can also take action when it is detected.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F7EBE0-420F-4839-A03B-E356F237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  <p:extLst>
      <p:ext uri="{BB962C8B-B14F-4D97-AF65-F5344CB8AC3E}">
        <p14:creationId xmlns:p14="http://schemas.microsoft.com/office/powerpoint/2010/main" val="327783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 advAuto="0"/>
      <p:bldP spid="1024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9BCA89-9476-41D6-A7B5-1790EB7D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E186-9E81-438B-94A9-183E99D36F1B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128002" name="Rectangle 1026">
            <a:extLst>
              <a:ext uri="{FF2B5EF4-FFF2-40B4-BE49-F238E27FC236}">
                <a16:creationId xmlns:a16="http://schemas.microsoft.com/office/drawing/2014/main" id="{A04912B1-F47F-45F8-9548-74DF8C7F1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 SIZE ERROR Clause (cont.) </a:t>
            </a:r>
          </a:p>
        </p:txBody>
      </p:sp>
      <p:sp>
        <p:nvSpPr>
          <p:cNvPr id="128003" name="Rectangle 1027">
            <a:extLst>
              <a:ext uri="{FF2B5EF4-FFF2-40B4-BE49-F238E27FC236}">
                <a16:creationId xmlns:a16="http://schemas.microsoft.com/office/drawing/2014/main" id="{14806576-2F2A-4991-9BF3-8F439B2AD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10464800" cy="3619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+mj-lt"/>
              </a:rPr>
              <a:t>Example:</a:t>
            </a:r>
            <a:endParaRPr lang="en-US" altLang="en-US" sz="1800" b="1">
              <a:latin typeface="+mj-lt"/>
            </a:endParaRPr>
          </a:p>
          <a:p>
            <a:pPr>
              <a:buFontTx/>
              <a:buNone/>
            </a:pPr>
            <a:endParaRPr lang="en-US" altLang="en-US" sz="1800">
              <a:latin typeface="Source Code Pro" panose="020B05090304030202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COMPUTE TOTAL ROUNDED = NUM1 + NUM2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ON SIZE ERROR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  MOVE 'Y' TO TOO-BIG-FLAG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    PERFORM 0320-ERROR-ROUTINE</a:t>
            </a:r>
          </a:p>
          <a:p>
            <a:pPr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END-COMPUTE.</a:t>
            </a:r>
          </a:p>
          <a:p>
            <a:pPr lvl="1"/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164528-8EAE-4D06-855D-F4FCEFAB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187A4C7-59E3-4127-B0B4-5EA1CCC5E867}"/>
              </a:ext>
            </a:extLst>
          </p:cNvPr>
          <p:cNvSpPr/>
          <p:nvPr/>
        </p:nvSpPr>
        <p:spPr>
          <a:xfrm>
            <a:off x="7239000" y="3657600"/>
            <a:ext cx="457200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66586-ADE2-4778-98E8-ECA30313B32E}"/>
              </a:ext>
            </a:extLst>
          </p:cNvPr>
          <p:cNvSpPr txBox="1"/>
          <p:nvPr/>
        </p:nvSpPr>
        <p:spPr>
          <a:xfrm>
            <a:off x="7982824" y="3206859"/>
            <a:ext cx="3200400" cy="1815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j-lt"/>
              </a:rPr>
              <a:t>If an </a:t>
            </a:r>
            <a:r>
              <a:rPr lang="en-US" sz="2800">
                <a:solidFill>
                  <a:srgbClr val="FF0000"/>
                </a:solidFill>
                <a:latin typeface="Source Code Pro" panose="020B0509030403020204" pitchFamily="49" charset="0"/>
              </a:rPr>
              <a:t>ON SIZE ERROR</a:t>
            </a:r>
            <a:r>
              <a:rPr lang="en-US" sz="2800">
                <a:solidFill>
                  <a:srgbClr val="FF0000"/>
                </a:solidFill>
                <a:latin typeface="+mj-lt"/>
              </a:rPr>
              <a:t> is detected, these two statements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118427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9143F4-FFF1-4F73-AAAF-57180456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F94A-333D-4026-B3F5-8FD5F8CE9AC3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4310066F-0953-4877-8FB5-8F1209D17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of All Sorts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368F99E0-71DC-4030-B5F0-E266F85A4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10134600" cy="4038600"/>
          </a:xfrm>
        </p:spPr>
        <p:txBody>
          <a:bodyPr/>
          <a:lstStyle/>
          <a:p>
            <a:r>
              <a:rPr lang="en-US" altLang="en-US"/>
              <a:t>Make sure that receiving field is large enough to hold the answer!</a:t>
            </a:r>
          </a:p>
          <a:p>
            <a:endParaRPr lang="en-US" altLang="en-US" sz="1400"/>
          </a:p>
          <a:p>
            <a:r>
              <a:rPr lang="en-US" altLang="en-US"/>
              <a:t>How large should the receiving field be if...</a:t>
            </a:r>
          </a:p>
          <a:p>
            <a:endParaRPr lang="en-US" altLang="en-US" sz="1400"/>
          </a:p>
          <a:p>
            <a:pPr lvl="1"/>
            <a:r>
              <a:rPr lang="en-US" altLang="en-US"/>
              <a:t> Adding a </a:t>
            </a:r>
            <a:r>
              <a:rPr lang="en-US" altLang="en-US">
                <a:latin typeface="Source Code Pro" panose="020B0509030403020204" pitchFamily="49" charset="0"/>
              </a:rPr>
              <a:t>PIC 99</a:t>
            </a:r>
            <a:r>
              <a:rPr lang="en-US" altLang="en-US">
                <a:latin typeface="+mj-lt"/>
              </a:rPr>
              <a:t> to a </a:t>
            </a:r>
            <a:r>
              <a:rPr lang="en-US" altLang="en-US">
                <a:latin typeface="Source Code Pro" panose="020B0509030403020204" pitchFamily="49" charset="0"/>
              </a:rPr>
              <a:t>PIC 99</a:t>
            </a:r>
            <a:r>
              <a:rPr lang="en-US" altLang="en-US"/>
              <a:t>?     </a:t>
            </a:r>
            <a:r>
              <a:rPr lang="en-US" altLang="en-US" i="1">
                <a:latin typeface="Source Code Pro" panose="020B0509030403020204" pitchFamily="49" charset="0"/>
              </a:rPr>
              <a:t>PIC 999</a:t>
            </a:r>
          </a:p>
          <a:p>
            <a:pPr lvl="1"/>
            <a:endParaRPr lang="en-US" altLang="en-US" sz="1400" i="1"/>
          </a:p>
          <a:p>
            <a:pPr lvl="1"/>
            <a:r>
              <a:rPr lang="en-US" altLang="en-US"/>
              <a:t> Adding three </a:t>
            </a:r>
            <a:r>
              <a:rPr lang="en-US" altLang="en-US">
                <a:latin typeface="Source Code Pro" panose="020B0509030403020204" pitchFamily="49" charset="0"/>
              </a:rPr>
              <a:t>PIC 99</a:t>
            </a:r>
            <a:r>
              <a:rPr lang="en-US" altLang="en-US"/>
              <a:t>s together?     </a:t>
            </a:r>
            <a:r>
              <a:rPr lang="en-US" altLang="en-US" i="1">
                <a:latin typeface="Source Code Pro" panose="020B0509030403020204" pitchFamily="49" charset="0"/>
              </a:rPr>
              <a:t>PIC 999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/>
              <a:t> Multiplying a </a:t>
            </a:r>
            <a:r>
              <a:rPr lang="en-US" altLang="en-US">
                <a:latin typeface="Source Code Pro" panose="020B0509030403020204" pitchFamily="49" charset="0"/>
              </a:rPr>
              <a:t>PIC 99</a:t>
            </a:r>
            <a:r>
              <a:rPr lang="en-US" altLang="en-US">
                <a:latin typeface="+mj-lt"/>
              </a:rPr>
              <a:t> times a </a:t>
            </a:r>
            <a:r>
              <a:rPr lang="en-US" altLang="en-US">
                <a:latin typeface="Source Code Pro" panose="020B0509030403020204" pitchFamily="49" charset="0"/>
              </a:rPr>
              <a:t>PIC 99</a:t>
            </a:r>
            <a:r>
              <a:rPr lang="en-US" altLang="en-US"/>
              <a:t>?     </a:t>
            </a:r>
            <a:r>
              <a:rPr lang="en-US" altLang="en-US" i="1">
                <a:latin typeface="Source Code Pro" panose="020B0509030403020204" pitchFamily="49" charset="0"/>
              </a:rPr>
              <a:t>PIC 9(4)</a:t>
            </a:r>
            <a:endParaRPr lang="en-US" altLang="en-US">
              <a:latin typeface="Source Code Pro" panose="020B050903040302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2C28A6-414D-4262-AFEB-8E3F9767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autoUpdateAnimBg="0" advAuto="0"/>
      <p:bldP spid="7782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F7EDF4-3D50-460C-A073-359176F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7C7B-C039-433B-91BD-B9EDEA3DE9E5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16887524-48E0-4B7B-967A-45708A162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of All Sorts (cont.)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D00D198C-E4D7-4AAF-9140-88DFECF86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35174"/>
            <a:ext cx="10058400" cy="2917825"/>
          </a:xfrm>
        </p:spPr>
        <p:txBody>
          <a:bodyPr/>
          <a:lstStyle/>
          <a:p>
            <a:r>
              <a:rPr lang="en-US" altLang="en-US"/>
              <a:t>Perform the math, using largest possible values (i.e., all </a:t>
            </a:r>
            <a:r>
              <a:rPr lang="en-US" altLang="en-US">
                <a:latin typeface="Source Code Pro" panose="020B0509030403020204" pitchFamily="49" charset="0"/>
              </a:rPr>
              <a:t>9</a:t>
            </a:r>
            <a:r>
              <a:rPr lang="en-US" altLang="en-US"/>
              <a:t>s) to see what the largest result can be.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/>
              <a:t>From this analysis, you can determine the size of fields you will need to hold the result of arithmetic.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321129-14AA-4F11-89D4-2A5F008D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9D0390-58C8-4831-9217-9D69FCBB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EBAA-0E8B-4FEA-A4DC-8011420667BA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695F34E-785C-47DB-8DC0-4013FC8F3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COBOL Arithmetic Verbs and Phrases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DB0EBFB-0A0D-4A5E-A780-C177E9493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57300"/>
            <a:ext cx="7239000" cy="4724400"/>
          </a:xfrm>
        </p:spPr>
        <p:txBody>
          <a:bodyPr/>
          <a:lstStyle/>
          <a:p>
            <a:pPr marL="0" indent="0">
              <a:buNone/>
            </a:pPr>
            <a:endParaRPr lang="en-US" altLang="en-US" sz="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pitchFamily="49" charset="0"/>
              </a:rPr>
              <a:t>COMPUTE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800">
              <a:latin typeface="Source Code Pro" panose="020B0509030403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pitchFamily="49" charset="0"/>
              </a:rPr>
              <a:t>ADD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800">
              <a:latin typeface="Source Code Pro" panose="020B0509030403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pitchFamily="49" charset="0"/>
              </a:rPr>
              <a:t>SUTRACT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800">
              <a:latin typeface="Source Code Pro" panose="020B0509030403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pitchFamily="49" charset="0"/>
              </a:rPr>
              <a:t>MULTIPLY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800">
              <a:latin typeface="Source Code Pro" panose="020B0509030403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pitchFamily="49" charset="0"/>
              </a:rPr>
              <a:t>DIVIDE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800">
              <a:latin typeface="Source Code Pro" panose="020B0509030403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pitchFamily="49" charset="0"/>
              </a:rPr>
              <a:t>ON SIZE ERROR		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800">
              <a:latin typeface="Source Code Pro" panose="020B0509030403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pitchFamily="49" charset="0"/>
              </a:rPr>
              <a:t>ROUNDED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>
              <a:latin typeface="Source Code Pro" panose="020B0509030403020204" pitchFamily="49" charset="0"/>
            </a:endParaRPr>
          </a:p>
          <a:p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20DC6-5D59-4C76-92EB-01D7186F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8F750D-DE3A-456E-88DE-A2C35C20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10D7-9837-4614-BC94-F965305383FC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87ED44B-E5FF-4F40-BEB9-D2807B32D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 Statement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75AE41F5-A8F5-406D-B716-F368F599B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55737"/>
            <a:ext cx="10972800" cy="4632327"/>
          </a:xfrm>
        </p:spPr>
        <p:txBody>
          <a:bodyPr/>
          <a:lstStyle/>
          <a:p>
            <a:r>
              <a:rPr lang="en-US" altLang="en-US"/>
              <a:t>Combines multiple arithmetic operations into a single statement.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/>
              <a:t>Preferred for all arithmetic statements.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/>
              <a:t>Format: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>
                <a:latin typeface="Source Code Pro" panose="020B0509030403020204" pitchFamily="49" charset="0"/>
              </a:rPr>
              <a:t>COMPUTE result-field [ROUNDED] = expression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[ON SIZE ERROR do something]</a:t>
            </a:r>
            <a:r>
              <a:rPr lang="en-US" altLang="en-US">
                <a:solidFill>
                  <a:srgbClr val="FF0000"/>
                </a:solidFill>
              </a:rPr>
              <a:t>*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[END-COMPUTE].</a:t>
            </a:r>
          </a:p>
          <a:p>
            <a:endParaRPr lang="en-US" altLang="en-US" sz="200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*The </a:t>
            </a:r>
            <a:r>
              <a:rPr lang="en-US" altLang="en-US">
                <a:solidFill>
                  <a:srgbClr val="FF0000"/>
                </a:solidFill>
                <a:latin typeface="Source Code Pro" panose="020B0509030403020204" pitchFamily="49" charset="0"/>
              </a:rPr>
              <a:t>ON SIZE ERROR</a:t>
            </a:r>
            <a:r>
              <a:rPr lang="en-US" altLang="en-US">
                <a:solidFill>
                  <a:srgbClr val="FF0000"/>
                </a:solidFill>
              </a:rPr>
              <a:t> option is covered later in this presentation.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			</a:t>
            </a:r>
          </a:p>
          <a:p>
            <a:pPr lvl="3"/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40F2D1-8272-48E9-AB4B-8833AC3C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  <p:extLst>
      <p:ext uri="{BB962C8B-B14F-4D97-AF65-F5344CB8AC3E}">
        <p14:creationId xmlns:p14="http://schemas.microsoft.com/office/powerpoint/2010/main" val="34713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 advAuto="0"/>
      <p:bldP spid="1843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E203C2-3BD5-47F2-B2DF-1DA02A0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67F1-25DA-49F9-9D13-CCF30809D62D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F90E9F9B-69A9-4692-BD8C-D247C8E77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 Statement (cont.) 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7846ADC-5DF0-4969-95CF-6447F8F71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11274"/>
            <a:ext cx="10439400" cy="4937125"/>
          </a:xfrm>
        </p:spPr>
        <p:txBody>
          <a:bodyPr/>
          <a:lstStyle/>
          <a:p>
            <a:r>
              <a:rPr lang="en-US" altLang="en-US"/>
              <a:t>Example:</a:t>
            </a:r>
            <a:endParaRPr lang="en-US" altLang="en-US" sz="1400"/>
          </a:p>
          <a:p>
            <a:pPr lvl="1">
              <a:buFontTx/>
              <a:buNone/>
            </a:pPr>
            <a:endParaRPr lang="en-US" altLang="en-US" sz="1400">
              <a:latin typeface="Source Code Pro" panose="020B05090304030202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COMPUTE AVERAGE = (NUM1 + NUM2 + 9) / 3</a:t>
            </a: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END-COMPUTE.</a:t>
            </a:r>
            <a:br>
              <a:rPr lang="en-US" altLang="en-US" sz="1400">
                <a:latin typeface="Source Code Pro" panose="020B0509030403020204" pitchFamily="49" charset="0"/>
              </a:rPr>
            </a:br>
            <a:br>
              <a:rPr lang="en-US" altLang="en-US" sz="1400">
                <a:latin typeface="Source Code Pro" panose="020B0509030403020204" pitchFamily="49" charset="0"/>
              </a:rPr>
            </a:br>
            <a:r>
              <a:rPr lang="en-US" altLang="en-US">
                <a:latin typeface="+mj-lt"/>
              </a:rPr>
              <a:t>or</a:t>
            </a:r>
            <a:endParaRPr lang="en-US" altLang="en-US" sz="1400">
              <a:latin typeface="+mj-lt"/>
            </a:endParaRPr>
          </a:p>
          <a:p>
            <a:pPr lvl="1">
              <a:buFontTx/>
              <a:buNone/>
            </a:pPr>
            <a:endParaRPr lang="en-US" altLang="en-US" sz="1400">
              <a:latin typeface="+mj-lt"/>
            </a:endParaRPr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COMPUTE AVERAGE = (NUM1 + NUM2 + 9) / 3.</a:t>
            </a:r>
          </a:p>
          <a:p>
            <a:pPr lvl="1">
              <a:buFontTx/>
              <a:buNone/>
            </a:pPr>
            <a:endParaRPr lang="en-US" altLang="en-US" sz="1800"/>
          </a:p>
          <a:p>
            <a:r>
              <a:rPr lang="en-US" altLang="en-US"/>
              <a:t>Of course, because of the regular order of precedence always used, the expressions within parentheses are executed first, proceeding from innermost to outermost.</a:t>
            </a:r>
          </a:p>
          <a:p>
            <a:endParaRPr lang="en-US" altLang="en-US"/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32AFDB-95B6-4D4A-A607-2959E21B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  <p:extLst>
      <p:ext uri="{BB962C8B-B14F-4D97-AF65-F5344CB8AC3E}">
        <p14:creationId xmlns:p14="http://schemas.microsoft.com/office/powerpoint/2010/main" val="8272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A3AC32-65EC-4CE7-AB8E-2D1CECC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7705-8B4F-4348-9A3B-4B4F0F1B897E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EF85DAE-FFD5-4891-8B4D-754150E99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 Statement (cont.)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BDAD15E-63AB-4DCB-86EC-991D1104A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287000" cy="4648200"/>
          </a:xfrm>
        </p:spPr>
        <p:txBody>
          <a:bodyPr/>
          <a:lstStyle/>
          <a:p>
            <a:r>
              <a:rPr lang="en-US" altLang="en-US"/>
              <a:t>Then, standard order of operations from math is followed to </a:t>
            </a:r>
            <a:br>
              <a:rPr lang="en-US" altLang="en-US"/>
            </a:br>
            <a:r>
              <a:rPr lang="en-US" altLang="en-US"/>
              <a:t>decide order of evaluation:</a:t>
            </a:r>
          </a:p>
          <a:p>
            <a:endParaRPr lang="en-US" altLang="en-US" sz="1400"/>
          </a:p>
          <a:p>
            <a:pPr lvl="1">
              <a:buFontTx/>
              <a:buNone/>
            </a:pPr>
            <a:r>
              <a:rPr lang="en-US" altLang="en-US"/>
              <a:t>	1.  Exponentiation</a:t>
            </a:r>
          </a:p>
          <a:p>
            <a:pPr lvl="1">
              <a:buFontTx/>
              <a:buNone/>
            </a:pPr>
            <a:r>
              <a:rPr lang="en-US" altLang="en-US"/>
              <a:t>	2.  Multiplication and division</a:t>
            </a:r>
          </a:p>
          <a:p>
            <a:pPr lvl="1">
              <a:buFontTx/>
              <a:buNone/>
            </a:pPr>
            <a:r>
              <a:rPr lang="en-US" altLang="en-US"/>
              <a:t>	3.  Addition and subtraction</a:t>
            </a:r>
            <a:endParaRPr lang="en-US" altLang="en-US" sz="1400"/>
          </a:p>
          <a:p>
            <a:pPr lvl="1">
              <a:buFontTx/>
              <a:buNone/>
            </a:pPr>
            <a:endParaRPr lang="en-US" altLang="en-US" sz="1400"/>
          </a:p>
          <a:p>
            <a:r>
              <a:rPr lang="en-US" altLang="en-US"/>
              <a:t>Same example, no parentheses...</a:t>
            </a:r>
          </a:p>
          <a:p>
            <a:endParaRPr lang="en-US" altLang="en-US" sz="1400"/>
          </a:p>
          <a:p>
            <a:pPr lvl="1">
              <a:buFontTx/>
              <a:buNone/>
            </a:pPr>
            <a:r>
              <a:rPr lang="en-US" altLang="en-US">
                <a:latin typeface="Source Code Pro" panose="020B0509030403020204" pitchFamily="49" charset="0"/>
              </a:rPr>
              <a:t>COMPUTE AVERAGE = NUM1 + NUM2 + </a:t>
            </a:r>
            <a:r>
              <a:rPr lang="en-US" altLang="en-US">
                <a:solidFill>
                  <a:schemeClr val="tx2"/>
                </a:solidFill>
                <a:latin typeface="Source Code Pro" panose="020B0509030403020204" pitchFamily="49" charset="0"/>
              </a:rPr>
              <a:t>9 / 3.</a:t>
            </a:r>
            <a:endParaRPr lang="en-US" altLang="en-US">
              <a:latin typeface="Source Code Pro" panose="020B0509030403020204" pitchFamily="49" charset="0"/>
            </a:endParaRPr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B5B593-8303-4AA1-87B1-C63DCC4A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C51E5-8D14-403C-9216-7A0AEBEA46AB}"/>
              </a:ext>
            </a:extLst>
          </p:cNvPr>
          <p:cNvSpPr txBox="1"/>
          <p:nvPr/>
        </p:nvSpPr>
        <p:spPr>
          <a:xfrm>
            <a:off x="8966200" y="2209800"/>
            <a:ext cx="1778000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j-lt"/>
              </a:rPr>
              <a:t>Calculated first!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831CD-E7EC-46C6-ABFE-BD6C5FAE3632}"/>
              </a:ext>
            </a:extLst>
          </p:cNvPr>
          <p:cNvCxnSpPr>
            <a:cxnSpLocks/>
          </p:cNvCxnSpPr>
          <p:nvPr/>
        </p:nvCxnSpPr>
        <p:spPr>
          <a:xfrm flipH="1">
            <a:off x="8610600" y="3163907"/>
            <a:ext cx="889000" cy="20176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E08B73-066A-4324-9436-C3496587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579E-350B-4CE4-BC02-7E49E2E50320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4E8F937E-DCAD-4FD3-96E7-FACB7055B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 Statement (cont.)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A65D616-16FE-4320-8B65-80021911B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36724"/>
            <a:ext cx="9753600" cy="3521075"/>
          </a:xfrm>
        </p:spPr>
        <p:txBody>
          <a:bodyPr/>
          <a:lstStyle/>
          <a:p>
            <a:r>
              <a:rPr lang="en-US" altLang="en-US"/>
              <a:t>Spaces separate all symbols, except don’t put a space between parenthesis and what it encloses.</a:t>
            </a:r>
          </a:p>
          <a:p>
            <a:endParaRPr lang="en-US" altLang="en-US" sz="1800"/>
          </a:p>
          <a:p>
            <a:r>
              <a:rPr lang="en-US" altLang="en-US"/>
              <a:t>Arithmetic can include data names,  numeric literals, and these symbols:</a:t>
            </a:r>
            <a:endParaRPr lang="en-US" altLang="en-US" sz="1800"/>
          </a:p>
          <a:p>
            <a:endParaRPr lang="en-US" altLang="en-US" sz="1800"/>
          </a:p>
          <a:p>
            <a:pPr lvl="1" algn="ctr">
              <a:buFontTx/>
              <a:buNone/>
            </a:pPr>
            <a:r>
              <a:rPr lang="en-US" altLang="en-US" sz="3200">
                <a:latin typeface="Source Code Pro" panose="020B0509030403020204" pitchFamily="49" charset="0"/>
              </a:rPr>
              <a:t>(   )   +   -   *   /   **</a:t>
            </a:r>
            <a:endParaRPr lang="en-US" altLang="en-US">
              <a:latin typeface="Source Code Pro" panose="020B050903040302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5F4F93-4936-400F-AEAB-247CE9DA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  <p:extLst>
      <p:ext uri="{BB962C8B-B14F-4D97-AF65-F5344CB8AC3E}">
        <p14:creationId xmlns:p14="http://schemas.microsoft.com/office/powerpoint/2010/main" val="38641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AA56EF-3317-47E4-90B1-5F7FD701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74B2-772C-4D63-A3F2-3A0F001181A8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272ED4C-B9CE-42D6-927A-47EE9DD66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ROUNDED Clause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81AEFD7-C15F-457B-BBC4-3216B281A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53383"/>
            <a:ext cx="10058400" cy="4191000"/>
          </a:xfrm>
        </p:spPr>
        <p:txBody>
          <a:bodyPr/>
          <a:lstStyle/>
          <a:p>
            <a:r>
              <a:rPr lang="en-US" altLang="en-US"/>
              <a:t>When included with any arithmetic statement, it rounds the way you would expect it to round.</a:t>
            </a:r>
          </a:p>
          <a:p>
            <a:endParaRPr lang="en-US" altLang="en-US" sz="1800"/>
          </a:p>
          <a:p>
            <a:r>
              <a:rPr lang="en-US" altLang="en-US"/>
              <a:t>That is, it uses at least one extra decimal place to compute the answer, then it rounds according to standard mathematical rules.</a:t>
            </a:r>
          </a:p>
          <a:p>
            <a:endParaRPr lang="en-US" altLang="en-US" sz="1800"/>
          </a:p>
          <a:p>
            <a:r>
              <a:rPr lang="en-US" altLang="en-US"/>
              <a:t>If </a:t>
            </a:r>
            <a:r>
              <a:rPr lang="en-US" altLang="en-US">
                <a:latin typeface="Source Code Pro" panose="020B0509030403020204" pitchFamily="49" charset="0"/>
              </a:rPr>
              <a:t>ROUNDED</a:t>
            </a:r>
            <a:r>
              <a:rPr lang="en-US" altLang="en-US"/>
              <a:t> is omitted, the answer is truncated.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/>
              <a:t>ALWAYS use </a:t>
            </a:r>
            <a:r>
              <a:rPr lang="en-US" altLang="en-US">
                <a:latin typeface="Source Code Pro" panose="020B0509030403020204" pitchFamily="49" charset="0"/>
              </a:rPr>
              <a:t>ROUNDED</a:t>
            </a:r>
            <a:r>
              <a:rPr lang="en-US" altLang="en-US"/>
              <a:t> with </a:t>
            </a:r>
            <a:r>
              <a:rPr lang="en-US" altLang="en-US">
                <a:latin typeface="Source Code Pro" panose="020B0509030403020204" pitchFamily="49" charset="0"/>
              </a:rPr>
              <a:t>COMPUTE</a:t>
            </a:r>
            <a:r>
              <a:rPr lang="en-US" altLang="en-US"/>
              <a:t>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FD8484-9E01-4856-9DC2-980A5FCB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 autoUpdateAnimBg="0" advAuto="0"/>
      <p:bldP spid="30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880AD7-1EC7-4CFE-9B0E-887A35C4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7883-A3CD-40FB-9AD0-E41D4313C5DC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946D305-C903-4FEB-9D3A-951EEED73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Statement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54D027A-3F24-4BE2-85AE-F5F5592FA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464800" cy="4343400"/>
          </a:xfrm>
        </p:spPr>
        <p:txBody>
          <a:bodyPr/>
          <a:lstStyle/>
          <a:p>
            <a:r>
              <a:rPr lang="en-US" altLang="en-US" b="1"/>
              <a:t>Format 1</a:t>
            </a:r>
            <a:br>
              <a:rPr lang="en-US" altLang="en-US" sz="1800" b="1"/>
            </a:br>
            <a:br>
              <a:rPr lang="en-US" altLang="en-US" sz="1800" b="1"/>
            </a:br>
            <a:r>
              <a:rPr lang="en-US" altLang="en-US">
                <a:latin typeface="Source Code Pro" panose="020B0509030403020204" pitchFamily="49" charset="0"/>
              </a:rPr>
              <a:t>ADD name1 name2... TO namex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[ROUNDED]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</a:t>
            </a:r>
            <a:r>
              <a:rPr lang="en-US" altLang="en-US" sz="2800">
                <a:latin typeface="Source Code Pro" panose="020B0509030403020204" pitchFamily="49" charset="0"/>
              </a:rPr>
              <a:t>ON SIZE ERROR do something</a:t>
            </a:r>
            <a:r>
              <a:rPr lang="en-US" altLang="en-US">
                <a:latin typeface="Source Code Pro" panose="020B0509030403020204" pitchFamily="49" charset="0"/>
              </a:rPr>
              <a:t>]</a:t>
            </a:r>
            <a:br>
              <a:rPr lang="en-US" altLang="en-US" sz="2800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END-ADD.</a:t>
            </a:r>
            <a:endParaRPr lang="en-US" altLang="en-US" sz="1800">
              <a:latin typeface="Source Code Pro" panose="020B0509030403020204" pitchFamily="49" charset="0"/>
            </a:endParaRPr>
          </a:p>
          <a:p>
            <a:pPr lvl="1">
              <a:buFontTx/>
              <a:buNone/>
            </a:pPr>
            <a:endParaRPr lang="en-US" altLang="en-US" sz="1800"/>
          </a:p>
          <a:p>
            <a:r>
              <a:rPr lang="en-US" altLang="en-US"/>
              <a:t>All referenced values, </a:t>
            </a:r>
            <a:r>
              <a:rPr lang="en-US" altLang="en-US">
                <a:latin typeface="Source Code Pro" panose="020B0509030403020204" pitchFamily="49" charset="0"/>
              </a:rPr>
              <a:t>name1</a:t>
            </a:r>
            <a:r>
              <a:rPr lang="en-US" altLang="en-US"/>
              <a:t>  </a:t>
            </a:r>
            <a:r>
              <a:rPr lang="en-US" altLang="en-US">
                <a:latin typeface="Source Code Pro" panose="020B0509030403020204" pitchFamily="49" charset="0"/>
              </a:rPr>
              <a:t>name2...</a:t>
            </a:r>
            <a:r>
              <a:rPr lang="en-US" altLang="en-US"/>
              <a:t>, are added into </a:t>
            </a:r>
            <a:r>
              <a:rPr lang="en-US" altLang="en-US">
                <a:latin typeface="Source Code Pro" panose="020B0509030403020204" pitchFamily="49" charset="0"/>
              </a:rPr>
              <a:t>namex</a:t>
            </a:r>
            <a:r>
              <a:rPr lang="en-US" altLang="en-US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5807EA-326B-49F9-B751-36AE068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 advAuto="0"/>
      <p:bldP spid="2765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144793-CE2D-467E-B329-C412DC1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A585-85BB-43C9-982E-390BED197558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5CD80BB-4AD1-455E-85FA-DC6AEFFE5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Statement (cont.)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365F10E4-73FB-4F10-8AE3-1A7D4E6AD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77963"/>
            <a:ext cx="9448800" cy="5029200"/>
          </a:xfrm>
        </p:spPr>
        <p:txBody>
          <a:bodyPr/>
          <a:lstStyle/>
          <a:p>
            <a:r>
              <a:rPr lang="en-US" altLang="en-US" b="1"/>
              <a:t>Format 2</a:t>
            </a:r>
            <a:br>
              <a:rPr lang="en-US" altLang="en-US" sz="1800" b="1"/>
            </a:br>
            <a:br>
              <a:rPr lang="en-US" altLang="en-US" sz="1800" b="1"/>
            </a:br>
            <a:r>
              <a:rPr lang="en-US" altLang="en-US">
                <a:latin typeface="Source Code Pro" panose="020B0509030403020204" pitchFamily="49" charset="0"/>
              </a:rPr>
              <a:t>ADD name1 name2... TO namex 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GIVING total-name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[ROUNDED]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  [ON SIZE ERROR do something]</a:t>
            </a:r>
            <a:br>
              <a:rPr lang="en-US" altLang="en-US">
                <a:latin typeface="Source Code Pro" panose="020B0509030403020204" pitchFamily="49" charset="0"/>
              </a:rPr>
            </a:br>
            <a:r>
              <a:rPr lang="en-US" altLang="en-US">
                <a:latin typeface="Source Code Pro" panose="020B0509030403020204" pitchFamily="49" charset="0"/>
              </a:rPr>
              <a:t>END-ADD.</a:t>
            </a:r>
          </a:p>
          <a:p>
            <a:endParaRPr lang="en-US" altLang="en-US" sz="1800"/>
          </a:p>
          <a:p>
            <a:r>
              <a:rPr lang="en-US" altLang="en-US"/>
              <a:t>Replaces </a:t>
            </a:r>
            <a:r>
              <a:rPr lang="en-US" altLang="en-US">
                <a:latin typeface="Source Code Pro" panose="020B0509030403020204" pitchFamily="49" charset="0"/>
              </a:rPr>
              <a:t>total-name</a:t>
            </a:r>
            <a:r>
              <a:rPr lang="en-US" altLang="en-US"/>
              <a:t> without adding it in.</a:t>
            </a:r>
            <a:br>
              <a:rPr lang="en-US" altLang="en-US" sz="1800"/>
            </a:br>
            <a:r>
              <a:rPr lang="en-US" altLang="en-US" sz="1800"/>
              <a:t> </a:t>
            </a:r>
          </a:p>
          <a:p>
            <a:r>
              <a:rPr lang="en-US" altLang="en-US">
                <a:latin typeface="Source Code Pro" panose="020B0509030403020204" pitchFamily="49" charset="0"/>
              </a:rPr>
              <a:t>namex</a:t>
            </a:r>
            <a:r>
              <a:rPr lang="en-US" altLang="en-US"/>
              <a:t> is unchanged.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8C26F-13B6-4A0A-B673-AD98A3A7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Geoffrey D. Decker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Powerpoint Template Widescreen - Copy.potx" id="{27ABCAB6-345C-4F12-87A0-5ECB66F0E4B2}" vid="{9721AF44-7D23-487C-BFB5-1D10F21BB9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NIU Powerpoint Template Widescreen</Template>
  <TotalTime>975</TotalTime>
  <Words>1054</Words>
  <Application>Microsoft Office PowerPoint</Application>
  <PresentationFormat>Widescreen</PresentationFormat>
  <Paragraphs>179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Source Code Pro</vt:lpstr>
      <vt:lpstr>Calibri</vt:lpstr>
      <vt:lpstr>Arial</vt:lpstr>
      <vt:lpstr>1_Office Theme</vt:lpstr>
      <vt:lpstr>  CSCI 465  4.3 COBOL Arithmetic  by Geoffrey D. Decker</vt:lpstr>
      <vt:lpstr>COBOL Arithmetic Verbs and Phrases</vt:lpstr>
      <vt:lpstr>COMPUTE Statement</vt:lpstr>
      <vt:lpstr>COMPUTE Statement (cont.) </vt:lpstr>
      <vt:lpstr>COMPUTE Statement (cont.)</vt:lpstr>
      <vt:lpstr>COMPUTE Statement (cont.)</vt:lpstr>
      <vt:lpstr>ROUNDED Clause</vt:lpstr>
      <vt:lpstr>ADD Statement</vt:lpstr>
      <vt:lpstr>ADD Statement (cont.)</vt:lpstr>
      <vt:lpstr>SUBTRACT Statement</vt:lpstr>
      <vt:lpstr>SUBTRACT Statement (cont.)</vt:lpstr>
      <vt:lpstr>MULTIPLY Statement</vt:lpstr>
      <vt:lpstr>MULTIPLY Statement (cont.)</vt:lpstr>
      <vt:lpstr>DIVIDE Statement</vt:lpstr>
      <vt:lpstr>DIVIDE Statement (cont.)</vt:lpstr>
      <vt:lpstr>ON SIZE ERROR Clause</vt:lpstr>
      <vt:lpstr>ON SIZE ERROR Clause (cont.) </vt:lpstr>
      <vt:lpstr>Arithmetic of All Sorts</vt:lpstr>
      <vt:lpstr>Arithmetic of All Sorts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465  1. COmmon Business Oriented Language  by Geoffrey D. Decker</dc:title>
  <dc:creator>Geoffrey Decker</dc:creator>
  <cp:lastModifiedBy>Geoffrey Decker</cp:lastModifiedBy>
  <cp:revision>80</cp:revision>
  <dcterms:created xsi:type="dcterms:W3CDTF">2020-09-21T00:52:33Z</dcterms:created>
  <dcterms:modified xsi:type="dcterms:W3CDTF">2020-10-01T03:11:07Z</dcterms:modified>
</cp:coreProperties>
</file>