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71" r:id="rId2"/>
    <p:sldId id="256" r:id="rId3"/>
    <p:sldId id="331" r:id="rId4"/>
    <p:sldId id="351" r:id="rId5"/>
    <p:sldId id="353" r:id="rId6"/>
    <p:sldId id="352" r:id="rId7"/>
    <p:sldId id="327" r:id="rId8"/>
    <p:sldId id="354" r:id="rId9"/>
    <p:sldId id="328" r:id="rId10"/>
    <p:sldId id="335" r:id="rId11"/>
    <p:sldId id="336" r:id="rId12"/>
    <p:sldId id="337" r:id="rId13"/>
    <p:sldId id="338" r:id="rId14"/>
    <p:sldId id="339" r:id="rId15"/>
    <p:sldId id="340" r:id="rId16"/>
    <p:sldId id="346" r:id="rId17"/>
    <p:sldId id="258" r:id="rId18"/>
    <p:sldId id="332" r:id="rId19"/>
    <p:sldId id="329" r:id="rId20"/>
    <p:sldId id="330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10/01/2020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B327-59CF-4D5A-97CA-BF760A98ECCB}" type="datetime1">
              <a:rPr lang="en-US" smtClean="0"/>
              <a:t>10/01/2020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E7A2-71F6-4F72-BB2C-248C31D53C27}" type="datetime1">
              <a:rPr lang="en-US" smtClean="0"/>
              <a:t>10/01/2020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0F0-2980-4E94-A2A8-CA0C57896861}" type="datetime1">
              <a:rPr lang="en-US" smtClean="0"/>
              <a:t>10/01/2020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E069-AD33-4B80-9F92-B5B2163EE87F}" type="datetime1">
              <a:rPr lang="en-US" smtClean="0"/>
              <a:t>10/01/2020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452E-9463-40B1-8D7C-0163FB5BC205}" type="datetime1">
              <a:rPr lang="en-US" smtClean="0"/>
              <a:t>10/01/2020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E08-51BC-4629-B6C7-884A1B92A5D5}" type="datetime1">
              <a:rPr lang="en-US" smtClean="0"/>
              <a:t>10/01/2020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14F8-04FD-4E36-9EF4-9DE5B73C4910}" type="datetime1">
              <a:rPr lang="en-US" smtClean="0"/>
              <a:t>10/01/2020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2EABE0F-7B0E-4FDD-A93D-F9DD1FE1F712}" type="datetime1">
              <a:rPr lang="en-US" smtClean="0"/>
              <a:t>10/01/2020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Geoffrey D. Decker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733800"/>
            <a:ext cx="10566400" cy="2362200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/>
              <a:t>CSCI 465</a:t>
            </a:r>
            <a:br>
              <a:rPr lang="en-US" sz="2000"/>
            </a:br>
            <a:br>
              <a:rPr lang="en-US" sz="2000"/>
            </a:br>
            <a:r>
              <a:rPr lang="en-US"/>
              <a:t>4.4  COBOL Conditional Statements</a:t>
            </a:r>
            <a:br>
              <a:rPr lang="en-US" sz="2000"/>
            </a:br>
            <a:br>
              <a:rPr lang="en-US" sz="2000"/>
            </a:b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by Geoffrey D. Decker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FCBA23-A15E-4C5A-B365-4D236228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A037-4E95-4918-88F8-015480A7BE51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D0EFDBD-76E4-44C7-939B-E67778AD9D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1"/>
            <a:ext cx="10210800" cy="4571999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relational condition</a:t>
            </a:r>
            <a:r>
              <a:rPr lang="en-US" altLang="en-US"/>
              <a:t> compares field contents on either side of the relational operator. </a:t>
            </a:r>
          </a:p>
          <a:p>
            <a:endParaRPr lang="en-US" altLang="en-US" sz="1400"/>
          </a:p>
          <a:p>
            <a:r>
              <a:rPr lang="en-US" altLang="en-US"/>
              <a:t>Can use symbol or words (but please use symbols in CSCI 465):</a:t>
            </a:r>
          </a:p>
          <a:p>
            <a:endParaRPr lang="en-US" altLang="en-US" sz="1000"/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	=	</a:t>
            </a:r>
            <a:r>
              <a:rPr lang="en-US" altLang="en-US" i="1">
                <a:latin typeface="+mj-lt"/>
              </a:rPr>
              <a:t>or</a:t>
            </a:r>
            <a:r>
              <a:rPr lang="en-US" altLang="en-US" i="1">
                <a:latin typeface="Source Code Pro" panose="020B0509030403020204" pitchFamily="49" charset="0"/>
              </a:rPr>
              <a:t>	</a:t>
            </a:r>
            <a:r>
              <a:rPr lang="en-US" altLang="en-US">
                <a:latin typeface="Source Code Pro" panose="020B0509030403020204" pitchFamily="49" charset="0"/>
              </a:rPr>
              <a:t>EQUAL TO 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	&gt;	</a:t>
            </a:r>
            <a:r>
              <a:rPr lang="en-US" altLang="en-US" i="1">
                <a:latin typeface="+mj-lt"/>
              </a:rPr>
              <a:t>or</a:t>
            </a:r>
            <a:r>
              <a:rPr lang="en-US" altLang="en-US" i="1">
                <a:latin typeface="Source Code Pro" panose="020B0509030403020204" pitchFamily="49" charset="0"/>
              </a:rPr>
              <a:t>	</a:t>
            </a:r>
            <a:r>
              <a:rPr lang="en-US" altLang="en-US">
                <a:latin typeface="Source Code Pro" panose="020B0509030403020204" pitchFamily="49" charset="0"/>
              </a:rPr>
              <a:t>GREATER THAN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	&lt;	</a:t>
            </a:r>
            <a:r>
              <a:rPr lang="en-US" altLang="en-US" i="1">
                <a:latin typeface="+mj-lt"/>
              </a:rPr>
              <a:t>or</a:t>
            </a:r>
            <a:r>
              <a:rPr lang="en-US" altLang="en-US" i="1">
                <a:latin typeface="Source Code Pro" panose="020B0509030403020204" pitchFamily="49" charset="0"/>
              </a:rPr>
              <a:t>	</a:t>
            </a:r>
            <a:r>
              <a:rPr lang="en-US" altLang="en-US">
                <a:latin typeface="Source Code Pro" panose="020B0509030403020204" pitchFamily="49" charset="0"/>
              </a:rPr>
              <a:t>LESS THAN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 	&gt;=	</a:t>
            </a:r>
            <a:r>
              <a:rPr lang="en-US" altLang="en-US" i="1">
                <a:latin typeface="+mj-lt"/>
              </a:rPr>
              <a:t>or</a:t>
            </a:r>
            <a:r>
              <a:rPr lang="en-US" altLang="en-US" i="1">
                <a:latin typeface="Source Code Pro" panose="020B0509030403020204" pitchFamily="49" charset="0"/>
              </a:rPr>
              <a:t>	</a:t>
            </a:r>
            <a:r>
              <a:rPr lang="en-US" altLang="en-US">
                <a:latin typeface="Source Code Pro" panose="020B0509030403020204" pitchFamily="49" charset="0"/>
              </a:rPr>
              <a:t>GREATER THAN OR EQUAL TO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	&lt;=  	</a:t>
            </a:r>
            <a:r>
              <a:rPr lang="en-US" altLang="en-US" i="1">
                <a:latin typeface="+mj-lt"/>
              </a:rPr>
              <a:t>or</a:t>
            </a:r>
            <a:r>
              <a:rPr lang="en-US" altLang="en-US" i="1">
                <a:latin typeface="Source Code Pro" panose="020B0509030403020204" pitchFamily="49" charset="0"/>
              </a:rPr>
              <a:t>	</a:t>
            </a:r>
            <a:r>
              <a:rPr lang="en-US" altLang="en-US">
                <a:latin typeface="Source Code Pro" panose="020B0509030403020204" pitchFamily="49" charset="0"/>
              </a:rPr>
              <a:t>LESS THAN OR EQUAL  TO</a:t>
            </a:r>
          </a:p>
          <a:p>
            <a:pPr>
              <a:buFontTx/>
              <a:buNone/>
            </a:pPr>
            <a:endParaRPr lang="en-US" altLang="en-US">
              <a:latin typeface="Source Code Pro" panose="020B0509030403020204" pitchFamily="49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A27F9ED7-26DB-4BEF-8C0D-E0B621EE6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 (cont.)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6098AE-8F91-4071-B429-C8B31610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04D4CD-02A3-458A-9C3D-236696C8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48DA-B2DA-4E0E-8BD5-7219109D5923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EC0F32C-3C5B-455A-B3F3-A1A84D871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 (cont.)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1F1F060-7ABC-4F2B-A94B-985801168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0464800" cy="3200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latin typeface="+mj-lt"/>
              </a:rPr>
              <a:t>Can negate relation conditions with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altLang="en-US">
                <a:latin typeface="+mj-lt"/>
              </a:rPr>
              <a:t>:</a:t>
            </a:r>
          </a:p>
          <a:p>
            <a:endParaRPr lang="en-US" altLang="en-US" sz="1400">
              <a:latin typeface="Source Code Pro" panose="020B05090304030202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NOT =	  </a:t>
            </a:r>
            <a:r>
              <a:rPr lang="en-US" altLang="en-US" i="1">
                <a:latin typeface="+mj-lt"/>
              </a:rPr>
              <a:t>or</a:t>
            </a:r>
            <a:r>
              <a:rPr lang="en-US" altLang="en-US" i="1">
                <a:latin typeface="Source Code Pro" panose="020B0509030403020204" pitchFamily="49" charset="0"/>
              </a:rPr>
              <a:t>		</a:t>
            </a:r>
            <a:r>
              <a:rPr lang="en-US" altLang="en-US">
                <a:latin typeface="Source Code Pro" panose="020B0509030403020204" pitchFamily="49" charset="0"/>
              </a:rPr>
              <a:t>NOT EQUAL TO 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NOT &lt;	  </a:t>
            </a:r>
            <a:r>
              <a:rPr lang="en-US" altLang="en-US" i="1">
                <a:latin typeface="+mj-lt"/>
              </a:rPr>
              <a:t>or</a:t>
            </a:r>
            <a:r>
              <a:rPr lang="en-US" altLang="en-US">
                <a:latin typeface="Source Code Pro" panose="020B0509030403020204" pitchFamily="49" charset="0"/>
              </a:rPr>
              <a:t>		NOT LESS THAN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NOT &gt;	  </a:t>
            </a:r>
            <a:r>
              <a:rPr lang="en-US" altLang="en-US" i="1">
                <a:latin typeface="+mj-lt"/>
              </a:rPr>
              <a:t>or</a:t>
            </a:r>
            <a:r>
              <a:rPr lang="en-US" altLang="en-US">
                <a:latin typeface="Source Code Pro" panose="020B0509030403020204" pitchFamily="49" charset="0"/>
              </a:rPr>
              <a:t>		NOT GREATER THAN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0E8C5-3E2A-45A3-BC0B-079D2022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E4A9B62-16F6-48F5-AAA2-248598DA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0A98-9831-4068-8224-9B2A5B77CD38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38D83AA-53D5-4E3E-896D-1B3C09D04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 (cont.)</a:t>
            </a:r>
            <a:r>
              <a:rPr lang="en-US" altLang="en-US"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4F02046-F272-413F-A260-9A0DE215C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464800" cy="4495800"/>
          </a:xfrm>
        </p:spPr>
        <p:txBody>
          <a:bodyPr/>
          <a:lstStyle/>
          <a:p>
            <a:r>
              <a:rPr lang="en-US" altLang="en-US">
                <a:latin typeface="+mj-lt"/>
              </a:rPr>
              <a:t>Examples:</a:t>
            </a:r>
            <a:endParaRPr lang="en-US" altLang="en-US" sz="1800">
              <a:latin typeface="+mj-lt"/>
            </a:endParaRPr>
          </a:p>
          <a:p>
            <a:endParaRPr lang="en-US" altLang="en-US" sz="1800">
              <a:latin typeface="+mj-lt"/>
            </a:endParaRP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IF NUM1 </a:t>
            </a:r>
            <a:r>
              <a:rPr lang="en-US" altLang="en-US" strike="sngStrike">
                <a:latin typeface="Source Code Pro" panose="020B0509030403020204" pitchFamily="49" charset="0"/>
              </a:rPr>
              <a:t>IS</a:t>
            </a:r>
            <a:r>
              <a:rPr lang="en-US" altLang="en-US">
                <a:latin typeface="Source Code Pro" panose="020B0509030403020204" pitchFamily="49" charset="0"/>
              </a:rPr>
              <a:t> &gt;= 10...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IF CHARACTERS1 </a:t>
            </a:r>
            <a:r>
              <a:rPr lang="en-US" altLang="en-US" strike="sngStrike">
                <a:latin typeface="Source Code Pro" panose="020B0509030403020204" pitchFamily="49" charset="0"/>
              </a:rPr>
              <a:t>IS</a:t>
            </a:r>
            <a:r>
              <a:rPr lang="en-US" altLang="en-US">
                <a:latin typeface="Source Code Pro" panose="020B0509030403020204" pitchFamily="49" charset="0"/>
              </a:rPr>
              <a:t> NOT = 'ABC'...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IF CHARACTERS1 </a:t>
            </a:r>
            <a:r>
              <a:rPr lang="en-US" altLang="en-US" strike="sngStrike">
                <a:latin typeface="Source Code Pro" panose="020B0509030403020204" pitchFamily="49" charset="0"/>
              </a:rPr>
              <a:t>IS</a:t>
            </a:r>
            <a:r>
              <a:rPr lang="en-US" altLang="en-US">
                <a:latin typeface="Source Code Pro" panose="020B0509030403020204" pitchFamily="49" charset="0"/>
              </a:rPr>
              <a:t> LESS THAN  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 OR EQUAL TO '123'...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latin typeface="Source Code Pro" panose="020B0509030403020204" pitchFamily="49" charset="0"/>
              </a:rPr>
              <a:t>IF NUM1 </a:t>
            </a:r>
            <a:r>
              <a:rPr lang="en-US" altLang="en-US" strike="sngStrike">
                <a:latin typeface="Source Code Pro" panose="020B0509030403020204" pitchFamily="49" charset="0"/>
              </a:rPr>
              <a:t>IS</a:t>
            </a:r>
            <a:r>
              <a:rPr lang="en-US" altLang="en-US">
                <a:latin typeface="Source Code Pro" panose="020B0509030403020204" pitchFamily="49" charset="0"/>
              </a:rPr>
              <a:t> LESS THAN NUM2...</a:t>
            </a:r>
            <a:endParaRPr lang="en-US" altLang="en-US" sz="1800">
              <a:latin typeface="Source Code Pro" panose="020B0509030403020204" pitchFamily="49" charset="0"/>
            </a:endParaRPr>
          </a:p>
          <a:p>
            <a:pPr lvl="1">
              <a:buFont typeface="Symbol" panose="05050102010706020507" pitchFamily="18" charset="2"/>
              <a:buNone/>
            </a:pPr>
            <a:endParaRPr lang="en-US" altLang="en-US" sz="1800">
              <a:latin typeface="Source Code Pro" panose="020B0509030403020204" pitchFamily="49" charset="0"/>
            </a:endParaRPr>
          </a:p>
          <a:p>
            <a:r>
              <a:rPr lang="en-US" altLang="en-US">
                <a:latin typeface="+mj-lt"/>
              </a:rPr>
              <a:t>Must compare numeric fields with numeric fields, etc.</a:t>
            </a:r>
          </a:p>
          <a:p>
            <a:pPr lvl="1">
              <a:buFont typeface="Symbol" panose="05050102010706020507" pitchFamily="18" charset="2"/>
              <a:buNone/>
            </a:pPr>
            <a:endParaRPr lang="en-US" altLang="en-US">
              <a:latin typeface="Source Code Pro" panose="020B0509030403020204" pitchFamily="49" charset="0"/>
            </a:endParaRP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CF1F4F-2CF6-4497-B0F1-0587AE43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12273-CAA4-49AC-8DF3-C2138FD60E9C}"/>
              </a:ext>
            </a:extLst>
          </p:cNvPr>
          <p:cNvSpPr txBox="1"/>
          <p:nvPr/>
        </p:nvSpPr>
        <p:spPr>
          <a:xfrm>
            <a:off x="6477000" y="990600"/>
            <a:ext cx="3886200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+mj-lt"/>
              </a:rPr>
              <a:t>Please use the symbols instead of the phrases and please </a:t>
            </a:r>
            <a:r>
              <a:rPr lang="en-US" sz="2800" b="1" i="1">
                <a:solidFill>
                  <a:srgbClr val="FF0000"/>
                </a:solidFill>
                <a:latin typeface="+mj-lt"/>
              </a:rPr>
              <a:t>never</a:t>
            </a:r>
            <a:r>
              <a:rPr lang="en-US" sz="2800" b="1">
                <a:solidFill>
                  <a:srgbClr val="FF0000"/>
                </a:solidFill>
                <a:latin typeface="+mj-lt"/>
              </a:rPr>
              <a:t> use 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63F1FB-C9B1-44A2-AB79-887E65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8379-821A-479F-BBF8-21A7F5ADD4B8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C2C01B0B-B7F5-4907-BE9D-F89D57172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Nested IF Statements</a:t>
            </a:r>
            <a:r>
              <a:rPr lang="en-US" altLang="en-US"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788AD714-BC38-492B-8101-3E2F475F8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10464800" cy="1981200"/>
          </a:xfrm>
        </p:spPr>
        <p:txBody>
          <a:bodyPr/>
          <a:lstStyle/>
          <a:p>
            <a:r>
              <a:rPr lang="en-US" altLang="en-US">
                <a:latin typeface="+mj-lt"/>
              </a:rPr>
              <a:t>When one or more IF statements occur inside of other IF statements.</a:t>
            </a:r>
          </a:p>
          <a:p>
            <a:endParaRPr lang="en-US" altLang="en-US">
              <a:latin typeface="+mj-lt"/>
            </a:endParaRPr>
          </a:p>
          <a:p>
            <a:r>
              <a:rPr lang="en-US" altLang="en-US">
                <a:latin typeface="+mj-lt"/>
              </a:rPr>
              <a:t>Can be used wherever necessary in a COBOL program.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A28D57-0EA6-4B90-B249-AB99905E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autoUpdateAnimBg="0" advAuto="0"/>
      <p:bldP spid="11776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C71496-4E44-47BE-B8DA-FCF304D6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924-E195-4D41-8668-66E4A3374895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DFF822CB-463B-44B6-B1B3-ECE5B86EF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IF Statements (cont.)</a:t>
            </a:r>
            <a:r>
              <a:rPr lang="en-US" altLang="en-US"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1379D9E-769E-4753-A57D-F38B60946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70819"/>
            <a:ext cx="542558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IF condition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  IF condition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    do stuff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    IF condition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      do stuff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    END-IF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    do stuff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  END-IF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  do stuff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END-IF.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D106E-D227-4E01-99EA-896B86F7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CD9EDFCD-648B-4FE3-98BB-848AD64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1B43-43F2-46E2-910D-DD830218C109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120834" name="Rectangle 1026">
            <a:extLst>
              <a:ext uri="{FF2B5EF4-FFF2-40B4-BE49-F238E27FC236}">
                <a16:creationId xmlns:a16="http://schemas.microsoft.com/office/drawing/2014/main" id="{6539B773-57D6-4A95-A58B-725FDAD64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Nested IF Statements (cont.)</a:t>
            </a:r>
            <a:br>
              <a:rPr lang="en-US" altLang="en-US"/>
            </a:br>
            <a:r>
              <a:rPr lang="en-US" altLang="en-US"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0838" name="AutoShape 1030">
            <a:extLst>
              <a:ext uri="{FF2B5EF4-FFF2-40B4-BE49-F238E27FC236}">
                <a16:creationId xmlns:a16="http://schemas.microsoft.com/office/drawing/2014/main" id="{8957A220-1CEA-472A-8683-2E092E53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194" y="1524000"/>
            <a:ext cx="685800" cy="6858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C1?</a:t>
            </a:r>
          </a:p>
        </p:txBody>
      </p:sp>
      <p:sp>
        <p:nvSpPr>
          <p:cNvPr id="120839" name="AutoShape 1031">
            <a:extLst>
              <a:ext uri="{FF2B5EF4-FFF2-40B4-BE49-F238E27FC236}">
                <a16:creationId xmlns:a16="http://schemas.microsoft.com/office/drawing/2014/main" id="{A5DD0317-5962-4E14-8391-2938FDA3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62400"/>
            <a:ext cx="685800" cy="6858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C3?</a:t>
            </a:r>
          </a:p>
        </p:txBody>
      </p:sp>
      <p:sp>
        <p:nvSpPr>
          <p:cNvPr id="120840" name="AutoShape 1032">
            <a:extLst>
              <a:ext uri="{FF2B5EF4-FFF2-40B4-BE49-F238E27FC236}">
                <a16:creationId xmlns:a16="http://schemas.microsoft.com/office/drawing/2014/main" id="{C8FFA280-B6BC-41D2-9F80-214583E83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685800" cy="6858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C2?</a:t>
            </a:r>
          </a:p>
        </p:txBody>
      </p:sp>
      <p:sp>
        <p:nvSpPr>
          <p:cNvPr id="120841" name="Rectangle 1033">
            <a:extLst>
              <a:ext uri="{FF2B5EF4-FFF2-40B4-BE49-F238E27FC236}">
                <a16:creationId xmlns:a16="http://schemas.microsoft.com/office/drawing/2014/main" id="{08EDB64E-1BA8-445C-B947-48821567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00600"/>
            <a:ext cx="685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Do 3</a:t>
            </a:r>
          </a:p>
        </p:txBody>
      </p:sp>
      <p:sp>
        <p:nvSpPr>
          <p:cNvPr id="120842" name="Rectangle 1034">
            <a:extLst>
              <a:ext uri="{FF2B5EF4-FFF2-40B4-BE49-F238E27FC236}">
                <a16:creationId xmlns:a16="http://schemas.microsoft.com/office/drawing/2014/main" id="{9665E1EB-5267-43C7-8DDA-B4E66AEEB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24200"/>
            <a:ext cx="685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Do 2</a:t>
            </a:r>
          </a:p>
        </p:txBody>
      </p:sp>
      <p:sp>
        <p:nvSpPr>
          <p:cNvPr id="120843" name="Rectangle 1035">
            <a:extLst>
              <a:ext uri="{FF2B5EF4-FFF2-40B4-BE49-F238E27FC236}">
                <a16:creationId xmlns:a16="http://schemas.microsoft.com/office/drawing/2014/main" id="{96F25E73-B997-4AC5-838E-16B261CC6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24200"/>
            <a:ext cx="685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Do 4</a:t>
            </a:r>
          </a:p>
        </p:txBody>
      </p:sp>
      <p:sp>
        <p:nvSpPr>
          <p:cNvPr id="120844" name="Rectangle 1036">
            <a:extLst>
              <a:ext uri="{FF2B5EF4-FFF2-40B4-BE49-F238E27FC236}">
                <a16:creationId xmlns:a16="http://schemas.microsoft.com/office/drawing/2014/main" id="{4865566D-CAA0-483A-82A2-0D066AB8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438400"/>
            <a:ext cx="685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Do 5</a:t>
            </a:r>
          </a:p>
        </p:txBody>
      </p:sp>
      <p:cxnSp>
        <p:nvCxnSpPr>
          <p:cNvPr id="120865" name="AutoShape 1057">
            <a:extLst>
              <a:ext uri="{FF2B5EF4-FFF2-40B4-BE49-F238E27FC236}">
                <a16:creationId xmlns:a16="http://schemas.microsoft.com/office/drawing/2014/main" id="{907D73A4-FF07-41E7-A00F-5A31880CA69B}"/>
              </a:ext>
            </a:extLst>
          </p:cNvPr>
          <p:cNvCxnSpPr>
            <a:cxnSpLocks noChangeShapeType="1"/>
            <a:stCxn id="120838" idx="3"/>
            <a:endCxn id="120844" idx="0"/>
          </p:cNvCxnSpPr>
          <p:nvPr/>
        </p:nvCxnSpPr>
        <p:spPr bwMode="auto">
          <a:xfrm>
            <a:off x="7134994" y="1866900"/>
            <a:ext cx="980306" cy="5715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67" name="AutoShape 1059">
            <a:extLst>
              <a:ext uri="{FF2B5EF4-FFF2-40B4-BE49-F238E27FC236}">
                <a16:creationId xmlns:a16="http://schemas.microsoft.com/office/drawing/2014/main" id="{FDF92591-D7F9-4C9A-AC63-CE59B27807E2}"/>
              </a:ext>
            </a:extLst>
          </p:cNvPr>
          <p:cNvCxnSpPr>
            <a:cxnSpLocks noChangeShapeType="1"/>
            <a:stCxn id="120838" idx="1"/>
            <a:endCxn id="120840" idx="0"/>
          </p:cNvCxnSpPr>
          <p:nvPr/>
        </p:nvCxnSpPr>
        <p:spPr bwMode="auto">
          <a:xfrm rot="10800000" flipV="1">
            <a:off x="5448300" y="1866900"/>
            <a:ext cx="1000894" cy="419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68" name="AutoShape 1060">
            <a:extLst>
              <a:ext uri="{FF2B5EF4-FFF2-40B4-BE49-F238E27FC236}">
                <a16:creationId xmlns:a16="http://schemas.microsoft.com/office/drawing/2014/main" id="{A2EFCD48-C775-49F3-B000-FBF11650DCE9}"/>
              </a:ext>
            </a:extLst>
          </p:cNvPr>
          <p:cNvCxnSpPr>
            <a:cxnSpLocks noChangeShapeType="1"/>
            <a:stCxn id="120840" idx="1"/>
            <a:endCxn id="120842" idx="0"/>
          </p:cNvCxnSpPr>
          <p:nvPr/>
        </p:nvCxnSpPr>
        <p:spPr bwMode="auto">
          <a:xfrm rot="10800000" flipV="1">
            <a:off x="4381500" y="2628900"/>
            <a:ext cx="723900" cy="495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69" name="AutoShape 1061">
            <a:extLst>
              <a:ext uri="{FF2B5EF4-FFF2-40B4-BE49-F238E27FC236}">
                <a16:creationId xmlns:a16="http://schemas.microsoft.com/office/drawing/2014/main" id="{7263D93B-567F-4211-BF45-9F39EF3E806C}"/>
              </a:ext>
            </a:extLst>
          </p:cNvPr>
          <p:cNvCxnSpPr>
            <a:cxnSpLocks noChangeShapeType="1"/>
            <a:stCxn id="120842" idx="2"/>
            <a:endCxn id="120839" idx="0"/>
          </p:cNvCxnSpPr>
          <p:nvPr/>
        </p:nvCxnSpPr>
        <p:spPr bwMode="auto">
          <a:xfrm rot="5400000">
            <a:off x="4229100" y="38100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70" name="AutoShape 1062">
            <a:extLst>
              <a:ext uri="{FF2B5EF4-FFF2-40B4-BE49-F238E27FC236}">
                <a16:creationId xmlns:a16="http://schemas.microsoft.com/office/drawing/2014/main" id="{8F2F0C93-938B-4D75-A56A-BDB7E6E0AD4D}"/>
              </a:ext>
            </a:extLst>
          </p:cNvPr>
          <p:cNvCxnSpPr>
            <a:cxnSpLocks noChangeShapeType="1"/>
            <a:stCxn id="120839" idx="1"/>
            <a:endCxn id="120841" idx="0"/>
          </p:cNvCxnSpPr>
          <p:nvPr/>
        </p:nvCxnSpPr>
        <p:spPr bwMode="auto">
          <a:xfrm rot="10800000" flipV="1">
            <a:off x="3467100" y="4305300"/>
            <a:ext cx="571500" cy="495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71" name="AutoShape 1063">
            <a:extLst>
              <a:ext uri="{FF2B5EF4-FFF2-40B4-BE49-F238E27FC236}">
                <a16:creationId xmlns:a16="http://schemas.microsoft.com/office/drawing/2014/main" id="{D4337C00-3C77-44D5-B494-4AA55FBF8309}"/>
              </a:ext>
            </a:extLst>
          </p:cNvPr>
          <p:cNvCxnSpPr>
            <a:cxnSpLocks noChangeShapeType="1"/>
            <a:stCxn id="120840" idx="3"/>
            <a:endCxn id="120843" idx="0"/>
          </p:cNvCxnSpPr>
          <p:nvPr/>
        </p:nvCxnSpPr>
        <p:spPr bwMode="auto">
          <a:xfrm>
            <a:off x="5791200" y="2628900"/>
            <a:ext cx="647700" cy="495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72" name="AutoShape 1064">
            <a:extLst>
              <a:ext uri="{FF2B5EF4-FFF2-40B4-BE49-F238E27FC236}">
                <a16:creationId xmlns:a16="http://schemas.microsoft.com/office/drawing/2014/main" id="{E48202E9-A1AE-4488-9447-10F972339A6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362450" y="4667250"/>
            <a:ext cx="1333500" cy="609600"/>
          </a:xfrm>
          <a:prstGeom prst="bentConnector3">
            <a:avLst>
              <a:gd name="adj1" fmla="val -361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73" name="AutoShape 1065">
            <a:extLst>
              <a:ext uri="{FF2B5EF4-FFF2-40B4-BE49-F238E27FC236}">
                <a16:creationId xmlns:a16="http://schemas.microsoft.com/office/drawing/2014/main" id="{C75A7442-9DCC-45F7-91CC-5FFFFC7B8CC8}"/>
              </a:ext>
            </a:extLst>
          </p:cNvPr>
          <p:cNvCxnSpPr>
            <a:cxnSpLocks noChangeShapeType="1"/>
            <a:endCxn id="120841" idx="2"/>
          </p:cNvCxnSpPr>
          <p:nvPr/>
        </p:nvCxnSpPr>
        <p:spPr bwMode="auto">
          <a:xfrm rot="10800000">
            <a:off x="3467100" y="5334000"/>
            <a:ext cx="1866900" cy="3048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74" name="AutoShape 1066">
            <a:extLst>
              <a:ext uri="{FF2B5EF4-FFF2-40B4-BE49-F238E27FC236}">
                <a16:creationId xmlns:a16="http://schemas.microsoft.com/office/drawing/2014/main" id="{ACB4B6C0-F6BE-4BF7-8C95-B2D2E837B2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38900" y="3657600"/>
            <a:ext cx="0" cy="2209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75" name="AutoShape 1067">
            <a:extLst>
              <a:ext uri="{FF2B5EF4-FFF2-40B4-BE49-F238E27FC236}">
                <a16:creationId xmlns:a16="http://schemas.microsoft.com/office/drawing/2014/main" id="{7BD53F84-FED9-449E-96FB-785944D2A05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495800" y="5867400"/>
            <a:ext cx="1943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76" name="AutoShape 1068">
            <a:extLst>
              <a:ext uri="{FF2B5EF4-FFF2-40B4-BE49-F238E27FC236}">
                <a16:creationId xmlns:a16="http://schemas.microsoft.com/office/drawing/2014/main" id="{846D14B9-15B3-4946-ACC5-DBFE22F1747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382293" y="5752306"/>
            <a:ext cx="228600" cy="158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77" name="AutoShape 1069">
            <a:extLst>
              <a:ext uri="{FF2B5EF4-FFF2-40B4-BE49-F238E27FC236}">
                <a16:creationId xmlns:a16="http://schemas.microsoft.com/office/drawing/2014/main" id="{FE95FB17-7B1B-4B58-8BC1-594644B6EF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4045" y="58674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79" name="AutoShape 1071">
            <a:extLst>
              <a:ext uri="{FF2B5EF4-FFF2-40B4-BE49-F238E27FC236}">
                <a16:creationId xmlns:a16="http://schemas.microsoft.com/office/drawing/2014/main" id="{5A80C14C-D17B-4F52-8568-015C2C4F41E6}"/>
              </a:ext>
            </a:extLst>
          </p:cNvPr>
          <p:cNvCxnSpPr>
            <a:cxnSpLocks noChangeShapeType="1"/>
            <a:stCxn id="120844" idx="2"/>
          </p:cNvCxnSpPr>
          <p:nvPr/>
        </p:nvCxnSpPr>
        <p:spPr bwMode="auto">
          <a:xfrm>
            <a:off x="8115300" y="2971800"/>
            <a:ext cx="0" cy="3124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80" name="AutoShape 1072">
            <a:extLst>
              <a:ext uri="{FF2B5EF4-FFF2-40B4-BE49-F238E27FC236}">
                <a16:creationId xmlns:a16="http://schemas.microsoft.com/office/drawing/2014/main" id="{5DB1218F-FA39-4245-92E8-73E344CF79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4045" y="6096000"/>
            <a:ext cx="2705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881" name="Line 1073">
            <a:extLst>
              <a:ext uri="{FF2B5EF4-FFF2-40B4-BE49-F238E27FC236}">
                <a16:creationId xmlns:a16="http://schemas.microsoft.com/office/drawing/2014/main" id="{F9D89DB8-39CD-4EC1-A4CA-C44829C37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8517" y="6096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5" name="Text Box 1077">
            <a:extLst>
              <a:ext uri="{FF2B5EF4-FFF2-40B4-BE49-F238E27FC236}">
                <a16:creationId xmlns:a16="http://schemas.microsoft.com/office/drawing/2014/main" id="{B54A7AB0-65D0-4B32-A0D9-EB8658D9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08425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YES</a:t>
            </a:r>
            <a:endParaRPr lang="en-US" altLang="en-US"/>
          </a:p>
        </p:txBody>
      </p:sp>
      <p:sp>
        <p:nvSpPr>
          <p:cNvPr id="120886" name="Text Box 1078">
            <a:extLst>
              <a:ext uri="{FF2B5EF4-FFF2-40B4-BE49-F238E27FC236}">
                <a16:creationId xmlns:a16="http://schemas.microsoft.com/office/drawing/2014/main" id="{97079810-A2CF-4F82-84F5-E0A8FC733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3908425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NO</a:t>
            </a:r>
            <a:endParaRPr lang="en-US" altLang="en-US"/>
          </a:p>
        </p:txBody>
      </p:sp>
      <p:sp>
        <p:nvSpPr>
          <p:cNvPr id="120887" name="Text Box 1079">
            <a:extLst>
              <a:ext uri="{FF2B5EF4-FFF2-40B4-BE49-F238E27FC236}">
                <a16:creationId xmlns:a16="http://schemas.microsoft.com/office/drawing/2014/main" id="{5AFBDCDA-6C0D-495F-BC2B-B467606C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1470025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YES</a:t>
            </a:r>
            <a:endParaRPr lang="en-US" altLang="en-US"/>
          </a:p>
        </p:txBody>
      </p:sp>
      <p:sp>
        <p:nvSpPr>
          <p:cNvPr id="120888" name="Text Box 1080">
            <a:extLst>
              <a:ext uri="{FF2B5EF4-FFF2-40B4-BE49-F238E27FC236}">
                <a16:creationId xmlns:a16="http://schemas.microsoft.com/office/drawing/2014/main" id="{0797D534-1521-419C-839A-295E98FF9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2209800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YES</a:t>
            </a:r>
            <a:endParaRPr lang="en-US" altLang="en-US"/>
          </a:p>
        </p:txBody>
      </p:sp>
      <p:sp>
        <p:nvSpPr>
          <p:cNvPr id="120889" name="Text Box 1081">
            <a:extLst>
              <a:ext uri="{FF2B5EF4-FFF2-40B4-BE49-F238E27FC236}">
                <a16:creationId xmlns:a16="http://schemas.microsoft.com/office/drawing/2014/main" id="{88CDB216-20D7-4D55-9223-C24808E9D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1" y="14478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NO</a:t>
            </a:r>
            <a:endParaRPr lang="en-US" altLang="en-US"/>
          </a:p>
        </p:txBody>
      </p:sp>
      <p:sp>
        <p:nvSpPr>
          <p:cNvPr id="120890" name="Text Box 1082">
            <a:extLst>
              <a:ext uri="{FF2B5EF4-FFF2-40B4-BE49-F238E27FC236}">
                <a16:creationId xmlns:a16="http://schemas.microsoft.com/office/drawing/2014/main" id="{A232F505-21F9-4BB0-AC48-CA0EDADA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1" y="22098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NO</a:t>
            </a: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7CF3E4-B895-41A5-B962-5FE276B5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06E4B-4BE7-4A3D-872D-6C5344D9B7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1371600"/>
            <a:ext cx="3323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3CF3A9-E1DE-4000-A75B-DF3C025E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9F45-5D90-4E34-B086-71D3B347A489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EC793A1B-C63A-4971-8471-BCE1CF629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IF Statements (cont.)</a:t>
            </a:r>
            <a:endParaRPr lang="en-US" altLang="en-US">
              <a:latin typeface="Source Code Pro" panose="020B0509030403020204" pitchFamily="49" charset="0"/>
            </a:endParaRPr>
          </a:p>
        </p:txBody>
      </p:sp>
      <p:sp>
        <p:nvSpPr>
          <p:cNvPr id="131075" name="Rectangle 1027">
            <a:extLst>
              <a:ext uri="{FF2B5EF4-FFF2-40B4-BE49-F238E27FC236}">
                <a16:creationId xmlns:a16="http://schemas.microsoft.com/office/drawing/2014/main" id="{9EAF3379-9A57-4EE6-B3F5-BAE4593B6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9982200" cy="3962400"/>
          </a:xfrm>
        </p:spPr>
        <p:txBody>
          <a:bodyPr/>
          <a:lstStyle/>
          <a:p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END-IF</a:t>
            </a:r>
            <a:r>
              <a:rPr lang="en-US" altLang="en-US">
                <a:latin typeface="+mj-lt"/>
              </a:rPr>
              <a:t> paired with the closest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altLang="en-US">
                <a:latin typeface="+mj-lt"/>
              </a:rPr>
              <a:t> clause that is not already associated with another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END-IF</a:t>
            </a:r>
            <a:r>
              <a:rPr lang="en-US" altLang="en-US">
                <a:latin typeface="+mj-lt"/>
              </a:rPr>
              <a:t>.</a:t>
            </a:r>
          </a:p>
          <a:p>
            <a:endParaRPr lang="en-US" altLang="en-US" sz="1400">
              <a:latin typeface="+mj-lt"/>
            </a:endParaRPr>
          </a:p>
          <a:p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en-US" altLang="en-US">
                <a:latin typeface="+mj-lt"/>
              </a:rPr>
              <a:t> clause is associated with the closest open (i.e., no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END-IF</a:t>
            </a:r>
            <a:r>
              <a:rPr lang="en-US" altLang="en-US">
                <a:latin typeface="+mj-lt"/>
              </a:rPr>
              <a:t> </a:t>
            </a:r>
            <a:br>
              <a:rPr lang="en-US" altLang="en-US">
                <a:latin typeface="+mj-lt"/>
              </a:rPr>
            </a:br>
            <a:r>
              <a:rPr lang="en-US" altLang="en-US">
                <a:latin typeface="+mj-lt"/>
              </a:rPr>
              <a:t>yet)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altLang="en-US">
                <a:latin typeface="+mj-lt"/>
              </a:rPr>
              <a:t> clause that is not already associated with another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en-US" altLang="en-US">
                <a:latin typeface="+mj-lt"/>
              </a:rPr>
              <a:t>.</a:t>
            </a:r>
          </a:p>
          <a:p>
            <a:endParaRPr lang="en-US" altLang="en-US" sz="1400">
              <a:latin typeface="+mj-lt"/>
            </a:endParaRPr>
          </a:p>
          <a:p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END-IF</a:t>
            </a:r>
            <a:r>
              <a:rPr lang="en-US" altLang="en-US"/>
              <a:t>s are highly recommended everywhere.</a:t>
            </a:r>
          </a:p>
          <a:p>
            <a:endParaRPr lang="en-US" altLang="en-US" sz="1400"/>
          </a:p>
          <a:p>
            <a:r>
              <a:rPr lang="en-US" altLang="en-US"/>
              <a:t>This code will not work as intended otherwise… </a:t>
            </a:r>
          </a:p>
          <a:p>
            <a:pPr lvl="1">
              <a:buFont typeface="Symbol" panose="05050102010706020507" pitchFamily="18" charset="2"/>
              <a:buNone/>
            </a:pPr>
            <a:endParaRPr lang="en-US" altLang="en-US"/>
          </a:p>
          <a:p>
            <a:endParaRPr lang="en-US" altLang="en-US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19ADF-A6AE-4E53-AA3F-96051E3E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5CC73C-BEDA-4AEB-8F7C-92108591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FD3F-8855-4F04-A03D-B36F8D5A1C84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16DB6BA-6E82-452A-BA5F-BFB61C9C0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EVALUATE Statement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125C632-AFC7-41C2-B386-009D89A8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9906000" cy="3048000"/>
          </a:xfrm>
        </p:spPr>
        <p:txBody>
          <a:bodyPr/>
          <a:lstStyle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 way of implementing a </a:t>
            </a:r>
            <a:r>
              <a:rPr lang="en-US" altLang="en-US" i="1"/>
              <a:t>case structure</a:t>
            </a:r>
            <a:r>
              <a:rPr lang="en-US" altLang="en-US"/>
              <a:t>, whereby there are more than just two choices for the field being checked.</a:t>
            </a: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7E0638-216E-49E4-B8C3-7863EF6C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 advAuto="0"/>
      <p:bldP spid="512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D0E236-DE24-4D3D-B92D-CC0C005E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3286-DC40-4FFB-84C2-DD66D8AFA376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B44C7D6B-322B-4BE9-A5BD-D86D09884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EVALUATE Statement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0EEEDCB-48D6-4E92-9322-47CA1E5F4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15961"/>
            <a:ext cx="7848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EVALUATE name1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WHEN condition1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do something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WHEN condition2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do something2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. 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END-EVALUATE.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72BEDA-01C6-44CC-8DFF-A23D0C9E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4344F7-DDB3-41B9-9BE4-0DBC59F9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AAA-3AF2-46C1-99B7-25A61CF7D7C1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DF29A64C-ED94-497A-9672-7E70CE8A7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EVALUATE Statement (cont.)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1407B2E-CE56-4410-B42E-8074A48A6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7772400" cy="453644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EVALUATE MAJOR-CODE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WHEN 1  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ADD 1 TO ART-MAJORS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WHEN 2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ADD 1 TO MATH-MAJORS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WHEN 3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ADD 1 TO CSCI-MAJORS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WHEN OTHER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ADD 1 TO BAD-MAJOR-CODE-CTR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END-EVALUATE.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1B2720-BCA8-4061-8022-AC3601DF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913E9B-41FF-4357-9FAB-9BCB590C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E5A3-94B4-4532-98BC-450C5C39E2AA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EA10FB3-DB51-4EA7-A5E9-5D494C311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Execution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57F0ABF-2EFC-4987-B4E8-73C8E718B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10464800" cy="3810000"/>
          </a:xfrm>
        </p:spPr>
        <p:txBody>
          <a:bodyPr/>
          <a:lstStyle/>
          <a:p>
            <a:r>
              <a:rPr lang="en-US" altLang="en-US"/>
              <a:t>Conditional execution:  checks a value and uses it to decide which portions of code to execute. </a:t>
            </a:r>
          </a:p>
          <a:p>
            <a:endParaRPr lang="en-US" altLang="en-US"/>
          </a:p>
          <a:p>
            <a:r>
              <a:rPr lang="en-US" altLang="en-US"/>
              <a:t>Example:  If the student is a graduate student, add 1 to the graduate student counter.  Otherwise, add one to the undergrad counter.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438395-8B69-4D10-BE47-CECF0DA1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 advAuto="0"/>
      <p:bldP spid="205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E312967-3A0B-4668-9EBA-906387DA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9B78-C78A-4DF7-A4F4-BD99531C4C82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5947B794-A131-4234-A75B-DEECE57FF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EVALUATE Statement (cont.)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D32D946-33A0-4ACA-AE26-6B6479488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475" y="1447800"/>
            <a:ext cx="7772400" cy="434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EVALUATE TRUE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WHEN MAJOR-CODE = 1  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ADD 1 TO ART-MAJORS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WHEN MAJOR-CODE = 2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ADD 1 TO MATH-MAJORS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WHEN MAJOR-CODE = 3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ADD 1 TO CSCI-MAJORS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WHEN OTHER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ADD 1 TO BAD-MAJOR-CODE-CTR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END-EVALUATE.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4CEB82-5AEB-4DC1-BA83-A7471492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0BBFB3D-C5B7-460D-8A06-836A13714C29}"/>
              </a:ext>
            </a:extLst>
          </p:cNvPr>
          <p:cNvSpPr/>
          <p:nvPr/>
        </p:nvSpPr>
        <p:spPr>
          <a:xfrm>
            <a:off x="7315200" y="1524000"/>
            <a:ext cx="990600" cy="4267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A892E-E67A-45CB-B7AC-3B7243DD0D0D}"/>
              </a:ext>
            </a:extLst>
          </p:cNvPr>
          <p:cNvSpPr txBox="1"/>
          <p:nvPr/>
        </p:nvSpPr>
        <p:spPr>
          <a:xfrm>
            <a:off x="8534400" y="3048000"/>
            <a:ext cx="2895600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j-lt"/>
              </a:rPr>
              <a:t>Alternative to previous slide's version.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B1DC8F-EBD2-4DB5-90F3-2354B3A0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289-8D95-4C59-91E2-53D032ED3903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46656765-48FA-4E22-B9D0-2BCA9DE80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BB00893-9590-4896-A5B4-F45754936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464800" cy="3962400"/>
          </a:xfrm>
        </p:spPr>
        <p:txBody>
          <a:bodyPr/>
          <a:lstStyle/>
          <a:p>
            <a:r>
              <a:rPr lang="en-US" altLang="en-US"/>
              <a:t>Format: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IF condition (THEN)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do something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do something else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END-IF.</a:t>
            </a:r>
          </a:p>
        </p:txBody>
      </p:sp>
      <p:grpSp>
        <p:nvGrpSpPr>
          <p:cNvPr id="97330" name="Group 50">
            <a:extLst>
              <a:ext uri="{FF2B5EF4-FFF2-40B4-BE49-F238E27FC236}">
                <a16:creationId xmlns:a16="http://schemas.microsoft.com/office/drawing/2014/main" id="{B6ED680E-72FF-4838-804F-61484672A0A5}"/>
              </a:ext>
            </a:extLst>
          </p:cNvPr>
          <p:cNvGrpSpPr>
            <a:grpSpLocks/>
          </p:cNvGrpSpPr>
          <p:nvPr/>
        </p:nvGrpSpPr>
        <p:grpSpPr bwMode="auto">
          <a:xfrm>
            <a:off x="6106486" y="1905000"/>
            <a:ext cx="3846513" cy="3276600"/>
            <a:chOff x="3056" y="1296"/>
            <a:chExt cx="2423" cy="2064"/>
          </a:xfrm>
        </p:grpSpPr>
        <p:sp>
          <p:nvSpPr>
            <p:cNvPr id="97309" name="AutoShape 29">
              <a:extLst>
                <a:ext uri="{FF2B5EF4-FFF2-40B4-BE49-F238E27FC236}">
                  <a16:creationId xmlns:a16="http://schemas.microsoft.com/office/drawing/2014/main" id="{4E8209CE-637B-4B4E-A690-E9259A474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440"/>
              <a:ext cx="679" cy="432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?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97312" name="AutoShape 32">
              <a:extLst>
                <a:ext uri="{FF2B5EF4-FFF2-40B4-BE49-F238E27FC236}">
                  <a16:creationId xmlns:a16="http://schemas.microsoft.com/office/drawing/2014/main" id="{F3EB54A3-689E-4930-8095-924F2BDD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2064"/>
              <a:ext cx="768" cy="43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do </a:t>
              </a:r>
            </a:p>
            <a:p>
              <a:pPr algn="ctr">
                <a:lnSpc>
                  <a:spcPct val="50000"/>
                </a:lnSpc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something </a:t>
              </a:r>
            </a:p>
            <a:p>
              <a:pPr algn="ctr">
                <a:lnSpc>
                  <a:spcPct val="80000"/>
                </a:lnSpc>
                <a:spcBef>
                  <a:spcPct val="30000"/>
                </a:spcBef>
              </a:pPr>
              <a:endParaRPr lang="en-US" altLang="en-US" sz="1000">
                <a:solidFill>
                  <a:schemeClr val="tx2"/>
                </a:solidFill>
              </a:endParaRPr>
            </a:p>
          </p:txBody>
        </p:sp>
        <p:cxnSp>
          <p:nvCxnSpPr>
            <p:cNvPr id="97315" name="AutoShape 35">
              <a:extLst>
                <a:ext uri="{FF2B5EF4-FFF2-40B4-BE49-F238E27FC236}">
                  <a16:creationId xmlns:a16="http://schemas.microsoft.com/office/drawing/2014/main" id="{FD93B5A9-FEB8-48DD-ADC0-5E9F787B0AC3}"/>
                </a:ext>
              </a:extLst>
            </p:cNvPr>
            <p:cNvCxnSpPr>
              <a:cxnSpLocks noChangeShapeType="1"/>
              <a:endCxn id="97309" idx="0"/>
            </p:cNvCxnSpPr>
            <p:nvPr/>
          </p:nvCxnSpPr>
          <p:spPr bwMode="auto">
            <a:xfrm>
              <a:off x="4304" y="1296"/>
              <a:ext cx="0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317" name="AutoShape 37">
              <a:extLst>
                <a:ext uri="{FF2B5EF4-FFF2-40B4-BE49-F238E27FC236}">
                  <a16:creationId xmlns:a16="http://schemas.microsoft.com/office/drawing/2014/main" id="{3B64FD81-58DB-47EA-9A7B-9CFAE464B722}"/>
                </a:ext>
              </a:extLst>
            </p:cNvPr>
            <p:cNvCxnSpPr>
              <a:cxnSpLocks noChangeShapeType="1"/>
              <a:stCxn id="97309" idx="1"/>
              <a:endCxn id="97312" idx="0"/>
            </p:cNvCxnSpPr>
            <p:nvPr/>
          </p:nvCxnSpPr>
          <p:spPr bwMode="auto">
            <a:xfrm rot="10800000" flipV="1">
              <a:off x="3440" y="1656"/>
              <a:ext cx="524" cy="40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318" name="AutoShape 38">
              <a:extLst>
                <a:ext uri="{FF2B5EF4-FFF2-40B4-BE49-F238E27FC236}">
                  <a16:creationId xmlns:a16="http://schemas.microsoft.com/office/drawing/2014/main" id="{252BBEFB-EE80-45AD-9182-394D41DC58ED}"/>
                </a:ext>
              </a:extLst>
            </p:cNvPr>
            <p:cNvCxnSpPr>
              <a:cxnSpLocks noChangeShapeType="1"/>
              <a:stCxn id="97312" idx="2"/>
            </p:cNvCxnSpPr>
            <p:nvPr/>
          </p:nvCxnSpPr>
          <p:spPr bwMode="auto">
            <a:xfrm rot="16200000" flipH="1">
              <a:off x="3440" y="2496"/>
              <a:ext cx="864" cy="864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322" name="Text Box 42">
              <a:extLst>
                <a:ext uri="{FF2B5EF4-FFF2-40B4-BE49-F238E27FC236}">
                  <a16:creationId xmlns:a16="http://schemas.microsoft.com/office/drawing/2014/main" id="{11181655-28A8-466F-97AB-51F33827F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" y="1353"/>
              <a:ext cx="4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97323" name="Text Box 43">
              <a:extLst>
                <a:ext uri="{FF2B5EF4-FFF2-40B4-BE49-F238E27FC236}">
                  <a16:creationId xmlns:a16="http://schemas.microsoft.com/office/drawing/2014/main" id="{0A4E97D1-D981-4BF7-88C7-923AD53E2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353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97327" name="AutoShape 47">
              <a:extLst>
                <a:ext uri="{FF2B5EF4-FFF2-40B4-BE49-F238E27FC236}">
                  <a16:creationId xmlns:a16="http://schemas.microsoft.com/office/drawing/2014/main" id="{217B377E-2B23-4EB9-9767-08475389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" y="2064"/>
              <a:ext cx="768" cy="43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do </a:t>
              </a:r>
            </a:p>
            <a:p>
              <a:pPr algn="ctr">
                <a:lnSpc>
                  <a:spcPct val="50000"/>
                </a:lnSpc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something </a:t>
              </a:r>
            </a:p>
            <a:p>
              <a:pPr algn="ctr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else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cxnSp>
          <p:nvCxnSpPr>
            <p:cNvPr id="97328" name="AutoShape 48">
              <a:extLst>
                <a:ext uri="{FF2B5EF4-FFF2-40B4-BE49-F238E27FC236}">
                  <a16:creationId xmlns:a16="http://schemas.microsoft.com/office/drawing/2014/main" id="{2A191663-26BB-4F1A-87F0-5DF84E240C63}"/>
                </a:ext>
              </a:extLst>
            </p:cNvPr>
            <p:cNvCxnSpPr>
              <a:cxnSpLocks noChangeShapeType="1"/>
              <a:stCxn id="97309" idx="3"/>
              <a:endCxn id="97327" idx="0"/>
            </p:cNvCxnSpPr>
            <p:nvPr/>
          </p:nvCxnSpPr>
          <p:spPr bwMode="auto">
            <a:xfrm>
              <a:off x="4643" y="1656"/>
              <a:ext cx="452" cy="40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329" name="AutoShape 49">
              <a:extLst>
                <a:ext uri="{FF2B5EF4-FFF2-40B4-BE49-F238E27FC236}">
                  <a16:creationId xmlns:a16="http://schemas.microsoft.com/office/drawing/2014/main" id="{53F4A327-B1DE-406D-8014-0C36C92AAE5A}"/>
                </a:ext>
              </a:extLst>
            </p:cNvPr>
            <p:cNvCxnSpPr>
              <a:cxnSpLocks noChangeShapeType="1"/>
              <a:stCxn id="97327" idx="2"/>
            </p:cNvCxnSpPr>
            <p:nvPr/>
          </p:nvCxnSpPr>
          <p:spPr bwMode="auto">
            <a:xfrm rot="5400000">
              <a:off x="4268" y="2532"/>
              <a:ext cx="864" cy="79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FAE242-84EA-4CB1-BF27-5E25BCD0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AD4DC8-8EAD-4A42-A628-7E76BD68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2C2-EEBC-4BBA-B05A-9C1812BA40D6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120D6CA5-D068-43D5-9E3C-CF7BD07B3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 (cont.)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370CBA2-00CD-474C-AE50-F43BF3D7E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145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IF STUDENT-LEVEL = 'GRAD'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 ADD 1 TO GRAD-COUNTER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 PERFORM 200-PROCESS-GRAD-RTN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 ADD 1 TO UNDERGRAD-COUNTER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 PERFORM 300-PROCESS-UGRAD-RTN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END-IF.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C5C221-B208-4C47-B15A-0A1E40C2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3150DDB1-4F91-4192-8C77-52DCABB1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6304-7D8B-4298-B20C-6A95C3B97D63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145410" name="Rectangle 1026">
            <a:extLst>
              <a:ext uri="{FF2B5EF4-FFF2-40B4-BE49-F238E27FC236}">
                <a16:creationId xmlns:a16="http://schemas.microsoft.com/office/drawing/2014/main" id="{F034A0EC-5699-4620-AF7A-3026A568B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 (cont.)</a:t>
            </a:r>
          </a:p>
        </p:txBody>
      </p:sp>
      <p:sp>
        <p:nvSpPr>
          <p:cNvPr id="145413" name="AutoShape 1029">
            <a:extLst>
              <a:ext uri="{FF2B5EF4-FFF2-40B4-BE49-F238E27FC236}">
                <a16:creationId xmlns:a16="http://schemas.microsoft.com/office/drawing/2014/main" id="{58B37132-2E53-4500-B90D-E3ADE09E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13718"/>
            <a:ext cx="1077913" cy="68580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GRAD?</a:t>
            </a: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45414" name="AutoShape 1030">
            <a:extLst>
              <a:ext uri="{FF2B5EF4-FFF2-40B4-BE49-F238E27FC236}">
                <a16:creationId xmlns:a16="http://schemas.microsoft.com/office/drawing/2014/main" id="{1A94EDBB-A091-4853-8C83-2B9FD31C1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49" y="2728118"/>
            <a:ext cx="1219200" cy="685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ADD 1 TO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GRAD-CTR  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endParaRPr lang="en-US" altLang="en-US" sz="1000">
              <a:solidFill>
                <a:schemeClr val="tx2"/>
              </a:solidFill>
            </a:endParaRPr>
          </a:p>
        </p:txBody>
      </p:sp>
      <p:cxnSp>
        <p:nvCxnSpPr>
          <p:cNvPr id="145415" name="AutoShape 1031">
            <a:extLst>
              <a:ext uri="{FF2B5EF4-FFF2-40B4-BE49-F238E27FC236}">
                <a16:creationId xmlns:a16="http://schemas.microsoft.com/office/drawing/2014/main" id="{5D27F664-23FB-4886-92DC-116671485929}"/>
              </a:ext>
            </a:extLst>
          </p:cNvPr>
          <p:cNvCxnSpPr>
            <a:cxnSpLocks noChangeShapeType="1"/>
            <a:endCxn id="145413" idx="0"/>
          </p:cNvCxnSpPr>
          <p:nvPr/>
        </p:nvCxnSpPr>
        <p:spPr bwMode="auto">
          <a:xfrm flipH="1">
            <a:off x="5872957" y="1585118"/>
            <a:ext cx="792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16" name="AutoShape 1032">
            <a:extLst>
              <a:ext uri="{FF2B5EF4-FFF2-40B4-BE49-F238E27FC236}">
                <a16:creationId xmlns:a16="http://schemas.microsoft.com/office/drawing/2014/main" id="{EB8EB3FB-B621-4A82-9F39-51AF398037FA}"/>
              </a:ext>
            </a:extLst>
          </p:cNvPr>
          <p:cNvCxnSpPr>
            <a:cxnSpLocks noChangeShapeType="1"/>
            <a:stCxn id="145413" idx="1"/>
            <a:endCxn id="145414" idx="0"/>
          </p:cNvCxnSpPr>
          <p:nvPr/>
        </p:nvCxnSpPr>
        <p:spPr bwMode="auto">
          <a:xfrm rot="10800000" flipV="1">
            <a:off x="4464050" y="2156618"/>
            <a:ext cx="869951" cy="5715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18" name="Text Box 1034">
            <a:extLst>
              <a:ext uri="{FF2B5EF4-FFF2-40B4-BE49-F238E27FC236}">
                <a16:creationId xmlns:a16="http://schemas.microsoft.com/office/drawing/2014/main" id="{A231325C-F37B-460C-B7D2-514DB5F29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7" y="1675606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YES</a:t>
            </a: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45419" name="Text Box 1035">
            <a:extLst>
              <a:ext uri="{FF2B5EF4-FFF2-40B4-BE49-F238E27FC236}">
                <a16:creationId xmlns:a16="http://schemas.microsoft.com/office/drawing/2014/main" id="{F6795553-1DDA-4630-8057-2C1C80261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8" y="1675606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NO</a:t>
            </a: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45420" name="AutoShape 1036">
            <a:extLst>
              <a:ext uri="{FF2B5EF4-FFF2-40B4-BE49-F238E27FC236}">
                <a16:creationId xmlns:a16="http://schemas.microsoft.com/office/drawing/2014/main" id="{D9D4B83A-CCCA-46E7-828D-70BA59DE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2" y="2728118"/>
            <a:ext cx="1219200" cy="685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ADD 1 TO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UGRAD-CTR</a:t>
            </a:r>
            <a:endParaRPr lang="en-US" altLang="en-US" sz="1000">
              <a:solidFill>
                <a:schemeClr val="tx2"/>
              </a:solidFill>
            </a:endParaRPr>
          </a:p>
        </p:txBody>
      </p:sp>
      <p:cxnSp>
        <p:nvCxnSpPr>
          <p:cNvPr id="145421" name="AutoShape 1037">
            <a:extLst>
              <a:ext uri="{FF2B5EF4-FFF2-40B4-BE49-F238E27FC236}">
                <a16:creationId xmlns:a16="http://schemas.microsoft.com/office/drawing/2014/main" id="{CBCA63EC-66B3-41F2-A6D7-1DCF9E98DD32}"/>
              </a:ext>
            </a:extLst>
          </p:cNvPr>
          <p:cNvCxnSpPr>
            <a:cxnSpLocks noChangeShapeType="1"/>
            <a:stCxn id="145413" idx="3"/>
            <a:endCxn id="145420" idx="0"/>
          </p:cNvCxnSpPr>
          <p:nvPr/>
        </p:nvCxnSpPr>
        <p:spPr bwMode="auto">
          <a:xfrm>
            <a:off x="6411913" y="2156618"/>
            <a:ext cx="736599" cy="5715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23" name="AutoShape 1039">
            <a:extLst>
              <a:ext uri="{FF2B5EF4-FFF2-40B4-BE49-F238E27FC236}">
                <a16:creationId xmlns:a16="http://schemas.microsoft.com/office/drawing/2014/main" id="{24AD4470-E6FD-4653-97A4-24DC55138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49" y="3794918"/>
            <a:ext cx="1219200" cy="685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30000"/>
              </a:spcBef>
            </a:pPr>
            <a:endParaRPr lang="en-US" altLang="en-US" sz="1600">
              <a:solidFill>
                <a:schemeClr val="tx2"/>
              </a:solidFill>
            </a:endParaRP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PROCESS-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GRAD 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45424" name="AutoShape 1040">
            <a:extLst>
              <a:ext uri="{FF2B5EF4-FFF2-40B4-BE49-F238E27FC236}">
                <a16:creationId xmlns:a16="http://schemas.microsoft.com/office/drawing/2014/main" id="{A7644D25-A90F-4962-BF0E-8D294A27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499" y="3794918"/>
            <a:ext cx="1219200" cy="685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30000"/>
              </a:spcBef>
            </a:pPr>
            <a:endParaRPr lang="en-US" altLang="en-US" sz="1600">
              <a:solidFill>
                <a:schemeClr val="tx2"/>
              </a:solidFill>
            </a:endParaRP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PROCESS-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UGRAD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endParaRPr lang="en-US" altLang="en-US" sz="1000">
              <a:solidFill>
                <a:schemeClr val="tx2"/>
              </a:solidFill>
            </a:endParaRPr>
          </a:p>
        </p:txBody>
      </p:sp>
      <p:cxnSp>
        <p:nvCxnSpPr>
          <p:cNvPr id="145425" name="AutoShape 1041">
            <a:extLst>
              <a:ext uri="{FF2B5EF4-FFF2-40B4-BE49-F238E27FC236}">
                <a16:creationId xmlns:a16="http://schemas.microsoft.com/office/drawing/2014/main" id="{93C57A7F-3A14-4705-A8E5-9CCDFCED4BDB}"/>
              </a:ext>
            </a:extLst>
          </p:cNvPr>
          <p:cNvCxnSpPr>
            <a:cxnSpLocks noChangeShapeType="1"/>
            <a:stCxn id="145414" idx="2"/>
            <a:endCxn id="145423" idx="0"/>
          </p:cNvCxnSpPr>
          <p:nvPr/>
        </p:nvCxnSpPr>
        <p:spPr bwMode="auto">
          <a:xfrm>
            <a:off x="4464049" y="3413918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26" name="AutoShape 1042">
            <a:extLst>
              <a:ext uri="{FF2B5EF4-FFF2-40B4-BE49-F238E27FC236}">
                <a16:creationId xmlns:a16="http://schemas.microsoft.com/office/drawing/2014/main" id="{4D4A325B-13E8-41FA-9200-24F0FC085F09}"/>
              </a:ext>
            </a:extLst>
          </p:cNvPr>
          <p:cNvCxnSpPr>
            <a:cxnSpLocks noChangeShapeType="1"/>
            <a:stCxn id="145420" idx="2"/>
            <a:endCxn id="145424" idx="0"/>
          </p:cNvCxnSpPr>
          <p:nvPr/>
        </p:nvCxnSpPr>
        <p:spPr bwMode="auto">
          <a:xfrm>
            <a:off x="7148512" y="3413918"/>
            <a:ext cx="1587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29" name="AutoShape 1045">
            <a:extLst>
              <a:ext uri="{FF2B5EF4-FFF2-40B4-BE49-F238E27FC236}">
                <a16:creationId xmlns:a16="http://schemas.microsoft.com/office/drawing/2014/main" id="{94E68F82-2706-4816-B0EB-9DFCA13C2CCF}"/>
              </a:ext>
            </a:extLst>
          </p:cNvPr>
          <p:cNvCxnSpPr>
            <a:cxnSpLocks noChangeShapeType="1"/>
            <a:stCxn id="145423" idx="2"/>
          </p:cNvCxnSpPr>
          <p:nvPr/>
        </p:nvCxnSpPr>
        <p:spPr bwMode="auto">
          <a:xfrm rot="16200000" flipH="1">
            <a:off x="4673599" y="4271168"/>
            <a:ext cx="990600" cy="14097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30" name="AutoShape 1046">
            <a:extLst>
              <a:ext uri="{FF2B5EF4-FFF2-40B4-BE49-F238E27FC236}">
                <a16:creationId xmlns:a16="http://schemas.microsoft.com/office/drawing/2014/main" id="{F60C7D6A-A2C4-46EB-B51C-25A7AA8CC21D}"/>
              </a:ext>
            </a:extLst>
          </p:cNvPr>
          <p:cNvCxnSpPr>
            <a:cxnSpLocks noChangeShapeType="1"/>
            <a:stCxn id="145424" idx="2"/>
          </p:cNvCxnSpPr>
          <p:nvPr/>
        </p:nvCxnSpPr>
        <p:spPr bwMode="auto">
          <a:xfrm rot="5400000">
            <a:off x="6016624" y="4337843"/>
            <a:ext cx="990600" cy="1276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31" name="Line 1047">
            <a:extLst>
              <a:ext uri="{FF2B5EF4-FFF2-40B4-BE49-F238E27FC236}">
                <a16:creationId xmlns:a16="http://schemas.microsoft.com/office/drawing/2014/main" id="{6295DF4E-C9AA-432E-9F0D-49EA74ACA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49" y="3947318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2" name="Line 1048">
            <a:extLst>
              <a:ext uri="{FF2B5EF4-FFF2-40B4-BE49-F238E27FC236}">
                <a16:creationId xmlns:a16="http://schemas.microsoft.com/office/drawing/2014/main" id="{C749506F-4F7E-4499-BAE8-EC4A30B8B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2" y="3947318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B3926-BDC2-404A-8C2F-5CDD67E4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A54B914-877F-4EAE-942C-2D0BE302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098B-9BB4-45D2-924D-D8263C805530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144386" name="Rectangle 2050">
            <a:extLst>
              <a:ext uri="{FF2B5EF4-FFF2-40B4-BE49-F238E27FC236}">
                <a16:creationId xmlns:a16="http://schemas.microsoft.com/office/drawing/2014/main" id="{03AEDF2D-D4ED-44E8-BEF3-7BDE8FC6D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 (cont.)</a:t>
            </a:r>
          </a:p>
        </p:txBody>
      </p:sp>
      <p:sp>
        <p:nvSpPr>
          <p:cNvPr id="144387" name="Rectangle 2051">
            <a:extLst>
              <a:ext uri="{FF2B5EF4-FFF2-40B4-BE49-F238E27FC236}">
                <a16:creationId xmlns:a16="http://schemas.microsoft.com/office/drawing/2014/main" id="{0DBEC6E7-FAAF-420A-B003-DBC34FCC3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One-sided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IF condition (THEN)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	do something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END-IF.</a:t>
            </a:r>
          </a:p>
        </p:txBody>
      </p:sp>
      <p:sp>
        <p:nvSpPr>
          <p:cNvPr id="144402" name="AutoShape 2066">
            <a:extLst>
              <a:ext uri="{FF2B5EF4-FFF2-40B4-BE49-F238E27FC236}">
                <a16:creationId xmlns:a16="http://schemas.microsoft.com/office/drawing/2014/main" id="{90F67BC4-A3CF-481B-961A-5C99F834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209800"/>
            <a:ext cx="1077913" cy="68580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?</a:t>
            </a: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44403" name="AutoShape 2067">
            <a:extLst>
              <a:ext uri="{FF2B5EF4-FFF2-40B4-BE49-F238E27FC236}">
                <a16:creationId xmlns:a16="http://schemas.microsoft.com/office/drawing/2014/main" id="{5BDBEC84-B61C-4874-9B9F-3DB83B91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49" y="3200400"/>
            <a:ext cx="1219200" cy="685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do </a:t>
            </a:r>
          </a:p>
          <a:p>
            <a:pPr algn="ctr">
              <a:lnSpc>
                <a:spcPct val="5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something 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endParaRPr lang="en-US" altLang="en-US" sz="1000">
              <a:solidFill>
                <a:schemeClr val="tx2"/>
              </a:solidFill>
            </a:endParaRPr>
          </a:p>
        </p:txBody>
      </p:sp>
      <p:cxnSp>
        <p:nvCxnSpPr>
          <p:cNvPr id="144404" name="AutoShape 2068">
            <a:extLst>
              <a:ext uri="{FF2B5EF4-FFF2-40B4-BE49-F238E27FC236}">
                <a16:creationId xmlns:a16="http://schemas.microsoft.com/office/drawing/2014/main" id="{11A598A0-5C8A-4500-9DAB-23CAE6FE8D45}"/>
              </a:ext>
            </a:extLst>
          </p:cNvPr>
          <p:cNvCxnSpPr>
            <a:cxnSpLocks noChangeShapeType="1"/>
            <a:endCxn id="144402" idx="0"/>
          </p:cNvCxnSpPr>
          <p:nvPr/>
        </p:nvCxnSpPr>
        <p:spPr bwMode="auto">
          <a:xfrm>
            <a:off x="8235949" y="19812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05" name="AutoShape 2069">
            <a:extLst>
              <a:ext uri="{FF2B5EF4-FFF2-40B4-BE49-F238E27FC236}">
                <a16:creationId xmlns:a16="http://schemas.microsoft.com/office/drawing/2014/main" id="{1560FF40-23E7-4128-82A8-914A12C0F3EC}"/>
              </a:ext>
            </a:extLst>
          </p:cNvPr>
          <p:cNvCxnSpPr>
            <a:cxnSpLocks noChangeShapeType="1"/>
            <a:stCxn id="144402" idx="1"/>
            <a:endCxn id="144403" idx="0"/>
          </p:cNvCxnSpPr>
          <p:nvPr/>
        </p:nvCxnSpPr>
        <p:spPr bwMode="auto">
          <a:xfrm rot="10800000" flipV="1">
            <a:off x="6864349" y="2552700"/>
            <a:ext cx="831850" cy="6477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06" name="AutoShape 2070">
            <a:extLst>
              <a:ext uri="{FF2B5EF4-FFF2-40B4-BE49-F238E27FC236}">
                <a16:creationId xmlns:a16="http://schemas.microsoft.com/office/drawing/2014/main" id="{3491359C-8C0B-48DF-9789-6FADB6F3DB55}"/>
              </a:ext>
            </a:extLst>
          </p:cNvPr>
          <p:cNvCxnSpPr>
            <a:cxnSpLocks noChangeShapeType="1"/>
            <a:stCxn id="144403" idx="2"/>
          </p:cNvCxnSpPr>
          <p:nvPr/>
        </p:nvCxnSpPr>
        <p:spPr bwMode="auto">
          <a:xfrm rot="16200000" flipH="1">
            <a:off x="6864349" y="3886200"/>
            <a:ext cx="1371600" cy="13716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407" name="Text Box 2071">
            <a:extLst>
              <a:ext uri="{FF2B5EF4-FFF2-40B4-BE49-F238E27FC236}">
                <a16:creationId xmlns:a16="http://schemas.microsoft.com/office/drawing/2014/main" id="{229B7ADF-07A1-4DC7-81B6-CD698DC2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7" y="2071688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YES</a:t>
            </a: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44408" name="Text Box 2072">
            <a:extLst>
              <a:ext uri="{FF2B5EF4-FFF2-40B4-BE49-F238E27FC236}">
                <a16:creationId xmlns:a16="http://schemas.microsoft.com/office/drawing/2014/main" id="{31AD3E55-74AD-40A0-B6A7-E0572B512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188" y="2071688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NO</a:t>
            </a:r>
            <a:endParaRPr lang="en-US" altLang="en-US" sz="1000">
              <a:solidFill>
                <a:schemeClr val="tx2"/>
              </a:solidFill>
            </a:endParaRPr>
          </a:p>
        </p:txBody>
      </p:sp>
      <p:cxnSp>
        <p:nvCxnSpPr>
          <p:cNvPr id="144410" name="AutoShape 2074">
            <a:extLst>
              <a:ext uri="{FF2B5EF4-FFF2-40B4-BE49-F238E27FC236}">
                <a16:creationId xmlns:a16="http://schemas.microsoft.com/office/drawing/2014/main" id="{F543C68B-9ACD-4393-BCB2-0B09D61E3BBA}"/>
              </a:ext>
            </a:extLst>
          </p:cNvPr>
          <p:cNvCxnSpPr>
            <a:cxnSpLocks noChangeShapeType="1"/>
            <a:stCxn id="144402" idx="3"/>
          </p:cNvCxnSpPr>
          <p:nvPr/>
        </p:nvCxnSpPr>
        <p:spPr bwMode="auto">
          <a:xfrm>
            <a:off x="8774112" y="2552700"/>
            <a:ext cx="717550" cy="6477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11" name="AutoShape 2075">
            <a:extLst>
              <a:ext uri="{FF2B5EF4-FFF2-40B4-BE49-F238E27FC236}">
                <a16:creationId xmlns:a16="http://schemas.microsoft.com/office/drawing/2014/main" id="{5618F9BE-C0FA-4F02-BFA7-2D0E83C7BAB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178006" y="3944144"/>
            <a:ext cx="1371600" cy="1255713"/>
          </a:xfrm>
          <a:prstGeom prst="bentConnector3">
            <a:avLst>
              <a:gd name="adj1" fmla="val 5103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412" name="Line 2076">
            <a:extLst>
              <a:ext uri="{FF2B5EF4-FFF2-40B4-BE49-F238E27FC236}">
                <a16:creationId xmlns:a16="http://schemas.microsoft.com/office/drawing/2014/main" id="{2CFFED4A-3FAC-4224-8828-932FBB55B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1662" y="3200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1958B7-08EA-4D9E-B120-B9682592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67659D0-920F-4864-9BCB-8E0E4A75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D6DD-61F7-4A22-B3BF-40CEEACF8AB5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74DE59E-09DF-4A04-9FC0-30A81EA33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 (cont.) 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D48739C-AC5A-4BD9-A79C-A21E6EBB9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IF STUDENT-CLASS = 'GRAD'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  ADD 1 TO GRAD-COUNTER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END-IF.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4744F-D849-4E3E-BCEA-2B3F1C39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3EB5168-65F7-46B9-99FE-65CBB2DF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C5AE-ECA4-4CC6-9426-95624D54B31B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147458" name="Rectangle 1026">
            <a:extLst>
              <a:ext uri="{FF2B5EF4-FFF2-40B4-BE49-F238E27FC236}">
                <a16:creationId xmlns:a16="http://schemas.microsoft.com/office/drawing/2014/main" id="{CA326A4D-95A5-42BF-A093-06B06A277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 (cont.)</a:t>
            </a:r>
          </a:p>
        </p:txBody>
      </p:sp>
      <p:sp>
        <p:nvSpPr>
          <p:cNvPr id="147459" name="AutoShape 1027">
            <a:extLst>
              <a:ext uri="{FF2B5EF4-FFF2-40B4-BE49-F238E27FC236}">
                <a16:creationId xmlns:a16="http://schemas.microsoft.com/office/drawing/2014/main" id="{1A23CE51-6E8C-41C6-BADF-EAC60B56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438400"/>
            <a:ext cx="1077913" cy="68580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GRAD?</a:t>
            </a: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47460" name="AutoShape 1028">
            <a:extLst>
              <a:ext uri="{FF2B5EF4-FFF2-40B4-BE49-F238E27FC236}">
                <a16:creationId xmlns:a16="http://schemas.microsoft.com/office/drawing/2014/main" id="{462D1E1C-93F9-4354-9DF8-E8FAF5CE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49" y="3429000"/>
            <a:ext cx="1219200" cy="685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ADD 1 TO 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GRAD-CTR 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endParaRPr lang="en-US" altLang="en-US" sz="1000">
              <a:solidFill>
                <a:schemeClr val="tx2"/>
              </a:solidFill>
            </a:endParaRPr>
          </a:p>
        </p:txBody>
      </p:sp>
      <p:cxnSp>
        <p:nvCxnSpPr>
          <p:cNvPr id="147461" name="AutoShape 1029">
            <a:extLst>
              <a:ext uri="{FF2B5EF4-FFF2-40B4-BE49-F238E27FC236}">
                <a16:creationId xmlns:a16="http://schemas.microsoft.com/office/drawing/2014/main" id="{A9B0CEDA-5509-4CFD-8E37-ECA0A5610F52}"/>
              </a:ext>
            </a:extLst>
          </p:cNvPr>
          <p:cNvCxnSpPr>
            <a:cxnSpLocks noChangeShapeType="1"/>
            <a:endCxn id="147459" idx="0"/>
          </p:cNvCxnSpPr>
          <p:nvPr/>
        </p:nvCxnSpPr>
        <p:spPr bwMode="auto">
          <a:xfrm>
            <a:off x="5873749" y="22098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62" name="AutoShape 1030">
            <a:extLst>
              <a:ext uri="{FF2B5EF4-FFF2-40B4-BE49-F238E27FC236}">
                <a16:creationId xmlns:a16="http://schemas.microsoft.com/office/drawing/2014/main" id="{0E493703-67DA-404D-8A1C-180671A21342}"/>
              </a:ext>
            </a:extLst>
          </p:cNvPr>
          <p:cNvCxnSpPr>
            <a:cxnSpLocks noChangeShapeType="1"/>
            <a:stCxn id="147459" idx="1"/>
            <a:endCxn id="147460" idx="0"/>
          </p:cNvCxnSpPr>
          <p:nvPr/>
        </p:nvCxnSpPr>
        <p:spPr bwMode="auto">
          <a:xfrm rot="10800000" flipV="1">
            <a:off x="4502150" y="2781300"/>
            <a:ext cx="831851" cy="6477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63" name="AutoShape 1031">
            <a:extLst>
              <a:ext uri="{FF2B5EF4-FFF2-40B4-BE49-F238E27FC236}">
                <a16:creationId xmlns:a16="http://schemas.microsoft.com/office/drawing/2014/main" id="{45FB5BD3-4041-4F9A-B11F-49336BD24057}"/>
              </a:ext>
            </a:extLst>
          </p:cNvPr>
          <p:cNvCxnSpPr>
            <a:cxnSpLocks noChangeShapeType="1"/>
            <a:stCxn id="147460" idx="2"/>
          </p:cNvCxnSpPr>
          <p:nvPr/>
        </p:nvCxnSpPr>
        <p:spPr bwMode="auto">
          <a:xfrm rot="16200000" flipH="1">
            <a:off x="4502149" y="4114800"/>
            <a:ext cx="1371600" cy="13716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464" name="Text Box 1032">
            <a:extLst>
              <a:ext uri="{FF2B5EF4-FFF2-40B4-BE49-F238E27FC236}">
                <a16:creationId xmlns:a16="http://schemas.microsoft.com/office/drawing/2014/main" id="{F6285CC0-4642-4C2D-A1E3-B4362A2BF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7" y="2300288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YES</a:t>
            </a: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47465" name="Text Box 1033">
            <a:extLst>
              <a:ext uri="{FF2B5EF4-FFF2-40B4-BE49-F238E27FC236}">
                <a16:creationId xmlns:a16="http://schemas.microsoft.com/office/drawing/2014/main" id="{99B4B231-6DCC-4959-9AC7-8B56373A8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8" y="2300288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NO</a:t>
            </a:r>
            <a:endParaRPr lang="en-US" altLang="en-US" sz="1000">
              <a:solidFill>
                <a:schemeClr val="tx2"/>
              </a:solidFill>
            </a:endParaRPr>
          </a:p>
        </p:txBody>
      </p:sp>
      <p:cxnSp>
        <p:nvCxnSpPr>
          <p:cNvPr id="147466" name="AutoShape 1034">
            <a:extLst>
              <a:ext uri="{FF2B5EF4-FFF2-40B4-BE49-F238E27FC236}">
                <a16:creationId xmlns:a16="http://schemas.microsoft.com/office/drawing/2014/main" id="{0CF0EA4C-14E7-47A4-A270-F5C3C6003CE5}"/>
              </a:ext>
            </a:extLst>
          </p:cNvPr>
          <p:cNvCxnSpPr>
            <a:cxnSpLocks noChangeShapeType="1"/>
            <a:stCxn id="147459" idx="3"/>
          </p:cNvCxnSpPr>
          <p:nvPr/>
        </p:nvCxnSpPr>
        <p:spPr bwMode="auto">
          <a:xfrm>
            <a:off x="6411912" y="2781300"/>
            <a:ext cx="717550" cy="6477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67" name="AutoShape 1035">
            <a:extLst>
              <a:ext uri="{FF2B5EF4-FFF2-40B4-BE49-F238E27FC236}">
                <a16:creationId xmlns:a16="http://schemas.microsoft.com/office/drawing/2014/main" id="{014A3A97-2079-4B83-A0C3-A93B1FFBF88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815806" y="4172744"/>
            <a:ext cx="1371600" cy="1255713"/>
          </a:xfrm>
          <a:prstGeom prst="bentConnector3">
            <a:avLst>
              <a:gd name="adj1" fmla="val 5103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468" name="Line 1036">
            <a:extLst>
              <a:ext uri="{FF2B5EF4-FFF2-40B4-BE49-F238E27FC236}">
                <a16:creationId xmlns:a16="http://schemas.microsoft.com/office/drawing/2014/main" id="{FA0E02C5-7849-45AB-9677-EB45CE7F0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2" y="3428999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BF6E02-6534-4943-96A2-1C5C7ADF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D9A73D-0B79-47DA-9DEE-88C0230B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0A5-D35D-4EFC-9578-DA1FD94ADEDD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F679224D-B8CE-458E-9822-D10CB9879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BA6A955-4312-4B15-ABFB-DC1A7AD06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9829800" cy="3810001"/>
          </a:xfrm>
        </p:spPr>
        <p:txBody>
          <a:bodyPr/>
          <a:lstStyle/>
          <a:p>
            <a:r>
              <a:rPr lang="en-US" altLang="en-US"/>
              <a:t>Indentation ignored by compiler, but important nonetheless for humans reading code.</a:t>
            </a:r>
          </a:p>
          <a:p>
            <a:endParaRPr lang="en-US" altLang="en-US" sz="1400"/>
          </a:p>
          <a:p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THEN</a:t>
            </a:r>
            <a:r>
              <a:rPr lang="en-US" altLang="en-US"/>
              <a:t> is optional (don't use it).</a:t>
            </a:r>
          </a:p>
          <a:p>
            <a:endParaRPr lang="en-US" altLang="en-US" sz="1400"/>
          </a:p>
          <a:p>
            <a:r>
              <a:rPr lang="en-US" altLang="en-US"/>
              <a:t>End with a period or the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END-IF</a:t>
            </a:r>
            <a:r>
              <a:rPr lang="en-US" altLang="en-US"/>
              <a:t> scope terminator.</a:t>
            </a:r>
          </a:p>
          <a:p>
            <a:endParaRPr lang="en-US" altLang="en-US" sz="1400"/>
          </a:p>
          <a:p>
            <a:pPr lvl="1"/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END-IF</a:t>
            </a:r>
            <a:r>
              <a:rPr lang="en-US" altLang="en-US"/>
              <a:t> is required in CSCI 465 and not by compiler.</a:t>
            </a:r>
          </a:p>
          <a:p>
            <a:pPr marL="457200" lvl="1" indent="0">
              <a:buNone/>
            </a:pPr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4974B-BA21-4F19-AE16-57B4F9F1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1023</TotalTime>
  <Words>880</Words>
  <Application>Microsoft Office PowerPoint</Application>
  <PresentationFormat>Widescreen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Symbol</vt:lpstr>
      <vt:lpstr>Calibri</vt:lpstr>
      <vt:lpstr>Arial</vt:lpstr>
      <vt:lpstr>Source Code Pro</vt:lpstr>
      <vt:lpstr>1_Office Theme</vt:lpstr>
      <vt:lpstr>  CSCI 465  4.4  COBOL Conditional Statements  by Geoffrey D. Decker</vt:lpstr>
      <vt:lpstr>Conditional Execution</vt:lpstr>
      <vt:lpstr>IF Statement</vt:lpstr>
      <vt:lpstr>IF Statement (cont.)</vt:lpstr>
      <vt:lpstr>IF Statement (cont.)</vt:lpstr>
      <vt:lpstr>IF Statement (cont.)</vt:lpstr>
      <vt:lpstr>IF Statement (cont.) </vt:lpstr>
      <vt:lpstr>IF Statement (cont.)</vt:lpstr>
      <vt:lpstr>IF Statement (cont.)</vt:lpstr>
      <vt:lpstr>IF Statement (cont.)</vt:lpstr>
      <vt:lpstr>IF Statement (cont.)</vt:lpstr>
      <vt:lpstr>IF Statement (cont.) </vt:lpstr>
      <vt:lpstr>Nested IF Statements </vt:lpstr>
      <vt:lpstr>Nested IF Statements (cont.) </vt:lpstr>
      <vt:lpstr> Nested IF Statements (cont.)  </vt:lpstr>
      <vt:lpstr>Nested IF Statements (cont.)</vt:lpstr>
      <vt:lpstr>EVALUATE Statement</vt:lpstr>
      <vt:lpstr>EVALUATE Statement</vt:lpstr>
      <vt:lpstr>EVALUATE Statement (cont.)</vt:lpstr>
      <vt:lpstr>EVALUATE Statement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465  1. COmmon Business Oriented Language  by Geoffrey D. Decker</dc:title>
  <dc:creator>Geoffrey Decker</dc:creator>
  <cp:lastModifiedBy>Geoffrey Decker</cp:lastModifiedBy>
  <cp:revision>89</cp:revision>
  <dcterms:created xsi:type="dcterms:W3CDTF">2020-09-21T00:52:33Z</dcterms:created>
  <dcterms:modified xsi:type="dcterms:W3CDTF">2020-10-01T16:05:24Z</dcterms:modified>
</cp:coreProperties>
</file>