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8" r:id="rId1"/>
  </p:sldMasterIdLst>
  <p:notesMasterIdLst>
    <p:notesMasterId r:id="rId7"/>
  </p:notesMasterIdLst>
  <p:handoutMasterIdLst>
    <p:handoutMasterId r:id="rId8"/>
  </p:handoutMasterIdLst>
  <p:sldIdLst>
    <p:sldId id="271" r:id="rId2"/>
    <p:sldId id="310" r:id="rId3"/>
    <p:sldId id="311" r:id="rId4"/>
    <p:sldId id="309" r:id="rId5"/>
    <p:sldId id="278" r:id="rId6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ource Code Pro" panose="020B0509030403020204" pitchFamily="49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+mj-lt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23" y="574621"/>
            <a:ext cx="3590954" cy="28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4FF5-2B89-4CCC-8167-D0D9A5150FCB}" type="datetime1">
              <a:rPr lang="en-US" smtClean="0"/>
              <a:t>10/07/2020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10138129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83E3-59AD-4EEF-8E4B-50C6E8B49089}" type="datetime1">
              <a:rPr lang="en-US" smtClean="0"/>
              <a:t>10/07/2020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954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CA23-9098-45E4-92DE-67578CBD1714}" type="datetime1">
              <a:rPr lang="en-US" smtClean="0"/>
              <a:t>10/07/2020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2469-629D-4F5D-81F3-D3BDF88ED279}" type="datetime1">
              <a:rPr lang="en-US" smtClean="0"/>
              <a:t>10/07/2020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85896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21920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85896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88DB-4E37-45EA-B625-B045BB6AD20D}" type="datetime1">
              <a:rPr lang="en-US" smtClean="0"/>
              <a:t>10/07/2020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3EDF-BA50-4D42-9A40-4DA9BEBB83D6}" type="datetime1">
              <a:rPr lang="en-US" smtClean="0"/>
              <a:t>10/07/2020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7FB-16B1-4823-B8CB-549BAFE70A82}" type="datetime1">
              <a:rPr lang="en-US" smtClean="0"/>
              <a:t>10/07/2020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32460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54F4FF05-CA0F-48C1-A370-BFF3E52520E5}" type="datetime1">
              <a:rPr lang="en-US" smtClean="0"/>
              <a:t>10/07/2020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706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© Geoffrey D. Decker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04800"/>
            <a:ext cx="756994" cy="13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3733800"/>
            <a:ext cx="10566400" cy="2362200"/>
          </a:xfrm>
        </p:spPr>
        <p:txBody>
          <a:bodyPr/>
          <a:lstStyle/>
          <a:p>
            <a:br>
              <a:rPr lang="en-US"/>
            </a:br>
            <a:br>
              <a:rPr lang="en-US"/>
            </a:br>
            <a:r>
              <a:rPr lang="en-US"/>
              <a:t>CSCI 465</a:t>
            </a:r>
            <a:br>
              <a:rPr lang="en-US" sz="2000"/>
            </a:br>
            <a:br>
              <a:rPr lang="en-US" sz="2000"/>
            </a:br>
            <a:r>
              <a:rPr lang="en-US"/>
              <a:t>4.6  COBOL INITIALIZE Statement</a:t>
            </a:r>
            <a:br>
              <a:rPr lang="en-US" sz="2000"/>
            </a:br>
            <a:br>
              <a:rPr lang="en-US" sz="2000"/>
            </a:b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by Geoffrey D. Decker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FAB76AD-AEFD-40B3-91CF-BB09148A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75F7-A23C-4128-B260-534BCF3ADBC3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7ECC21CF-785F-4EAB-A8A8-524F39EDA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INITIALIZE Statement 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1E4CBA57-0129-4819-AB38-D583E0B6C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9525000" cy="4343400"/>
          </a:xfrm>
        </p:spPr>
        <p:txBody>
          <a:bodyPr/>
          <a:lstStyle/>
          <a:p>
            <a:r>
              <a:rPr lang="en-US" altLang="en-US"/>
              <a:t>Assigns an initial value to fields in the </a:t>
            </a:r>
            <a:r>
              <a:rPr lang="en-US" altLang="en-US">
                <a:latin typeface="Source Code Pro" panose="020B0509030403020204" pitchFamily="49" charset="0"/>
              </a:rPr>
              <a:t>DATA DIVISION</a:t>
            </a:r>
            <a:r>
              <a:rPr lang="en-US" altLang="en-US"/>
              <a:t>, primarily the </a:t>
            </a:r>
            <a:r>
              <a:rPr lang="en-US" altLang="en-US">
                <a:latin typeface="Source Code Pro" panose="020B0509030403020204" pitchFamily="49" charset="0"/>
              </a:rPr>
              <a:t>WORKING-STORAGE SECTION</a:t>
            </a:r>
            <a:r>
              <a:rPr lang="en-US" altLang="en-US"/>
              <a:t>.</a:t>
            </a:r>
          </a:p>
          <a:p>
            <a:endParaRPr lang="en-US" altLang="en-US" sz="1800"/>
          </a:p>
          <a:p>
            <a:r>
              <a:rPr lang="en-US" altLang="en-US"/>
              <a:t>Format:</a:t>
            </a:r>
          </a:p>
          <a:p>
            <a:endParaRPr lang="en-US" altLang="en-US" sz="1800"/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INITIALIZE  [group-name]</a:t>
            </a: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	  [REPLACING  NUMERIC/ALPHANUMERIC</a:t>
            </a: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	  BY  number/character].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4702C7-3867-4842-8808-305AB471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F057-3827-458B-92C6-B619F3CF3D3E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4DF18D08-CD70-44F9-AEDB-EDDB836B5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INITIALIZE Statement (cont.)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DA8734A-5D81-436C-A24F-289330312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04648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INITIALIZE. </a:t>
            </a:r>
          </a:p>
          <a:p>
            <a:pPr>
              <a:buFontTx/>
              <a:buNone/>
            </a:pPr>
            <a:endParaRPr lang="en-US" altLang="en-US" sz="1400"/>
          </a:p>
          <a:p>
            <a:pPr lvl="1"/>
            <a:r>
              <a:rPr lang="en-US" altLang="en-US"/>
              <a:t>Initializes </a:t>
            </a:r>
            <a:r>
              <a:rPr lang="en-US" altLang="en-US" i="1"/>
              <a:t>all</a:t>
            </a:r>
            <a:r>
              <a:rPr lang="en-US" altLang="en-US"/>
              <a:t> numeric items to zero and </a:t>
            </a:r>
            <a:r>
              <a:rPr lang="en-US" altLang="en-US" i="1"/>
              <a:t>all </a:t>
            </a:r>
            <a:r>
              <a:rPr lang="en-US" altLang="en-US"/>
              <a:t>alphanumeric items </a:t>
            </a:r>
            <a:br>
              <a:rPr lang="en-US" altLang="en-US"/>
            </a:br>
            <a:r>
              <a:rPr lang="en-US" altLang="en-US"/>
              <a:t>to spaces.  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b="1">
                <a:solidFill>
                  <a:srgbClr val="FF0000"/>
                </a:solidFill>
              </a:rPr>
              <a:t>Can be very dangerous!</a:t>
            </a:r>
          </a:p>
          <a:p>
            <a:pPr marL="457200" lvl="1" indent="0">
              <a:buNone/>
            </a:pPr>
            <a:endParaRPr lang="en-US" altLang="en-US" sz="1400"/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INITIALIZE  GROUP-ITEM1  GROUP-ITEM2…</a:t>
            </a:r>
          </a:p>
          <a:p>
            <a:pPr>
              <a:buFontTx/>
              <a:buNone/>
            </a:pPr>
            <a:endParaRPr lang="en-US" altLang="en-US" sz="1400"/>
          </a:p>
          <a:p>
            <a:pPr lvl="1"/>
            <a:r>
              <a:rPr lang="en-US" altLang="en-US"/>
              <a:t>Initializes all numeric fields under these group names to zero </a:t>
            </a:r>
            <a:br>
              <a:rPr lang="en-US" altLang="en-US"/>
            </a:br>
            <a:r>
              <a:rPr lang="en-US" altLang="en-US"/>
              <a:t>and all alphanumeric fields under these names to spaces.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F9518B-3397-4A6B-BE8B-8E180E82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3771-4A8A-44F1-9100-AE6C1AF81FF3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80F9C60F-CA09-42A8-852F-7945FE3BD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INITIALIZE Statement (cont.)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FF8102C-0035-4210-95B3-58967884B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03632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INITIALIZE GROUP-ITEM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  REPLACING NUMERIC BY 18.</a:t>
            </a:r>
          </a:p>
          <a:p>
            <a:pPr>
              <a:buFontTx/>
              <a:buNone/>
            </a:pPr>
            <a:endParaRPr lang="en-US" altLang="en-US" sz="1400"/>
          </a:p>
          <a:p>
            <a:pPr lvl="1"/>
            <a:r>
              <a:rPr lang="en-US" altLang="en-US"/>
              <a:t>Moves the number 18 to all numeric fields under </a:t>
            </a:r>
            <a:r>
              <a:rPr lang="en-US" altLang="en-US">
                <a:latin typeface="Source Code Pro" panose="020B0509030403020204" pitchFamily="49" charset="0"/>
              </a:rPr>
              <a:t>GROUP-ITEM.</a:t>
            </a:r>
          </a:p>
          <a:p>
            <a:pPr lvl="1"/>
            <a:endParaRPr lang="en-US" altLang="en-US" sz="1400"/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INITIALIZE GROUP-ITEM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  REPLACING ALPHANUMERIC BY SPACES.</a:t>
            </a:r>
          </a:p>
          <a:p>
            <a:pPr>
              <a:buFontTx/>
              <a:buNone/>
            </a:pPr>
            <a:endParaRPr lang="en-US" altLang="en-US" sz="1400">
              <a:latin typeface="Source Code Pro" panose="020B0509030403020204" pitchFamily="49" charset="0"/>
            </a:endParaRPr>
          </a:p>
          <a:p>
            <a:pPr lvl="1"/>
            <a:r>
              <a:rPr lang="en-US" altLang="en-US"/>
              <a:t>Moves spaces to all alphanumeric fields under </a:t>
            </a:r>
            <a:r>
              <a:rPr lang="en-US" altLang="en-US">
                <a:latin typeface="Source Code Pro" panose="020B0509030403020204" pitchFamily="49" charset="0"/>
              </a:rPr>
              <a:t>GROUP-ITEM.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16D6FA-D676-4304-87E3-8CA3D655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A072-5404-4450-9F84-6A776DB57377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DCEC4137-BA38-4774-956A-9CCD1855F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INITIALIZE Statement (cont.)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11DACEA3-BA7F-4EF4-BCCF-63C16674A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10464800" cy="4114800"/>
          </a:xfrm>
        </p:spPr>
        <p:txBody>
          <a:bodyPr/>
          <a:lstStyle/>
          <a:p>
            <a:r>
              <a:rPr lang="en-US" altLang="en-US"/>
              <a:t>Does not affect any </a:t>
            </a:r>
            <a:r>
              <a:rPr lang="en-US" altLang="en-US">
                <a:latin typeface="Source Code Pro" panose="020B0509030403020204" pitchFamily="49" charset="0"/>
              </a:rPr>
              <a:t>FILLER</a:t>
            </a:r>
            <a:r>
              <a:rPr lang="en-US" altLang="en-US"/>
              <a:t> items.</a:t>
            </a:r>
          </a:p>
          <a:p>
            <a:endParaRPr lang="en-US" altLang="en-US" sz="1800"/>
          </a:p>
          <a:p>
            <a:r>
              <a:rPr lang="en-US" altLang="en-US"/>
              <a:t>Be very judicious when using </a:t>
            </a:r>
            <a:r>
              <a:rPr lang="en-US" altLang="en-US">
                <a:latin typeface="Source Code Pro" panose="020B0509030403020204" pitchFamily="49" charset="0"/>
              </a:rPr>
              <a:t>INITIALIZE</a:t>
            </a:r>
            <a:r>
              <a:rPr lang="en-US" altLang="en-US"/>
              <a:t>!</a:t>
            </a:r>
            <a:endParaRPr lang="en-US" altLang="en-US" sz="1800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 bldLvl="2" autoUpdateAnimBg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U Powerpoint Template Widescreen - Copy.potx" id="{27ABCAB6-345C-4F12-87A0-5ECB66F0E4B2}" vid="{9721AF44-7D23-487C-BFB5-1D10F21BB9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NIU Powerpoint Template Widescreen</Template>
  <TotalTime>1082</TotalTime>
  <Words>170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Arial</vt:lpstr>
      <vt:lpstr>Times New Roman</vt:lpstr>
      <vt:lpstr>Source Code Pro</vt:lpstr>
      <vt:lpstr>1_Office Theme</vt:lpstr>
      <vt:lpstr>  CSCI 465  4.6  COBOL INITIALIZE Statement  by Geoffrey D. Decker</vt:lpstr>
      <vt:lpstr>INITIALIZE Statement </vt:lpstr>
      <vt:lpstr>INITIALIZE Statement (cont.)</vt:lpstr>
      <vt:lpstr>INITIALIZE Statement (cont.)</vt:lpstr>
      <vt:lpstr>INITIALIZE Statement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465  1. COmmon Business Oriented Language  by Geoffrey D. Decker</dc:title>
  <dc:creator>Geoffrey Decker</dc:creator>
  <cp:lastModifiedBy>Geoffrey Decker</cp:lastModifiedBy>
  <cp:revision>99</cp:revision>
  <dcterms:created xsi:type="dcterms:W3CDTF">2020-09-21T00:52:33Z</dcterms:created>
  <dcterms:modified xsi:type="dcterms:W3CDTF">2020-10-07T17:33:09Z</dcterms:modified>
</cp:coreProperties>
</file>