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71" r:id="rId2"/>
    <p:sldId id="256" r:id="rId3"/>
    <p:sldId id="377" r:id="rId4"/>
    <p:sldId id="411" r:id="rId5"/>
    <p:sldId id="378" r:id="rId6"/>
    <p:sldId id="405" r:id="rId7"/>
    <p:sldId id="434" r:id="rId8"/>
    <p:sldId id="380" r:id="rId9"/>
    <p:sldId id="412" r:id="rId10"/>
    <p:sldId id="407" r:id="rId11"/>
    <p:sldId id="413" r:id="rId12"/>
    <p:sldId id="414" r:id="rId13"/>
    <p:sldId id="406" r:id="rId14"/>
    <p:sldId id="410" r:id="rId15"/>
    <p:sldId id="431" r:id="rId16"/>
    <p:sldId id="432" r:id="rId17"/>
    <p:sldId id="433" r:id="rId18"/>
    <p:sldId id="438" r:id="rId19"/>
    <p:sldId id="423" r:id="rId20"/>
    <p:sldId id="424" r:id="rId21"/>
    <p:sldId id="426" r:id="rId22"/>
    <p:sldId id="425" r:id="rId23"/>
    <p:sldId id="435" r:id="rId24"/>
    <p:sldId id="427" r:id="rId25"/>
    <p:sldId id="436" r:id="rId26"/>
    <p:sldId id="437" r:id="rId27"/>
    <p:sldId id="439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ource Code Pro" panose="020B0509030403020204" pitchFamily="49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218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79BD49-865C-4405-A7EF-1E7A20672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Indexed Tables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9A774A-FBC7-4FF0-BCC1-7FFF1464E4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044D7F-7526-4881-83FF-7D4A88063EBD}" type="datetime1">
              <a:rPr lang="en-US" altLang="en-US"/>
              <a:pPr/>
              <a:t>11/20/2020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6CBD9E-4F47-4F0A-AB62-FD6FC1D3F0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tables2.ppt    Copyright Department of Computer Science, Northern Illinois University, 1999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D71AEF-7BBB-4A84-A263-39374B643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9F841-4595-4EFD-9F8A-CE3299099EC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54CF673-62F5-41EC-9931-AC4421E5B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9D905B6F-53E8-4404-B41E-9BF039768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76A6A54-2A6B-4242-B691-C4DE4231F394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286000"/>
          </a:xfrm>
        </p:spPr>
        <p:txBody>
          <a:bodyPr/>
          <a:lstStyle/>
          <a:p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7. COBOL Tables - Indexed Tables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(CSCI 250 Slides)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BFA172-D489-4E57-860D-4974199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E8AA-3570-4EB7-8CB0-A208D6746026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5492ACD0-7619-4E6A-922D-042A95D94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Internal Storage of Indexes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515A95CA-6D1B-4110-8802-589D6350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40919"/>
            <a:ext cx="10464800" cy="3352800"/>
          </a:xfrm>
        </p:spPr>
        <p:txBody>
          <a:bodyPr/>
          <a:lstStyle/>
          <a:p>
            <a:r>
              <a:rPr lang="en-US" altLang="en-US"/>
              <a:t>An index stores a </a:t>
            </a:r>
            <a:r>
              <a:rPr lang="en-US" altLang="en-US" i="1">
                <a:solidFill>
                  <a:schemeClr val="tx2"/>
                </a:solidFill>
              </a:rPr>
              <a:t>displacement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– the distance away from the beginning of the table. </a:t>
            </a:r>
          </a:p>
          <a:p>
            <a:endParaRPr lang="en-US" altLang="en-US"/>
          </a:p>
          <a:p>
            <a:r>
              <a:rPr lang="en-US" altLang="en-US"/>
              <a:t>For our monthly sales table, each table entry is 5 bytes long, so valid index numbers </a:t>
            </a:r>
            <a:r>
              <a:rPr lang="en-US" altLang="en-US" i="1"/>
              <a:t>in storage</a:t>
            </a:r>
            <a:r>
              <a:rPr lang="en-US" altLang="en-US"/>
              <a:t> would be 0 (January), 5 (February), 10 (March), 55 (December),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596F77-2959-4783-A1AF-E66282DD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A234-9F1C-46BD-97EA-139FA30101CE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F6BC1049-FB2D-4B21-A8B1-66FBE8F0B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Internal Storage of Indexes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3AF09635-3AF8-4341-A2FA-EE77E9812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114" y="1600200"/>
            <a:ext cx="10464800" cy="4191000"/>
          </a:xfrm>
        </p:spPr>
        <p:txBody>
          <a:bodyPr/>
          <a:lstStyle/>
          <a:p>
            <a:r>
              <a:rPr lang="en-US" altLang="en-US"/>
              <a:t>Still, the programmer deals only with the occurrence number (just like for a subscript), and lets COBOL convert it to a displacement. </a:t>
            </a:r>
          </a:p>
          <a:p>
            <a:endParaRPr lang="en-US" altLang="en-US"/>
          </a:p>
          <a:p>
            <a:r>
              <a:rPr lang="en-US" altLang="en-US"/>
              <a:t>So, what would </a:t>
            </a:r>
          </a:p>
          <a:p>
            <a:pPr lvl="2">
              <a:buFontTx/>
              <a:buNone/>
            </a:pPr>
            <a:r>
              <a:rPr lang="en-US" altLang="en-US"/>
              <a:t>	</a:t>
            </a:r>
            <a:r>
              <a:rPr lang="en-US" altLang="en-US" sz="2800"/>
              <a:t>	</a:t>
            </a:r>
            <a:r>
              <a:rPr lang="en-US" altLang="en-US" sz="2800">
                <a:solidFill>
                  <a:schemeClr val="tx2"/>
                </a:solidFill>
              </a:rPr>
              <a:t>SET MONTH-INDEX TO 6.</a:t>
            </a:r>
          </a:p>
          <a:p>
            <a:pPr lvl="2">
              <a:buFontTx/>
              <a:buNone/>
            </a:pPr>
            <a:r>
              <a:rPr lang="en-US" altLang="en-US" sz="2800" i="1"/>
              <a:t>actually</a:t>
            </a:r>
            <a:r>
              <a:rPr lang="en-US" altLang="en-US" sz="2800"/>
              <a:t> move to to MONTH-INDEX, if each table entry were</a:t>
            </a:r>
          </a:p>
          <a:p>
            <a:pPr lvl="2">
              <a:buFontTx/>
              <a:buNone/>
            </a:pPr>
            <a:r>
              <a:rPr lang="en-US" altLang="en-US" sz="2800"/>
              <a:t>five bytes long?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25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C3D636-B595-4C10-BCB0-CAAE34A3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EF1C-4A23-43BE-A700-8F0CF5D58815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53EEA880-FEF7-4943-A1DC-5CE36202D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Internal Storage of Indexes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A933410-E8B3-45E8-A528-C63EE3CAA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464800" cy="3048000"/>
          </a:xfrm>
        </p:spPr>
        <p:txBody>
          <a:bodyPr/>
          <a:lstStyle/>
          <a:p>
            <a:r>
              <a:rPr lang="en-US" altLang="en-US"/>
              <a:t>Repeat: we use the </a:t>
            </a:r>
            <a:r>
              <a:rPr lang="en-US" altLang="en-US" i="1"/>
              <a:t>same</a:t>
            </a:r>
            <a:r>
              <a:rPr lang="en-US" altLang="en-US"/>
              <a:t> occurrence numbers we would for a subscript, but we must manipulate the index with a SET statement instead of a MOVE.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5F1470-9B6F-45CD-A1D7-E3F6584C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48BB-B365-4A9A-958A-B2125266CFF8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FA25FCF1-0C5E-4059-B3F5-76A635EB0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Indexing versus Subscripting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ECE1CBAC-7B0D-44C5-B401-9527FD68C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10464800" cy="3352800"/>
          </a:xfrm>
        </p:spPr>
        <p:txBody>
          <a:bodyPr/>
          <a:lstStyle/>
          <a:p>
            <a:r>
              <a:rPr lang="en-US" altLang="en-US"/>
              <a:t>Why bother with indexing instead of subscripting?</a:t>
            </a:r>
          </a:p>
          <a:p>
            <a:pPr lvl="1"/>
            <a:r>
              <a:rPr lang="en-US" altLang="en-US"/>
              <a:t>Indexes produce more efficient object code.</a:t>
            </a:r>
          </a:p>
          <a:p>
            <a:pPr lvl="1"/>
            <a:r>
              <a:rPr lang="en-US" altLang="en-US" i="1"/>
              <a:t>Must</a:t>
            </a:r>
            <a:r>
              <a:rPr lang="en-US" altLang="en-US"/>
              <a:t> use indexes if you want to use the SEARCH and SEARCH ALL verbs that we will look at next.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 autoUpdateAnimBg="0" advAuto="0"/>
      <p:bldP spid="20377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9EAB4F7-A75A-47B1-A5BE-70AAC9C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FCAA1-1FD4-43A9-8AF9-1657CC449AFA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5BD28BA2-0C66-4A42-A7A8-7C5F9BFDF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Indexing versus Subscripting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023C7681-E38E-454C-AE40-AFF1162CD4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143000"/>
            <a:ext cx="4724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Subscripts</a:t>
            </a:r>
            <a:endParaRPr lang="en-US" altLang="en-US" sz="2400"/>
          </a:p>
          <a:p>
            <a:pPr>
              <a:spcBef>
                <a:spcPct val="60000"/>
              </a:spcBef>
            </a:pPr>
            <a:r>
              <a:rPr lang="en-US" altLang="en-US" sz="2400"/>
              <a:t>Subscript is explicitly defined in the DATA DIVISION.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Subscript can be used for other purposes.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Subscript is manipulated with PERFORM VARYING, MOVE, and standard arithmetic.</a:t>
            </a:r>
          </a:p>
          <a:p>
            <a:pPr>
              <a:spcBef>
                <a:spcPct val="60000"/>
              </a:spcBef>
            </a:pPr>
            <a:endParaRPr lang="en-US" altLang="en-US" sz="1600"/>
          </a:p>
          <a:p>
            <a:pPr>
              <a:spcBef>
                <a:spcPct val="60000"/>
              </a:spcBef>
            </a:pPr>
            <a:r>
              <a:rPr lang="en-US" altLang="en-US" sz="2400"/>
              <a:t>Less efficient code, although USAGE COMP helps.</a:t>
            </a:r>
            <a:endParaRPr lang="en-US" altLang="en-US"/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B5BABC28-C475-480F-9F68-88282C4CD0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33750" y="1170614"/>
            <a:ext cx="42672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Indexes</a:t>
            </a:r>
            <a:endParaRPr lang="en-US" altLang="en-US" sz="2400"/>
          </a:p>
          <a:p>
            <a:pPr>
              <a:spcBef>
                <a:spcPct val="60000"/>
              </a:spcBef>
            </a:pPr>
            <a:r>
              <a:rPr lang="en-US" altLang="en-US" sz="2400"/>
              <a:t>Index is </a:t>
            </a:r>
            <a:r>
              <a:rPr lang="en-US" altLang="en-US" sz="2400" i="1"/>
              <a:t>not</a:t>
            </a:r>
            <a:r>
              <a:rPr lang="en-US" altLang="en-US" sz="2400"/>
              <a:t> explicitly defined in the DATA DIVISION.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Index can be used only to access its table.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Index is manipulated with PERFORM VARYING, the SET statement, SEARCH, and SEARCH ALL.</a:t>
            </a:r>
          </a:p>
          <a:p>
            <a:pPr>
              <a:spcBef>
                <a:spcPct val="60000"/>
              </a:spcBef>
            </a:pPr>
            <a:r>
              <a:rPr lang="en-US" altLang="en-US" sz="2400"/>
              <a:t>More efficient code.</a:t>
            </a:r>
          </a:p>
          <a:p>
            <a:pPr>
              <a:spcBef>
                <a:spcPct val="60000"/>
              </a:spcBef>
            </a:pPr>
            <a:endParaRPr lang="en-US" altLang="en-US" sz="2400"/>
          </a:p>
        </p:txBody>
      </p:sp>
      <p:grpSp>
        <p:nvGrpSpPr>
          <p:cNvPr id="211977" name="Group 9">
            <a:extLst>
              <a:ext uri="{FF2B5EF4-FFF2-40B4-BE49-F238E27FC236}">
                <a16:creationId xmlns:a16="http://schemas.microsoft.com/office/drawing/2014/main" id="{9DA6F035-9187-4E04-8FB6-CEFFF174F3C4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1347132"/>
            <a:ext cx="8610600" cy="4876800"/>
            <a:chOff x="192" y="1248"/>
            <a:chExt cx="5424" cy="3072"/>
          </a:xfrm>
        </p:grpSpPr>
        <p:sp>
          <p:nvSpPr>
            <p:cNvPr id="211973" name="Line 5">
              <a:extLst>
                <a:ext uri="{FF2B5EF4-FFF2-40B4-BE49-F238E27FC236}">
                  <a16:creationId xmlns:a16="http://schemas.microsoft.com/office/drawing/2014/main" id="{46A735E8-ED4D-4463-BC56-924D00E6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112"/>
              <a:ext cx="542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4" name="Line 6">
              <a:extLst>
                <a:ext uri="{FF2B5EF4-FFF2-40B4-BE49-F238E27FC236}">
                  <a16:creationId xmlns:a16="http://schemas.microsoft.com/office/drawing/2014/main" id="{559A6C3D-14AF-4B17-BE03-4D4C3EB74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36"/>
              <a:ext cx="542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5" name="Line 7">
              <a:extLst>
                <a:ext uri="{FF2B5EF4-FFF2-40B4-BE49-F238E27FC236}">
                  <a16:creationId xmlns:a16="http://schemas.microsoft.com/office/drawing/2014/main" id="{493CD22A-DDB8-41E7-A4CD-94329D34F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792"/>
              <a:ext cx="542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6" name="Line 8">
              <a:extLst>
                <a:ext uri="{FF2B5EF4-FFF2-40B4-BE49-F238E27FC236}">
                  <a16:creationId xmlns:a16="http://schemas.microsoft.com/office/drawing/2014/main" id="{EDBE5E58-7074-41C8-988A-1B73E6B77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48"/>
              <a:ext cx="0" cy="30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A42A17-C464-4455-B712-1F8431AC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5193-302C-463D-B707-8CCAA38FF469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4ADF9EAE-6C50-43EC-95D2-020CDF607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Automated Search Techniques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BDE15EFF-7E3E-433A-98E8-D6550A743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7697"/>
            <a:ext cx="10464800" cy="3124200"/>
          </a:xfrm>
        </p:spPr>
        <p:txBody>
          <a:bodyPr/>
          <a:lstStyle/>
          <a:p>
            <a:r>
              <a:rPr lang="en-US" altLang="en-US"/>
              <a:t>Two COBOL verbs that automate the search process</a:t>
            </a:r>
          </a:p>
          <a:p>
            <a:endParaRPr lang="en-US" altLang="en-US"/>
          </a:p>
          <a:p>
            <a:pPr lvl="1"/>
            <a:r>
              <a:rPr lang="en-US" altLang="en-US"/>
              <a:t>SEARCH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SEARCH 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 autoUpdateAnimBg="0"/>
      <p:bldP spid="2498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09964F-B133-4C2C-836B-23A7A9F8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2F0A-CF0A-4EE6-9959-ADEFAA381BAA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A6C5ED98-CDB1-4D95-9B9F-4DAFDFDD4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Statement</a:t>
            </a:r>
            <a:endParaRPr lang="en-US" altLang="en-US" b="1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BACA5C9D-AE3B-47FB-8899-4EA6086E7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10287000" cy="2743200"/>
          </a:xfrm>
        </p:spPr>
        <p:txBody>
          <a:bodyPr/>
          <a:lstStyle/>
          <a:p>
            <a:r>
              <a:rPr lang="en-US" altLang="en-US"/>
              <a:t>Automates a standard sequential search. </a:t>
            </a:r>
          </a:p>
          <a:p>
            <a:r>
              <a:rPr lang="en-US" altLang="en-US"/>
              <a:t>Must use an indexed table; can’t use the SEARCH verb on a subscripted table.</a:t>
            </a:r>
          </a:p>
          <a:p>
            <a:r>
              <a:rPr lang="en-US" altLang="en-US">
                <a:solidFill>
                  <a:schemeClr val="tx2"/>
                </a:solidFill>
              </a:rPr>
              <a:t>Repeat: Must use an indexed table.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 autoUpdateAnimBg="0"/>
      <p:bldP spid="250883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465055-CFBE-4373-9560-16AAB3C0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AD66-F070-4FEA-9918-BFA1B324E176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85771ADE-C14E-4AC4-B37E-9898144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Statement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39C2724-1C4E-49DF-BC86-60650A476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10591800" cy="4114800"/>
          </a:xfrm>
        </p:spPr>
        <p:txBody>
          <a:bodyPr/>
          <a:lstStyle/>
          <a:p>
            <a:r>
              <a:rPr lang="en-US" altLang="en-US"/>
              <a:t>Format:</a:t>
            </a:r>
          </a:p>
          <a:p>
            <a:pPr lvl="1">
              <a:buFontTx/>
              <a:buNone/>
            </a:pPr>
            <a:r>
              <a:rPr lang="en-US" altLang="en-US" sz="2400"/>
              <a:t>MOVE  1  TO  table-index.</a:t>
            </a:r>
          </a:p>
          <a:p>
            <a:pPr lvl="1">
              <a:buFontTx/>
              <a:buNone/>
            </a:pPr>
            <a:r>
              <a:rPr lang="en-US" altLang="en-US" sz="2400"/>
              <a:t>SEARCH  table-name</a:t>
            </a:r>
          </a:p>
          <a:p>
            <a:pPr lvl="1">
              <a:buFontTx/>
              <a:buNone/>
            </a:pPr>
            <a:r>
              <a:rPr lang="en-US" altLang="en-US" sz="2400"/>
              <a:t>	AT  END  </a:t>
            </a:r>
          </a:p>
          <a:p>
            <a:pPr lvl="1">
              <a:buFontTx/>
              <a:buNone/>
            </a:pPr>
            <a:r>
              <a:rPr lang="en-US" altLang="en-US" sz="2400"/>
              <a:t>		  do something</a:t>
            </a:r>
          </a:p>
          <a:p>
            <a:pPr lvl="1">
              <a:buFontTx/>
              <a:buNone/>
            </a:pPr>
            <a:r>
              <a:rPr lang="en-US" altLang="en-US" sz="2400"/>
              <a:t>	WHEN  condition1   </a:t>
            </a:r>
          </a:p>
          <a:p>
            <a:pPr lvl="2">
              <a:buFontTx/>
              <a:buNone/>
            </a:pPr>
            <a:r>
              <a:rPr lang="en-US" altLang="en-US"/>
              <a:t>  do something else…</a:t>
            </a:r>
          </a:p>
          <a:p>
            <a:pPr lvl="1">
              <a:buFontTx/>
              <a:buNone/>
            </a:pPr>
            <a:r>
              <a:rPr lang="en-US" altLang="en-US" sz="2400"/>
              <a:t>END-SEARCH.</a:t>
            </a:r>
          </a:p>
          <a:p>
            <a:pPr lvl="1">
              <a:buFontTx/>
              <a:buNone/>
            </a:pPr>
            <a:endParaRPr lang="en-US" altLang="en-US" sz="2400"/>
          </a:p>
          <a:p>
            <a:r>
              <a:rPr lang="en-US" altLang="en-US"/>
              <a:t>The “do somethings” above should be at most two or three statements.</a:t>
            </a:r>
          </a:p>
        </p:txBody>
      </p:sp>
      <p:sp>
        <p:nvSpPr>
          <p:cNvPr id="251908" name="AutoShape 4">
            <a:extLst>
              <a:ext uri="{FF2B5EF4-FFF2-40B4-BE49-F238E27FC236}">
                <a16:creationId xmlns:a16="http://schemas.microsoft.com/office/drawing/2014/main" id="{89A0D100-3D06-4B50-8B0C-9D8EBE5E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4191000" cy="1819013"/>
          </a:xfrm>
          <a:prstGeom prst="wedgeRoundRectCallout">
            <a:avLst>
              <a:gd name="adj1" fmla="val -69051"/>
              <a:gd name="adj2" fmla="val 76486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This </a:t>
            </a:r>
            <a:r>
              <a:rPr lang="en-US" altLang="en-US" i="1"/>
              <a:t>must</a:t>
            </a:r>
            <a:r>
              <a:rPr lang="en-US" altLang="en-US"/>
              <a:t> contain a reference </a:t>
            </a:r>
          </a:p>
          <a:p>
            <a:r>
              <a:rPr lang="en-US" altLang="en-US"/>
              <a:t>to the key in the table, </a:t>
            </a:r>
          </a:p>
          <a:p>
            <a:r>
              <a:rPr lang="en-US" altLang="en-US"/>
              <a:t>with key mentioned first; e.g., </a:t>
            </a:r>
          </a:p>
          <a:p>
            <a:r>
              <a:rPr lang="en-US" altLang="en-US"/>
              <a:t>WHEN </a:t>
            </a:r>
            <a:r>
              <a:rPr lang="en-US" altLang="en-US">
                <a:solidFill>
                  <a:schemeClr val="accent2"/>
                </a:solidFill>
              </a:rPr>
              <a:t>STU-SSN (STU-NDX)</a:t>
            </a:r>
            <a:r>
              <a:rPr lang="en-US" altLang="en-US"/>
              <a:t> </a:t>
            </a:r>
          </a:p>
          <a:p>
            <a:r>
              <a:rPr lang="en-US" altLang="en-US"/>
              <a:t>= IN-STU-SSN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  <p:bldP spid="25190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051236-7C59-4207-9652-C3A82ADA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808C-1531-40D7-8960-B5EE355E5B69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C8931E45-05A6-4757-97A9-4430D85A5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ALL Statement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7671DC5D-BFED-4572-8331-6D72DA257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9601200" cy="4419600"/>
          </a:xfrm>
        </p:spPr>
        <p:txBody>
          <a:bodyPr/>
          <a:lstStyle/>
          <a:p>
            <a:pPr defTabSz="920750">
              <a:tabLst>
                <a:tab pos="854075" algn="l"/>
                <a:tab pos="1373188" algn="l"/>
              </a:tabLst>
            </a:pPr>
            <a:r>
              <a:rPr lang="en-US" altLang="en-US"/>
              <a:t>Example:</a:t>
            </a:r>
          </a:p>
          <a:p>
            <a:pPr defTabSz="920750">
              <a:tabLst>
                <a:tab pos="854075" algn="l"/>
                <a:tab pos="1373188" algn="l"/>
              </a:tabLst>
            </a:pPr>
            <a:endParaRPr lang="en-US" altLang="en-US"/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SET  STU-NDX  TO  1.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SEARCH  STUDENT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AT  END  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DISPLAY ‘STUDENT NOT FOUND’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WHEN  STU-SSN (STU-NDX)  = IN-SSN </a:t>
            </a:r>
          </a:p>
          <a:p>
            <a:pPr lvl="2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	MOVE  STU-NAME (STU-NDX)  TO  PL-NAME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END-SEARCH.</a:t>
            </a:r>
          </a:p>
          <a:p>
            <a:pPr defTabSz="920750">
              <a:tabLst>
                <a:tab pos="854075" algn="l"/>
                <a:tab pos="1373188" algn="l"/>
              </a:tabLs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13D697A-0A0D-466A-9A44-75FBF98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F8CC-6E92-4161-88E5-BBCA12CCC1E1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FDEEF0F9-CCD5-478D-951B-69D8F26D9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Statement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1A1765B-240F-4F51-8B22-C3DBF40F8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363200" cy="4114800"/>
          </a:xfrm>
        </p:spPr>
        <p:txBody>
          <a:bodyPr/>
          <a:lstStyle/>
          <a:p>
            <a:r>
              <a:rPr lang="en-US" altLang="en-US"/>
              <a:t>Underlying logic is the same as if you coded a sequential search with a PERFORM VARYING, only it’s automated. </a:t>
            </a:r>
          </a:p>
          <a:p>
            <a:endParaRPr lang="en-US" altLang="en-US"/>
          </a:p>
          <a:p>
            <a:r>
              <a:rPr lang="en-US" altLang="en-US"/>
              <a:t>Can set the index value to a number greater than 1 if you want to bypass the beginning entries in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 autoUpdateAnimBg="0" advAuto="0"/>
      <p:bldP spid="241667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05D3D1-2996-4B5F-864C-2BFF4338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005-5706-422F-A62E-86DC10400F5F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D7A3BB0-051D-44B2-901D-5F9CE7868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Tables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C163FCB-C064-4FC6-8744-ECA63DE4B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9906000" cy="4648200"/>
          </a:xfrm>
        </p:spPr>
        <p:txBody>
          <a:bodyPr/>
          <a:lstStyle/>
          <a:p>
            <a:pPr defTabSz="628650"/>
            <a:r>
              <a:rPr lang="en-US" altLang="en-US"/>
              <a:t>We have already talked about using </a:t>
            </a:r>
            <a:r>
              <a:rPr lang="en-US" altLang="en-US" i="1"/>
              <a:t>subscripts</a:t>
            </a:r>
            <a:r>
              <a:rPr lang="en-US" altLang="en-US"/>
              <a:t> to manage so-called </a:t>
            </a:r>
            <a:r>
              <a:rPr lang="en-US" altLang="en-US" i="1"/>
              <a:t>subscripted tables</a:t>
            </a:r>
            <a:r>
              <a:rPr lang="en-US" altLang="en-US"/>
              <a:t>.</a:t>
            </a:r>
          </a:p>
          <a:p>
            <a:pPr defTabSz="628650"/>
            <a:r>
              <a:rPr lang="en-US" altLang="en-US"/>
              <a:t>Can also have an </a:t>
            </a:r>
            <a:r>
              <a:rPr lang="en-US" altLang="en-US" i="1">
                <a:solidFill>
                  <a:schemeClr val="tx2"/>
                </a:solidFill>
              </a:rPr>
              <a:t>indexed table</a:t>
            </a:r>
            <a:r>
              <a:rPr lang="en-US" altLang="en-US" i="1"/>
              <a:t>,</a:t>
            </a:r>
            <a:r>
              <a:rPr lang="en-US" altLang="en-US"/>
              <a:t> which would be managed by an </a:t>
            </a:r>
            <a:r>
              <a:rPr lang="en-US" altLang="en-US" i="1">
                <a:solidFill>
                  <a:schemeClr val="tx2"/>
                </a:solidFill>
              </a:rPr>
              <a:t>index</a:t>
            </a:r>
            <a:r>
              <a:rPr lang="en-US" altLang="en-US"/>
              <a:t>. </a:t>
            </a:r>
          </a:p>
          <a:p>
            <a:pPr defTabSz="628650"/>
            <a:r>
              <a:rPr lang="en-US" altLang="en-US"/>
              <a:t>Example:</a:t>
            </a:r>
          </a:p>
          <a:p>
            <a:pPr lvl="1" defTabSz="628650"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01  STUDENT-TABLE.</a:t>
            </a:r>
          </a:p>
          <a:p>
            <a:pPr lvl="1" defTabSz="628650"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   05  STUDENT		OCCURS  9  TIMES</a:t>
            </a:r>
          </a:p>
          <a:p>
            <a:pPr lvl="1" defTabSz="628650"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				</a:t>
            </a:r>
            <a:r>
              <a:rPr lang="en-US" altLang="en-US" sz="24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INDEXED BY STU-NDX.</a:t>
            </a:r>
            <a:endParaRPr lang="en-US" altLang="en-US" sz="24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 defTabSz="628650"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10	STU-SSN	PIC 9(9).</a:t>
            </a:r>
          </a:p>
          <a:p>
            <a:pPr lvl="1" defTabSz="628650">
              <a:buNone/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10	STU-NAME	PIC X(15).</a:t>
            </a:r>
          </a:p>
          <a:p>
            <a:pPr lvl="1" defTabSz="628650"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856474-5A61-4716-8858-04F71B3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5670-7FA7-47D5-8786-0A6C20792FFC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83A32E5C-BC80-4043-BFE4-5096F16B3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ALL Statement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E15922B9-5283-41F6-B912-50F0FDEE7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210800" cy="4114800"/>
          </a:xfrm>
        </p:spPr>
        <p:txBody>
          <a:bodyPr/>
          <a:lstStyle/>
          <a:p>
            <a:r>
              <a:rPr lang="en-US" altLang="en-US"/>
              <a:t>Does exactly the same thing, but using the more efficient binary search. </a:t>
            </a:r>
          </a:p>
          <a:p>
            <a:r>
              <a:rPr lang="en-US" altLang="en-US"/>
              <a:t>The table </a:t>
            </a:r>
            <a:r>
              <a:rPr lang="en-US" altLang="en-US" i="1"/>
              <a:t>must</a:t>
            </a:r>
            <a:r>
              <a:rPr lang="en-US" altLang="en-US"/>
              <a:t> be in sequence,  ascending or descending, or results will be incorrect.</a:t>
            </a:r>
          </a:p>
          <a:p>
            <a:r>
              <a:rPr lang="en-US" altLang="en-US"/>
              <a:t>The table must still be indexed, not subscripted.</a:t>
            </a:r>
          </a:p>
          <a:p>
            <a:r>
              <a:rPr lang="en-US" altLang="en-US"/>
              <a:t>The </a:t>
            </a:r>
            <a:r>
              <a:rPr lang="en-US" altLang="en-US" i="1"/>
              <a:t>entire</a:t>
            </a:r>
            <a:r>
              <a:rPr lang="en-US" altLang="en-US"/>
              <a:t> table is searched.</a:t>
            </a:r>
          </a:p>
          <a:p>
            <a:pPr lvl="1"/>
            <a:r>
              <a:rPr lang="en-US" altLang="en-US"/>
              <a:t>The plain SEARCH bypasses part of table if the index is set to a value greater than 1 initially.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 autoUpdateAnimBg="0"/>
      <p:bldP spid="242691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D9CB3B-3389-4C69-BCC4-1456748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4DFF-DC73-432D-8FB6-38F2E25B2023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985B5E11-0C52-46D1-A215-5F25CED94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ALL statement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AD2E3B8E-99F2-4EE5-9BD9-38387A835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114800"/>
          </a:xfrm>
        </p:spPr>
        <p:txBody>
          <a:bodyPr/>
          <a:lstStyle/>
          <a:p>
            <a:pPr>
              <a:buNone/>
              <a:tabLst>
                <a:tab pos="574675" algn="l"/>
                <a:tab pos="1149350" algn="l"/>
                <a:tab pos="1835150" algn="l"/>
                <a:tab pos="3656013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01  STUDENT-TABLE.</a:t>
            </a:r>
          </a:p>
          <a:p>
            <a:pPr>
              <a:buNone/>
              <a:tabLst>
                <a:tab pos="574675" algn="l"/>
                <a:tab pos="1149350" algn="l"/>
                <a:tab pos="1835150" algn="l"/>
                <a:tab pos="3656013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 05  STUDENT		OCCURS 9 TIMES						</a:t>
            </a:r>
            <a:r>
              <a:rPr lang="en-US" altLang="en-US" sz="24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ASCENDING KEY STU-SSN</a:t>
            </a: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 				INDEXED BY STU-NDX.</a:t>
            </a:r>
          </a:p>
          <a:p>
            <a:pPr>
              <a:buNone/>
              <a:tabLst>
                <a:tab pos="574675" algn="l"/>
                <a:tab pos="1149350" algn="l"/>
                <a:tab pos="1835150" algn="l"/>
                <a:tab pos="3656013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  10  STU-SSN   PIC 9(9).</a:t>
            </a:r>
          </a:p>
          <a:p>
            <a:pPr>
              <a:buNone/>
              <a:tabLst>
                <a:tab pos="574675" algn="l"/>
                <a:tab pos="1149350" algn="l"/>
                <a:tab pos="1835150" algn="l"/>
                <a:tab pos="3656013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  10  STU-NAME  PIC X(15).</a:t>
            </a:r>
          </a:p>
          <a:p>
            <a:pPr>
              <a:buNone/>
              <a:tabLst>
                <a:tab pos="574675" algn="l"/>
                <a:tab pos="1149350" algn="l"/>
                <a:tab pos="1835150" algn="l"/>
                <a:tab pos="3656013" algn="l"/>
              </a:tabLst>
            </a:pPr>
            <a:endParaRPr lang="en-US" altLang="en-US"/>
          </a:p>
        </p:txBody>
      </p:sp>
      <p:sp>
        <p:nvSpPr>
          <p:cNvPr id="244741" name="AutoShape 5">
            <a:extLst>
              <a:ext uri="{FF2B5EF4-FFF2-40B4-BE49-F238E27FC236}">
                <a16:creationId xmlns:a16="http://schemas.microsoft.com/office/drawing/2014/main" id="{598B4FDE-AD2C-45FD-8073-23A3C01D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00818"/>
            <a:ext cx="3886200" cy="1219200"/>
          </a:xfrm>
          <a:prstGeom prst="wedgeRoundRectCallout">
            <a:avLst>
              <a:gd name="adj1" fmla="val 2237"/>
              <a:gd name="adj2" fmla="val -147675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Needed to show that the table is </a:t>
            </a:r>
          </a:p>
          <a:p>
            <a:r>
              <a:rPr lang="en-US" altLang="en-US"/>
              <a:t>in a particular order </a:t>
            </a:r>
          </a:p>
          <a:p>
            <a:r>
              <a:rPr lang="en-US" altLang="en-US"/>
              <a:t>for the SEARCH.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3DD326-CD82-4283-8F6C-BA16073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4E35-D248-4F65-B692-3E0930CF63FA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AE86D559-3FD5-41FE-870C-9929EFF77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ALL Statement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1628795A-8E14-4366-96B2-104590E0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/>
              <a:t>Format:</a:t>
            </a:r>
          </a:p>
          <a:p>
            <a:pPr lvl="1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 sz="2400"/>
              <a:t>SEARCH  ALL  name1</a:t>
            </a:r>
          </a:p>
          <a:p>
            <a:pPr lvl="1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 sz="2400"/>
              <a:t>	AT  END  </a:t>
            </a:r>
          </a:p>
          <a:p>
            <a:pPr lvl="1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 sz="2400"/>
              <a:t>			do something</a:t>
            </a:r>
          </a:p>
          <a:p>
            <a:pPr lvl="1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 sz="2400"/>
              <a:t>	WHEN  condition1  </a:t>
            </a:r>
          </a:p>
          <a:p>
            <a:pPr lvl="2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/>
              <a:t>		do something…</a:t>
            </a:r>
          </a:p>
          <a:p>
            <a:pPr lvl="1">
              <a:buNone/>
              <a:tabLst>
                <a:tab pos="911225" algn="l"/>
                <a:tab pos="1373188" algn="l"/>
                <a:tab pos="1765300" algn="l"/>
              </a:tabLst>
            </a:pPr>
            <a:r>
              <a:rPr lang="en-US" altLang="en-US" sz="2400"/>
              <a:t>END-SEARCH.</a:t>
            </a:r>
          </a:p>
          <a:p>
            <a:pPr>
              <a:tabLst>
                <a:tab pos="911225" algn="l"/>
                <a:tab pos="1373188" algn="l"/>
                <a:tab pos="1765300" algn="l"/>
              </a:tabLst>
            </a:pPr>
            <a:endParaRPr lang="en-US" altLang="en-US"/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B42F7685-3490-4906-8DE8-4C15E345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4267200" cy="2286000"/>
          </a:xfrm>
          <a:prstGeom prst="wedgeRoundRectCallout">
            <a:avLst>
              <a:gd name="adj1" fmla="val -71727"/>
              <a:gd name="adj2" fmla="val 55764"/>
              <a:gd name="adj3" fmla="val 16667"/>
            </a:avLst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This </a:t>
            </a:r>
            <a:r>
              <a:rPr lang="en-US" altLang="en-US" i="1"/>
              <a:t>must</a:t>
            </a:r>
            <a:r>
              <a:rPr lang="en-US" altLang="en-US"/>
              <a:t> contain a reference </a:t>
            </a:r>
          </a:p>
          <a:p>
            <a:r>
              <a:rPr lang="en-US" altLang="en-US"/>
              <a:t>to the key in the table, </a:t>
            </a:r>
          </a:p>
          <a:p>
            <a:r>
              <a:rPr lang="en-US" altLang="en-US"/>
              <a:t>with key mentioned first; e.g., </a:t>
            </a:r>
          </a:p>
          <a:p>
            <a:r>
              <a:rPr lang="en-US" altLang="en-US"/>
              <a:t>WHEN </a:t>
            </a:r>
            <a:r>
              <a:rPr lang="en-US" altLang="en-US">
                <a:solidFill>
                  <a:schemeClr val="accent2"/>
                </a:solidFill>
              </a:rPr>
              <a:t>STU-SSN (STU-NDX)</a:t>
            </a:r>
            <a:r>
              <a:rPr lang="en-US" altLang="en-US"/>
              <a:t> </a:t>
            </a:r>
          </a:p>
          <a:p>
            <a:r>
              <a:rPr lang="en-US" altLang="en-US"/>
              <a:t>= IN-STU-SSN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96BA19-AD7E-4FA6-B996-BA1130FB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041F-A078-42DB-8CF1-11BDB7091961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94A1E641-DEFE-46FC-9D97-5632BC864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SEARCH ALL Statement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452295A3-EE29-499A-9B5F-1C52AA37E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753600" cy="4114800"/>
          </a:xfrm>
        </p:spPr>
        <p:txBody>
          <a:bodyPr/>
          <a:lstStyle/>
          <a:p>
            <a:pPr defTabSz="920750">
              <a:tabLst>
                <a:tab pos="854075" algn="l"/>
                <a:tab pos="1373188" algn="l"/>
              </a:tabLst>
            </a:pPr>
            <a:r>
              <a:rPr lang="en-US" altLang="en-US"/>
              <a:t>Example:</a:t>
            </a:r>
          </a:p>
          <a:p>
            <a:pPr defTabSz="920750">
              <a:tabLst>
                <a:tab pos="854075" algn="l"/>
                <a:tab pos="1373188" algn="l"/>
              </a:tabLst>
            </a:pPr>
            <a:endParaRPr lang="en-US" altLang="en-US"/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SEARCH  ALL  STUDENT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AT  END  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		DISPLAY ‘STUDENT NOT FOUND’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	 WHEN  STU-SSN (STU-NDX)  = IN-SSN </a:t>
            </a:r>
          </a:p>
          <a:p>
            <a:pPr lvl="2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	MOVE  STU-NAME (STU-NDX)  TO  PL-NAME</a:t>
            </a:r>
          </a:p>
          <a:p>
            <a:pPr lvl="1" defTabSz="920750">
              <a:buNone/>
              <a:tabLst>
                <a:tab pos="854075" algn="l"/>
                <a:tab pos="1373188" algn="l"/>
              </a:tabLst>
            </a:pPr>
            <a:r>
              <a:rPr lang="en-US" altLang="en-US" sz="2400">
                <a:latin typeface="Source Code Pro" panose="020B0509030403020204" pitchFamily="49" charset="0"/>
                <a:ea typeface="Source Code Pro" panose="020B0509030403020204" pitchFamily="49" charset="0"/>
              </a:rPr>
              <a:t>END-SEARCH.</a:t>
            </a:r>
          </a:p>
          <a:p>
            <a:pPr defTabSz="920750">
              <a:tabLst>
                <a:tab pos="854075" algn="l"/>
                <a:tab pos="1373188" algn="l"/>
              </a:tabLs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4">
            <a:extLst>
              <a:ext uri="{FF2B5EF4-FFF2-40B4-BE49-F238E27FC236}">
                <a16:creationId xmlns:a16="http://schemas.microsoft.com/office/drawing/2014/main" id="{AB7C0F55-37E2-45EA-B3A8-46208129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4A-BC69-4DB4-BACF-B1FA1412684A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5924EF94-4B18-4C57-ADC3-ECED07451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versus SEARCH  ALL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135736DD-89FA-4233-9B70-34E2E98D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62176"/>
            <a:ext cx="65913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2E49FEC9-FC55-449B-BED2-E3D16E53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1239838"/>
            <a:ext cx="6591300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81FC8528-FB41-4DE8-991B-6CF1BF1D7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195" y="2838414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n-US" altLang="en-US"/>
          </a:p>
        </p:txBody>
      </p:sp>
      <p:grpSp>
        <p:nvGrpSpPr>
          <p:cNvPr id="245933" name="Group 173">
            <a:extLst>
              <a:ext uri="{FF2B5EF4-FFF2-40B4-BE49-F238E27FC236}">
                <a16:creationId xmlns:a16="http://schemas.microsoft.com/office/drawing/2014/main" id="{11B12097-8E5F-4A92-BCB2-9E297F1CE887}"/>
              </a:ext>
            </a:extLst>
          </p:cNvPr>
          <p:cNvGrpSpPr>
            <a:grpSpLocks/>
          </p:cNvGrpSpPr>
          <p:nvPr/>
        </p:nvGrpSpPr>
        <p:grpSpPr bwMode="auto">
          <a:xfrm>
            <a:off x="2308007" y="2124038"/>
            <a:ext cx="6945313" cy="307975"/>
            <a:chOff x="5765" y="1573"/>
            <a:chExt cx="4375" cy="194"/>
          </a:xfrm>
        </p:grpSpPr>
        <p:sp>
          <p:nvSpPr>
            <p:cNvPr id="245794" name="Rectangle 34">
              <a:extLst>
                <a:ext uri="{FF2B5EF4-FFF2-40B4-BE49-F238E27FC236}">
                  <a16:creationId xmlns:a16="http://schemas.microsoft.com/office/drawing/2014/main" id="{A3B04660-91E5-4B55-950E-E8D3AF79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1573"/>
              <a:ext cx="121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Sequential lookup.</a:t>
              </a:r>
              <a:endParaRPr lang="en-US" altLang="en-US"/>
            </a:p>
          </p:txBody>
        </p:sp>
        <p:sp>
          <p:nvSpPr>
            <p:cNvPr id="245795" name="Rectangle 35">
              <a:extLst>
                <a:ext uri="{FF2B5EF4-FFF2-40B4-BE49-F238E27FC236}">
                  <a16:creationId xmlns:a16="http://schemas.microsoft.com/office/drawing/2014/main" id="{A958AB29-259B-4089-AE73-A1754B06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1573"/>
              <a:ext cx="195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Binary lookup; more efficient.</a:t>
              </a:r>
              <a:endParaRPr lang="en-US" altLang="en-US"/>
            </a:p>
          </p:txBody>
        </p:sp>
      </p:grpSp>
      <p:grpSp>
        <p:nvGrpSpPr>
          <p:cNvPr id="245934" name="Group 174">
            <a:extLst>
              <a:ext uri="{FF2B5EF4-FFF2-40B4-BE49-F238E27FC236}">
                <a16:creationId xmlns:a16="http://schemas.microsoft.com/office/drawing/2014/main" id="{16D72E54-32F4-4D3D-9816-C8C175BAF480}"/>
              </a:ext>
            </a:extLst>
          </p:cNvPr>
          <p:cNvGrpSpPr>
            <a:grpSpLocks/>
          </p:cNvGrpSpPr>
          <p:nvPr/>
        </p:nvGrpSpPr>
        <p:grpSpPr bwMode="auto">
          <a:xfrm>
            <a:off x="2308005" y="2608226"/>
            <a:ext cx="7337425" cy="903288"/>
            <a:chOff x="5765" y="1878"/>
            <a:chExt cx="4622" cy="569"/>
          </a:xfrm>
        </p:grpSpPr>
        <p:sp>
          <p:nvSpPr>
            <p:cNvPr id="245815" name="Rectangle 55">
              <a:extLst>
                <a:ext uri="{FF2B5EF4-FFF2-40B4-BE49-F238E27FC236}">
                  <a16:creationId xmlns:a16="http://schemas.microsoft.com/office/drawing/2014/main" id="{8A462093-A293-4BD8-89D3-4F8621EA5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1878"/>
              <a:ext cx="21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Requires a SET statement prior to</a:t>
              </a:r>
              <a:endParaRPr lang="en-US" altLang="en-US"/>
            </a:p>
          </p:txBody>
        </p:sp>
        <p:sp>
          <p:nvSpPr>
            <p:cNvPr id="245816" name="Rectangle 56">
              <a:extLst>
                <a:ext uri="{FF2B5EF4-FFF2-40B4-BE49-F238E27FC236}">
                  <a16:creationId xmlns:a16="http://schemas.microsoft.com/office/drawing/2014/main" id="{3174B6DB-70C5-4BE8-9F34-9CE6FA21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2066"/>
              <a:ext cx="20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SEARCH to establish the initial</a:t>
              </a:r>
              <a:endParaRPr lang="en-US" altLang="en-US"/>
            </a:p>
          </p:txBody>
        </p:sp>
        <p:sp>
          <p:nvSpPr>
            <p:cNvPr id="245817" name="Rectangle 57">
              <a:extLst>
                <a:ext uri="{FF2B5EF4-FFF2-40B4-BE49-F238E27FC236}">
                  <a16:creationId xmlns:a16="http://schemas.microsoft.com/office/drawing/2014/main" id="{B3916E92-951D-484F-81FD-147FA941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2253"/>
              <a:ext cx="13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position in the table.</a:t>
              </a:r>
              <a:endParaRPr lang="en-US" altLang="en-US"/>
            </a:p>
          </p:txBody>
        </p:sp>
        <p:sp>
          <p:nvSpPr>
            <p:cNvPr id="245818" name="Rectangle 58">
              <a:extLst>
                <a:ext uri="{FF2B5EF4-FFF2-40B4-BE49-F238E27FC236}">
                  <a16:creationId xmlns:a16="http://schemas.microsoft.com/office/drawing/2014/main" id="{60F61928-B88E-4AC4-B21B-23C58A000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1878"/>
              <a:ext cx="22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No initial SET statement – always</a:t>
              </a:r>
              <a:endParaRPr lang="en-US" altLang="en-US"/>
            </a:p>
          </p:txBody>
        </p:sp>
        <p:sp>
          <p:nvSpPr>
            <p:cNvPr id="245819" name="Rectangle 59">
              <a:extLst>
                <a:ext uri="{FF2B5EF4-FFF2-40B4-BE49-F238E27FC236}">
                  <a16:creationId xmlns:a16="http://schemas.microsoft.com/office/drawing/2014/main" id="{CDAB990F-1E9E-4EF7-AA35-109EB1457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2066"/>
              <a:ext cx="15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starts at middle of table.</a:t>
              </a:r>
              <a:endParaRPr lang="en-US" altLang="en-US"/>
            </a:p>
          </p:txBody>
        </p:sp>
      </p:grpSp>
      <p:grpSp>
        <p:nvGrpSpPr>
          <p:cNvPr id="245935" name="Group 175">
            <a:extLst>
              <a:ext uri="{FF2B5EF4-FFF2-40B4-BE49-F238E27FC236}">
                <a16:creationId xmlns:a16="http://schemas.microsoft.com/office/drawing/2014/main" id="{4A736FC6-A965-4DF5-81FA-EE134954ACF2}"/>
              </a:ext>
            </a:extLst>
          </p:cNvPr>
          <p:cNvGrpSpPr>
            <a:grpSpLocks/>
          </p:cNvGrpSpPr>
          <p:nvPr/>
        </p:nvGrpSpPr>
        <p:grpSpPr bwMode="auto">
          <a:xfrm>
            <a:off x="2308007" y="3687725"/>
            <a:ext cx="7405688" cy="636588"/>
            <a:chOff x="5765" y="2558"/>
            <a:chExt cx="4665" cy="401"/>
          </a:xfrm>
        </p:grpSpPr>
        <p:sp>
          <p:nvSpPr>
            <p:cNvPr id="245839" name="Rectangle 79">
              <a:extLst>
                <a:ext uri="{FF2B5EF4-FFF2-40B4-BE49-F238E27FC236}">
                  <a16:creationId xmlns:a16="http://schemas.microsoft.com/office/drawing/2014/main" id="{DDC1FBE9-0654-4EEF-A359-ADA40CE3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2558"/>
              <a:ext cx="20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Codes may occur in table in any</a:t>
              </a:r>
              <a:endParaRPr lang="en-US" altLang="en-US"/>
            </a:p>
          </p:txBody>
        </p:sp>
        <p:sp>
          <p:nvSpPr>
            <p:cNvPr id="245840" name="Rectangle 80">
              <a:extLst>
                <a:ext uri="{FF2B5EF4-FFF2-40B4-BE49-F238E27FC236}">
                  <a16:creationId xmlns:a16="http://schemas.microsoft.com/office/drawing/2014/main" id="{77A6BE0C-C177-46DB-8837-1FAD1061A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2765"/>
              <a:ext cx="3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order.</a:t>
              </a:r>
              <a:endParaRPr lang="en-US" altLang="en-US"/>
            </a:p>
          </p:txBody>
        </p:sp>
        <p:sp>
          <p:nvSpPr>
            <p:cNvPr id="245841" name="Rectangle 81">
              <a:extLst>
                <a:ext uri="{FF2B5EF4-FFF2-40B4-BE49-F238E27FC236}">
                  <a16:creationId xmlns:a16="http://schemas.microsoft.com/office/drawing/2014/main" id="{4160BB3C-E169-43FC-92DC-2D03378B6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2558"/>
              <a:ext cx="22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Codes must occur in table in either</a:t>
              </a:r>
              <a:endParaRPr lang="en-US" altLang="en-US"/>
            </a:p>
          </p:txBody>
        </p:sp>
        <p:sp>
          <p:nvSpPr>
            <p:cNvPr id="245842" name="Rectangle 82">
              <a:extLst>
                <a:ext uri="{FF2B5EF4-FFF2-40B4-BE49-F238E27FC236}">
                  <a16:creationId xmlns:a16="http://schemas.microsoft.com/office/drawing/2014/main" id="{5CDF8ED2-DF40-453D-A12A-821E4079D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2746"/>
              <a:ext cx="19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ascending or descending order.</a:t>
              </a:r>
              <a:endParaRPr lang="en-US" altLang="en-US"/>
            </a:p>
          </p:txBody>
        </p:sp>
      </p:grpSp>
      <p:grpSp>
        <p:nvGrpSpPr>
          <p:cNvPr id="245936" name="Group 176">
            <a:extLst>
              <a:ext uri="{FF2B5EF4-FFF2-40B4-BE49-F238E27FC236}">
                <a16:creationId xmlns:a16="http://schemas.microsoft.com/office/drawing/2014/main" id="{95A27BA8-A16E-477D-98CC-E21E3B634DED}"/>
              </a:ext>
            </a:extLst>
          </p:cNvPr>
          <p:cNvGrpSpPr>
            <a:grpSpLocks/>
          </p:cNvGrpSpPr>
          <p:nvPr/>
        </p:nvGrpSpPr>
        <p:grpSpPr bwMode="auto">
          <a:xfrm>
            <a:off x="2308008" y="4468775"/>
            <a:ext cx="6383338" cy="307975"/>
            <a:chOff x="5765" y="3050"/>
            <a:chExt cx="4021" cy="194"/>
          </a:xfrm>
        </p:grpSpPr>
        <p:sp>
          <p:nvSpPr>
            <p:cNvPr id="245862" name="Rectangle 102">
              <a:extLst>
                <a:ext uri="{FF2B5EF4-FFF2-40B4-BE49-F238E27FC236}">
                  <a16:creationId xmlns:a16="http://schemas.microsoft.com/office/drawing/2014/main" id="{01F3EFA1-07A8-4772-8F4E-AB2A583C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" y="3050"/>
              <a:ext cx="22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May have multiple WHEN clauses.</a:t>
              </a:r>
              <a:endParaRPr lang="en-US" altLang="en-US"/>
            </a:p>
          </p:txBody>
        </p:sp>
        <p:sp>
          <p:nvSpPr>
            <p:cNvPr id="245863" name="Rectangle 103">
              <a:extLst>
                <a:ext uri="{FF2B5EF4-FFF2-40B4-BE49-F238E27FC236}">
                  <a16:creationId xmlns:a16="http://schemas.microsoft.com/office/drawing/2014/main" id="{3FB2BFC9-FA09-461E-9A98-668CD4FA1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3050"/>
              <a:ext cx="16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Only one WHEN clause.</a:t>
              </a:r>
              <a:endParaRPr lang="en-US" altLang="en-US"/>
            </a:p>
          </p:txBody>
        </p:sp>
      </p:grpSp>
      <p:grpSp>
        <p:nvGrpSpPr>
          <p:cNvPr id="245937" name="Group 177">
            <a:extLst>
              <a:ext uri="{FF2B5EF4-FFF2-40B4-BE49-F238E27FC236}">
                <a16:creationId xmlns:a16="http://schemas.microsoft.com/office/drawing/2014/main" id="{922635EF-9F08-46C3-9A06-FD8D7682E5D9}"/>
              </a:ext>
            </a:extLst>
          </p:cNvPr>
          <p:cNvGrpSpPr>
            <a:grpSpLocks/>
          </p:cNvGrpSpPr>
          <p:nvPr/>
        </p:nvGrpSpPr>
        <p:grpSpPr bwMode="auto">
          <a:xfrm>
            <a:off x="2327058" y="4952963"/>
            <a:ext cx="7248526" cy="904875"/>
            <a:chOff x="5777" y="3355"/>
            <a:chExt cx="4566" cy="570"/>
          </a:xfrm>
        </p:grpSpPr>
        <p:sp>
          <p:nvSpPr>
            <p:cNvPr id="245883" name="Rectangle 123">
              <a:extLst>
                <a:ext uri="{FF2B5EF4-FFF2-40B4-BE49-F238E27FC236}">
                  <a16:creationId xmlns:a16="http://schemas.microsoft.com/office/drawing/2014/main" id="{3AD0A556-E60F-4EBD-AEE7-8875BE6BC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355"/>
              <a:ext cx="22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Requires the INDEXED BY clause</a:t>
              </a:r>
              <a:endParaRPr lang="en-US" altLang="en-US"/>
            </a:p>
          </p:txBody>
        </p:sp>
        <p:sp>
          <p:nvSpPr>
            <p:cNvPr id="245884" name="Rectangle 124">
              <a:extLst>
                <a:ext uri="{FF2B5EF4-FFF2-40B4-BE49-F238E27FC236}">
                  <a16:creationId xmlns:a16="http://schemas.microsoft.com/office/drawing/2014/main" id="{F1DB8315-3DED-40CA-A7E5-1B366DC86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" y="3542"/>
              <a:ext cx="22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in the DATA DIVISION definition.</a:t>
              </a:r>
              <a:endParaRPr lang="en-US" altLang="en-US"/>
            </a:p>
          </p:txBody>
        </p:sp>
        <p:sp>
          <p:nvSpPr>
            <p:cNvPr id="245885" name="Rectangle 125">
              <a:extLst>
                <a:ext uri="{FF2B5EF4-FFF2-40B4-BE49-F238E27FC236}">
                  <a16:creationId xmlns:a16="http://schemas.microsoft.com/office/drawing/2014/main" id="{45C09CD4-57FB-4AD3-BF4C-60CD25C5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" y="3355"/>
              <a:ext cx="18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Requires the INDEXED BY</a:t>
              </a:r>
              <a:endParaRPr lang="en-US" altLang="en-US"/>
            </a:p>
          </p:txBody>
        </p:sp>
        <p:grpSp>
          <p:nvGrpSpPr>
            <p:cNvPr id="245886" name="Group 126">
              <a:extLst>
                <a:ext uri="{FF2B5EF4-FFF2-40B4-BE49-F238E27FC236}">
                  <a16:creationId xmlns:a16="http://schemas.microsoft.com/office/drawing/2014/main" id="{5B4DD0DF-08BC-4F12-BA10-01B61FFD6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0" y="3552"/>
              <a:ext cx="2183" cy="194"/>
              <a:chOff x="2801" y="3555"/>
              <a:chExt cx="2183" cy="194"/>
            </a:xfrm>
          </p:grpSpPr>
          <p:sp>
            <p:nvSpPr>
              <p:cNvPr id="245887" name="Rectangle 127">
                <a:extLst>
                  <a:ext uri="{FF2B5EF4-FFF2-40B4-BE49-F238E27FC236}">
                    <a16:creationId xmlns:a16="http://schemas.microsoft.com/office/drawing/2014/main" id="{EC2D833E-70D1-4304-A6A1-9FB982D9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3555"/>
                <a:ext cx="4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2000">
                    <a:latin typeface="Times New Roman" panose="02020603050405020304" pitchFamily="18" charset="0"/>
                  </a:rPr>
                  <a:t>clause </a:t>
                </a:r>
                <a:endParaRPr lang="en-US" altLang="en-US"/>
              </a:p>
            </p:txBody>
          </p:sp>
          <p:sp>
            <p:nvSpPr>
              <p:cNvPr id="245888" name="Rectangle 128">
                <a:extLst>
                  <a:ext uri="{FF2B5EF4-FFF2-40B4-BE49-F238E27FC236}">
                    <a16:creationId xmlns:a16="http://schemas.microsoft.com/office/drawing/2014/main" id="{113831A0-7CED-4B4E-8A82-BF4514AAD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3555"/>
                <a:ext cx="28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2000" i="1">
                    <a:latin typeface="Times New Roman" panose="02020603050405020304" pitchFamily="18" charset="0"/>
                  </a:rPr>
                  <a:t>and </a:t>
                </a:r>
                <a:endParaRPr lang="en-US" altLang="en-US"/>
              </a:p>
            </p:txBody>
          </p:sp>
          <p:sp>
            <p:nvSpPr>
              <p:cNvPr id="245889" name="Rectangle 129">
                <a:extLst>
                  <a:ext uri="{FF2B5EF4-FFF2-40B4-BE49-F238E27FC236}">
                    <a16:creationId xmlns:a16="http://schemas.microsoft.com/office/drawing/2014/main" id="{2743D05F-2D48-4450-8184-A465BEA62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3555"/>
                <a:ext cx="145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2000">
                    <a:latin typeface="Times New Roman" panose="02020603050405020304" pitchFamily="18" charset="0"/>
                  </a:rPr>
                  <a:t> the KEY clause in the</a:t>
                </a:r>
                <a:endParaRPr lang="en-US" altLang="en-US"/>
              </a:p>
            </p:txBody>
          </p:sp>
        </p:grpSp>
        <p:sp>
          <p:nvSpPr>
            <p:cNvPr id="245890" name="Rectangle 130">
              <a:extLst>
                <a:ext uri="{FF2B5EF4-FFF2-40B4-BE49-F238E27FC236}">
                  <a16:creationId xmlns:a16="http://schemas.microsoft.com/office/drawing/2014/main" id="{0D76E2D9-5216-4F11-BD6C-4B02AE42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4" y="3731"/>
              <a:ext cx="18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>
                  <a:latin typeface="Times New Roman" panose="02020603050405020304" pitchFamily="18" charset="0"/>
                </a:rPr>
                <a:t>DATA DIVISION definition.</a:t>
              </a:r>
              <a:endParaRPr lang="en-US" altLang="en-US"/>
            </a:p>
          </p:txBody>
        </p:sp>
      </p:grpSp>
      <p:grpSp>
        <p:nvGrpSpPr>
          <p:cNvPr id="245932" name="Group 172">
            <a:extLst>
              <a:ext uri="{FF2B5EF4-FFF2-40B4-BE49-F238E27FC236}">
                <a16:creationId xmlns:a16="http://schemas.microsoft.com/office/drawing/2014/main" id="{65644DA2-B538-49C7-818D-0DC457767175}"/>
              </a:ext>
            </a:extLst>
          </p:cNvPr>
          <p:cNvGrpSpPr>
            <a:grpSpLocks/>
          </p:cNvGrpSpPr>
          <p:nvPr/>
        </p:nvGrpSpPr>
        <p:grpSpPr bwMode="auto">
          <a:xfrm>
            <a:off x="2155606" y="1525551"/>
            <a:ext cx="7666038" cy="4405313"/>
            <a:chOff x="288" y="1196"/>
            <a:chExt cx="4829" cy="2775"/>
          </a:xfrm>
        </p:grpSpPr>
        <p:grpSp>
          <p:nvGrpSpPr>
            <p:cNvPr id="245931" name="Group 171">
              <a:extLst>
                <a:ext uri="{FF2B5EF4-FFF2-40B4-BE49-F238E27FC236}">
                  <a16:creationId xmlns:a16="http://schemas.microsoft.com/office/drawing/2014/main" id="{0826769C-2C82-4C64-8B1C-ADF7BBE2F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" y="1269"/>
              <a:ext cx="3413" cy="194"/>
              <a:chOff x="5747" y="1269"/>
              <a:chExt cx="3413" cy="194"/>
            </a:xfrm>
          </p:grpSpPr>
          <p:sp>
            <p:nvSpPr>
              <p:cNvPr id="245767" name="Rectangle 7">
                <a:extLst>
                  <a:ext uri="{FF2B5EF4-FFF2-40B4-BE49-F238E27FC236}">
                    <a16:creationId xmlns:a16="http://schemas.microsoft.com/office/drawing/2014/main" id="{9C00D1D1-997B-42DD-B519-BCC8229AF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" y="1269"/>
                <a:ext cx="63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SEARCH</a:t>
                </a:r>
                <a:endParaRPr lang="en-US" altLang="en-US"/>
              </a:p>
            </p:txBody>
          </p:sp>
          <p:sp>
            <p:nvSpPr>
              <p:cNvPr id="245768" name="Rectangle 8">
                <a:extLst>
                  <a:ext uri="{FF2B5EF4-FFF2-40B4-BE49-F238E27FC236}">
                    <a16:creationId xmlns:a16="http://schemas.microsoft.com/office/drawing/2014/main" id="{5AAD2DA5-1DF6-4CAB-8DF2-F3FDDF0BE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4" y="1269"/>
                <a:ext cx="9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SEARCH ALL</a:t>
                </a:r>
                <a:endParaRPr lang="en-US" altLang="en-US"/>
              </a:p>
            </p:txBody>
          </p:sp>
        </p:grpSp>
        <p:grpSp>
          <p:nvGrpSpPr>
            <p:cNvPr id="245930" name="Group 170">
              <a:extLst>
                <a:ext uri="{FF2B5EF4-FFF2-40B4-BE49-F238E27FC236}">
                  <a16:creationId xmlns:a16="http://schemas.microsoft.com/office/drawing/2014/main" id="{59CA898A-6D66-4991-AD41-A934F882F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196"/>
              <a:ext cx="4829" cy="2775"/>
              <a:chOff x="288" y="1196"/>
              <a:chExt cx="4829" cy="2775"/>
            </a:xfrm>
          </p:grpSpPr>
          <p:sp>
            <p:nvSpPr>
              <p:cNvPr id="245769" name="Rectangle 9">
                <a:extLst>
                  <a:ext uri="{FF2B5EF4-FFF2-40B4-BE49-F238E27FC236}">
                    <a16:creationId xmlns:a16="http://schemas.microsoft.com/office/drawing/2014/main" id="{78DFCF25-0739-40E9-98F1-52166F591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00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0" name="Line 10">
                <a:extLst>
                  <a:ext uri="{FF2B5EF4-FFF2-40B4-BE49-F238E27FC236}">
                    <a16:creationId xmlns:a16="http://schemas.microsoft.com/office/drawing/2014/main" id="{0F7750DD-0A17-4856-A702-ADE0F6D48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00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1" name="Line 11">
                <a:extLst>
                  <a:ext uri="{FF2B5EF4-FFF2-40B4-BE49-F238E27FC236}">
                    <a16:creationId xmlns:a16="http://schemas.microsoft.com/office/drawing/2014/main" id="{BBEAB3A2-2217-4129-A864-7C5B7B8B7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00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2" name="Rectangle 12">
                <a:extLst>
                  <a:ext uri="{FF2B5EF4-FFF2-40B4-BE49-F238E27FC236}">
                    <a16:creationId xmlns:a16="http://schemas.microsoft.com/office/drawing/2014/main" id="{A6E7E704-6293-43E1-8078-1598EA62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00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3" name="Line 13">
                <a:extLst>
                  <a:ext uri="{FF2B5EF4-FFF2-40B4-BE49-F238E27FC236}">
                    <a16:creationId xmlns:a16="http://schemas.microsoft.com/office/drawing/2014/main" id="{AD4B2E8F-27C7-46D5-98B8-83D839303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00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4" name="Line 14">
                <a:extLst>
                  <a:ext uri="{FF2B5EF4-FFF2-40B4-BE49-F238E27FC236}">
                    <a16:creationId xmlns:a16="http://schemas.microsoft.com/office/drawing/2014/main" id="{8E5F8B0C-A1B8-4CB1-AAE6-9874179BC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00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5" name="Rectangle 15">
                <a:extLst>
                  <a:ext uri="{FF2B5EF4-FFF2-40B4-BE49-F238E27FC236}">
                    <a16:creationId xmlns:a16="http://schemas.microsoft.com/office/drawing/2014/main" id="{CEC8B761-5DEA-44AA-97DC-F76051CC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1200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6" name="Line 16">
                <a:extLst>
                  <a:ext uri="{FF2B5EF4-FFF2-40B4-BE49-F238E27FC236}">
                    <a16:creationId xmlns:a16="http://schemas.microsoft.com/office/drawing/2014/main" id="{B0B2479F-9A95-42C1-8B6C-5D6BAE475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1196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7" name="Rectangle 17">
                <a:extLst>
                  <a:ext uri="{FF2B5EF4-FFF2-40B4-BE49-F238E27FC236}">
                    <a16:creationId xmlns:a16="http://schemas.microsoft.com/office/drawing/2014/main" id="{D6B3F28B-28D0-45DB-AE9C-E07BB8B17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200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8" name="Line 18">
                <a:extLst>
                  <a:ext uri="{FF2B5EF4-FFF2-40B4-BE49-F238E27FC236}">
                    <a16:creationId xmlns:a16="http://schemas.microsoft.com/office/drawing/2014/main" id="{4B4C50AA-AD44-4976-8533-BF2825A54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200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79" name="Line 19">
                <a:extLst>
                  <a:ext uri="{FF2B5EF4-FFF2-40B4-BE49-F238E27FC236}">
                    <a16:creationId xmlns:a16="http://schemas.microsoft.com/office/drawing/2014/main" id="{CEFFD8CB-A2D0-4D1A-A052-B7F4E9F38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200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0" name="Rectangle 20">
                <a:extLst>
                  <a:ext uri="{FF2B5EF4-FFF2-40B4-BE49-F238E27FC236}">
                    <a16:creationId xmlns:a16="http://schemas.microsoft.com/office/drawing/2014/main" id="{5FD46994-C88E-4026-9781-B51812CFE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200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1" name="Line 21">
                <a:extLst>
                  <a:ext uri="{FF2B5EF4-FFF2-40B4-BE49-F238E27FC236}">
                    <a16:creationId xmlns:a16="http://schemas.microsoft.com/office/drawing/2014/main" id="{C5ED28D6-10E9-4B49-A4A2-76F3BFC78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1200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2" name="Rectangle 22">
                <a:extLst>
                  <a:ext uri="{FF2B5EF4-FFF2-40B4-BE49-F238E27FC236}">
                    <a16:creationId xmlns:a16="http://schemas.microsoft.com/office/drawing/2014/main" id="{0A825A13-80E1-4809-AA37-9316D0AA8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200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3" name="Line 23">
                <a:extLst>
                  <a:ext uri="{FF2B5EF4-FFF2-40B4-BE49-F238E27FC236}">
                    <a16:creationId xmlns:a16="http://schemas.microsoft.com/office/drawing/2014/main" id="{C7F5A5B7-6B2A-4BAC-B8DD-B862E139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200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4" name="Line 24">
                <a:extLst>
                  <a:ext uri="{FF2B5EF4-FFF2-40B4-BE49-F238E27FC236}">
                    <a16:creationId xmlns:a16="http://schemas.microsoft.com/office/drawing/2014/main" id="{0C4437DC-80A7-4D34-B88C-5A1E4F1BC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200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5" name="Rectangle 25">
                <a:extLst>
                  <a:ext uri="{FF2B5EF4-FFF2-40B4-BE49-F238E27FC236}">
                    <a16:creationId xmlns:a16="http://schemas.microsoft.com/office/drawing/2014/main" id="{B940AD56-79EE-4377-8A93-FD0A3949E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200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6" name="Line 26">
                <a:extLst>
                  <a:ext uri="{FF2B5EF4-FFF2-40B4-BE49-F238E27FC236}">
                    <a16:creationId xmlns:a16="http://schemas.microsoft.com/office/drawing/2014/main" id="{933D02F9-4311-493C-ADA8-7513A4098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200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7" name="Line 27">
                <a:extLst>
                  <a:ext uri="{FF2B5EF4-FFF2-40B4-BE49-F238E27FC236}">
                    <a16:creationId xmlns:a16="http://schemas.microsoft.com/office/drawing/2014/main" id="{13B311ED-C9E5-43E8-89A2-43F2F6B2E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200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8" name="Rectangle 28">
                <a:extLst>
                  <a:ext uri="{FF2B5EF4-FFF2-40B4-BE49-F238E27FC236}">
                    <a16:creationId xmlns:a16="http://schemas.microsoft.com/office/drawing/2014/main" id="{2B9E9A7B-96B1-42D9-9208-1218CCA76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04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89" name="Line 29">
                <a:extLst>
                  <a:ext uri="{FF2B5EF4-FFF2-40B4-BE49-F238E27FC236}">
                    <a16:creationId xmlns:a16="http://schemas.microsoft.com/office/drawing/2014/main" id="{BD16EE58-7EC9-44E1-9F41-CA4BBCF35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00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0" name="Rectangle 30">
                <a:extLst>
                  <a:ext uri="{FF2B5EF4-FFF2-40B4-BE49-F238E27FC236}">
                    <a16:creationId xmlns:a16="http://schemas.microsoft.com/office/drawing/2014/main" id="{45300878-35CD-40A9-9AE6-4304A0CE7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204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1" name="Line 31">
                <a:extLst>
                  <a:ext uri="{FF2B5EF4-FFF2-40B4-BE49-F238E27FC236}">
                    <a16:creationId xmlns:a16="http://schemas.microsoft.com/office/drawing/2014/main" id="{A5181DE3-8E5F-4BCD-B62D-E704BA1E5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204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2" name="Rectangle 32">
                <a:extLst>
                  <a:ext uri="{FF2B5EF4-FFF2-40B4-BE49-F238E27FC236}">
                    <a16:creationId xmlns:a16="http://schemas.microsoft.com/office/drawing/2014/main" id="{36F8A19B-AEE8-43C7-AAB0-8200297DD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204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3" name="Line 33">
                <a:extLst>
                  <a:ext uri="{FF2B5EF4-FFF2-40B4-BE49-F238E27FC236}">
                    <a16:creationId xmlns:a16="http://schemas.microsoft.com/office/drawing/2014/main" id="{1295CB5D-EA73-40A7-B714-F038FE024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204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6" name="Rectangle 36">
                <a:extLst>
                  <a:ext uri="{FF2B5EF4-FFF2-40B4-BE49-F238E27FC236}">
                    <a16:creationId xmlns:a16="http://schemas.microsoft.com/office/drawing/2014/main" id="{0B683F9B-1EFB-4986-B98D-039153F1E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04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7" name="Line 37">
                <a:extLst>
                  <a:ext uri="{FF2B5EF4-FFF2-40B4-BE49-F238E27FC236}">
                    <a16:creationId xmlns:a16="http://schemas.microsoft.com/office/drawing/2014/main" id="{A41B81C6-EE5C-4D89-B9CE-7D8165C16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04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8" name="Line 38">
                <a:extLst>
                  <a:ext uri="{FF2B5EF4-FFF2-40B4-BE49-F238E27FC236}">
                    <a16:creationId xmlns:a16="http://schemas.microsoft.com/office/drawing/2014/main" id="{F2360674-098A-46F8-BD98-E7FE852F4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04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799" name="Rectangle 39">
                <a:extLst>
                  <a:ext uri="{FF2B5EF4-FFF2-40B4-BE49-F238E27FC236}">
                    <a16:creationId xmlns:a16="http://schemas.microsoft.com/office/drawing/2014/main" id="{6BC36E96-820E-485A-A0FA-381E519F7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1504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0" name="Line 40">
                <a:extLst>
                  <a:ext uri="{FF2B5EF4-FFF2-40B4-BE49-F238E27FC236}">
                    <a16:creationId xmlns:a16="http://schemas.microsoft.com/office/drawing/2014/main" id="{D2CD638F-6C9F-4E43-933A-E9408687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1504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1" name="Rectangle 41">
                <a:extLst>
                  <a:ext uri="{FF2B5EF4-FFF2-40B4-BE49-F238E27FC236}">
                    <a16:creationId xmlns:a16="http://schemas.microsoft.com/office/drawing/2014/main" id="{834B0942-F834-45DA-A6CD-931B5E996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504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2" name="Line 42">
                <a:extLst>
                  <a:ext uri="{FF2B5EF4-FFF2-40B4-BE49-F238E27FC236}">
                    <a16:creationId xmlns:a16="http://schemas.microsoft.com/office/drawing/2014/main" id="{7EC8D1CA-8861-4932-B798-3F0C1DA58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504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3" name="Line 43">
                <a:extLst>
                  <a:ext uri="{FF2B5EF4-FFF2-40B4-BE49-F238E27FC236}">
                    <a16:creationId xmlns:a16="http://schemas.microsoft.com/office/drawing/2014/main" id="{317E29ED-62D8-4357-91FC-F6A092AE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504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4" name="Rectangle 44">
                <a:extLst>
                  <a:ext uri="{FF2B5EF4-FFF2-40B4-BE49-F238E27FC236}">
                    <a16:creationId xmlns:a16="http://schemas.microsoft.com/office/drawing/2014/main" id="{F384054C-8B8F-418D-8C6B-B1373203E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504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5" name="Line 45">
                <a:extLst>
                  <a:ext uri="{FF2B5EF4-FFF2-40B4-BE49-F238E27FC236}">
                    <a16:creationId xmlns:a16="http://schemas.microsoft.com/office/drawing/2014/main" id="{D4C96B4D-2624-4B88-929A-B9A67874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1504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6" name="Rectangle 46">
                <a:extLst>
                  <a:ext uri="{FF2B5EF4-FFF2-40B4-BE49-F238E27FC236}">
                    <a16:creationId xmlns:a16="http://schemas.microsoft.com/office/drawing/2014/main" id="{8131C2D8-8087-457C-80EF-E7249EACC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504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7" name="Line 47">
                <a:extLst>
                  <a:ext uri="{FF2B5EF4-FFF2-40B4-BE49-F238E27FC236}">
                    <a16:creationId xmlns:a16="http://schemas.microsoft.com/office/drawing/2014/main" id="{3A7513C2-7225-4F22-802A-1C5EF9E38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504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8" name="Line 48">
                <a:extLst>
                  <a:ext uri="{FF2B5EF4-FFF2-40B4-BE49-F238E27FC236}">
                    <a16:creationId xmlns:a16="http://schemas.microsoft.com/office/drawing/2014/main" id="{B7621AE5-80C5-4624-B92E-FD89C5FB2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504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09" name="Rectangle 49">
                <a:extLst>
                  <a:ext uri="{FF2B5EF4-FFF2-40B4-BE49-F238E27FC236}">
                    <a16:creationId xmlns:a16="http://schemas.microsoft.com/office/drawing/2014/main" id="{96C683B1-BDCC-445F-86FD-A37EAD28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08"/>
                <a:ext cx="4" cy="3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0" name="Line 50">
                <a:extLst>
                  <a:ext uri="{FF2B5EF4-FFF2-40B4-BE49-F238E27FC236}">
                    <a16:creationId xmlns:a16="http://schemas.microsoft.com/office/drawing/2014/main" id="{0370E74C-9A8F-4F32-906F-AB5279395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08"/>
                <a:ext cx="1" cy="30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1" name="Rectangle 51">
                <a:extLst>
                  <a:ext uri="{FF2B5EF4-FFF2-40B4-BE49-F238E27FC236}">
                    <a16:creationId xmlns:a16="http://schemas.microsoft.com/office/drawing/2014/main" id="{C1CDF267-3F11-47C1-9D4A-821553871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508"/>
                <a:ext cx="4" cy="3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2" name="Line 52">
                <a:extLst>
                  <a:ext uri="{FF2B5EF4-FFF2-40B4-BE49-F238E27FC236}">
                    <a16:creationId xmlns:a16="http://schemas.microsoft.com/office/drawing/2014/main" id="{422B7881-584C-4511-8E4F-B6232AFEF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508"/>
                <a:ext cx="1" cy="30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3" name="Rectangle 53">
                <a:extLst>
                  <a:ext uri="{FF2B5EF4-FFF2-40B4-BE49-F238E27FC236}">
                    <a16:creationId xmlns:a16="http://schemas.microsoft.com/office/drawing/2014/main" id="{3F6F0CE2-53C8-450B-94A3-64DA20FC9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508"/>
                <a:ext cx="4" cy="3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14" name="Line 54">
                <a:extLst>
                  <a:ext uri="{FF2B5EF4-FFF2-40B4-BE49-F238E27FC236}">
                    <a16:creationId xmlns:a16="http://schemas.microsoft.com/office/drawing/2014/main" id="{8DA80633-9237-4F48-85D2-C6F10BCEF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508"/>
                <a:ext cx="1" cy="30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0" name="Rectangle 60">
                <a:extLst>
                  <a:ext uri="{FF2B5EF4-FFF2-40B4-BE49-F238E27FC236}">
                    <a16:creationId xmlns:a16="http://schemas.microsoft.com/office/drawing/2014/main" id="{7ED44C25-A484-4626-A789-7B2C95AB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80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1" name="Line 61">
                <a:extLst>
                  <a:ext uri="{FF2B5EF4-FFF2-40B4-BE49-F238E27FC236}">
                    <a16:creationId xmlns:a16="http://schemas.microsoft.com/office/drawing/2014/main" id="{5173D062-4B68-4C73-8A86-D383EBABF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0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2" name="Line 62">
                <a:extLst>
                  <a:ext uri="{FF2B5EF4-FFF2-40B4-BE49-F238E27FC236}">
                    <a16:creationId xmlns:a16="http://schemas.microsoft.com/office/drawing/2014/main" id="{A0BE075B-AE8E-44E2-B3C3-DBF649B9C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0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3" name="Rectangle 63">
                <a:extLst>
                  <a:ext uri="{FF2B5EF4-FFF2-40B4-BE49-F238E27FC236}">
                    <a16:creationId xmlns:a16="http://schemas.microsoft.com/office/drawing/2014/main" id="{C8B047A0-E411-4FBF-A333-74B7B8375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1809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4" name="Line 64">
                <a:extLst>
                  <a:ext uri="{FF2B5EF4-FFF2-40B4-BE49-F238E27FC236}">
                    <a16:creationId xmlns:a16="http://schemas.microsoft.com/office/drawing/2014/main" id="{BB2ACCD6-426C-4A4F-B96C-2BBB5E8EA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1809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5" name="Rectangle 65">
                <a:extLst>
                  <a:ext uri="{FF2B5EF4-FFF2-40B4-BE49-F238E27FC236}">
                    <a16:creationId xmlns:a16="http://schemas.microsoft.com/office/drawing/2014/main" id="{062F8258-3345-4CFD-9D8F-2BF87D0EA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80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6" name="Line 66">
                <a:extLst>
                  <a:ext uri="{FF2B5EF4-FFF2-40B4-BE49-F238E27FC236}">
                    <a16:creationId xmlns:a16="http://schemas.microsoft.com/office/drawing/2014/main" id="{48FB5939-AF83-4C29-B4FE-130D2402B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80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7" name="Line 67">
                <a:extLst>
                  <a:ext uri="{FF2B5EF4-FFF2-40B4-BE49-F238E27FC236}">
                    <a16:creationId xmlns:a16="http://schemas.microsoft.com/office/drawing/2014/main" id="{7FB0803E-B26E-404B-AD86-49482C266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80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8" name="Rectangle 68">
                <a:extLst>
                  <a:ext uri="{FF2B5EF4-FFF2-40B4-BE49-F238E27FC236}">
                    <a16:creationId xmlns:a16="http://schemas.microsoft.com/office/drawing/2014/main" id="{A6E63A8F-E1CA-48FA-9416-7DC661F8C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809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9" name="Line 69">
                <a:extLst>
                  <a:ext uri="{FF2B5EF4-FFF2-40B4-BE49-F238E27FC236}">
                    <a16:creationId xmlns:a16="http://schemas.microsoft.com/office/drawing/2014/main" id="{387500F8-EBDE-4A80-B53D-2C5C198A8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1809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0" name="Rectangle 70">
                <a:extLst>
                  <a:ext uri="{FF2B5EF4-FFF2-40B4-BE49-F238E27FC236}">
                    <a16:creationId xmlns:a16="http://schemas.microsoft.com/office/drawing/2014/main" id="{1A3A95CE-D3AA-48D9-A127-66174D2C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80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1" name="Line 71">
                <a:extLst>
                  <a:ext uri="{FF2B5EF4-FFF2-40B4-BE49-F238E27FC236}">
                    <a16:creationId xmlns:a16="http://schemas.microsoft.com/office/drawing/2014/main" id="{88C08565-54FF-4F03-BAAA-5D6BFBA50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80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2" name="Line 72">
                <a:extLst>
                  <a:ext uri="{FF2B5EF4-FFF2-40B4-BE49-F238E27FC236}">
                    <a16:creationId xmlns:a16="http://schemas.microsoft.com/office/drawing/2014/main" id="{19D36D95-D7B5-4602-934B-1AEAC3C6D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80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3" name="Rectangle 73">
                <a:extLst>
                  <a:ext uri="{FF2B5EF4-FFF2-40B4-BE49-F238E27FC236}">
                    <a16:creationId xmlns:a16="http://schemas.microsoft.com/office/drawing/2014/main" id="{BE0F9188-87BD-44A6-801A-92E717A6A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813"/>
                <a:ext cx="4" cy="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4" name="Line 74">
                <a:extLst>
                  <a:ext uri="{FF2B5EF4-FFF2-40B4-BE49-F238E27FC236}">
                    <a16:creationId xmlns:a16="http://schemas.microsoft.com/office/drawing/2014/main" id="{19AB9C71-303F-4BA3-BBC8-F1CF3E6A6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13"/>
                <a:ext cx="1" cy="67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5" name="Rectangle 75">
                <a:extLst>
                  <a:ext uri="{FF2B5EF4-FFF2-40B4-BE49-F238E27FC236}">
                    <a16:creationId xmlns:a16="http://schemas.microsoft.com/office/drawing/2014/main" id="{B2A01D0D-DFC4-4A9F-842C-E906533E4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813"/>
                <a:ext cx="4" cy="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6" name="Line 76">
                <a:extLst>
                  <a:ext uri="{FF2B5EF4-FFF2-40B4-BE49-F238E27FC236}">
                    <a16:creationId xmlns:a16="http://schemas.microsoft.com/office/drawing/2014/main" id="{EF4234CC-69DE-4106-B9BB-AAEDF6D4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1813"/>
                <a:ext cx="1" cy="67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7" name="Rectangle 77">
                <a:extLst>
                  <a:ext uri="{FF2B5EF4-FFF2-40B4-BE49-F238E27FC236}">
                    <a16:creationId xmlns:a16="http://schemas.microsoft.com/office/drawing/2014/main" id="{1B2BF87E-7424-455C-935F-3BC75B315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1813"/>
                <a:ext cx="4" cy="6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8" name="Line 78">
                <a:extLst>
                  <a:ext uri="{FF2B5EF4-FFF2-40B4-BE49-F238E27FC236}">
                    <a16:creationId xmlns:a16="http://schemas.microsoft.com/office/drawing/2014/main" id="{7DACEAE4-E082-421A-9250-356812226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813"/>
                <a:ext cx="1" cy="67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3" name="Rectangle 83">
                <a:extLst>
                  <a:ext uri="{FF2B5EF4-FFF2-40B4-BE49-F238E27FC236}">
                    <a16:creationId xmlns:a16="http://schemas.microsoft.com/office/drawing/2014/main" id="{267215E8-693D-47D5-A3CC-4B511450E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48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4" name="Line 84">
                <a:extLst>
                  <a:ext uri="{FF2B5EF4-FFF2-40B4-BE49-F238E27FC236}">
                    <a16:creationId xmlns:a16="http://schemas.microsoft.com/office/drawing/2014/main" id="{AB1AA7F6-1F0F-4E5B-B0BF-F87136E6B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48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5" name="Line 85">
                <a:extLst>
                  <a:ext uri="{FF2B5EF4-FFF2-40B4-BE49-F238E27FC236}">
                    <a16:creationId xmlns:a16="http://schemas.microsoft.com/office/drawing/2014/main" id="{B4F4D9F9-F489-4E27-8635-078277A13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48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6" name="Rectangle 86">
                <a:extLst>
                  <a:ext uri="{FF2B5EF4-FFF2-40B4-BE49-F238E27FC236}">
                    <a16:creationId xmlns:a16="http://schemas.microsoft.com/office/drawing/2014/main" id="{917F46FC-3328-4C06-A23F-001DABD90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2489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7" name="Line 87">
                <a:extLst>
                  <a:ext uri="{FF2B5EF4-FFF2-40B4-BE49-F238E27FC236}">
                    <a16:creationId xmlns:a16="http://schemas.microsoft.com/office/drawing/2014/main" id="{E4BA58D6-11FE-49C4-AC13-E5A0EA143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2489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8" name="Rectangle 88">
                <a:extLst>
                  <a:ext uri="{FF2B5EF4-FFF2-40B4-BE49-F238E27FC236}">
                    <a16:creationId xmlns:a16="http://schemas.microsoft.com/office/drawing/2014/main" id="{737C3D2E-CD28-45CD-9340-750280E0F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48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9" name="Line 89">
                <a:extLst>
                  <a:ext uri="{FF2B5EF4-FFF2-40B4-BE49-F238E27FC236}">
                    <a16:creationId xmlns:a16="http://schemas.microsoft.com/office/drawing/2014/main" id="{3AFF716E-D884-46AC-9B9C-77E979A69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48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0" name="Line 90">
                <a:extLst>
                  <a:ext uri="{FF2B5EF4-FFF2-40B4-BE49-F238E27FC236}">
                    <a16:creationId xmlns:a16="http://schemas.microsoft.com/office/drawing/2014/main" id="{A8E26FFC-F63A-4DBB-B5AA-F3847EBF5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48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1" name="Rectangle 91">
                <a:extLst>
                  <a:ext uri="{FF2B5EF4-FFF2-40B4-BE49-F238E27FC236}">
                    <a16:creationId xmlns:a16="http://schemas.microsoft.com/office/drawing/2014/main" id="{9950EC76-0739-4088-8495-4209D5552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489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2" name="Line 92">
                <a:extLst>
                  <a:ext uri="{FF2B5EF4-FFF2-40B4-BE49-F238E27FC236}">
                    <a16:creationId xmlns:a16="http://schemas.microsoft.com/office/drawing/2014/main" id="{CF0111B3-96AC-4812-9499-734D361C0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2489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3" name="Rectangle 93">
                <a:extLst>
                  <a:ext uri="{FF2B5EF4-FFF2-40B4-BE49-F238E27FC236}">
                    <a16:creationId xmlns:a16="http://schemas.microsoft.com/office/drawing/2014/main" id="{3AD2B775-CC1D-40C8-9ABF-3AA8CA800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2489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4" name="Line 94">
                <a:extLst>
                  <a:ext uri="{FF2B5EF4-FFF2-40B4-BE49-F238E27FC236}">
                    <a16:creationId xmlns:a16="http://schemas.microsoft.com/office/drawing/2014/main" id="{EBA266E8-24C7-432F-8A29-89D9E2867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489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5" name="Line 95">
                <a:extLst>
                  <a:ext uri="{FF2B5EF4-FFF2-40B4-BE49-F238E27FC236}">
                    <a16:creationId xmlns:a16="http://schemas.microsoft.com/office/drawing/2014/main" id="{3DBF6B04-1EA3-4A3F-A115-541EB94AB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489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6" name="Rectangle 96">
                <a:extLst>
                  <a:ext uri="{FF2B5EF4-FFF2-40B4-BE49-F238E27FC236}">
                    <a16:creationId xmlns:a16="http://schemas.microsoft.com/office/drawing/2014/main" id="{C63D8688-276B-4853-8751-12557A29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493"/>
                <a:ext cx="4" cy="4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7" name="Line 97">
                <a:extLst>
                  <a:ext uri="{FF2B5EF4-FFF2-40B4-BE49-F238E27FC236}">
                    <a16:creationId xmlns:a16="http://schemas.microsoft.com/office/drawing/2014/main" id="{618E1013-38AE-44A8-A169-F0BEA70D7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493"/>
                <a:ext cx="1" cy="489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8" name="Rectangle 98">
                <a:extLst>
                  <a:ext uri="{FF2B5EF4-FFF2-40B4-BE49-F238E27FC236}">
                    <a16:creationId xmlns:a16="http://schemas.microsoft.com/office/drawing/2014/main" id="{6FDA6864-B22B-4557-93BA-767CDC6B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493"/>
                <a:ext cx="4" cy="4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9" name="Line 99">
                <a:extLst>
                  <a:ext uri="{FF2B5EF4-FFF2-40B4-BE49-F238E27FC236}">
                    <a16:creationId xmlns:a16="http://schemas.microsoft.com/office/drawing/2014/main" id="{892A5D1B-93B4-4D12-B888-8839441D6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493"/>
                <a:ext cx="1" cy="489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0" name="Rectangle 100">
                <a:extLst>
                  <a:ext uri="{FF2B5EF4-FFF2-40B4-BE49-F238E27FC236}">
                    <a16:creationId xmlns:a16="http://schemas.microsoft.com/office/drawing/2014/main" id="{DDA1A822-EBEB-403D-AE13-D9BAC04A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2493"/>
                <a:ext cx="4" cy="4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1" name="Line 101">
                <a:extLst>
                  <a:ext uri="{FF2B5EF4-FFF2-40B4-BE49-F238E27FC236}">
                    <a16:creationId xmlns:a16="http://schemas.microsoft.com/office/drawing/2014/main" id="{D66B8DA1-8787-4F94-849B-E6AA1B02E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493"/>
                <a:ext cx="1" cy="489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4" name="Rectangle 104">
                <a:extLst>
                  <a:ext uri="{FF2B5EF4-FFF2-40B4-BE49-F238E27FC236}">
                    <a16:creationId xmlns:a16="http://schemas.microsoft.com/office/drawing/2014/main" id="{CB3C26B8-4787-430B-BD7F-6459ACE58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982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5" name="Line 105">
                <a:extLst>
                  <a:ext uri="{FF2B5EF4-FFF2-40B4-BE49-F238E27FC236}">
                    <a16:creationId xmlns:a16="http://schemas.microsoft.com/office/drawing/2014/main" id="{F8E3EB88-5840-4269-870C-BDFB46901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982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6" name="Line 106">
                <a:extLst>
                  <a:ext uri="{FF2B5EF4-FFF2-40B4-BE49-F238E27FC236}">
                    <a16:creationId xmlns:a16="http://schemas.microsoft.com/office/drawing/2014/main" id="{B4ABD0DF-4999-4641-A633-9A54F59F0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982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7" name="Rectangle 107">
                <a:extLst>
                  <a:ext uri="{FF2B5EF4-FFF2-40B4-BE49-F238E27FC236}">
                    <a16:creationId xmlns:a16="http://schemas.microsoft.com/office/drawing/2014/main" id="{99E8CE5A-14BC-4E55-8BC6-1C7106DC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2982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8" name="Line 108">
                <a:extLst>
                  <a:ext uri="{FF2B5EF4-FFF2-40B4-BE49-F238E27FC236}">
                    <a16:creationId xmlns:a16="http://schemas.microsoft.com/office/drawing/2014/main" id="{50B823C8-A73A-4B00-95DB-2A32AE393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2982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9" name="Rectangle 109">
                <a:extLst>
                  <a:ext uri="{FF2B5EF4-FFF2-40B4-BE49-F238E27FC236}">
                    <a16:creationId xmlns:a16="http://schemas.microsoft.com/office/drawing/2014/main" id="{92B2DC1D-6B8B-488B-95BD-308F7522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982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0" name="Line 110">
                <a:extLst>
                  <a:ext uri="{FF2B5EF4-FFF2-40B4-BE49-F238E27FC236}">
                    <a16:creationId xmlns:a16="http://schemas.microsoft.com/office/drawing/2014/main" id="{27CC9834-D79A-4940-9D45-FC1DBC8F4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82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1" name="Line 111">
                <a:extLst>
                  <a:ext uri="{FF2B5EF4-FFF2-40B4-BE49-F238E27FC236}">
                    <a16:creationId xmlns:a16="http://schemas.microsoft.com/office/drawing/2014/main" id="{2829480B-9E16-427B-8A0A-1CB01C075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82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2" name="Rectangle 112">
                <a:extLst>
                  <a:ext uri="{FF2B5EF4-FFF2-40B4-BE49-F238E27FC236}">
                    <a16:creationId xmlns:a16="http://schemas.microsoft.com/office/drawing/2014/main" id="{56EC2ABB-6165-425A-B1B3-80D1FC0E7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982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3" name="Line 113">
                <a:extLst>
                  <a:ext uri="{FF2B5EF4-FFF2-40B4-BE49-F238E27FC236}">
                    <a16:creationId xmlns:a16="http://schemas.microsoft.com/office/drawing/2014/main" id="{5350DFE8-3F78-409E-B06A-8100B6424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2982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4" name="Rectangle 114">
                <a:extLst>
                  <a:ext uri="{FF2B5EF4-FFF2-40B4-BE49-F238E27FC236}">
                    <a16:creationId xmlns:a16="http://schemas.microsoft.com/office/drawing/2014/main" id="{52057261-150B-4C4E-B16B-FF8BF0ED6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2982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5" name="Line 115">
                <a:extLst>
                  <a:ext uri="{FF2B5EF4-FFF2-40B4-BE49-F238E27FC236}">
                    <a16:creationId xmlns:a16="http://schemas.microsoft.com/office/drawing/2014/main" id="{8AE6ABBB-CCFB-4F90-841A-38F17A0EA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982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6" name="Line 116">
                <a:extLst>
                  <a:ext uri="{FF2B5EF4-FFF2-40B4-BE49-F238E27FC236}">
                    <a16:creationId xmlns:a16="http://schemas.microsoft.com/office/drawing/2014/main" id="{DA446E60-A0FC-4612-93F3-56A379588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982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7" name="Rectangle 117">
                <a:extLst>
                  <a:ext uri="{FF2B5EF4-FFF2-40B4-BE49-F238E27FC236}">
                    <a16:creationId xmlns:a16="http://schemas.microsoft.com/office/drawing/2014/main" id="{7D18BC72-8EC2-491E-839E-4F3D5DF9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986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8" name="Line 118">
                <a:extLst>
                  <a:ext uri="{FF2B5EF4-FFF2-40B4-BE49-F238E27FC236}">
                    <a16:creationId xmlns:a16="http://schemas.microsoft.com/office/drawing/2014/main" id="{8C79C932-C9BD-4E37-A4A6-1CA27C86C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986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9" name="Rectangle 119">
                <a:extLst>
                  <a:ext uri="{FF2B5EF4-FFF2-40B4-BE49-F238E27FC236}">
                    <a16:creationId xmlns:a16="http://schemas.microsoft.com/office/drawing/2014/main" id="{29A20113-05DA-4E45-9F55-63D6BC409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986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0" name="Line 120">
                <a:extLst>
                  <a:ext uri="{FF2B5EF4-FFF2-40B4-BE49-F238E27FC236}">
                    <a16:creationId xmlns:a16="http://schemas.microsoft.com/office/drawing/2014/main" id="{5EF76C85-6C9F-4341-B3B5-310996FA3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86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1" name="Rectangle 121">
                <a:extLst>
                  <a:ext uri="{FF2B5EF4-FFF2-40B4-BE49-F238E27FC236}">
                    <a16:creationId xmlns:a16="http://schemas.microsoft.com/office/drawing/2014/main" id="{18172B30-B5D8-4ADB-B573-521B27A4E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2986"/>
                <a:ext cx="4" cy="3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2" name="Line 122">
                <a:extLst>
                  <a:ext uri="{FF2B5EF4-FFF2-40B4-BE49-F238E27FC236}">
                    <a16:creationId xmlns:a16="http://schemas.microsoft.com/office/drawing/2014/main" id="{9B09AA13-70C5-475D-8B8A-C114CDDC0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2986"/>
                <a:ext cx="1" cy="300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1" name="Rectangle 131">
                <a:extLst>
                  <a:ext uri="{FF2B5EF4-FFF2-40B4-BE49-F238E27FC236}">
                    <a16:creationId xmlns:a16="http://schemas.microsoft.com/office/drawing/2014/main" id="{7A0B53B4-9B24-4652-8E1C-3DD0C691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286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2" name="Line 132">
                <a:extLst>
                  <a:ext uri="{FF2B5EF4-FFF2-40B4-BE49-F238E27FC236}">
                    <a16:creationId xmlns:a16="http://schemas.microsoft.com/office/drawing/2014/main" id="{1AB8CF25-514B-4A16-AE84-279FEB705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286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3" name="Line 133">
                <a:extLst>
                  <a:ext uri="{FF2B5EF4-FFF2-40B4-BE49-F238E27FC236}">
                    <a16:creationId xmlns:a16="http://schemas.microsoft.com/office/drawing/2014/main" id="{5383BE21-FFE3-4804-A5D3-9E730E35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286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4" name="Rectangle 134">
                <a:extLst>
                  <a:ext uri="{FF2B5EF4-FFF2-40B4-BE49-F238E27FC236}">
                    <a16:creationId xmlns:a16="http://schemas.microsoft.com/office/drawing/2014/main" id="{3B892171-B054-4D05-B51E-286EEAE75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3286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5" name="Line 135">
                <a:extLst>
                  <a:ext uri="{FF2B5EF4-FFF2-40B4-BE49-F238E27FC236}">
                    <a16:creationId xmlns:a16="http://schemas.microsoft.com/office/drawing/2014/main" id="{8296CBA6-4496-4C1E-ABA3-68F525FEB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3286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6" name="Rectangle 136">
                <a:extLst>
                  <a:ext uri="{FF2B5EF4-FFF2-40B4-BE49-F238E27FC236}">
                    <a16:creationId xmlns:a16="http://schemas.microsoft.com/office/drawing/2014/main" id="{5FAABBF4-5CC1-485F-B7B4-9081FBE82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3286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7" name="Line 137">
                <a:extLst>
                  <a:ext uri="{FF2B5EF4-FFF2-40B4-BE49-F238E27FC236}">
                    <a16:creationId xmlns:a16="http://schemas.microsoft.com/office/drawing/2014/main" id="{010F18EF-54F8-4F2F-A4B4-0BC790C6F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286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8" name="Line 138">
                <a:extLst>
                  <a:ext uri="{FF2B5EF4-FFF2-40B4-BE49-F238E27FC236}">
                    <a16:creationId xmlns:a16="http://schemas.microsoft.com/office/drawing/2014/main" id="{00E300D2-F181-414D-939C-0ED6D870A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286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9" name="Rectangle 139">
                <a:extLst>
                  <a:ext uri="{FF2B5EF4-FFF2-40B4-BE49-F238E27FC236}">
                    <a16:creationId xmlns:a16="http://schemas.microsoft.com/office/drawing/2014/main" id="{E39837A2-634A-4148-B4D1-1B5245A7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3286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0" name="Line 140">
                <a:extLst>
                  <a:ext uri="{FF2B5EF4-FFF2-40B4-BE49-F238E27FC236}">
                    <a16:creationId xmlns:a16="http://schemas.microsoft.com/office/drawing/2014/main" id="{2E5A0AE8-38EB-4DC7-BF40-A92F0C8C8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3286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1" name="Rectangle 141">
                <a:extLst>
                  <a:ext uri="{FF2B5EF4-FFF2-40B4-BE49-F238E27FC236}">
                    <a16:creationId xmlns:a16="http://schemas.microsoft.com/office/drawing/2014/main" id="{D29894BC-8E07-4C7F-B762-0F62C3330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286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2" name="Line 142">
                <a:extLst>
                  <a:ext uri="{FF2B5EF4-FFF2-40B4-BE49-F238E27FC236}">
                    <a16:creationId xmlns:a16="http://schemas.microsoft.com/office/drawing/2014/main" id="{1D7F81B7-AD97-409A-B1E7-145EF3C80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286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3" name="Line 143">
                <a:extLst>
                  <a:ext uri="{FF2B5EF4-FFF2-40B4-BE49-F238E27FC236}">
                    <a16:creationId xmlns:a16="http://schemas.microsoft.com/office/drawing/2014/main" id="{60C5BFBF-9404-4936-82AE-17AD316A4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286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4" name="Rectangle 144">
                <a:extLst>
                  <a:ext uri="{FF2B5EF4-FFF2-40B4-BE49-F238E27FC236}">
                    <a16:creationId xmlns:a16="http://schemas.microsoft.com/office/drawing/2014/main" id="{7D9C96E9-1862-41F4-B8AF-02C5E7093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290"/>
                <a:ext cx="4" cy="6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5" name="Line 145">
                <a:extLst>
                  <a:ext uri="{FF2B5EF4-FFF2-40B4-BE49-F238E27FC236}">
                    <a16:creationId xmlns:a16="http://schemas.microsoft.com/office/drawing/2014/main" id="{B0ABDBA5-4E0B-4345-9613-3AB8E1E33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290"/>
                <a:ext cx="1" cy="677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6" name="Rectangle 146">
                <a:extLst>
                  <a:ext uri="{FF2B5EF4-FFF2-40B4-BE49-F238E27FC236}">
                    <a16:creationId xmlns:a16="http://schemas.microsoft.com/office/drawing/2014/main" id="{98E8D962-9FE6-4D3C-A14A-E19BD3927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967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7" name="Line 147">
                <a:extLst>
                  <a:ext uri="{FF2B5EF4-FFF2-40B4-BE49-F238E27FC236}">
                    <a16:creationId xmlns:a16="http://schemas.microsoft.com/office/drawing/2014/main" id="{802F61E4-2AD6-4C47-8980-4E3393DF5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967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8" name="Line 148">
                <a:extLst>
                  <a:ext uri="{FF2B5EF4-FFF2-40B4-BE49-F238E27FC236}">
                    <a16:creationId xmlns:a16="http://schemas.microsoft.com/office/drawing/2014/main" id="{3F95BA1D-78FE-46B4-87F3-D335348B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967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9" name="Rectangle 149">
                <a:extLst>
                  <a:ext uri="{FF2B5EF4-FFF2-40B4-BE49-F238E27FC236}">
                    <a16:creationId xmlns:a16="http://schemas.microsoft.com/office/drawing/2014/main" id="{6A84DE1E-B078-4AC4-B774-851C0CCA7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967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0" name="Line 150">
                <a:extLst>
                  <a:ext uri="{FF2B5EF4-FFF2-40B4-BE49-F238E27FC236}">
                    <a16:creationId xmlns:a16="http://schemas.microsoft.com/office/drawing/2014/main" id="{8E36C79E-8B9B-41A6-A243-2925D1F7C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967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1" name="Line 151">
                <a:extLst>
                  <a:ext uri="{FF2B5EF4-FFF2-40B4-BE49-F238E27FC236}">
                    <a16:creationId xmlns:a16="http://schemas.microsoft.com/office/drawing/2014/main" id="{EEC338D3-3480-4DF5-8D1C-0BFC37CB8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967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2" name="Rectangle 152">
                <a:extLst>
                  <a:ext uri="{FF2B5EF4-FFF2-40B4-BE49-F238E27FC236}">
                    <a16:creationId xmlns:a16="http://schemas.microsoft.com/office/drawing/2014/main" id="{AA5A3749-BB4E-4C53-A126-6315F29B3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3967"/>
                <a:ext cx="2445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3" name="Line 153">
                <a:extLst>
                  <a:ext uri="{FF2B5EF4-FFF2-40B4-BE49-F238E27FC236}">
                    <a16:creationId xmlns:a16="http://schemas.microsoft.com/office/drawing/2014/main" id="{CF923FD0-B47F-4103-80DD-E2BADB287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" y="3967"/>
                <a:ext cx="2445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4" name="Rectangle 154">
                <a:extLst>
                  <a:ext uri="{FF2B5EF4-FFF2-40B4-BE49-F238E27FC236}">
                    <a16:creationId xmlns:a16="http://schemas.microsoft.com/office/drawing/2014/main" id="{FD1D1F09-97A1-4FD3-A58F-7A8C28934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3290"/>
                <a:ext cx="4" cy="6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5" name="Line 155">
                <a:extLst>
                  <a:ext uri="{FF2B5EF4-FFF2-40B4-BE49-F238E27FC236}">
                    <a16:creationId xmlns:a16="http://schemas.microsoft.com/office/drawing/2014/main" id="{5F1A9669-24F5-4A08-BDD6-9BA8627B8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290"/>
                <a:ext cx="1" cy="677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6" name="Rectangle 156">
                <a:extLst>
                  <a:ext uri="{FF2B5EF4-FFF2-40B4-BE49-F238E27FC236}">
                    <a16:creationId xmlns:a16="http://schemas.microsoft.com/office/drawing/2014/main" id="{DE8D81D7-82AB-4B65-A20F-5CF221024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3967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7" name="Line 157">
                <a:extLst>
                  <a:ext uri="{FF2B5EF4-FFF2-40B4-BE49-F238E27FC236}">
                    <a16:creationId xmlns:a16="http://schemas.microsoft.com/office/drawing/2014/main" id="{C6D9935F-34E9-4F9C-B749-83CA601FB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967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8" name="Line 158">
                <a:extLst>
                  <a:ext uri="{FF2B5EF4-FFF2-40B4-BE49-F238E27FC236}">
                    <a16:creationId xmlns:a16="http://schemas.microsoft.com/office/drawing/2014/main" id="{1E8C3D76-FA1E-44EF-B8AD-AA4274BE7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3967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9" name="Rectangle 159">
                <a:extLst>
                  <a:ext uri="{FF2B5EF4-FFF2-40B4-BE49-F238E27FC236}">
                    <a16:creationId xmlns:a16="http://schemas.microsoft.com/office/drawing/2014/main" id="{82BFA014-A8CB-4356-B513-0F128D952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3967"/>
                <a:ext cx="2372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0" name="Line 160">
                <a:extLst>
                  <a:ext uri="{FF2B5EF4-FFF2-40B4-BE49-F238E27FC236}">
                    <a16:creationId xmlns:a16="http://schemas.microsoft.com/office/drawing/2014/main" id="{D39131C0-34F6-458F-BC79-E6E852CF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1" y="3967"/>
                <a:ext cx="2372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1" name="Rectangle 161">
                <a:extLst>
                  <a:ext uri="{FF2B5EF4-FFF2-40B4-BE49-F238E27FC236}">
                    <a16:creationId xmlns:a16="http://schemas.microsoft.com/office/drawing/2014/main" id="{B22340B0-328A-4BEF-994D-CF1DFA1E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290"/>
                <a:ext cx="4" cy="6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2" name="Line 162">
                <a:extLst>
                  <a:ext uri="{FF2B5EF4-FFF2-40B4-BE49-F238E27FC236}">
                    <a16:creationId xmlns:a16="http://schemas.microsoft.com/office/drawing/2014/main" id="{0BB1888F-3820-4E2F-9DAB-E4E36327D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290"/>
                <a:ext cx="1" cy="677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3" name="Rectangle 163">
                <a:extLst>
                  <a:ext uri="{FF2B5EF4-FFF2-40B4-BE49-F238E27FC236}">
                    <a16:creationId xmlns:a16="http://schemas.microsoft.com/office/drawing/2014/main" id="{FB0B4393-60AE-4747-92E8-39B38A87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967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4" name="Line 164">
                <a:extLst>
                  <a:ext uri="{FF2B5EF4-FFF2-40B4-BE49-F238E27FC236}">
                    <a16:creationId xmlns:a16="http://schemas.microsoft.com/office/drawing/2014/main" id="{32AE7FCE-60AE-42B8-B3B2-EFF6A5B88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967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5" name="Line 165">
                <a:extLst>
                  <a:ext uri="{FF2B5EF4-FFF2-40B4-BE49-F238E27FC236}">
                    <a16:creationId xmlns:a16="http://schemas.microsoft.com/office/drawing/2014/main" id="{D8797BC2-A395-481D-80B4-56220556C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967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6" name="Rectangle 166">
                <a:extLst>
                  <a:ext uri="{FF2B5EF4-FFF2-40B4-BE49-F238E27FC236}">
                    <a16:creationId xmlns:a16="http://schemas.microsoft.com/office/drawing/2014/main" id="{C4903180-DF47-487E-81FA-E6AD5922B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967"/>
                <a:ext cx="4" cy="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7" name="Line 167">
                <a:extLst>
                  <a:ext uri="{FF2B5EF4-FFF2-40B4-BE49-F238E27FC236}">
                    <a16:creationId xmlns:a16="http://schemas.microsoft.com/office/drawing/2014/main" id="{65AFD8B1-3027-4728-AC1A-D2C73D462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967"/>
                <a:ext cx="4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8" name="Line 168">
                <a:extLst>
                  <a:ext uri="{FF2B5EF4-FFF2-40B4-BE49-F238E27FC236}">
                    <a16:creationId xmlns:a16="http://schemas.microsoft.com/office/drawing/2014/main" id="{21C9A448-4F23-46A0-925C-693A5C028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3967"/>
                <a:ext cx="1" cy="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358EBB-7159-40FE-BE1C-A65C8E63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7E52-C275-4574-9AF1-7469DC5377EF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5A860468-5483-4750-B3AD-7C075F67B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Range Step Tables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494E71AC-3686-44FD-A97B-52497B6B2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299" y="1697373"/>
            <a:ext cx="9753600" cy="3103227"/>
          </a:xfrm>
        </p:spPr>
        <p:txBody>
          <a:bodyPr/>
          <a:lstStyle/>
          <a:p>
            <a:r>
              <a:rPr lang="en-US" altLang="en-US" b="1" i="1">
                <a:solidFill>
                  <a:schemeClr val="tx2"/>
                </a:solidFill>
              </a:rPr>
              <a:t>Range step table</a:t>
            </a:r>
            <a:r>
              <a:rPr lang="en-US" altLang="en-US" b="1" i="1"/>
              <a:t>: </a:t>
            </a:r>
            <a:r>
              <a:rPr lang="en-US" altLang="en-US"/>
              <a:t>when you need to check to see if the code is within a particular range, rather than equal to a specific value.</a:t>
            </a:r>
          </a:p>
          <a:p>
            <a:pPr marL="0" indent="0">
              <a:buNone/>
            </a:pPr>
            <a:r>
              <a:rPr lang="en-US" altLang="en-US"/>
              <a:t> </a:t>
            </a:r>
          </a:p>
          <a:p>
            <a:r>
              <a:rPr lang="en-US" altLang="en-US"/>
              <a:t>Example: GPA between 3.0 and 4.0 inclusive, between 2.0 and 3.9 inclusive, etc. </a:t>
            </a:r>
            <a:endParaRPr lang="en-US" altLang="en-US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 autoUpdateAnimBg="0"/>
      <p:bldP spid="258051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5140AD-D4CD-4EC6-9A76-9B01234A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001C2-D3FA-407A-A33B-73737A2887F6}" type="slidenum">
              <a:rPr lang="en-US" altLang="en-US"/>
              <a:pPr/>
              <a:t>26</a:t>
            </a:fld>
            <a:endParaRPr lang="en-US" altLang="en-US" sz="1400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B86AD224-3D9F-488D-8EEC-13DD4E485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Range Step Tables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CEAA7E20-D62A-47CD-B088-E7BBDB697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10464800" cy="4648200"/>
          </a:xfrm>
        </p:spPr>
        <p:txBody>
          <a:bodyPr/>
          <a:lstStyle/>
          <a:p>
            <a:r>
              <a:rPr lang="en-US" altLang="en-US"/>
              <a:t>Just put one of the boundaries (low or high, as long as consistent) in each table entry, then use  &gt; =, &lt; = conditions instead of =.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326434-1172-4DCF-A2C4-F05E0BC2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1ABC-195B-4842-9D4A-E97F56647E60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E4E7C4C6-DD43-4BB5-BE35-49D2A8E96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3766AE02-623A-4B41-B1C3-862FF6F33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9854"/>
            <a:ext cx="10464800" cy="3009346"/>
          </a:xfrm>
        </p:spPr>
        <p:txBody>
          <a:bodyPr/>
          <a:lstStyle/>
          <a:p>
            <a:r>
              <a:rPr lang="en-US" altLang="en-US"/>
              <a:t>Indexed Tables</a:t>
            </a:r>
          </a:p>
          <a:p>
            <a:r>
              <a:rPr lang="en-US" altLang="en-US"/>
              <a:t>SEARCH, SEARCH ALL</a:t>
            </a:r>
          </a:p>
          <a:p>
            <a:r>
              <a:rPr lang="en-US" altLang="en-US"/>
              <a:t>Range Step Tables</a:t>
            </a:r>
          </a:p>
          <a:p>
            <a:pPr lvl="1"/>
            <a:endParaRPr lang="en-US" altLang="en-US" sz="8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4F262B-9255-4423-94B0-B2320717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AD68-A915-4732-BC31-FB9EC69F0F35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AFD5FE52-5DE4-4257-A8A1-58B9E213C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Tables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453CE8E-8859-42E0-B723-55385273C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66900"/>
            <a:ext cx="9677400" cy="3124200"/>
          </a:xfrm>
        </p:spPr>
        <p:txBody>
          <a:bodyPr/>
          <a:lstStyle/>
          <a:p>
            <a:r>
              <a:rPr lang="en-US" altLang="en-US"/>
              <a:t>STU-NDX is not explicitly defined in the DATA DIVISION the way a subscript would be. </a:t>
            </a:r>
          </a:p>
          <a:p>
            <a:r>
              <a:rPr lang="en-US" altLang="en-US"/>
              <a:t>COBOL takes care of setting up storage space somewhere for the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B331AD-5939-4D36-AE8E-AEF9186F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DA89-0D0D-406E-AA65-3A11D062A9BC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212994" name="Rectangle 1026">
            <a:extLst>
              <a:ext uri="{FF2B5EF4-FFF2-40B4-BE49-F238E27FC236}">
                <a16:creationId xmlns:a16="http://schemas.microsoft.com/office/drawing/2014/main" id="{38A1BDCC-DDE5-46E5-A81D-8322DE2E4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Tables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2995" name="Rectangle 1027">
            <a:extLst>
              <a:ext uri="{FF2B5EF4-FFF2-40B4-BE49-F238E27FC236}">
                <a16:creationId xmlns:a16="http://schemas.microsoft.com/office/drawing/2014/main" id="{45D5AAC8-5DD1-4316-B105-A034B68C0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982200" cy="3429000"/>
          </a:xfrm>
        </p:spPr>
        <p:txBody>
          <a:bodyPr/>
          <a:lstStyle/>
          <a:p>
            <a:r>
              <a:rPr lang="en-US" altLang="en-US"/>
              <a:t>Cannot use standard arithmetic (ADD, SUBTRACT, etc.) or MOVE to manipulate an index the way you would to manipulate a subscript. </a:t>
            </a:r>
          </a:p>
          <a:p>
            <a:r>
              <a:rPr lang="en-US" altLang="en-US"/>
              <a:t>Instead, you must use a SET statement whenever working with an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06157B-2764-485A-9245-0EC7E598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C75-1A29-467F-84F1-C6AA07DAE775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C9CB2D1B-7A00-4C6A-819B-68FBF31E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SET Statement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A8595FF-D3AD-4C14-B8F7-5AA3D2266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Format 1 works like a MOVE:</a:t>
            </a:r>
            <a:endParaRPr lang="en-US" altLang="en-US" b="1" i="1"/>
          </a:p>
          <a:p>
            <a:pPr lvl="2">
              <a:buFontTx/>
              <a:buNone/>
            </a:pP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altLang="en-US" sz="2800"/>
              <a:t>  name1/index-name1…</a:t>
            </a:r>
          </a:p>
          <a:p>
            <a:pPr lvl="2">
              <a:buFontTx/>
              <a:buNone/>
            </a:pP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altLang="en-US" sz="2800"/>
              <a:t> name2/index-name2/integer.</a:t>
            </a:r>
            <a:endParaRPr lang="en-US" altLang="en-US"/>
          </a:p>
          <a:p>
            <a:r>
              <a:rPr lang="en-US" altLang="en-US"/>
              <a:t>Examples: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SET  </a:t>
            </a:r>
            <a:r>
              <a:rPr lang="en-US" altLang="en-US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MY-INDEX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TO 8.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SET  </a:t>
            </a:r>
            <a:r>
              <a:rPr lang="en-US" altLang="en-US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MY-INDEX-1</a:t>
            </a:r>
            <a:r>
              <a:rPr lang="en-US" altLang="en-US" i="1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en-US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MY-INDEX-2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TO  3.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SET  </a:t>
            </a:r>
            <a:r>
              <a:rPr lang="en-US" altLang="en-US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MY-INDEX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  TO  MY-NUM.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	SET  MY-NUM  TO  </a:t>
            </a:r>
            <a:r>
              <a:rPr lang="en-US" altLang="en-US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MY-INDEX</a:t>
            </a: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 advAuto="0"/>
      <p:bldP spid="1576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EE79A6-2F5F-4A05-A9BB-7285A18D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ABD3-0509-4157-97ED-C421B9F39C66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65F8AAE7-5568-49DA-9F62-7F905517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SET Statement 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00AE698-9056-49F0-9597-94A783A9A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494" y="1828800"/>
            <a:ext cx="10464800" cy="3429000"/>
          </a:xfrm>
        </p:spPr>
        <p:txBody>
          <a:bodyPr/>
          <a:lstStyle/>
          <a:p>
            <a:r>
              <a:rPr lang="en-US" altLang="en-US"/>
              <a:t>Format 2 works like arithmetic statements:</a:t>
            </a:r>
            <a:endParaRPr lang="en-US" altLang="en-US" b="1" i="1"/>
          </a:p>
          <a:p>
            <a:pPr lvl="1">
              <a:buFontTx/>
              <a:buNone/>
            </a:pPr>
            <a:r>
              <a:rPr lang="en-US" altLang="en-US"/>
              <a:t>SET index1  index2…  UP BY/DOWN BY  name1/integer.</a:t>
            </a:r>
          </a:p>
          <a:p>
            <a:r>
              <a:rPr lang="en-US" altLang="en-US"/>
              <a:t>Examples:</a:t>
            </a:r>
          </a:p>
          <a:p>
            <a:pPr lvl="1">
              <a:buFontTx/>
              <a:buNone/>
            </a:pPr>
            <a:r>
              <a:rPr lang="en-US" altLang="en-US"/>
              <a:t>SET  </a:t>
            </a:r>
            <a:r>
              <a:rPr lang="en-US" altLang="en-US" i="1">
                <a:solidFill>
                  <a:schemeClr val="tx2"/>
                </a:solidFill>
              </a:rPr>
              <a:t>MY-INDEX</a:t>
            </a:r>
            <a:r>
              <a:rPr lang="en-US" altLang="en-US"/>
              <a:t>  UP  BY  4.</a:t>
            </a:r>
          </a:p>
          <a:p>
            <a:pPr lvl="1">
              <a:buFontTx/>
              <a:buNone/>
            </a:pPr>
            <a:r>
              <a:rPr lang="en-US" altLang="en-US"/>
              <a:t>SET  </a:t>
            </a:r>
            <a:r>
              <a:rPr lang="en-US" altLang="en-US" i="1">
                <a:solidFill>
                  <a:schemeClr val="tx2"/>
                </a:solidFill>
              </a:rPr>
              <a:t>MY-INDEX</a:t>
            </a:r>
            <a:r>
              <a:rPr lang="en-US" altLang="en-US"/>
              <a:t>  DOWN  BY  MY-NUM.</a:t>
            </a:r>
          </a:p>
          <a:p>
            <a:pPr lvl="1">
              <a:buFontTx/>
              <a:buNone/>
            </a:pPr>
            <a:r>
              <a:rPr lang="en-US" altLang="en-US"/>
              <a:t>SET  </a:t>
            </a:r>
            <a:r>
              <a:rPr lang="en-US" altLang="en-US" i="1">
                <a:solidFill>
                  <a:schemeClr val="tx2"/>
                </a:solidFill>
              </a:rPr>
              <a:t>MY-INDEX-1  MY-INDEX-2</a:t>
            </a:r>
            <a:r>
              <a:rPr lang="en-US" altLang="en-US"/>
              <a:t>  UP BY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A792C5-184A-4D08-99A2-4EFE216A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5B60-97C4-4EE5-8296-82CBE8DB9950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FD59A4EB-ABF9-4E56-B031-E4AE6885E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SET Statement 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242E55DE-8478-4FF9-9DD5-6C35D8997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10464800" cy="2286000"/>
          </a:xfrm>
        </p:spPr>
        <p:txBody>
          <a:bodyPr/>
          <a:lstStyle/>
          <a:p>
            <a:r>
              <a:rPr lang="en-US" altLang="en-US"/>
              <a:t>There must be at least one index name somewhere in the SET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1078AD-A27B-4BF4-B38B-320F3A9A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AD95-E615-41CB-80D9-2A57BA6484D7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8D872A95-92CF-48BC-A23E-AABC9E5E0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PERFORM VARYING and Indexed Tables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D535F46B-12C1-421A-B6D0-B7A7496F2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6725"/>
            <a:ext cx="10464800" cy="3962400"/>
          </a:xfrm>
        </p:spPr>
        <p:txBody>
          <a:bodyPr/>
          <a:lstStyle/>
          <a:p>
            <a:r>
              <a:rPr lang="en-US" altLang="en-US"/>
              <a:t>PERFORM VARYING works the same for indexes as it does for subscripts...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  <a:ea typeface="Source Code Pro" panose="020B0509030403020204" pitchFamily="49" charset="0"/>
              </a:rPr>
              <a:t>PERFORM  200-PROCESS-TABLE</a:t>
            </a:r>
          </a:p>
          <a:p>
            <a:pPr lvl="2">
              <a:buFontTx/>
              <a:buNone/>
            </a:pP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VARYING  </a:t>
            </a:r>
            <a:r>
              <a:rPr lang="en-US" altLang="en-US" sz="2800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STU-NDX</a:t>
            </a: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  FROM  1  BY  1</a:t>
            </a:r>
          </a:p>
          <a:p>
            <a:pPr lvl="2">
              <a:buFontTx/>
              <a:buNone/>
            </a:pP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UNTIL  </a:t>
            </a:r>
            <a:r>
              <a:rPr lang="en-US" altLang="en-US" sz="2800" i="1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STU-NDX</a:t>
            </a:r>
            <a:r>
              <a:rPr lang="en-US" altLang="en-US" sz="2800">
                <a:latin typeface="Source Code Pro" panose="020B0509030403020204" pitchFamily="49" charset="0"/>
                <a:ea typeface="Source Code Pro" panose="020B0509030403020204" pitchFamily="49" charset="0"/>
              </a:rPr>
              <a:t>  &gt;  9.</a:t>
            </a:r>
            <a:endParaRPr lang="en-US" altLang="en-US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autoUpdateAnimBg="0" advAuto="0"/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686E3C-129C-4B53-9278-29FDCBC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CD79-7A97-40EA-8D9B-826839321271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7967A277-7C7A-4416-A981-CC4CFB93D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Internal Storage of Indexes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7C654C1-9378-4627-A42B-3D6EABDDA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43100"/>
            <a:ext cx="10210800" cy="2971800"/>
          </a:xfrm>
        </p:spPr>
        <p:txBody>
          <a:bodyPr/>
          <a:lstStyle/>
          <a:p>
            <a:r>
              <a:rPr lang="en-US" altLang="en-US"/>
              <a:t>Indexes are stored internally in a different format than subscripts are.</a:t>
            </a:r>
          </a:p>
          <a:p>
            <a:endParaRPr lang="en-US" altLang="en-US"/>
          </a:p>
          <a:p>
            <a:r>
              <a:rPr lang="en-US" altLang="en-US"/>
              <a:t>A subscript stores an occurrence number, like 1-12 for the months. </a:t>
            </a:r>
          </a:p>
          <a:p>
            <a:pPr lvl="1"/>
            <a:r>
              <a:rPr lang="en-US" altLang="en-US"/>
              <a:t>What you MOVEd to the subscript is what is stored.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 autoUpdateAnimBg="0" advAuto="0"/>
      <p:bldP spid="214019" grpId="0" build="p" bldLvl="2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15</TotalTime>
  <Words>1301</Words>
  <Application>Microsoft Office PowerPoint</Application>
  <PresentationFormat>Widescreen</PresentationFormat>
  <Paragraphs>216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Source Code Pro</vt:lpstr>
      <vt:lpstr>Times New Roman</vt:lpstr>
      <vt:lpstr>Calibri</vt:lpstr>
      <vt:lpstr>Arial</vt:lpstr>
      <vt:lpstr>1_Office Theme</vt:lpstr>
      <vt:lpstr>CSCI 465  7. COBOL Tables - Indexed Tables  (CSCI 250 Slides)</vt:lpstr>
      <vt:lpstr>Indexed Tables</vt:lpstr>
      <vt:lpstr>Indexed Tables</vt:lpstr>
      <vt:lpstr>Indexed Tables</vt:lpstr>
      <vt:lpstr>SET Statement</vt:lpstr>
      <vt:lpstr>SET Statement </vt:lpstr>
      <vt:lpstr>SET Statement </vt:lpstr>
      <vt:lpstr>PERFORM VARYING and Indexed Tables</vt:lpstr>
      <vt:lpstr>Internal Storage of Indexes</vt:lpstr>
      <vt:lpstr>Internal Storage of Indexes</vt:lpstr>
      <vt:lpstr>Internal Storage of Indexes</vt:lpstr>
      <vt:lpstr>Internal Storage of Indexes</vt:lpstr>
      <vt:lpstr>Indexing versus Subscripting</vt:lpstr>
      <vt:lpstr>Indexing versus Subscripting</vt:lpstr>
      <vt:lpstr>Automated Search Techniques</vt:lpstr>
      <vt:lpstr>SEARCH Statement</vt:lpstr>
      <vt:lpstr>SEARCH Statement</vt:lpstr>
      <vt:lpstr>SEARCH ALL Statement</vt:lpstr>
      <vt:lpstr>SEARCH Statement</vt:lpstr>
      <vt:lpstr>SEARCH ALL Statement</vt:lpstr>
      <vt:lpstr>SEARCH ALL statement</vt:lpstr>
      <vt:lpstr>SEARCH ALL Statement</vt:lpstr>
      <vt:lpstr>SEARCH ALL Statement</vt:lpstr>
      <vt:lpstr>SEARCH versus SEARCH  ALL</vt:lpstr>
      <vt:lpstr>Range Step Tables</vt:lpstr>
      <vt:lpstr>Range Step Tables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7. COBOL Tables II  by Geoffrey Decker</dc:title>
  <dc:creator>Geoffrey Decker</dc:creator>
  <cp:lastModifiedBy>Geoffrey Decker</cp:lastModifiedBy>
  <cp:revision>5</cp:revision>
  <dcterms:created xsi:type="dcterms:W3CDTF">2020-11-21T01:39:09Z</dcterms:created>
  <dcterms:modified xsi:type="dcterms:W3CDTF">2020-11-21T02:03:21Z</dcterms:modified>
</cp:coreProperties>
</file>