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58" r:id="rId1"/>
  </p:sldMasterIdLst>
  <p:notesMasterIdLst>
    <p:notesMasterId r:id="rId54"/>
  </p:notesMasterIdLst>
  <p:handoutMasterIdLst>
    <p:handoutMasterId r:id="rId55"/>
  </p:handoutMasterIdLst>
  <p:sldIdLst>
    <p:sldId id="271" r:id="rId2"/>
    <p:sldId id="315" r:id="rId3"/>
    <p:sldId id="316" r:id="rId4"/>
    <p:sldId id="307" r:id="rId5"/>
    <p:sldId id="317" r:id="rId6"/>
    <p:sldId id="308" r:id="rId7"/>
    <p:sldId id="309" r:id="rId8"/>
    <p:sldId id="310" r:id="rId9"/>
    <p:sldId id="331" r:id="rId10"/>
    <p:sldId id="311" r:id="rId11"/>
    <p:sldId id="312" r:id="rId12"/>
    <p:sldId id="257" r:id="rId13"/>
    <p:sldId id="319" r:id="rId14"/>
    <p:sldId id="258" r:id="rId15"/>
    <p:sldId id="259" r:id="rId16"/>
    <p:sldId id="260" r:id="rId17"/>
    <p:sldId id="322" r:id="rId18"/>
    <p:sldId id="262" r:id="rId19"/>
    <p:sldId id="263" r:id="rId20"/>
    <p:sldId id="264" r:id="rId21"/>
    <p:sldId id="265" r:id="rId22"/>
    <p:sldId id="266" r:id="rId23"/>
    <p:sldId id="268" r:id="rId24"/>
    <p:sldId id="269" r:id="rId25"/>
    <p:sldId id="313" r:id="rId26"/>
    <p:sldId id="330" r:id="rId27"/>
    <p:sldId id="329" r:id="rId28"/>
    <p:sldId id="314" r:id="rId29"/>
    <p:sldId id="273" r:id="rId30"/>
    <p:sldId id="274" r:id="rId31"/>
    <p:sldId id="323" r:id="rId32"/>
    <p:sldId id="324" r:id="rId33"/>
    <p:sldId id="277" r:id="rId34"/>
    <p:sldId id="278" r:id="rId35"/>
    <p:sldId id="280" r:id="rId36"/>
    <p:sldId id="325" r:id="rId37"/>
    <p:sldId id="282" r:id="rId38"/>
    <p:sldId id="326" r:id="rId39"/>
    <p:sldId id="283" r:id="rId40"/>
    <p:sldId id="284" r:id="rId41"/>
    <p:sldId id="327" r:id="rId42"/>
    <p:sldId id="285" r:id="rId43"/>
    <p:sldId id="286" r:id="rId44"/>
    <p:sldId id="287" r:id="rId45"/>
    <p:sldId id="328" r:id="rId46"/>
    <p:sldId id="291" r:id="rId47"/>
    <p:sldId id="293" r:id="rId48"/>
    <p:sldId id="294" r:id="rId49"/>
    <p:sldId id="295" r:id="rId50"/>
    <p:sldId id="302" r:id="rId51"/>
    <p:sldId id="303" r:id="rId52"/>
    <p:sldId id="304" r:id="rId53"/>
  </p:sldIdLst>
  <p:sldSz cx="12192000" cy="6858000"/>
  <p:notesSz cx="6858000" cy="9144000"/>
  <p:embeddedFontLs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Source Code Pro" panose="020B0509030403020204" pitchFamily="49" charset="0"/>
      <p:regular r:id="rId60"/>
      <p:bold r:id="rId61"/>
      <p:italic r:id="rId62"/>
      <p:boldItalic r:id="rId6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F0000"/>
    <a:srgbClr val="BF2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86218" autoAdjust="0"/>
  </p:normalViewPr>
  <p:slideViewPr>
    <p:cSldViewPr>
      <p:cViewPr varScale="1">
        <p:scale>
          <a:sx n="114" d="100"/>
          <a:sy n="114" d="100"/>
        </p:scale>
        <p:origin x="696" y="102"/>
      </p:cViewPr>
      <p:guideLst>
        <p:guide orient="horz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53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63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A00E0-8A82-468F-9B2B-F8EB4AB6399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D65-DA11-4126-9556-9310B8956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7AD5-1E06-481F-9C05-C3A40CB42C63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22EF-CF13-4EA3-BA93-BBE40C15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1194329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3733800"/>
            <a:ext cx="10566400" cy="1219200"/>
          </a:xfrm>
        </p:spPr>
        <p:txBody>
          <a:bodyPr anchor="b"/>
          <a:lstStyle>
            <a:lvl1pPr algn="ctr">
              <a:defRPr sz="3600">
                <a:solidFill>
                  <a:srgbClr val="AF0000"/>
                </a:solidFill>
                <a:latin typeface="+mj-lt"/>
                <a:ea typeface="Roboto Slab" pitchFamily="2" charset="0"/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34240"/>
            <a:ext cx="87376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23" y="574621"/>
            <a:ext cx="3590954" cy="28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4648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Murach’s Mainframe COBOL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905000"/>
            <a:ext cx="10138129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Murach’s Mainframe COBOL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95400"/>
            <a:ext cx="1016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AF0000"/>
                </a:solidFill>
              </a:defRPr>
            </a:lvl1pPr>
          </a:lstStyle>
          <a:p>
            <a:pPr lvl="0"/>
            <a:r>
              <a:rPr lang="en-US" dirty="0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57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1"/>
            <a:ext cx="5384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1"/>
            <a:ext cx="5384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Murach’s Mainframe COBOL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5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Murach’s Mainframe COBOL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9600" y="35814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197600" y="35814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2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219200"/>
            <a:ext cx="512731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858962"/>
            <a:ext cx="51273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8568" y="1219200"/>
            <a:ext cx="508423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8568" y="1858962"/>
            <a:ext cx="50842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Murach’s Mainframe COBOL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Murach’s Mainframe COBOL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Murach’s Mainframe COBOL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05800" y="6324601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Murach’s Mainframe COBOL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7063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© Geoffrey D. Decker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55200" y="632460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304800"/>
            <a:ext cx="756994" cy="132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6" r:id="rId3"/>
    <p:sldLayoutId id="2147483661" r:id="rId4"/>
    <p:sldLayoutId id="2147483665" r:id="rId5"/>
    <p:sldLayoutId id="2147483662" r:id="rId6"/>
    <p:sldLayoutId id="2147483663" r:id="rId7"/>
    <p:sldLayoutId id="2147483664" r:id="rId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3810000"/>
            <a:ext cx="10566400" cy="2383631"/>
          </a:xfrm>
        </p:spPr>
        <p:txBody>
          <a:bodyPr/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>
                <a:solidFill>
                  <a:schemeClr val="tx1"/>
                </a:solidFill>
              </a:rPr>
              <a:t>CSCI 465</a:t>
            </a:r>
            <a:br>
              <a:rPr lang="en-US" sz="2800"/>
            </a:br>
            <a:br>
              <a:rPr lang="en-US" sz="2800"/>
            </a:br>
            <a:r>
              <a:rPr lang="en-US"/>
              <a:t>7. COBOL Tables</a:t>
            </a:r>
            <a:br>
              <a:rPr lang="en-US" sz="2800"/>
            </a:br>
            <a:br>
              <a:rPr lang="en-US" sz="2800"/>
            </a:br>
            <a:r>
              <a:rPr lang="en-US" sz="2400">
                <a:solidFill>
                  <a:schemeClr val="tx1"/>
                </a:solidFill>
              </a:rPr>
              <a:t>by Geoffrey D. Decker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96C750-234F-4005-85B6-22B2C91F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B5A20-190C-44B6-9130-0B90DADC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43D2E8-69A2-4C8A-AEA4-133BE5B2BA79}"/>
              </a:ext>
            </a:extLst>
          </p:cNvPr>
          <p:cNvSpPr txBox="1"/>
          <p:nvPr/>
        </p:nvSpPr>
        <p:spPr>
          <a:xfrm>
            <a:off x="533400" y="381000"/>
            <a:ext cx="97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Code Defining a Table with Constant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E154D0-2454-4253-B533-E2D1363BA8F4}"/>
              </a:ext>
            </a:extLst>
          </p:cNvPr>
          <p:cNvSpPr txBox="1"/>
          <p:nvPr/>
        </p:nvSpPr>
        <p:spPr>
          <a:xfrm>
            <a:off x="609600" y="1371600"/>
            <a:ext cx="10515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00FF"/>
                </a:solidFill>
                <a:latin typeface="+mj-lt"/>
              </a:rPr>
              <a:t>Using </a:t>
            </a:r>
            <a:r>
              <a:rPr lang="en-US" sz="2400" b="1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REDEFINES</a:t>
            </a:r>
            <a:r>
              <a:rPr lang="en-US" sz="2400" b="1">
                <a:solidFill>
                  <a:srgbClr val="0000FF"/>
                </a:solidFill>
                <a:latin typeface="+mj-lt"/>
              </a:rPr>
              <a:t>:</a:t>
            </a:r>
          </a:p>
          <a:p>
            <a:endParaRPr lang="en-US" sz="1400" b="1">
              <a:latin typeface="+mj-lt"/>
            </a:endParaRPr>
          </a:p>
          <a:p>
            <a:r>
              <a:rPr lang="en-US" sz="2000">
                <a:latin typeface="Source Code Pro" panose="020B0509030403020204" pitchFamily="49" charset="0"/>
                <a:ea typeface="Source Code Pro" panose="020B0509030403020204" pitchFamily="49" charset="0"/>
              </a:rPr>
              <a:t>01  PRICE-TABLE-VALUES.</a:t>
            </a:r>
            <a:br>
              <a:rPr lang="en-US" sz="20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000">
                <a:latin typeface="Source Code Pro" panose="020B0509030403020204" pitchFamily="49" charset="0"/>
                <a:ea typeface="Source Code Pro" panose="020B0509030403020204" pitchFamily="49" charset="0"/>
              </a:rPr>
              <a:t>    05  FILLER             PIC 9(3)      VALUE '101'.</a:t>
            </a:r>
            <a:br>
              <a:rPr lang="en-US" sz="20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000">
                <a:latin typeface="Source Code Pro" panose="020B0509030403020204" pitchFamily="49" charset="0"/>
                <a:ea typeface="Source Code Pro" panose="020B0509030403020204" pitchFamily="49" charset="0"/>
              </a:rPr>
              <a:t>    05  FILLER             PIC S99V99    VALUE +12.50.</a:t>
            </a:r>
            <a:br>
              <a:rPr lang="en-US" sz="20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000">
                <a:latin typeface="Source Code Pro" panose="020B0509030403020204" pitchFamily="49" charset="0"/>
                <a:ea typeface="Source Code Pro" panose="020B0509030403020204" pitchFamily="49" charset="0"/>
              </a:rPr>
              <a:t>    .</a:t>
            </a:r>
            <a:br>
              <a:rPr lang="en-US" sz="20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000">
                <a:latin typeface="Source Code Pro" panose="020B0509030403020204" pitchFamily="49" charset="0"/>
                <a:ea typeface="Source Code Pro" panose="020B0509030403020204" pitchFamily="49" charset="0"/>
              </a:rPr>
              <a:t>    .</a:t>
            </a:r>
            <a:br>
              <a:rPr lang="en-US" sz="20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000">
                <a:latin typeface="Source Code Pro" panose="020B0509030403020204" pitchFamily="49" charset="0"/>
                <a:ea typeface="Source Code Pro" panose="020B0509030403020204" pitchFamily="49" charset="0"/>
              </a:rPr>
              <a:t>    05  FILLER             PIC 9(3)      VALUE '351'.</a:t>
            </a:r>
            <a:br>
              <a:rPr lang="en-US" sz="20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000">
                <a:latin typeface="Source Code Pro" panose="020B0509030403020204" pitchFamily="49" charset="0"/>
                <a:ea typeface="Source Code Pro" panose="020B0509030403020204" pitchFamily="49" charset="0"/>
              </a:rPr>
              <a:t>    05  FILLER             PIC S99V99    VALUE +.35.</a:t>
            </a:r>
            <a:br>
              <a:rPr lang="en-US" sz="20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US" sz="20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000">
                <a:latin typeface="Source Code Pro" panose="020B0509030403020204" pitchFamily="49" charset="0"/>
                <a:ea typeface="Source Code Pro" panose="020B0509030403020204" pitchFamily="49" charset="0"/>
              </a:rPr>
              <a:t>01  PRICE-TABLE REDEFINES PRICE-TABLE-VALUES.</a:t>
            </a:r>
            <a:br>
              <a:rPr lang="en-US" sz="20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000">
                <a:latin typeface="Source Code Pro" panose="020B0509030403020204" pitchFamily="49" charset="0"/>
                <a:ea typeface="Source Code Pro" panose="020B0509030403020204" pitchFamily="49" charset="0"/>
              </a:rPr>
              <a:t>    05  PRICE-ENTRY        OCCURS 16.</a:t>
            </a:r>
            <a:br>
              <a:rPr lang="en-US" sz="20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000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TBL-ITEM-NBR   PIC 9(3).</a:t>
            </a:r>
            <a:br>
              <a:rPr lang="en-US" sz="20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000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TBL-ITEM-PRC   PIC S9(3)V99.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40217-9DCB-4416-89F6-0FEAD9D3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6F9A7-3E08-4A26-A907-A8BDD83A4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24E2514-683F-4713-8E49-CE06E520A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23812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652FE261-DFAD-4360-A481-1804FB71ED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046473"/>
              </p:ext>
            </p:extLst>
          </p:nvPr>
        </p:nvGraphicFramePr>
        <p:xfrm>
          <a:off x="1333500" y="4508500"/>
          <a:ext cx="76962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r:id="rId3" imgW="4250436" imgH="542544" progId="Visio.Drawing.5">
                  <p:embed/>
                </p:oleObj>
              </mc:Choice>
              <mc:Fallback>
                <p:oleObj r:id="rId3" imgW="4250436" imgH="542544" progId="Visio.Drawing.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4508500"/>
                        <a:ext cx="7696200" cy="911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>
            <a:extLst>
              <a:ext uri="{FF2B5EF4-FFF2-40B4-BE49-F238E27FC236}">
                <a16:creationId xmlns:a16="http://schemas.microsoft.com/office/drawing/2014/main" id="{975CD3E0-A897-468B-A7C6-2D7317B9C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1636633"/>
            <a:ext cx="101600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MOVE MONTH-NAME (6) TO OUT-MONTH-NAME.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endParaRPr kumimoji="0" lang="en-US" altLang="en-US" sz="2400" i="0" u="none" strike="noStrike" cap="none" normalizeH="0" baseline="0">
              <a:ln>
                <a:noFill/>
              </a:ln>
              <a:effectLst/>
              <a:latin typeface="Source Code Pro" panose="020B0509030403020204" pitchFamily="49" charset="0"/>
              <a:ea typeface="Source Code Pro" panose="020B0509030403020204" pitchFamily="49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COMPUTE LINE-ITEM-EXTENSION ROUNDED 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2400" i="0" u="none" strike="noStrike" cap="none" normalizeH="0" baseline="0">
                <a:ln>
                  <a:noFill/>
                </a:ln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    TR-QUANTITY * TBL-ITEM-PRC (PRICE-TBL-SUB).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endParaRPr lang="en-US" altLang="en-US" sz="2400">
              <a:latin typeface="Source Code Pro" panose="020B0509030403020204" pitchFamily="49" charset="0"/>
              <a:ea typeface="Source Code Pro" panose="020B0509030403020204" pitchFamily="49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MOVE MONTH-NAME (MONTH-SUB – 1) TO OUT-MONTH-NAME.</a:t>
            </a:r>
            <a:endParaRPr kumimoji="0" lang="en-US" altLang="en-US" sz="2400" i="0" u="none" strike="noStrike" cap="none" normalizeH="0" baseline="0">
              <a:ln>
                <a:noFill/>
              </a:ln>
              <a:effectLst/>
              <a:latin typeface="Source Code Pro" panose="020B0509030403020204" pitchFamily="49" charset="0"/>
              <a:ea typeface="Source Code Pro" panose="020B0509030403020204" pitchFamily="49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6B8F5A-2364-433A-A823-83F3F4C35AA7}"/>
              </a:ext>
            </a:extLst>
          </p:cNvPr>
          <p:cNvSpPr txBox="1"/>
          <p:nvPr/>
        </p:nvSpPr>
        <p:spPr>
          <a:xfrm>
            <a:off x="508000" y="381000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Syntax for Referencing a Single Table Entry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5DE01F-3B69-422D-BC5A-CAC4C941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7083A-F691-43F5-9EED-90325341E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B53D5-7D97-46D3-B67F-32EFA47AC16E}"/>
              </a:ext>
            </a:extLst>
          </p:cNvPr>
          <p:cNvSpPr txBox="1"/>
          <p:nvPr/>
        </p:nvSpPr>
        <p:spPr>
          <a:xfrm>
            <a:off x="714695" y="1557971"/>
            <a:ext cx="100584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You can refer to table entries using subscripts, occurrence numbers, or relative subscripting.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A </a:t>
            </a:r>
            <a:r>
              <a:rPr lang="en-US" sz="2800" i="1">
                <a:latin typeface="+mj-lt"/>
              </a:rPr>
              <a:t>subscript</a:t>
            </a:r>
            <a:r>
              <a:rPr lang="en-US" sz="2800">
                <a:latin typeface="+mj-lt"/>
              </a:rPr>
              <a:t> is a field that contains an </a:t>
            </a:r>
            <a:r>
              <a:rPr lang="en-US" sz="2800" i="1">
                <a:latin typeface="+mj-lt"/>
              </a:rPr>
              <a:t>occurrence number</a:t>
            </a:r>
            <a:r>
              <a:rPr lang="en-US" sz="2800">
                <a:latin typeface="+mj-lt"/>
              </a:rPr>
              <a:t>, which indicates the occurrence of the field you want to refer to.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A subscript must be defined as an integer, and it should be defined with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BINARY SYNC</a:t>
            </a:r>
            <a:r>
              <a:rPr lang="en-US" sz="2800">
                <a:latin typeface="+mj-lt"/>
              </a:rPr>
              <a:t> usage for efficiency.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You can use </a:t>
            </a:r>
            <a:r>
              <a:rPr lang="en-US" sz="2800" i="1">
                <a:latin typeface="+mj-lt"/>
              </a:rPr>
              <a:t>relative subscripts</a:t>
            </a:r>
            <a:r>
              <a:rPr lang="en-US" sz="2800">
                <a:latin typeface="+mj-lt"/>
              </a:rPr>
              <a:t> to increase or decrease a subscript value by a literal value when you refer to a table entry.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A4E2C-EF32-4752-8F10-D584B0E0B81C}"/>
              </a:ext>
            </a:extLst>
          </p:cNvPr>
          <p:cNvSpPr txBox="1"/>
          <p:nvPr/>
        </p:nvSpPr>
        <p:spPr>
          <a:xfrm>
            <a:off x="609600" y="381000"/>
            <a:ext cx="967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Referring to a Table Entry Using Subscripts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5DE01F-3B69-422D-BC5A-CAC4C941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7083A-F691-43F5-9EED-90325341E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B53D5-7D97-46D3-B67F-32EFA47AC16E}"/>
              </a:ext>
            </a:extLst>
          </p:cNvPr>
          <p:cNvSpPr txBox="1"/>
          <p:nvPr/>
        </p:nvSpPr>
        <p:spPr>
          <a:xfrm>
            <a:off x="838200" y="1600200"/>
            <a:ext cx="10058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You can use these techniques to refer to a group field or an individual field.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You can use the same subscript to refer to entries in two or more tables, and you can use two or more subscripts to refer to the entries in a single table.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0903A-45A4-4690-8054-A43C1E1E8253}"/>
              </a:ext>
            </a:extLst>
          </p:cNvPr>
          <p:cNvSpPr txBox="1"/>
          <p:nvPr/>
        </p:nvSpPr>
        <p:spPr>
          <a:xfrm>
            <a:off x="609600" y="38100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Referring to a Table Entry Using Subscripts (cont.)</a:t>
            </a:r>
          </a:p>
        </p:txBody>
      </p:sp>
    </p:spTree>
    <p:extLst>
      <p:ext uri="{BB962C8B-B14F-4D97-AF65-F5344CB8AC3E}">
        <p14:creationId xmlns:p14="http://schemas.microsoft.com/office/powerpoint/2010/main" val="214913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625D00-E3EA-4F0B-A72C-1BBE412E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D8BA6-5686-4439-A0E2-14E291736377}"/>
              </a:ext>
            </a:extLst>
          </p:cNvPr>
          <p:cNvSpPr txBox="1"/>
          <p:nvPr/>
        </p:nvSpPr>
        <p:spPr>
          <a:xfrm>
            <a:off x="609600" y="369011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Code to Load a One-Dimensional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4A6F17-B714-4DF7-B404-11BE09EA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EA808-5EF6-443C-92B3-B696B764EBB2}"/>
              </a:ext>
            </a:extLst>
          </p:cNvPr>
          <p:cNvSpPr txBox="1"/>
          <p:nvPr/>
        </p:nvSpPr>
        <p:spPr>
          <a:xfrm>
            <a:off x="1447800" y="1384796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WORKING-STORAGE SECTION.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  FLAGS.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EOF-FLAG                PIC X   VALUE 'N'.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  SUBSCRIPTS.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PRICE-TBL-SUB           PIC S99 BINARY SYNC VALUE 0.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  PRICE-TABLE.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PRICE-ENTRY             OCCURS 16.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TBL-ITEM-NBR        PIC 9(5)      VALUE 0.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TBL-ITEM-PRC        PIC S9(4)V99  VALUE 0.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  PRICE-RECORD.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IN-ITEM-NBR             PIC 9(5).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IN-ITEM-PRC             PIC S9(4)V99.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389106-3909-4F1B-BFF4-D63439AF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CA314C0-D48C-40F6-A9A3-160AF458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2C0B32-9E18-4BFA-85AE-E2C4D6A9F4FB}"/>
              </a:ext>
            </a:extLst>
          </p:cNvPr>
          <p:cNvSpPr txBox="1"/>
          <p:nvPr/>
        </p:nvSpPr>
        <p:spPr>
          <a:xfrm>
            <a:off x="609600" y="381000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Code to Load a One-Dimensional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49EA33-2DCD-4AB9-9A63-B6062A17E529}"/>
              </a:ext>
            </a:extLst>
          </p:cNvPr>
          <p:cNvSpPr txBox="1"/>
          <p:nvPr/>
        </p:nvSpPr>
        <p:spPr>
          <a:xfrm>
            <a:off x="800100" y="1246288"/>
            <a:ext cx="9982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0100-LOAD-PRICE-TABLE.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READ PRICE-FILE INTO PRICE-RECORD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AT END MOVE 'Y' TO EOF-FLAG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END-READ.</a:t>
            </a:r>
          </a:p>
          <a:p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PERFORM VARYING PRICE-TBL-SUB FROM 1 BY 1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UNTIL PRICE-TBL-SUB &gt; 16 OR EOF-FLAG = 'Y'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MOVE IN-ITEM-NBR TO TBL-ITEM-NBR (PRICE-TBL-SUB)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MOVE IN-ITEM-PRC TO TBL-ITEM-PRC (PRICE-TBL-SUB)</a:t>
            </a:r>
          </a:p>
          <a:p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READ PRICE-FILE INTO PRICE-RECORD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AT END MOVE 'Y' TO EOF-FLAG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END-READ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END-PERFORM.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0100-EXIT. EXIT.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658BB-236C-4D66-B334-DC4A7092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D15BF-33EA-4373-95FC-9509FA05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FA5D9-D3DC-409F-89D9-B2608709BC01}"/>
              </a:ext>
            </a:extLst>
          </p:cNvPr>
          <p:cNvSpPr txBox="1"/>
          <p:nvPr/>
        </p:nvSpPr>
        <p:spPr>
          <a:xfrm>
            <a:off x="952500" y="1411227"/>
            <a:ext cx="10287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WORKING-STORAGE SECTION.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endParaRPr lang="en-US" sz="16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01  SUBSCRIPTS.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05  PRICE-TBL-SUB          PIC S99 BINARY SYNC VALUE 0.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01  PRICE-TABLE.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05  PRICE-ENTRY            OCCURS 16.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TBL-ITEM-NBR       PIC 9(5)      VALUE 0.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TBL-ITEM-PRC       PIC S9(4)V99  VALUE 0.</a:t>
            </a:r>
          </a:p>
          <a:p>
            <a:endParaRPr lang="en-US" sz="16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01  WORK-FIELDS.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05  UNIT-PRC               PIC S9(4)V99.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01  TRANSACTION-RECORD.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05  TR-REFERENCE-CODE      PIC X(6).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05  TR-REFERENCE-DTE       PIC X(8).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05  TR-CUSTOMER-NBR        PIC 9(5).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05  TR-ITEM-NBR            PIC 9(5).</a:t>
            </a:r>
          </a:p>
          <a:p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B3BCD-EDEE-4876-AE34-49A04470ABCA}"/>
              </a:ext>
            </a:extLst>
          </p:cNvPr>
          <p:cNvSpPr txBox="1"/>
          <p:nvPr/>
        </p:nvSpPr>
        <p:spPr>
          <a:xfrm>
            <a:off x="533400" y="3810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Searching a Table Using a Subscript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658BB-236C-4D66-B334-DC4A7092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D15BF-33EA-4373-95FC-9509FA05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FA5D9-D3DC-409F-89D9-B2608709BC01}"/>
              </a:ext>
            </a:extLst>
          </p:cNvPr>
          <p:cNvSpPr txBox="1"/>
          <p:nvPr/>
        </p:nvSpPr>
        <p:spPr>
          <a:xfrm>
            <a:off x="952500" y="1516707"/>
            <a:ext cx="10287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PROCEDURE DIVISION.</a:t>
            </a:r>
          </a:p>
          <a:p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0100-SEARCH-PRICE-TBL.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PERFORM VARYING PRICE-TBL-SUB FROM 1 BY 1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UNTIL PRICE-TBL-SUB &gt; 16</a:t>
            </a:r>
          </a:p>
          <a:p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IF TBL-ITEM-NBR (PRICE-TBL-SUB) = TR-ITEM-NBR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MOVE TBL-ITEM-PRC (PRICE-TBL-SUB) TO UNIT-PRC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END-IF</a:t>
            </a:r>
          </a:p>
          <a:p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END-PERFORM.</a:t>
            </a:r>
          </a:p>
          <a:p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0100-EXIT. EXIT.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B3BCD-EDEE-4876-AE34-49A04470ABCA}"/>
              </a:ext>
            </a:extLst>
          </p:cNvPr>
          <p:cNvSpPr txBox="1"/>
          <p:nvPr/>
        </p:nvSpPr>
        <p:spPr>
          <a:xfrm>
            <a:off x="533400" y="3810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Searching a Table Using a Subscript</a:t>
            </a:r>
          </a:p>
        </p:txBody>
      </p:sp>
    </p:spTree>
    <p:extLst>
      <p:ext uri="{BB962C8B-B14F-4D97-AF65-F5344CB8AC3E}">
        <p14:creationId xmlns:p14="http://schemas.microsoft.com/office/powerpoint/2010/main" val="1002865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14AD78-C4D3-4D61-B9B9-0E25168B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CB34F-7612-4BFC-880A-82E8B88B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594A3E-A847-42E9-9C84-5257396BC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824946"/>
              </p:ext>
            </p:extLst>
          </p:nvPr>
        </p:nvGraphicFramePr>
        <p:xfrm>
          <a:off x="2638425" y="4495800"/>
          <a:ext cx="6915150" cy="17481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658687225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93781857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8713328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751216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282999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4003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Age range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4003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Class 10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4003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Class 20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4003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Class 30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4003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Class 40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8698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18-34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23.50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2514600" algn="l"/>
                          <a:tab pos="274320" algn="dec"/>
                        </a:tabLst>
                      </a:pPr>
                      <a:r>
                        <a:rPr lang="en-US" sz="1600">
                          <a:effectLst/>
                        </a:rPr>
                        <a:t>27.05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2514600" algn="l"/>
                          <a:tab pos="274320" algn="dec"/>
                        </a:tabLst>
                      </a:pPr>
                      <a:r>
                        <a:rPr lang="en-US" sz="1600">
                          <a:effectLst/>
                        </a:rPr>
                        <a:t>35.25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</a:tabLst>
                      </a:pPr>
                      <a:r>
                        <a:rPr lang="en-US" sz="1600">
                          <a:effectLst/>
                        </a:rPr>
                        <a:t>52.90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8427262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35-39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24.00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2514600" algn="l"/>
                          <a:tab pos="274320" algn="dec"/>
                        </a:tabLst>
                      </a:pPr>
                      <a:r>
                        <a:rPr lang="en-US" sz="1600">
                          <a:effectLst/>
                        </a:rPr>
                        <a:t>27.55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2514600" algn="l"/>
                          <a:tab pos="274320" algn="dec"/>
                        </a:tabLst>
                      </a:pPr>
                      <a:r>
                        <a:rPr lang="en-US" sz="1600">
                          <a:effectLst/>
                        </a:rPr>
                        <a:t>35.75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</a:tabLst>
                      </a:pPr>
                      <a:r>
                        <a:rPr lang="en-US" sz="1600">
                          <a:effectLst/>
                        </a:rPr>
                        <a:t>53.40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8855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40-44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24.60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2514600" algn="l"/>
                          <a:tab pos="274320" algn="dec"/>
                        </a:tabLst>
                      </a:pPr>
                      <a:r>
                        <a:rPr lang="en-US" sz="1600">
                          <a:effectLst/>
                        </a:rPr>
                        <a:t>28.15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2514600" algn="l"/>
                          <a:tab pos="274320" algn="dec"/>
                        </a:tabLst>
                      </a:pPr>
                      <a:r>
                        <a:rPr lang="en-US" sz="1600">
                          <a:effectLst/>
                        </a:rPr>
                        <a:t>36.35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</a:tabLst>
                      </a:pPr>
                      <a:r>
                        <a:rPr lang="en-US" sz="1600">
                          <a:effectLst/>
                        </a:rPr>
                        <a:t>54.00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380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45-49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25.30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2514600" algn="l"/>
                          <a:tab pos="274320" algn="dec"/>
                        </a:tabLst>
                      </a:pPr>
                      <a:r>
                        <a:rPr lang="en-US" sz="1600">
                          <a:effectLst/>
                        </a:rPr>
                        <a:t>28.85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2514600" algn="l"/>
                          <a:tab pos="274320" algn="dec"/>
                        </a:tabLst>
                      </a:pPr>
                      <a:r>
                        <a:rPr lang="en-US" sz="1600">
                          <a:effectLst/>
                        </a:rPr>
                        <a:t>37.05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</a:tabLst>
                      </a:pPr>
                      <a:r>
                        <a:rPr lang="en-US" sz="1600">
                          <a:effectLst/>
                        </a:rPr>
                        <a:t>54.70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4074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50-54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26.30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2514600" algn="l"/>
                          <a:tab pos="274320" algn="dec"/>
                        </a:tabLst>
                      </a:pPr>
                      <a:r>
                        <a:rPr lang="en-US" sz="1600">
                          <a:effectLst/>
                        </a:rPr>
                        <a:t>29.85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2514600" algn="l"/>
                          <a:tab pos="274320" algn="dec"/>
                        </a:tabLst>
                      </a:pPr>
                      <a:r>
                        <a:rPr lang="en-US" sz="1600">
                          <a:effectLst/>
                        </a:rPr>
                        <a:t>38.05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</a:tabLst>
                      </a:pPr>
                      <a:r>
                        <a:rPr lang="en-US" sz="1600">
                          <a:effectLst/>
                        </a:rPr>
                        <a:t>55.70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3127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55-59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28.00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2514600" algn="l"/>
                          <a:tab pos="274320" algn="dec"/>
                        </a:tabLst>
                      </a:pPr>
                      <a:r>
                        <a:rPr lang="en-US" sz="1600">
                          <a:effectLst/>
                        </a:rPr>
                        <a:t>31.55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2514600" algn="l"/>
                          <a:tab pos="274320" algn="dec"/>
                        </a:tabLst>
                      </a:pPr>
                      <a:r>
                        <a:rPr lang="en-US" sz="1600">
                          <a:effectLst/>
                        </a:rPr>
                        <a:t>39.75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</a:tabLst>
                      </a:pPr>
                      <a:r>
                        <a:rPr lang="en-US" sz="1600">
                          <a:effectLst/>
                        </a:rPr>
                        <a:t>57.40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32787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7F31A2-B06C-4D28-BB87-1ACA68BDC932}"/>
              </a:ext>
            </a:extLst>
          </p:cNvPr>
          <p:cNvSpPr txBox="1"/>
          <p:nvPr/>
        </p:nvSpPr>
        <p:spPr>
          <a:xfrm>
            <a:off x="1676400" y="1310901"/>
            <a:ext cx="84582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  RATE-TABLE.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TBL-AGE-ENTRY                  OCCURS 6.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TBL-HIGH-AGE               PIC 99.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TBL-CLASS-ENTRY            OCCURS 4.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15  TBL-CLASS-NBR          PIC 9(3).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15  TBL-INSURANCE-RTE      PIC S9(3)V99.</a:t>
            </a:r>
            <a:endParaRPr lang="en-US" sz="8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sz="8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1">
                <a:solidFill>
                  <a:srgbClr val="0000FF"/>
                </a:solidFill>
                <a:latin typeface="+mj-lt"/>
                <a:ea typeface="Source Code Pro" panose="020B0509030403020204" pitchFamily="49" charset="0"/>
              </a:rPr>
              <a:t>Referencing a table entry: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MOVE TBL-INSURANCE-RTE (AGE-SUB CLASS-SUB) TO POLICY-RTE.</a:t>
            </a:r>
            <a:endParaRPr lang="en-US" sz="8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sz="8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1">
                <a:solidFill>
                  <a:srgbClr val="0000FF"/>
                </a:solidFill>
                <a:latin typeface="+mj-lt"/>
                <a:ea typeface="Source Code Pro" panose="020B0509030403020204" pitchFamily="49" charset="0"/>
              </a:rPr>
              <a:t>Data loaded into the table:</a:t>
            </a:r>
            <a:endParaRPr lang="en-US" sz="2400">
              <a:solidFill>
                <a:srgbClr val="0000FF"/>
              </a:solidFill>
              <a:latin typeface="+mj-lt"/>
              <a:ea typeface="Source Code Pro" panose="020B0509030403020204" pitchFamily="49" charset="0"/>
            </a:endParaRPr>
          </a:p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D6BAD9-2A72-40EF-BFC2-8B5570DF73E6}"/>
              </a:ext>
            </a:extLst>
          </p:cNvPr>
          <p:cNvSpPr txBox="1"/>
          <p:nvPr/>
        </p:nvSpPr>
        <p:spPr>
          <a:xfrm>
            <a:off x="609600" y="381000"/>
            <a:ext cx="982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Defining and Referencing a 2-Dimensional Table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A4C3A-C932-44D1-984C-0C83251C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59FE6-BBF1-4198-A982-57BD9217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4DA104-6056-4B14-A57A-8FF47F6C2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23320"/>
              </p:ext>
            </p:extLst>
          </p:nvPr>
        </p:nvGraphicFramePr>
        <p:xfrm>
          <a:off x="3324225" y="4285654"/>
          <a:ext cx="5543550" cy="195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6547002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87160615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66390213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650392604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9592683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24003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24003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Men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24003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Women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987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4003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Age range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4003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Class 1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4003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Class 2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4003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Class 1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4003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Class 2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9274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18-34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23.50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  <a:tab pos="2514600" algn="l"/>
                        </a:tabLst>
                      </a:pPr>
                      <a:r>
                        <a:rPr lang="en-US" sz="1600">
                          <a:effectLst/>
                        </a:rPr>
                        <a:t>27.05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  <a:tab pos="2514600" algn="l"/>
                        </a:tabLst>
                      </a:pPr>
                      <a:r>
                        <a:rPr lang="en-US" sz="1600">
                          <a:effectLst/>
                        </a:rPr>
                        <a:t>24.75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  <a:tab pos="2514600" algn="l"/>
                        </a:tabLst>
                      </a:pPr>
                      <a:r>
                        <a:rPr lang="en-US" sz="1600">
                          <a:effectLst/>
                        </a:rPr>
                        <a:t>28.45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1508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35-39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24.00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  <a:tab pos="2514600" algn="l"/>
                        </a:tabLst>
                      </a:pPr>
                      <a:r>
                        <a:rPr lang="en-US" sz="1600">
                          <a:effectLst/>
                        </a:rPr>
                        <a:t>27.55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  <a:tab pos="2514600" algn="l"/>
                        </a:tabLst>
                      </a:pPr>
                      <a:r>
                        <a:rPr lang="en-US" sz="1600">
                          <a:effectLst/>
                        </a:rPr>
                        <a:t>25.80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  <a:tab pos="2514600" algn="l"/>
                        </a:tabLst>
                      </a:pPr>
                      <a:r>
                        <a:rPr lang="en-US" sz="1600">
                          <a:effectLst/>
                        </a:rPr>
                        <a:t>29.50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6458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40-44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24.60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  <a:tab pos="2514600" algn="l"/>
                        </a:tabLst>
                      </a:pPr>
                      <a:r>
                        <a:rPr lang="en-US" sz="1600">
                          <a:effectLst/>
                        </a:rPr>
                        <a:t>28.15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  <a:tab pos="2514600" algn="l"/>
                        </a:tabLst>
                      </a:pPr>
                      <a:r>
                        <a:rPr lang="en-US" sz="1600">
                          <a:effectLst/>
                        </a:rPr>
                        <a:t>27.10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  <a:tab pos="2514600" algn="l"/>
                        </a:tabLst>
                      </a:pPr>
                      <a:r>
                        <a:rPr lang="en-US" sz="1600">
                          <a:effectLst/>
                        </a:rPr>
                        <a:t>30.80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0612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45-49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25.30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  <a:tab pos="2514600" algn="l"/>
                        </a:tabLst>
                      </a:pPr>
                      <a:r>
                        <a:rPr lang="en-US" sz="1600">
                          <a:effectLst/>
                        </a:rPr>
                        <a:t>28.85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  <a:tab pos="2514600" algn="l"/>
                        </a:tabLst>
                      </a:pPr>
                      <a:r>
                        <a:rPr lang="en-US" sz="1600">
                          <a:effectLst/>
                        </a:rPr>
                        <a:t>29.10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  <a:tab pos="2514600" algn="l"/>
                        </a:tabLst>
                      </a:pPr>
                      <a:r>
                        <a:rPr lang="en-US" sz="1600">
                          <a:effectLst/>
                        </a:rPr>
                        <a:t>32.80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1151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50-54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26.30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  <a:tab pos="2514600" algn="l"/>
                        </a:tabLst>
                      </a:pPr>
                      <a:r>
                        <a:rPr lang="en-US" sz="1600">
                          <a:effectLst/>
                        </a:rPr>
                        <a:t>29.85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  <a:tab pos="2514600" algn="l"/>
                        </a:tabLst>
                      </a:pPr>
                      <a:r>
                        <a:rPr lang="en-US" sz="1600">
                          <a:effectLst/>
                        </a:rPr>
                        <a:t>31.55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  <a:tab pos="2514600" algn="l"/>
                        </a:tabLst>
                      </a:pPr>
                      <a:r>
                        <a:rPr lang="en-US" sz="1600">
                          <a:effectLst/>
                        </a:rPr>
                        <a:t>35.25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236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55-59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28.00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  <a:tab pos="2514600" algn="l"/>
                        </a:tabLst>
                      </a:pPr>
                      <a:r>
                        <a:rPr lang="en-US" sz="1600">
                          <a:effectLst/>
                        </a:rPr>
                        <a:t>31.55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  <a:tab pos="2514600" algn="l"/>
                        </a:tabLst>
                      </a:pPr>
                      <a:r>
                        <a:rPr lang="en-US" sz="1600">
                          <a:effectLst/>
                        </a:rPr>
                        <a:t>35.00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  <a:tab pos="2514600" algn="l"/>
                        </a:tabLst>
                      </a:pPr>
                      <a:r>
                        <a:rPr lang="en-US" sz="1600">
                          <a:effectLst/>
                        </a:rPr>
                        <a:t>38.70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697284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DAD5DC6-2FC6-483A-BFB4-D778639321D9}"/>
              </a:ext>
            </a:extLst>
          </p:cNvPr>
          <p:cNvSpPr txBox="1"/>
          <p:nvPr/>
        </p:nvSpPr>
        <p:spPr>
          <a:xfrm>
            <a:off x="1625600" y="1295400"/>
            <a:ext cx="91440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  RATE-TABLE.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TBL-AGE-ENTRY                   OCCURS 6 TIMES.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TBL-LOW-AGE                 PIC 99.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TBL-HIGH-AGE                PIC 99.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TBL-SEX-ENTRY               OCCURS 2.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15  TBL-INSURANCE-RTE       OCCURS 2  PIC S9(3)V99.</a:t>
            </a:r>
          </a:p>
          <a:p>
            <a:r>
              <a:rPr lang="en-US" sz="2400" b="1">
                <a:solidFill>
                  <a:srgbClr val="0000FF"/>
                </a:solidFill>
                <a:latin typeface="+mj-lt"/>
                <a:ea typeface="Source Code Pro" panose="020B0509030403020204" pitchFamily="49" charset="0"/>
              </a:rPr>
              <a:t>Referencing a table entry:</a:t>
            </a:r>
          </a:p>
          <a:p>
            <a:endParaRPr lang="en-US" sz="800" b="1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MOVE TBL-INSURANCE-RTE (AGE-SUB SEX-SUB CLASS-SUB) TO POLICY-RTE.</a:t>
            </a:r>
          </a:p>
          <a:p>
            <a:endParaRPr lang="en-US" sz="8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1">
                <a:solidFill>
                  <a:srgbClr val="0000FF"/>
                </a:solidFill>
                <a:latin typeface="+mj-lt"/>
                <a:ea typeface="Source Code Pro" panose="020B0509030403020204" pitchFamily="49" charset="0"/>
              </a:rPr>
              <a:t>Data loaded into the table:</a:t>
            </a:r>
          </a:p>
          <a:p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02FE0-1AAE-41C0-B870-C85A434CCD39}"/>
              </a:ext>
            </a:extLst>
          </p:cNvPr>
          <p:cNvSpPr txBox="1"/>
          <p:nvPr/>
        </p:nvSpPr>
        <p:spPr>
          <a:xfrm>
            <a:off x="609600" y="381000"/>
            <a:ext cx="982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Defining and Referencing a 3-Dimensional Table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92200-319C-40C1-A8AF-7618A03C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743DF-59E4-47EC-BB9E-FFE2D82A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FCCAA-3A5D-4491-9639-86C7759D6C80}"/>
              </a:ext>
            </a:extLst>
          </p:cNvPr>
          <p:cNvSpPr txBox="1"/>
          <p:nvPr/>
        </p:nvSpPr>
        <p:spPr>
          <a:xfrm>
            <a:off x="609600" y="3810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8E05E-6EDC-4A45-9348-35B27814FA30}"/>
              </a:ext>
            </a:extLst>
          </p:cNvPr>
          <p:cNvSpPr txBox="1"/>
          <p:nvPr/>
        </p:nvSpPr>
        <p:spPr>
          <a:xfrm>
            <a:off x="685800" y="1524000"/>
            <a:ext cx="10058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00FF"/>
                </a:solidFill>
                <a:latin typeface="+mj-lt"/>
              </a:rPr>
              <a:t>Applied</a:t>
            </a:r>
            <a:endParaRPr lang="en-US" sz="1400" b="1">
              <a:solidFill>
                <a:srgbClr val="0000FF"/>
              </a:solidFill>
              <a:latin typeface="+mj-lt"/>
            </a:endParaRPr>
          </a:p>
          <a:p>
            <a:endParaRPr lang="en-US" sz="140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Given specifications for a program that uses a one-level or a multi-level table, develop the program using either subscripts or indexes.</a:t>
            </a:r>
            <a:endParaRPr lang="en-US" sz="140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This may require loading a table, searching a table, or processing the entries in a table.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22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880310-6935-4635-A591-51AEE1FF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07534-0D36-4A0A-8672-2D74486E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1DAF1-4215-4B67-B6D8-A6AF677DAA99}"/>
              </a:ext>
            </a:extLst>
          </p:cNvPr>
          <p:cNvSpPr txBox="1"/>
          <p:nvPr/>
        </p:nvSpPr>
        <p:spPr>
          <a:xfrm>
            <a:off x="869193" y="1520785"/>
            <a:ext cx="9906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A </a:t>
            </a:r>
            <a:r>
              <a:rPr lang="en-US" sz="2800" i="1">
                <a:latin typeface="+mj-lt"/>
              </a:rPr>
              <a:t>multi-level table</a:t>
            </a:r>
            <a:r>
              <a:rPr lang="en-US" sz="2800">
                <a:latin typeface="+mj-lt"/>
              </a:rPr>
              <a:t> contains data that can be referenced using two or more subscripts, one per level.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To define a multi-level table, you code an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OCCURS</a:t>
            </a:r>
            <a:r>
              <a:rPr lang="en-US" sz="2800">
                <a:latin typeface="+mj-lt"/>
              </a:rPr>
              <a:t> clause within an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OCCURS</a:t>
            </a:r>
            <a:r>
              <a:rPr lang="en-US" sz="2800">
                <a:latin typeface="+mj-lt"/>
              </a:rPr>
              <a:t> clause.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To refer to an entry in a multi-level table, you code a subscript name, occurrence number, or relative subscript for each level separated by spaces and enclosed in parentheses.</a:t>
            </a:r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8518D-23CD-4483-8679-01BA67182ACB}"/>
              </a:ext>
            </a:extLst>
          </p:cNvPr>
          <p:cNvSpPr txBox="1"/>
          <p:nvPr/>
        </p:nvSpPr>
        <p:spPr>
          <a:xfrm>
            <a:off x="609600" y="381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How to Work with Multi-Level Tables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2D5C6-D407-4CE7-A103-BB96B4C6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CFC46-719F-4E96-9D80-305B34EA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F9937-2A06-41B3-B8EC-E05EBE969A99}"/>
              </a:ext>
            </a:extLst>
          </p:cNvPr>
          <p:cNvSpPr txBox="1"/>
          <p:nvPr/>
        </p:nvSpPr>
        <p:spPr>
          <a:xfrm>
            <a:off x="609600" y="37180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Loading a Two-Dimensional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3510F-A80E-4D79-85DE-9D3E52B00629}"/>
              </a:ext>
            </a:extLst>
          </p:cNvPr>
          <p:cNvSpPr txBox="1"/>
          <p:nvPr/>
        </p:nvSpPr>
        <p:spPr>
          <a:xfrm>
            <a:off x="1638300" y="1371600"/>
            <a:ext cx="8915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WORKING-STORAGE SECTION.</a:t>
            </a:r>
            <a:br>
              <a:rPr lang="en-US" sz="10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endParaRPr lang="en-US" sz="10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  SUBSCRIPTS.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AGE-SUB                     PIC S9  BINARY SYNC.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CLASS-SUB                   PIC S9  BINARY SYNC.</a:t>
            </a:r>
            <a:br>
              <a:rPr lang="en-US" sz="10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US" sz="10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  RATE-TABLE.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TBL-AGE-ENTRY               OCCURS 6.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TBL-HIGH-AGE            PIC 99.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TBL-CLASS-ENTRY         OCCURS 4.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15  TBL-CLASS-NBR       PIC 99.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15  TBL-INSURANCE-RT    PIC S99V99.</a:t>
            </a:r>
            <a:br>
              <a:rPr lang="en-US" sz="10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US" sz="10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  RATE-RECORD.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IN-HIGH-AGE             PIC 99.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IN-CLASS-ENTRY          OCCURS 4.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IN-CLASS-NUMBER     PIC 99.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IN-INSURANCE-RATE   PIC S99V99.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B719CF-19B8-40D2-B7C3-002F6747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A05AB-BABD-4C4C-9478-F9260A0D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6247DD-986B-4B13-B0C3-D82F8CD509B0}"/>
              </a:ext>
            </a:extLst>
          </p:cNvPr>
          <p:cNvSpPr txBox="1"/>
          <p:nvPr/>
        </p:nvSpPr>
        <p:spPr>
          <a:xfrm>
            <a:off x="609600" y="37180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Loading a Two-Level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5D9BA-F283-4CE4-BD3F-91F9C8CBDF29}"/>
              </a:ext>
            </a:extLst>
          </p:cNvPr>
          <p:cNvSpPr txBox="1"/>
          <p:nvPr/>
        </p:nvSpPr>
        <p:spPr>
          <a:xfrm>
            <a:off x="685800" y="1371600"/>
            <a:ext cx="11506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PROCEDURE DIVISION.</a:t>
            </a:r>
            <a:br>
              <a:rPr lang="en-US" sz="8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endParaRPr lang="en-US" sz="8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READ RATE-FILE INTO RATE-RECORD</a:t>
            </a:r>
          </a:p>
          <a:p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  AT END MOVE 'Y' TO EOF-FLAG</a:t>
            </a:r>
          </a:p>
          <a:p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END-READ.</a:t>
            </a:r>
          </a:p>
          <a:p>
            <a:endParaRPr lang="en-US" sz="8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PERFORM VARYING AGE-SUB FROM 1 BY 1</a:t>
            </a:r>
          </a:p>
          <a:p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  UNTIL AGE-SUB &gt; 6</a:t>
            </a:r>
          </a:p>
          <a:p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     OR EOF-FLAG = 'Y'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  MOVE IN-HIGH-AGE TO TBL-HIGH-AGE (AGE-SUB)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  PERFORM VARYING CLASS-SUB FROM 1 BY 1</a:t>
            </a:r>
          </a:p>
          <a:p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    UNTIL CLASS-SUB &gt; 4</a:t>
            </a:r>
          </a:p>
          <a:p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    MOVE IN-CLASS-NBR (CLASS-SUB) TO TBL-CLASS-NBR (AGE-SUB CLASS-SUB)</a:t>
            </a:r>
          </a:p>
          <a:p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    MOVE IN-INSURANCE-RTE (CLASS-SUB) TO TBL-INSURANCE-RTE (AGE-SUB CLASS-SUB)</a:t>
            </a:r>
          </a:p>
          <a:p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  END-PERFORM</a:t>
            </a:r>
            <a:endParaRPr lang="en-US" sz="8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sz="8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  READ RATE-FILE INTO RATE-RECORD</a:t>
            </a:r>
          </a:p>
          <a:p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    AT END MOVE 'Y' TO EOF-FLAG</a:t>
            </a:r>
          </a:p>
          <a:p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  END-READ</a:t>
            </a:r>
          </a:p>
          <a:p>
            <a:endParaRPr lang="en-US" sz="8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END-PERFORM.</a:t>
            </a:r>
            <a:endParaRPr lang="en-US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1401A9-25E3-4258-8234-07892E40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E8AB0-9204-4150-BB60-C3C48139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D81A1F-CB0E-4AF0-896A-998DC98B682A}"/>
              </a:ext>
            </a:extLst>
          </p:cNvPr>
          <p:cNvSpPr txBox="1"/>
          <p:nvPr/>
        </p:nvSpPr>
        <p:spPr>
          <a:xfrm>
            <a:off x="990600" y="1371600"/>
            <a:ext cx="9372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WORKING-STORAGE SECTION.</a:t>
            </a:r>
            <a:br>
              <a:rPr lang="en-US" sz="8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80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01  MISCELLANEOUS.             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05  AGE-SUB                     PIC S9  BINARY SYNC  VALUE 0.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05  CLASS-SUB                   PIC S9  BINARY SYNC  VALUE 0.</a:t>
            </a:r>
          </a:p>
          <a:p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05  RATE-FOUND-FLG              PIC X   VALUE 'N'.</a:t>
            </a:r>
            <a:br>
              <a:rPr lang="en-US" sz="8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US" sz="8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01  WORK-FIELDS.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05  POLICY-RTE                  PIC S9(3)V99.</a:t>
            </a:r>
            <a:br>
              <a:rPr lang="en-US" sz="8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US" sz="8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01  RATE-TABLE.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05  TBL-AGE-ENTRY               OCCURS 6.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TBL-HIGH-AGE            PIC 99.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TBL-CLASS-ENTRY         OCCURS 4.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15  TBL-CLASS-NBR       PIC 99.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15  TBL-INSURANCE-RTE   PIC S9(3)V99.</a:t>
            </a:r>
            <a:br>
              <a:rPr lang="en-US" sz="8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US" sz="8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01  APPLICANT-RECORD.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05  IN-AR-AGE                   PIC 99.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05  IN-AR-CLASS                 PIC 99.</a:t>
            </a:r>
          </a:p>
          <a:p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A1960-E676-47DA-B171-B1043F07E864}"/>
              </a:ext>
            </a:extLst>
          </p:cNvPr>
          <p:cNvSpPr txBox="1"/>
          <p:nvPr/>
        </p:nvSpPr>
        <p:spPr>
          <a:xfrm>
            <a:off x="609600" y="37180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Searching a Two-Dimensional Table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64E15F-BDC5-4097-84D3-53FD527A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E3E25-FE4D-48FF-ADB9-1796E1B6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0C8DB-ADCA-47A7-832D-8AB9EF13A58A}"/>
              </a:ext>
            </a:extLst>
          </p:cNvPr>
          <p:cNvSpPr txBox="1"/>
          <p:nvPr/>
        </p:nvSpPr>
        <p:spPr>
          <a:xfrm>
            <a:off x="1143000" y="1371600"/>
            <a:ext cx="9753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0350-SEARCH-RATE-TABLE.</a:t>
            </a:r>
            <a:br>
              <a:rPr lang="en-US" sz="8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US" sz="8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MOVE 'N' TO RATE-FOUND-FLG.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PERFORM 0351-SEARCH-AGE-ENTRY VARYING AGE-SUB FROM 1 BY 1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  UNTIL RATE-FOUND-FLG = 'Y'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OR AGE-SUB &gt; 6.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IF RATE-FOUND-FLG = 'Y'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  MOVE TBL-INSURANCE-RTE (AGE-SUB CLASS-SUB) TO POLICY-RTE.</a:t>
            </a:r>
            <a:endParaRPr lang="en-US" sz="8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sz="8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0351-SEARCH-AGE-ENTRY.</a:t>
            </a:r>
            <a:br>
              <a:rPr lang="en-US" sz="8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US" sz="8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IF IN-AR-AGE &lt;= TBL-HIGH-AGE (AGE-SUB)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  PERFORM VARYING CLASS-SUB FROM 1 BY 1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    UNTIL RATE-FOUND-FLG = 'Y'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OR CLASS-SUB &gt; 4</a:t>
            </a:r>
          </a:p>
          <a:p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    IF TBL-CLASS-NBR (AGE-SUB CLASS-SUB) = IN-AR-CLASS</a:t>
            </a:r>
            <a:b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      MOVE 'Y' TO RATE-FOUND-FLG</a:t>
            </a:r>
          </a:p>
          <a:p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    END-IF</a:t>
            </a:r>
          </a:p>
          <a:p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  END-PERFORM</a:t>
            </a:r>
          </a:p>
          <a:p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    END-IF.</a:t>
            </a:r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E59AE6-76B3-495E-BB79-B3725E0F2B98}"/>
              </a:ext>
            </a:extLst>
          </p:cNvPr>
          <p:cNvSpPr txBox="1"/>
          <p:nvPr/>
        </p:nvSpPr>
        <p:spPr>
          <a:xfrm>
            <a:off x="609600" y="37180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Searching a Two-Dimensional Table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F0BF7-ACC4-4345-A11D-14DB5FFB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55469-5039-432A-860A-D9AE4EDC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C65C2-BA1B-458E-97F4-23B0F659C98A}"/>
              </a:ext>
            </a:extLst>
          </p:cNvPr>
          <p:cNvSpPr txBox="1"/>
          <p:nvPr/>
        </p:nvSpPr>
        <p:spPr>
          <a:xfrm>
            <a:off x="609600" y="392659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Subscripts vs. Indexes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1EBDD8-EA02-47F7-BB2B-4000AC9BA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34107"/>
              </p:ext>
            </p:extLst>
          </p:nvPr>
        </p:nvGraphicFramePr>
        <p:xfrm>
          <a:off x="838200" y="1904980"/>
          <a:ext cx="10515600" cy="3518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59018">
                  <a:extLst>
                    <a:ext uri="{9D8B030D-6E8A-4147-A177-3AD203B41FA5}">
                      <a16:colId xmlns:a16="http://schemas.microsoft.com/office/drawing/2014/main" val="1094480678"/>
                    </a:ext>
                  </a:extLst>
                </a:gridCol>
                <a:gridCol w="5156582">
                  <a:extLst>
                    <a:ext uri="{9D8B030D-6E8A-4147-A177-3AD203B41FA5}">
                      <a16:colId xmlns:a16="http://schemas.microsoft.com/office/drawing/2014/main" val="9243576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61404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+mj-lt"/>
                        </a:rPr>
                        <a:t>Subscripts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6802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+mj-lt"/>
                        </a:rPr>
                        <a:t>Indexes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151290"/>
                  </a:ext>
                </a:extLst>
              </a:tr>
              <a:tr h="322488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+mj-lt"/>
                        </a:rPr>
                        <a:t>Needs to be declared with PIC clause.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+mj-lt"/>
                        </a:rPr>
                        <a:t>Does NOT need to be declared with a PIC clause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702055"/>
                  </a:ext>
                </a:extLst>
              </a:tr>
              <a:tr h="634078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+mj-lt"/>
                        </a:rPr>
                        <a:t>Holds a binary value of 1 to 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+mj-lt"/>
                        </a:rPr>
                        <a:t>Holds a binary value representing a displacement in bytes from the beginning of the table.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07226"/>
                  </a:ext>
                </a:extLst>
              </a:tr>
              <a:tr h="322488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+mj-lt"/>
                        </a:rPr>
                        <a:t>Can be displayed using DISPLAY.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+mj-lt"/>
                        </a:rPr>
                        <a:t>Cannot be displayed using DISPLAY.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586679"/>
                  </a:ext>
                </a:extLst>
              </a:tr>
              <a:tr h="322488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+mj-lt"/>
                        </a:rPr>
                        <a:t>Can be altered using the arithmetic verbs.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+mj-lt"/>
                        </a:rPr>
                        <a:t>Can only be altered using the SET verb.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3716"/>
                  </a:ext>
                </a:extLst>
              </a:tr>
              <a:tr h="322488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+mj-lt"/>
                        </a:rPr>
                        <a:t>Can be altered using the MOVE verb.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+mj-lt"/>
                        </a:rPr>
                        <a:t>Cannot be altered using the MOVE verb.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74177"/>
                  </a:ext>
                </a:extLst>
              </a:tr>
              <a:tr h="644976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+mj-lt"/>
                        </a:rPr>
                        <a:t>Can refer to any entry at any level of any tree.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+mj-lt"/>
                        </a:rPr>
                        <a:t>Can only refer to an entry at a specific level of a specific tree.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200672"/>
                  </a:ext>
                </a:extLst>
              </a:tr>
              <a:tr h="644976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+mj-lt"/>
                        </a:rPr>
                        <a:t>Cannot be used with the SEARCH or SEARCH ALL verbs.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+mj-lt"/>
                        </a:rPr>
                        <a:t>Required to be used with the SEARCH or SEARCH ALL verbs.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4637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F0BF7-ACC4-4345-A11D-14DB5FFB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55469-5039-432A-860A-D9AE4EDC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C65C2-BA1B-458E-97F4-23B0F659C98A}"/>
              </a:ext>
            </a:extLst>
          </p:cNvPr>
          <p:cNvSpPr txBox="1"/>
          <p:nvPr/>
        </p:nvSpPr>
        <p:spPr>
          <a:xfrm>
            <a:off x="609600" y="392659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Subscripts vs. Indexes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BA3389-BCF2-4669-8033-0A7222589CF0}"/>
              </a:ext>
            </a:extLst>
          </p:cNvPr>
          <p:cNvSpPr txBox="1"/>
          <p:nvPr/>
        </p:nvSpPr>
        <p:spPr>
          <a:xfrm>
            <a:off x="685800" y="1447800"/>
            <a:ext cx="101346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+mj-lt"/>
              </a:rPr>
              <a:t>Similarities Between Subscripts and Indexes:</a:t>
            </a:r>
            <a:endParaRPr lang="en-US" sz="1400" b="1">
              <a:latin typeface="+mj-lt"/>
            </a:endParaRPr>
          </a:p>
          <a:p>
            <a:r>
              <a:rPr lang="en-US" sz="1400">
                <a:latin typeface="+mj-lt"/>
              </a:rPr>
              <a:t> 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Both reference a single entry at a single level of a COBOL table.</a:t>
            </a:r>
            <a:endParaRPr lang="en-US" sz="1400">
              <a:latin typeface="+mj-lt"/>
            </a:endParaRPr>
          </a:p>
          <a:p>
            <a:pPr lvl="0"/>
            <a:r>
              <a:rPr lang="en-US" sz="1400">
                <a:latin typeface="+mj-lt"/>
              </a:rPr>
              <a:t> 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Can be altered, or used, with the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PERFORM VARYING</a:t>
            </a:r>
            <a:r>
              <a:rPr lang="en-US" sz="2800">
                <a:latin typeface="+mj-lt"/>
              </a:rPr>
              <a:t> with no special considerations.</a:t>
            </a:r>
            <a:endParaRPr lang="en-US" sz="1400">
              <a:latin typeface="+mj-lt"/>
            </a:endParaRPr>
          </a:p>
          <a:p>
            <a:pPr lvl="0"/>
            <a:r>
              <a:rPr lang="en-US" sz="1400">
                <a:latin typeface="+mj-lt"/>
              </a:rPr>
              <a:t>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Note:  Subscripts should always be defined as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BINARY SYNC</a:t>
            </a:r>
            <a:r>
              <a:rPr lang="en-US" sz="2800">
                <a:latin typeface="+mj-lt"/>
              </a:rPr>
              <a:t> or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COMP SYNC</a:t>
            </a:r>
            <a:r>
              <a:rPr lang="en-US" sz="2800">
                <a:latin typeface="+mj-lt"/>
              </a:rPr>
              <a:t> and, for good form, a subscript name should end with the suffix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–SUB</a:t>
            </a:r>
            <a:r>
              <a:rPr lang="en-US" sz="2800">
                <a:latin typeface="+mj-lt"/>
              </a:rPr>
              <a:t> and an index with the suffix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–NDX</a:t>
            </a:r>
            <a:r>
              <a:rPr lang="en-US" sz="2800">
                <a:latin typeface="+mj-lt"/>
              </a:rPr>
              <a:t>.</a:t>
            </a:r>
          </a:p>
          <a:p>
            <a:endParaRPr lang="en-US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0803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F0BF7-ACC4-4345-A11D-14DB5FFB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55469-5039-432A-860A-D9AE4EDC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653D7-5874-437B-8325-FCC8F5253413}"/>
              </a:ext>
            </a:extLst>
          </p:cNvPr>
          <p:cNvSpPr txBox="1"/>
          <p:nvPr/>
        </p:nvSpPr>
        <p:spPr>
          <a:xfrm>
            <a:off x="609600" y="1186702"/>
            <a:ext cx="10972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level-number data-name </a:t>
            </a:r>
            <a:r>
              <a:rPr lang="en-US" u="sng">
                <a:latin typeface="Source Code Pro" panose="020B0509030403020204" pitchFamily="49" charset="0"/>
                <a:ea typeface="Source Code Pro" panose="020B0509030403020204" pitchFamily="49" charset="0"/>
              </a:rPr>
              <a:t>OCCURS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integer TIMES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</a:t>
            </a:r>
            <a:r>
              <a:rPr lang="en-US" u="sng">
                <a:latin typeface="Source Code Pro" panose="020B0509030403020204" pitchFamily="49" charset="0"/>
                <a:ea typeface="Source Code Pro" panose="020B0509030403020204" pitchFamily="49" charset="0"/>
              </a:rPr>
              <a:t>INDEXED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BY {index-name-1} ...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endParaRPr lang="en-US" b="1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1">
                <a:solidFill>
                  <a:srgbClr val="0000FF"/>
                </a:solidFill>
                <a:latin typeface="+mj-lt"/>
              </a:rPr>
              <a:t>A one-level table that uses an index:</a:t>
            </a:r>
          </a:p>
          <a:p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  PRICE-TABLE.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TBL-PRICE-ENTRY         OCCURS 16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        INDEXED BY PRICE-TBL-NDX.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TBL-ITEM-NBR        PIC 9(3).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TBL-ITEM-PRC        PIC S99V99.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endParaRPr lang="en-US" b="1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1">
                <a:solidFill>
                  <a:srgbClr val="0000FF"/>
                </a:solidFill>
                <a:latin typeface="+mj-lt"/>
              </a:rPr>
              <a:t>Statements that refer to entries in the table:</a:t>
            </a:r>
          </a:p>
          <a:p>
            <a:r>
              <a:rPr lang="en-US"/>
              <a:t> </a:t>
            </a:r>
            <a:endParaRPr lang="en-US" b="1"/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COMPUTE LINE-ITEM-EXTENSION ROUNDED = 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        TR-QUANTITY * TBL-ITEM-PRC (PRICE-TBL-NDX).</a:t>
            </a:r>
            <a:endParaRPr lang="en-US" b="1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MOVE TBL-ITEM-PRC (1) TO UNIT-PRICE.</a:t>
            </a:r>
            <a:endParaRPr lang="en-US" b="1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C65C2-BA1B-458E-97F4-23B0F659C98A}"/>
              </a:ext>
            </a:extLst>
          </p:cNvPr>
          <p:cNvSpPr txBox="1"/>
          <p:nvPr/>
        </p:nvSpPr>
        <p:spPr>
          <a:xfrm>
            <a:off x="609600" y="392659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Defining a Table with Indexes</a:t>
            </a:r>
          </a:p>
        </p:txBody>
      </p:sp>
    </p:spTree>
    <p:extLst>
      <p:ext uri="{BB962C8B-B14F-4D97-AF65-F5344CB8AC3E}">
        <p14:creationId xmlns:p14="http://schemas.microsoft.com/office/powerpoint/2010/main" val="2152878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385B07-CC22-4A8F-B940-5DAAE1A3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C7D2A-6A44-4980-B106-8347CFA99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B2F1C-3F7D-4712-8121-80A584180E00}"/>
              </a:ext>
            </a:extLst>
          </p:cNvPr>
          <p:cNvSpPr txBox="1"/>
          <p:nvPr/>
        </p:nvSpPr>
        <p:spPr>
          <a:xfrm>
            <a:off x="1333500" y="1528665"/>
            <a:ext cx="9525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  RATE-TABLE.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TBL-AGE-ENTRY               OCCURS 6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            INDEXED BY AGE-NDX.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TBL-HIGH-AGE            PIC 99.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TBL-CLASS-ENTRY         OCCURS 4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            INDEXED BY CLASS-NDX.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15  TBL-CLASS-NBR       PIC 99.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15  TBL-INSURANCE-RTE   PIC S99V99.</a:t>
            </a:r>
          </a:p>
          <a:p>
            <a:endParaRPr lang="en-US" sz="2400" b="1">
              <a:solidFill>
                <a:srgbClr val="0000FF"/>
              </a:solidFill>
              <a:latin typeface="+mj-lt"/>
              <a:ea typeface="Source Code Pro" panose="020B0509030403020204" pitchFamily="49" charset="0"/>
            </a:endParaRPr>
          </a:p>
          <a:p>
            <a:r>
              <a:rPr lang="en-US" sz="2400" b="1">
                <a:solidFill>
                  <a:srgbClr val="0000FF"/>
                </a:solidFill>
                <a:latin typeface="+mj-lt"/>
                <a:ea typeface="Source Code Pro" panose="020B0509030403020204" pitchFamily="49" charset="0"/>
              </a:rPr>
              <a:t>Statements that refer to entries in the table:</a:t>
            </a:r>
          </a:p>
          <a:p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MOVE INSURANCE-RATE (AGE-NDX CLASS-NDX) TO POLICY-RATE.</a:t>
            </a:r>
          </a:p>
          <a:p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MOVE INSURANCE-RATE (AGE-INDEX CLASS-INDEX + 2) 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TO POLICY-RATE.</a:t>
            </a:r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4DC65-A95A-4E18-9FF0-7472F6B08C6B}"/>
              </a:ext>
            </a:extLst>
          </p:cNvPr>
          <p:cNvSpPr txBox="1"/>
          <p:nvPr/>
        </p:nvSpPr>
        <p:spPr>
          <a:xfrm>
            <a:off x="533400" y="381000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Referencing Table Entries with Indexes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023C5C-2CC6-47E7-AA2C-5633A0AC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C1CE7-7F95-4251-A508-2BC7AA3F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AB7DC-C83F-492F-83D8-90865FC9EBA0}"/>
              </a:ext>
            </a:extLst>
          </p:cNvPr>
          <p:cNvSpPr txBox="1"/>
          <p:nvPr/>
        </p:nvSpPr>
        <p:spPr>
          <a:xfrm>
            <a:off x="609600" y="1471807"/>
            <a:ext cx="10668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An </a:t>
            </a:r>
            <a:r>
              <a:rPr lang="en-US" sz="2800" i="1">
                <a:latin typeface="+mj-lt"/>
              </a:rPr>
              <a:t>index</a:t>
            </a:r>
            <a:r>
              <a:rPr lang="en-US" sz="2800">
                <a:latin typeface="+mj-lt"/>
              </a:rPr>
              <a:t> represents a </a:t>
            </a:r>
            <a:r>
              <a:rPr lang="en-US" sz="2800" i="1">
                <a:latin typeface="+mj-lt"/>
              </a:rPr>
              <a:t>displacement value</a:t>
            </a:r>
            <a:r>
              <a:rPr lang="en-US" sz="2800">
                <a:latin typeface="+mj-lt"/>
              </a:rPr>
              <a:t> from the start of the table.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000"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Indexes are more efficient to use than subscripts, which have to be converted to displacement values.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000"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You define a table that uses an index the same way you define a table that uses a subscript except that you include the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INDEXED BY</a:t>
            </a:r>
            <a:r>
              <a:rPr lang="en-US" sz="2800">
                <a:latin typeface="+mj-lt"/>
              </a:rPr>
              <a:t> clause.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000"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The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INDEXED BY</a:t>
            </a:r>
            <a:r>
              <a:rPr lang="en-US" sz="2800">
                <a:latin typeface="+mj-lt"/>
              </a:rPr>
              <a:t> clause names one or more indexes that will be used to refer to the table entries.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000"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The indexes you name are defined automatically.</a:t>
            </a:r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5B98E-691E-4FDF-80C8-72C99E2548AD}"/>
              </a:ext>
            </a:extLst>
          </p:cNvPr>
          <p:cNvSpPr txBox="1"/>
          <p:nvPr/>
        </p:nvSpPr>
        <p:spPr>
          <a:xfrm>
            <a:off x="6096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Facts About Indexes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92200-319C-40C1-A8AF-7618A03C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743DF-59E4-47EC-BB9E-FFE2D82A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FCCAA-3A5D-4491-9639-86C7759D6C80}"/>
              </a:ext>
            </a:extLst>
          </p:cNvPr>
          <p:cNvSpPr txBox="1"/>
          <p:nvPr/>
        </p:nvSpPr>
        <p:spPr>
          <a:xfrm>
            <a:off x="609600" y="3810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8E05E-6EDC-4A45-9348-35B27814FA30}"/>
              </a:ext>
            </a:extLst>
          </p:cNvPr>
          <p:cNvSpPr txBox="1"/>
          <p:nvPr/>
        </p:nvSpPr>
        <p:spPr>
          <a:xfrm>
            <a:off x="698500" y="1447800"/>
            <a:ext cx="10795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00FF"/>
                </a:solidFill>
                <a:latin typeface="+mj-lt"/>
              </a:rPr>
              <a:t>Knowledge</a:t>
            </a:r>
          </a:p>
          <a:p>
            <a:endParaRPr lang="en-US" sz="100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Explain why using indexes is more efficient than using subscripts.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00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List three ways that you can refer to a table entry using subscripts and three ways that you can refer to a table entry using indexes.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00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Describe the difference between a sequential and a binary search.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00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In general terms, describe the difference between working with a fixed-length table and a variable-length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00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Explain how you can use the entries in a table with intrinsic functions.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96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3F8998-19D7-451B-9594-226789DA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ABCBF-B9A5-4751-AA60-49BC927B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AD7FD-6A31-4147-862D-9BE2CFD1285E}"/>
              </a:ext>
            </a:extLst>
          </p:cNvPr>
          <p:cNvSpPr txBox="1"/>
          <p:nvPr/>
        </p:nvSpPr>
        <p:spPr>
          <a:xfrm>
            <a:off x="609600" y="1524000"/>
            <a:ext cx="10363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You can code constant values for a table that uses indexes just as you do for a table that uses subscripts.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00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You can initialize a table that uses indexes by including a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VALUE</a:t>
            </a:r>
            <a:r>
              <a:rPr lang="en-US" sz="2800">
                <a:latin typeface="+mj-lt"/>
              </a:rPr>
              <a:t> clause in the table definition or by using the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INITIALIZE</a:t>
            </a:r>
            <a:r>
              <a:rPr lang="en-US" sz="2800">
                <a:latin typeface="+mj-lt"/>
              </a:rPr>
              <a:t> statement in the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PROCEDURE DIVISION</a:t>
            </a:r>
            <a:r>
              <a:rPr lang="en-US" sz="2800">
                <a:latin typeface="+mj-lt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000">
              <a:latin typeface="+mj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You can refer to table entries using indexes, occurrence numbers, or </a:t>
            </a:r>
            <a:r>
              <a:rPr lang="en-US" sz="2800" i="1">
                <a:latin typeface="+mj-lt"/>
              </a:rPr>
              <a:t>relative indexes</a:t>
            </a:r>
            <a:r>
              <a:rPr lang="en-US" sz="2800">
                <a:latin typeface="+mj-lt"/>
              </a:rPr>
              <a:t>.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000">
              <a:latin typeface="+mj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You can use these techniques to refer to a group field or an individual field.</a:t>
            </a:r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4367A-63E6-4E4E-AE58-7991CA1B855E}"/>
              </a:ext>
            </a:extLst>
          </p:cNvPr>
          <p:cNvSpPr txBox="1"/>
          <p:nvPr/>
        </p:nvSpPr>
        <p:spPr>
          <a:xfrm>
            <a:off x="6096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Facts About Indexes (cont.)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625D00-E3EA-4F0B-A72C-1BBE412E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D8BA6-5686-4439-A0E2-14E291736377}"/>
              </a:ext>
            </a:extLst>
          </p:cNvPr>
          <p:cNvSpPr txBox="1"/>
          <p:nvPr/>
        </p:nvSpPr>
        <p:spPr>
          <a:xfrm>
            <a:off x="457200" y="369273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Code to Load a One-Dimensional Table With Index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4A6F17-B714-4DF7-B404-11BE09EA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EA808-5EF6-443C-92B3-B696B764EBB2}"/>
              </a:ext>
            </a:extLst>
          </p:cNvPr>
          <p:cNvSpPr txBox="1"/>
          <p:nvPr/>
        </p:nvSpPr>
        <p:spPr>
          <a:xfrm>
            <a:off x="1447800" y="1524000"/>
            <a:ext cx="868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WORKING-STORAGE SECTION.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  FLAGS.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EOF-FLAG                PIC X   VALUE 'N'.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  PRICE-TABLE.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PRICE-ENTRY             OCCURS 16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        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INDEXED BY PRICE-TBL-NDX.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TBL-ITEM-NBR        PIC 9(5)    VALUE 0.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TBL-ITEM-PRC        PIC S9(4)V99  VALUE 0.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  PRICE-RECORD.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IN-ITEM-NBR             PIC 9(5).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IN-ITEM-PRC             PIC S9(4)V99.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75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389106-3909-4F1B-BFF4-D63439AF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32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CA314C0-D48C-40F6-A9A3-160AF458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49EA33-2DCD-4AB9-9A63-B6062A17E529}"/>
              </a:ext>
            </a:extLst>
          </p:cNvPr>
          <p:cNvSpPr txBox="1"/>
          <p:nvPr/>
        </p:nvSpPr>
        <p:spPr>
          <a:xfrm>
            <a:off x="800100" y="1246288"/>
            <a:ext cx="9982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0100-LOAD-PRICE-TABLE.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READ PRICE-FILE INTO PRICE-RECORD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AT END MOVE 'Y' TO EOF-FLAG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END-READ.</a:t>
            </a:r>
          </a:p>
          <a:p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PERFORM VARYING PRICE-TBL-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NDX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FROM 1 BY 1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UNTIL PRICE-TBL-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NDX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= 16 OR EOF-FLAG = 'Y'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MOVE IN-ITEM-NBR TO TBL-ITEM-NBR (PRICE-TBL-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NDX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MOVE IN-ITEM-PRC TO TBL-ITEM-PRC (PRICE-TBL-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NDX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READ PRICE-FILE INTO PRICE-RECORD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AT END MOVE 'Y' TO EOF-FLAG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END-READ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END-PERFORM.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0100-EXIT. EXIT.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7207C1-2659-4DB2-A4A0-B35AAB729C11}"/>
              </a:ext>
            </a:extLst>
          </p:cNvPr>
          <p:cNvSpPr txBox="1"/>
          <p:nvPr/>
        </p:nvSpPr>
        <p:spPr>
          <a:xfrm>
            <a:off x="457200" y="369273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Code to Load a One-Dimensional Table With Index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32850-C4E4-4F3E-935A-648FAD701CE6}"/>
              </a:ext>
            </a:extLst>
          </p:cNvPr>
          <p:cNvSpPr txBox="1"/>
          <p:nvPr/>
        </p:nvSpPr>
        <p:spPr>
          <a:xfrm>
            <a:off x="7162800" y="20574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+mj-lt"/>
              </a:rPr>
              <a:t>Very few changes!</a:t>
            </a:r>
          </a:p>
        </p:txBody>
      </p:sp>
    </p:spTree>
    <p:extLst>
      <p:ext uri="{BB962C8B-B14F-4D97-AF65-F5344CB8AC3E}">
        <p14:creationId xmlns:p14="http://schemas.microsoft.com/office/powerpoint/2010/main" val="1739738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777318-55A7-42EA-95AC-DDF95C2D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1F67A-FE66-49E9-AAEE-B17A7FA7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938217B-4748-4E53-BA96-053B64729B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131356"/>
              </p:ext>
            </p:extLst>
          </p:nvPr>
        </p:nvGraphicFramePr>
        <p:xfrm>
          <a:off x="3326755" y="2291438"/>
          <a:ext cx="44354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7" r:id="rId3" imgW="3539520" imgH="720000" progId="">
                  <p:embed/>
                </p:oleObj>
              </mc:Choice>
              <mc:Fallback>
                <p:oleObj r:id="rId3" imgW="3539520" imgH="72000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6755" y="2291438"/>
                        <a:ext cx="443547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D6EC548-375B-46A3-A244-531C49B9DF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501433"/>
              </p:ext>
            </p:extLst>
          </p:nvPr>
        </p:nvGraphicFramePr>
        <p:xfrm>
          <a:off x="3124200" y="4441775"/>
          <a:ext cx="44545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8" r:id="rId5" imgW="3552120" imgH="466200" progId="">
                  <p:embed/>
                </p:oleObj>
              </mc:Choice>
              <mc:Fallback>
                <p:oleObj r:id="rId5" imgW="3552120" imgH="46620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41775"/>
                        <a:ext cx="44545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BF2FAA8-4A24-4DF1-93BB-E5BF1C8C7D98}"/>
              </a:ext>
            </a:extLst>
          </p:cNvPr>
          <p:cNvSpPr txBox="1"/>
          <p:nvPr/>
        </p:nvSpPr>
        <p:spPr>
          <a:xfrm>
            <a:off x="609600" y="1366839"/>
            <a:ext cx="10439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00FF"/>
                </a:solidFill>
                <a:latin typeface="+mj-lt"/>
              </a:rPr>
              <a:t>How to set a value in an index to match a value in another index </a:t>
            </a:r>
          </a:p>
          <a:p>
            <a:r>
              <a:rPr lang="en-US" sz="2400" b="1">
                <a:solidFill>
                  <a:srgbClr val="0000FF"/>
                </a:solidFill>
                <a:latin typeface="+mj-lt"/>
              </a:rPr>
              <a:t>or in a subscript:</a:t>
            </a: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r>
              <a:rPr lang="en-US" sz="2400" b="1">
                <a:solidFill>
                  <a:srgbClr val="0000FF"/>
                </a:solidFill>
                <a:latin typeface="+mj-lt"/>
              </a:rPr>
              <a:t>How to adjust the value in an index:</a:t>
            </a:r>
          </a:p>
          <a:p>
            <a:endParaRPr lang="en-US" sz="2400" b="1">
              <a:solidFill>
                <a:srgbClr val="0000FF"/>
              </a:solidFill>
              <a:latin typeface="+mj-lt"/>
            </a:endParaRPr>
          </a:p>
          <a:p>
            <a:endParaRPr lang="en-US" sz="2400" b="1">
              <a:solidFill>
                <a:srgbClr val="0000FF"/>
              </a:solidFill>
              <a:latin typeface="+mj-lt"/>
            </a:endParaRPr>
          </a:p>
          <a:p>
            <a:endParaRPr lang="en-US" sz="1600" b="1">
              <a:solidFill>
                <a:srgbClr val="0000FF"/>
              </a:solidFill>
              <a:latin typeface="+mj-lt"/>
            </a:endParaRPr>
          </a:p>
          <a:p>
            <a:endParaRPr lang="en-US" sz="1600" b="1">
              <a:solidFill>
                <a:srgbClr val="0000FF"/>
              </a:solidFill>
              <a:latin typeface="+mj-lt"/>
            </a:endParaRPr>
          </a:p>
          <a:p>
            <a:r>
              <a:rPr lang="en-US" sz="2400" b="1">
                <a:solidFill>
                  <a:srgbClr val="FF0000"/>
                </a:solidFill>
                <a:latin typeface="+mj-lt"/>
              </a:rPr>
              <a:t>You CANNOT use the ADD verb with or MOVE a value to an index!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DDF9B-F29D-4D35-8D56-A8DAF96BB694}"/>
              </a:ext>
            </a:extLst>
          </p:cNvPr>
          <p:cNvSpPr txBox="1"/>
          <p:nvPr/>
        </p:nvSpPr>
        <p:spPr>
          <a:xfrm>
            <a:off x="609600" y="37134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Changing an Index's Value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5FEB3-8E65-42B4-AFB8-09C1A75C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3D390-B4FE-4FDD-B416-B511BDA2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0F694-7A6D-442C-8C98-2B70A64FD2D8}"/>
              </a:ext>
            </a:extLst>
          </p:cNvPr>
          <p:cNvSpPr txBox="1"/>
          <p:nvPr/>
        </p:nvSpPr>
        <p:spPr>
          <a:xfrm>
            <a:off x="1028700" y="1752600"/>
            <a:ext cx="101346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00FF"/>
                </a:solidFill>
                <a:latin typeface="+mj-lt"/>
                <a:ea typeface="Source Code Pro" panose="020B0509030403020204" pitchFamily="49" charset="0"/>
              </a:rPr>
              <a:t>A </a:t>
            </a:r>
            <a:r>
              <a:rPr lang="en-US" sz="2400" b="1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z="2400" b="1">
                <a:solidFill>
                  <a:srgbClr val="0000FF"/>
                </a:solidFill>
                <a:latin typeface="+mj-lt"/>
                <a:ea typeface="Source Code Pro" panose="020B0509030403020204" pitchFamily="49" charset="0"/>
              </a:rPr>
              <a:t> statement that sets an index to the value of an integer data item:</a:t>
            </a:r>
            <a:endParaRPr lang="en-US" sz="1000" b="1">
              <a:solidFill>
                <a:srgbClr val="0000FF"/>
              </a:solidFill>
              <a:latin typeface="+mj-lt"/>
              <a:ea typeface="Source Code Pro" panose="020B0509030403020204" pitchFamily="49" charset="0"/>
            </a:endParaRPr>
          </a:p>
          <a:p>
            <a:endParaRPr lang="en-US" sz="10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SET MONTH-NDX TO CURRENT-MONTH.</a:t>
            </a:r>
            <a:endParaRPr lang="en-US" sz="10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sz="10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1">
                <a:solidFill>
                  <a:srgbClr val="0000FF"/>
                </a:solidFill>
                <a:latin typeface="+mj-lt"/>
                <a:ea typeface="Source Code Pro" panose="020B0509030403020204" pitchFamily="49" charset="0"/>
              </a:rPr>
              <a:t>A </a:t>
            </a:r>
            <a:r>
              <a:rPr lang="en-US" sz="2400" b="1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z="2400" b="1">
                <a:solidFill>
                  <a:srgbClr val="0000FF"/>
                </a:solidFill>
                <a:latin typeface="+mj-lt"/>
                <a:ea typeface="Source Code Pro" panose="020B0509030403020204" pitchFamily="49" charset="0"/>
              </a:rPr>
              <a:t> statement that sets an index to a literal value:</a:t>
            </a:r>
            <a:endParaRPr lang="en-US" sz="1000" b="1">
              <a:solidFill>
                <a:srgbClr val="0000FF"/>
              </a:solidFill>
              <a:latin typeface="+mj-lt"/>
              <a:ea typeface="Source Code Pro" panose="020B0509030403020204" pitchFamily="49" charset="0"/>
            </a:endParaRPr>
          </a:p>
          <a:p>
            <a:endParaRPr lang="en-US" sz="10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IF MONTH-NDX = 13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SET MONTH-NDX TO 1.</a:t>
            </a:r>
            <a:endParaRPr lang="en-US" sz="10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sz="10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1">
                <a:solidFill>
                  <a:srgbClr val="0000FF"/>
                </a:solidFill>
                <a:latin typeface="+mj-lt"/>
                <a:ea typeface="Source Code Pro" panose="020B0509030403020204" pitchFamily="49" charset="0"/>
              </a:rPr>
              <a:t>A </a:t>
            </a:r>
            <a:r>
              <a:rPr lang="en-US" sz="2400" b="1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z="2400" b="1">
                <a:solidFill>
                  <a:srgbClr val="0000FF"/>
                </a:solidFill>
                <a:latin typeface="+mj-lt"/>
                <a:ea typeface="Source Code Pro" panose="020B0509030403020204" pitchFamily="49" charset="0"/>
              </a:rPr>
              <a:t> statement that increases an index by one occurrence:</a:t>
            </a:r>
            <a:endParaRPr lang="en-US" sz="1000" b="1">
              <a:solidFill>
                <a:srgbClr val="0000FF"/>
              </a:solidFill>
              <a:latin typeface="+mj-lt"/>
              <a:ea typeface="Source Code Pro" panose="020B0509030403020204" pitchFamily="49" charset="0"/>
            </a:endParaRPr>
          </a:p>
          <a:p>
            <a:endParaRPr lang="en-US" sz="10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SET MONTH-NDX UP BY 1.</a:t>
            </a:r>
            <a:endParaRPr lang="en-US" sz="10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sz="10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A333C5-399C-4E1B-B9E8-4EDB08EDBC49}"/>
              </a:ext>
            </a:extLst>
          </p:cNvPr>
          <p:cNvSpPr txBox="1"/>
          <p:nvPr/>
        </p:nvSpPr>
        <p:spPr>
          <a:xfrm>
            <a:off x="609600" y="366556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Using the </a:t>
            </a:r>
            <a:r>
              <a:rPr lang="en-US" sz="3600" b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z="3600" b="1">
                <a:solidFill>
                  <a:schemeClr val="bg1"/>
                </a:solidFill>
                <a:latin typeface="+mj-lt"/>
              </a:rPr>
              <a:t> Verb to Change an Index's Value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416229-0DDA-40E3-9055-96C0CEC4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E4AC8-63B3-44FA-A1D1-E2BC39D8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CB214-5A62-4FD6-B23E-B9A7DBC31CAD}"/>
              </a:ext>
            </a:extLst>
          </p:cNvPr>
          <p:cNvSpPr txBox="1"/>
          <p:nvPr/>
        </p:nvSpPr>
        <p:spPr>
          <a:xfrm>
            <a:off x="609600" y="381000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Searching a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07D1A-CE12-4262-B4B6-B7322FBE098F}"/>
              </a:ext>
            </a:extLst>
          </p:cNvPr>
          <p:cNvSpPr txBox="1"/>
          <p:nvPr/>
        </p:nvSpPr>
        <p:spPr>
          <a:xfrm>
            <a:off x="711200" y="1453165"/>
            <a:ext cx="1005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There are two types of searches that can be used with tables: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latin typeface="+mj-lt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SEARCH</a:t>
            </a:r>
            <a:r>
              <a:rPr lang="en-US" sz="2800">
                <a:latin typeface="+mj-lt"/>
              </a:rPr>
              <a:t> – a sequential search from either the beginning of the table or from a designated entry in a table.</a:t>
            </a:r>
          </a:p>
          <a:p>
            <a:pPr marL="971550" lvl="1" indent="-514350">
              <a:buFont typeface="+mj-lt"/>
              <a:buAutoNum type="arabicParenR"/>
            </a:pPr>
            <a:endParaRPr lang="en-US" sz="2800">
              <a:latin typeface="+mj-lt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SEARCH ALL</a:t>
            </a:r>
            <a:r>
              <a:rPr lang="en-US" sz="2800">
                <a:latin typeface="+mj-lt"/>
              </a:rPr>
              <a:t> – a binary search.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>
              <a:latin typeface="+mj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The entry for which you are searching for a match must be indexed for either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SEARCH</a:t>
            </a:r>
            <a:r>
              <a:rPr lang="en-US" sz="2800">
                <a:latin typeface="+mj-lt"/>
              </a:rPr>
              <a:t> or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SEARCH ALL</a:t>
            </a:r>
            <a:r>
              <a:rPr lang="en-US" sz="2800">
                <a:latin typeface="+mj-lt"/>
              </a:rPr>
              <a:t> to work.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416229-0DDA-40E3-9055-96C0CEC4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36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E4AC8-63B3-44FA-A1D1-E2BC39D8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CB214-5A62-4FD6-B23E-B9A7DBC31CAD}"/>
              </a:ext>
            </a:extLst>
          </p:cNvPr>
          <p:cNvSpPr txBox="1"/>
          <p:nvPr/>
        </p:nvSpPr>
        <p:spPr>
          <a:xfrm>
            <a:off x="609600" y="381000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Using </a:t>
            </a:r>
            <a:r>
              <a:rPr lang="en-US" sz="3600" b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SEARCH</a:t>
            </a:r>
            <a:r>
              <a:rPr lang="en-US" sz="3600" b="1">
                <a:solidFill>
                  <a:schemeClr val="bg1"/>
                </a:solidFill>
                <a:latin typeface="+mj-lt"/>
              </a:rPr>
              <a:t> to Do a Sequential Search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5D084BB-47DD-4989-9C3B-2077EADD78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5406" y="1981200"/>
          <a:ext cx="5970587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9" r:id="rId3" imgW="4415760" imgH="1456560" progId="">
                  <p:embed/>
                </p:oleObj>
              </mc:Choice>
              <mc:Fallback>
                <p:oleObj r:id="rId3" imgW="4415760" imgH="1456560" progId="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15D084BB-47DD-4989-9C3B-2077EADD78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5406" y="1981200"/>
                        <a:ext cx="5970587" cy="197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1828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B987FC-2651-4696-8E2B-7B321FAF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37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5CAE0-6E86-4723-B8CD-AA919E12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78F05-4F26-40A2-AC47-98D85A8DD003}"/>
              </a:ext>
            </a:extLst>
          </p:cNvPr>
          <p:cNvSpPr txBox="1"/>
          <p:nvPr/>
        </p:nvSpPr>
        <p:spPr>
          <a:xfrm>
            <a:off x="1638300" y="1676400"/>
            <a:ext cx="7924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00FF"/>
                </a:solidFill>
                <a:latin typeface="+mj-lt"/>
              </a:rPr>
              <a:t>A </a:t>
            </a:r>
            <a:r>
              <a:rPr lang="en-US" sz="2400" b="1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SEARCH</a:t>
            </a:r>
            <a:r>
              <a:rPr lang="en-US" sz="2400" b="1">
                <a:solidFill>
                  <a:srgbClr val="0000FF"/>
                </a:solidFill>
                <a:latin typeface="+mj-lt"/>
              </a:rPr>
              <a:t> statement that tests for an equals condition:</a:t>
            </a:r>
          </a:p>
          <a:p>
            <a:endParaRPr lang="en-US" b="1"/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SET PRICE-TBL-NDX TO 1.</a:t>
            </a:r>
          </a:p>
          <a:p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SEARCH TBL-PRICE-ENTRY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AT END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MOVE 'N' TO ITEM-FOUND-FLG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WHEN TBL-ITEM-NBR (PRICE-TBL-NDX) = IN-ITEM-NBR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MOVE 'Y' TO ITEM-FOUND-FLG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END-SEARCH.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25266-2DD2-44A1-8014-309CA565F9ED}"/>
              </a:ext>
            </a:extLst>
          </p:cNvPr>
          <p:cNvSpPr txBox="1"/>
          <p:nvPr/>
        </p:nvSpPr>
        <p:spPr>
          <a:xfrm>
            <a:off x="609600" y="381000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Using </a:t>
            </a:r>
            <a:r>
              <a:rPr lang="en-US" sz="3600" b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SEARCH</a:t>
            </a:r>
            <a:r>
              <a:rPr lang="en-US" sz="3600" b="1">
                <a:solidFill>
                  <a:schemeClr val="bg1"/>
                </a:solidFill>
                <a:latin typeface="+mj-lt"/>
              </a:rPr>
              <a:t> to Do a Sequential Search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B987FC-2651-4696-8E2B-7B321FAF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38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5CAE0-6E86-4723-B8CD-AA919E12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78F05-4F26-40A2-AC47-98D85A8DD003}"/>
              </a:ext>
            </a:extLst>
          </p:cNvPr>
          <p:cNvSpPr txBox="1"/>
          <p:nvPr/>
        </p:nvSpPr>
        <p:spPr>
          <a:xfrm>
            <a:off x="914400" y="1981200"/>
            <a:ext cx="10363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00FF"/>
                </a:solidFill>
                <a:latin typeface="+mj-lt"/>
              </a:rPr>
              <a:t>A </a:t>
            </a:r>
            <a:r>
              <a:rPr lang="en-US" sz="2400" b="1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SEARCH</a:t>
            </a:r>
            <a:r>
              <a:rPr lang="en-US" sz="2400" b="1">
                <a:solidFill>
                  <a:srgbClr val="0000FF"/>
                </a:solidFill>
                <a:latin typeface="+mj-lt"/>
              </a:rPr>
              <a:t> statement that tests for a less-than-or-equal-to condition:</a:t>
            </a:r>
          </a:p>
          <a:p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SET AGE-NDX TO 1.</a:t>
            </a:r>
          </a:p>
          <a:p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SEARCH AGE-ENTRY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AT END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MOVE 'N' TO AGE-ENTRY-FOUND-FLG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WHEN TBL-HIGH-AGE (AGE-NDX) &gt; IN-AR-AGE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MOVE 'Y' TO AGE-ENTRY-FOUND-FLG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END-SEARCH.</a:t>
            </a:r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25266-2DD2-44A1-8014-309CA565F9ED}"/>
              </a:ext>
            </a:extLst>
          </p:cNvPr>
          <p:cNvSpPr txBox="1"/>
          <p:nvPr/>
        </p:nvSpPr>
        <p:spPr>
          <a:xfrm>
            <a:off x="609600" y="381000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Using </a:t>
            </a:r>
            <a:r>
              <a:rPr lang="en-US" sz="3600" b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SEARCH</a:t>
            </a:r>
            <a:r>
              <a:rPr lang="en-US" sz="3600" b="1">
                <a:solidFill>
                  <a:schemeClr val="bg1"/>
                </a:solidFill>
                <a:latin typeface="+mj-lt"/>
              </a:rPr>
              <a:t> to Do a Sequential Search</a:t>
            </a:r>
          </a:p>
        </p:txBody>
      </p:sp>
    </p:spTree>
    <p:extLst>
      <p:ext uri="{BB962C8B-B14F-4D97-AF65-F5344CB8AC3E}">
        <p14:creationId xmlns:p14="http://schemas.microsoft.com/office/powerpoint/2010/main" val="198103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A28930-0321-4823-A86A-B8379BEC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39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40A71-6CDA-4A5F-984C-BEFA1CD4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68E4E-0703-4E41-ACA9-4275586E4301}"/>
              </a:ext>
            </a:extLst>
          </p:cNvPr>
          <p:cNvSpPr txBox="1"/>
          <p:nvPr/>
        </p:nvSpPr>
        <p:spPr>
          <a:xfrm>
            <a:off x="914400" y="1397674"/>
            <a:ext cx="10363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00FF"/>
                </a:solidFill>
                <a:latin typeface="+mj-lt"/>
              </a:rPr>
              <a:t>Code that tests for multiple matching entries:</a:t>
            </a:r>
          </a:p>
          <a:p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SET PRICE-TBL-NDX TO 1.</a:t>
            </a:r>
          </a:p>
          <a:p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MOVE 'N' TO PTABLE-EOF-FLG.</a:t>
            </a:r>
          </a:p>
          <a:p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PERFORM VARYING PRICE-TBL-NDX FROM 1 BY 1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UNTIL PTABLE-EOF-FLG = 'Y'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SEARCH PRICE-ENTRY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AT END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SET PTABLE-EOF-FLG = 'Y'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WHEN TBL-ITEM-PRC (PRICE-TBL-NDX) = IN-ITEM-PRC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DISPLAY 'ITEM NUMBER: ' TBL-ITEM-NBR (PRICE-TBL-NDX)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END-SEARCH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END-PERFORM.</a:t>
            </a:r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CBC27-B42C-4035-A5D2-DCA75EDE465F}"/>
              </a:ext>
            </a:extLst>
          </p:cNvPr>
          <p:cNvSpPr txBox="1"/>
          <p:nvPr/>
        </p:nvSpPr>
        <p:spPr>
          <a:xfrm>
            <a:off x="609600" y="381000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Using </a:t>
            </a:r>
            <a:r>
              <a:rPr lang="en-US" sz="3600" b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SEARCH</a:t>
            </a:r>
            <a:r>
              <a:rPr lang="en-US" sz="3600" b="1">
                <a:solidFill>
                  <a:schemeClr val="bg1"/>
                </a:solidFill>
                <a:latin typeface="+mj-lt"/>
              </a:rPr>
              <a:t> to Do a Sequential Search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7E3165-D364-4BB1-91F7-79489C54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396BE-B3C6-46AE-83DE-E1B8C606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5818F6-F939-40FB-BDB6-81C3D9C6F4B1}"/>
              </a:ext>
            </a:extLst>
          </p:cNvPr>
          <p:cNvSpPr txBox="1"/>
          <p:nvPr/>
        </p:nvSpPr>
        <p:spPr>
          <a:xfrm>
            <a:off x="1771650" y="1981200"/>
            <a:ext cx="8648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  STUDENT-TABLE.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STUDENT-ENTRY             OCCURS 100 TIMES.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STUDENT-ID            PIC X(9).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STUDENT-LAST-NAME     PIC X(25).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STUDENT-FIRST-NAME    PIC X(15).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STUDENT-MI            PIC X.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STUDENT-CREDIT-HRS    PIC S9(3)V99.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STUDENT-GRADE-PTS     PIC S9(3)V99.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42EDE0-7A35-4BB1-AE09-C000CFFC2BE3}"/>
              </a:ext>
            </a:extLst>
          </p:cNvPr>
          <p:cNvSpPr txBox="1"/>
          <p:nvPr/>
        </p:nvSpPr>
        <p:spPr>
          <a:xfrm>
            <a:off x="609600" y="3810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Defining a One-Dimensional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302DB-98D9-4E72-A775-9873854F2C7A}"/>
              </a:ext>
            </a:extLst>
          </p:cNvPr>
          <p:cNvSpPr txBox="1"/>
          <p:nvPr/>
        </p:nvSpPr>
        <p:spPr>
          <a:xfrm>
            <a:off x="8534400" y="4566523"/>
            <a:ext cx="2133600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  <a:latin typeface="+mj-lt"/>
              </a:rPr>
              <a:t>No longer required!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59C4EC-4EFD-4D78-BDB6-29D92A718C1A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534400" y="2590801"/>
            <a:ext cx="1066800" cy="19757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3DEB84-DCC3-4893-BCB8-92D3B532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40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6F65B-0CFA-4F13-A010-39858015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6E1AA-75C5-4A25-992D-6CF75E1F1C48}"/>
              </a:ext>
            </a:extLst>
          </p:cNvPr>
          <p:cNvSpPr txBox="1"/>
          <p:nvPr/>
        </p:nvSpPr>
        <p:spPr>
          <a:xfrm>
            <a:off x="606105" y="1736229"/>
            <a:ext cx="1082389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The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SEARCH</a:t>
            </a:r>
            <a:r>
              <a:rPr lang="en-US" sz="2800">
                <a:latin typeface="+mj-lt"/>
              </a:rPr>
              <a:t> performs a </a:t>
            </a:r>
            <a:r>
              <a:rPr lang="en-US" sz="2800" i="1">
                <a:latin typeface="+mj-lt"/>
              </a:rPr>
              <a:t>sequential search</a:t>
            </a:r>
            <a:r>
              <a:rPr lang="en-US" sz="2800">
                <a:latin typeface="+mj-lt"/>
              </a:rPr>
              <a:t> of the specified table starting with the entry identified by the current index value.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When the end of the table is reached, the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AT END</a:t>
            </a:r>
            <a:r>
              <a:rPr lang="en-US" sz="2800">
                <a:latin typeface="+mj-lt"/>
              </a:rPr>
              <a:t> clause is executed.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You can code one or more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WHEN</a:t>
            </a:r>
            <a:r>
              <a:rPr lang="en-US" sz="2800">
                <a:latin typeface="+mj-lt"/>
              </a:rPr>
              <a:t> clauses on a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SEARCH</a:t>
            </a:r>
            <a:r>
              <a:rPr lang="en-US" sz="2800">
                <a:latin typeface="+mj-lt"/>
              </a:rPr>
              <a:t> statement to test for specific conditions. When any of the conditions are satisfied, the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SEARCH</a:t>
            </a:r>
            <a:r>
              <a:rPr lang="en-US" sz="2800">
                <a:latin typeface="+mj-lt"/>
              </a:rPr>
              <a:t> statement ends.</a:t>
            </a:r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F0667-D91B-4945-B7E4-03DC731A6CAA}"/>
              </a:ext>
            </a:extLst>
          </p:cNvPr>
          <p:cNvSpPr txBox="1"/>
          <p:nvPr/>
        </p:nvSpPr>
        <p:spPr>
          <a:xfrm>
            <a:off x="606105" y="3810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Using </a:t>
            </a:r>
            <a:r>
              <a:rPr lang="en-US" sz="3600" b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SEARCH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3DEB84-DCC3-4893-BCB8-92D3B532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41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6F65B-0CFA-4F13-A010-39858015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6E1AA-75C5-4A25-992D-6CF75E1F1C48}"/>
              </a:ext>
            </a:extLst>
          </p:cNvPr>
          <p:cNvSpPr txBox="1"/>
          <p:nvPr/>
        </p:nvSpPr>
        <p:spPr>
          <a:xfrm>
            <a:off x="609600" y="1981200"/>
            <a:ext cx="105156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The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VARYING</a:t>
            </a:r>
            <a:r>
              <a:rPr lang="en-US" sz="2800">
                <a:latin typeface="+mj-lt"/>
              </a:rPr>
              <a:t> clause names the index you want to use for the search.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You may want to use the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VARYING</a:t>
            </a:r>
            <a:r>
              <a:rPr lang="en-US" sz="2800">
                <a:latin typeface="+mj-lt"/>
              </a:rPr>
              <a:t> clause if you associate more than one index with a table. If you omit this clause, the first index named on the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INDEXED BY</a:t>
            </a:r>
            <a:r>
              <a:rPr lang="en-US" sz="2800">
                <a:latin typeface="+mj-lt"/>
              </a:rPr>
              <a:t> clause for the table is used.</a:t>
            </a:r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F0667-D91B-4945-B7E4-03DC731A6CAA}"/>
              </a:ext>
            </a:extLst>
          </p:cNvPr>
          <p:cNvSpPr txBox="1"/>
          <p:nvPr/>
        </p:nvSpPr>
        <p:spPr>
          <a:xfrm>
            <a:off x="611697" y="37701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Using </a:t>
            </a:r>
            <a:r>
              <a:rPr lang="en-US" sz="3600" b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725666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19D503-695B-4C39-B256-24028B96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42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67F41-E871-4758-ABA6-EB7B1DCC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758C8CC-F2C7-421B-8252-0E51059F8A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771178"/>
              </p:ext>
            </p:extLst>
          </p:nvPr>
        </p:nvGraphicFramePr>
        <p:xfrm>
          <a:off x="2541398" y="2176462"/>
          <a:ext cx="7021513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3" r:id="rId3" imgW="5215680" imgH="923400" progId="">
                  <p:embed/>
                </p:oleObj>
              </mc:Choice>
              <mc:Fallback>
                <p:oleObj r:id="rId3" imgW="5215680" imgH="923400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398" y="2176462"/>
                        <a:ext cx="7021513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6CD51AA-9848-4E6B-863E-FCF06D0311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650099"/>
              </p:ext>
            </p:extLst>
          </p:nvPr>
        </p:nvGraphicFramePr>
        <p:xfrm>
          <a:off x="2740025" y="4191000"/>
          <a:ext cx="671195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r:id="rId5" imgW="4974480" imgH="1393200" progId="">
                  <p:embed/>
                </p:oleObj>
              </mc:Choice>
              <mc:Fallback>
                <p:oleObj r:id="rId5" imgW="4974480" imgH="1393200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4191000"/>
                        <a:ext cx="671195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91656B9-DD2B-40A4-B939-4C72AC2B216D}"/>
              </a:ext>
            </a:extLst>
          </p:cNvPr>
          <p:cNvSpPr txBox="1"/>
          <p:nvPr/>
        </p:nvSpPr>
        <p:spPr>
          <a:xfrm>
            <a:off x="599813" y="407077"/>
            <a:ext cx="907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Using </a:t>
            </a:r>
            <a:r>
              <a:rPr lang="en-US" sz="3600" b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SEARCH ALL</a:t>
            </a:r>
            <a:r>
              <a:rPr lang="en-US" sz="3600" b="1">
                <a:solidFill>
                  <a:schemeClr val="bg1"/>
                </a:solidFill>
                <a:latin typeface="+mj-lt"/>
              </a:rPr>
              <a:t> for a Binary 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D8388-6756-4D5E-8B4A-559C2BAEECDC}"/>
              </a:ext>
            </a:extLst>
          </p:cNvPr>
          <p:cNvSpPr txBox="1"/>
          <p:nvPr/>
        </p:nvSpPr>
        <p:spPr>
          <a:xfrm>
            <a:off x="1143000" y="1447800"/>
            <a:ext cx="952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00FF"/>
                </a:solidFill>
                <a:latin typeface="+mj-lt"/>
              </a:rPr>
              <a:t>To do a binary search, the entries must be ordered on a key field:</a:t>
            </a:r>
          </a:p>
          <a:p>
            <a:endParaRPr lang="en-US" sz="2400" b="1">
              <a:solidFill>
                <a:srgbClr val="0000FF"/>
              </a:solidFill>
              <a:latin typeface="+mj-lt"/>
            </a:endParaRPr>
          </a:p>
          <a:p>
            <a:endParaRPr lang="en-US" sz="2400" b="1">
              <a:solidFill>
                <a:srgbClr val="0000FF"/>
              </a:solidFill>
              <a:latin typeface="+mj-lt"/>
            </a:endParaRPr>
          </a:p>
          <a:p>
            <a:endParaRPr lang="en-US" sz="2400" b="1">
              <a:solidFill>
                <a:srgbClr val="0000FF"/>
              </a:solidFill>
              <a:latin typeface="+mj-lt"/>
            </a:endParaRPr>
          </a:p>
          <a:p>
            <a:endParaRPr lang="en-US" sz="2400" b="1">
              <a:solidFill>
                <a:srgbClr val="0000FF"/>
              </a:solidFill>
              <a:latin typeface="+mj-lt"/>
            </a:endParaRPr>
          </a:p>
          <a:p>
            <a:endParaRPr lang="en-US" sz="2400" b="1">
              <a:solidFill>
                <a:srgbClr val="0000FF"/>
              </a:solidFill>
              <a:latin typeface="+mj-lt"/>
            </a:endParaRPr>
          </a:p>
          <a:p>
            <a:r>
              <a:rPr lang="en-US" sz="2400" b="1">
                <a:solidFill>
                  <a:srgbClr val="0000FF"/>
                </a:solidFill>
                <a:latin typeface="+mj-lt"/>
              </a:rPr>
              <a:t>The syntax of the </a:t>
            </a:r>
            <a:r>
              <a:rPr lang="en-US" sz="2400" b="1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SEARCH ALL</a:t>
            </a:r>
            <a:r>
              <a:rPr lang="en-US" sz="2400" b="1">
                <a:solidFill>
                  <a:srgbClr val="0000FF"/>
                </a:solidFill>
                <a:latin typeface="+mj-lt"/>
              </a:rPr>
              <a:t> statement: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E228F3-3BD2-40EE-A744-B05EFC97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43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F2E9B-CFC4-4E0A-AFDD-6E08D8FF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7FD7E4-3EC0-45A8-B956-1D6DC957B8B9}"/>
              </a:ext>
            </a:extLst>
          </p:cNvPr>
          <p:cNvSpPr txBox="1"/>
          <p:nvPr/>
        </p:nvSpPr>
        <p:spPr>
          <a:xfrm>
            <a:off x="1066800" y="1600199"/>
            <a:ext cx="1005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  PRICE-TABLE.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05  PRICE-ENTRY           OCCURS 16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       ASCENDING KEY TBL-ITEM-NBR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       INDEXED BY PRICE-TBL-NDX.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10  TBL-ITEM-NBR      PIC 9(3).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10  TBL-ITEM-PRC      PIC S99V99.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SEARCH ALL PRICE-ENTRY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AT END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MOVE 'N' TO ITEM-FOUND-FLG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WHEN TBL-ITEM-NBR (PRICE-TBL-NDX) = IN-ITEM-NBR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MOVE 'Y' TO ITEM-FOUND-FLG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END-SEARCH.</a:t>
            </a:r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A1C80A-0825-4366-8899-BFCA27E4C37E}"/>
              </a:ext>
            </a:extLst>
          </p:cNvPr>
          <p:cNvSpPr txBox="1"/>
          <p:nvPr/>
        </p:nvSpPr>
        <p:spPr>
          <a:xfrm>
            <a:off x="609600" y="3048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Using the </a:t>
            </a:r>
            <a:r>
              <a:rPr lang="en-US" sz="3600" b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SEARCH ALL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F2983-9104-493F-89FF-D0CF491B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44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36318-8237-4516-94CA-16B2D0A7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4021C-3878-4185-A705-709C095D38E1}"/>
              </a:ext>
            </a:extLst>
          </p:cNvPr>
          <p:cNvSpPr txBox="1"/>
          <p:nvPr/>
        </p:nvSpPr>
        <p:spPr>
          <a:xfrm>
            <a:off x="809421" y="1447800"/>
            <a:ext cx="105731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With a </a:t>
            </a:r>
            <a:r>
              <a:rPr lang="en-US" sz="2800" i="1">
                <a:latin typeface="+mj-lt"/>
              </a:rPr>
              <a:t>binary search</a:t>
            </a:r>
            <a:r>
              <a:rPr lang="en-US" sz="2800">
                <a:latin typeface="+mj-lt"/>
              </a:rPr>
              <a:t>, an entry near the middle of the table is compared with the desired entry. 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000">
              <a:latin typeface="+mj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Based on this comparison, the search continues in the first or second half of the table. 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000">
              <a:latin typeface="+mj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This continues until the entry is found or the entire table is searched.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000">
              <a:latin typeface="+mj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To perform a binary search, you use the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SEARCH ALL</a:t>
            </a:r>
            <a:r>
              <a:rPr lang="en-US" sz="2800">
                <a:latin typeface="+mj-lt"/>
              </a:rPr>
              <a:t> statement.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000">
              <a:latin typeface="+mj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The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WHEN</a:t>
            </a:r>
            <a:r>
              <a:rPr lang="en-US" sz="2800">
                <a:latin typeface="+mj-lt"/>
              </a:rPr>
              <a:t> clause of this statement specifies the condition that satisfies and ends the search.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74092-9557-496F-AF9C-1128F404B7B2}"/>
              </a:ext>
            </a:extLst>
          </p:cNvPr>
          <p:cNvSpPr txBox="1"/>
          <p:nvPr/>
        </p:nvSpPr>
        <p:spPr>
          <a:xfrm>
            <a:off x="609600" y="37875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The Binary Search in COBOL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F2983-9104-493F-89FF-D0CF491B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45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36318-8237-4516-94CA-16B2D0A7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4021C-3878-4185-A705-709C095D38E1}"/>
              </a:ext>
            </a:extLst>
          </p:cNvPr>
          <p:cNvSpPr txBox="1"/>
          <p:nvPr/>
        </p:nvSpPr>
        <p:spPr>
          <a:xfrm>
            <a:off x="609600" y="1851199"/>
            <a:ext cx="10287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If none of the entries in the table satisfy the search condition, the AT END clause is executed.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000">
              <a:latin typeface="+mj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To use a binary search, the table entries must be in sequence by the field that will be used for the search, called the </a:t>
            </a:r>
            <a:r>
              <a:rPr lang="en-US" sz="2800" i="1">
                <a:latin typeface="+mj-lt"/>
              </a:rPr>
              <a:t>key field</a:t>
            </a:r>
            <a:r>
              <a:rPr lang="en-US" sz="2800">
                <a:latin typeface="+mj-lt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000">
              <a:latin typeface="+mj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The key field is identified by the KEY clause for the table entry.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000">
              <a:latin typeface="+mj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This field should be unique and can be in either ascending or descending sequence.</a:t>
            </a:r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74092-9557-496F-AF9C-1128F404B7B2}"/>
              </a:ext>
            </a:extLst>
          </p:cNvPr>
          <p:cNvSpPr txBox="1"/>
          <p:nvPr/>
        </p:nvSpPr>
        <p:spPr>
          <a:xfrm>
            <a:off x="609600" y="37875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The Binary Search in COBOL</a:t>
            </a:r>
          </a:p>
        </p:txBody>
      </p:sp>
    </p:spTree>
    <p:extLst>
      <p:ext uri="{BB962C8B-B14F-4D97-AF65-F5344CB8AC3E}">
        <p14:creationId xmlns:p14="http://schemas.microsoft.com/office/powerpoint/2010/main" val="3645852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0B2E51-47CF-4733-B020-1A8B226E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46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B04FE-19C6-48CD-9383-54DEB82E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FA8CE58-0518-492A-B415-9109ABC7ED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174084"/>
              </p:ext>
            </p:extLst>
          </p:nvPr>
        </p:nvGraphicFramePr>
        <p:xfrm>
          <a:off x="1981200" y="1752600"/>
          <a:ext cx="694055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7" r:id="rId3" imgW="5558760" imgH="1177200" progId="">
                  <p:embed/>
                </p:oleObj>
              </mc:Choice>
              <mc:Fallback>
                <p:oleObj r:id="rId3" imgW="5558760" imgH="1177200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752600"/>
                        <a:ext cx="694055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0E199E-DAF8-4DD2-B7C8-8C889333E0DA}"/>
              </a:ext>
            </a:extLst>
          </p:cNvPr>
          <p:cNvSpPr txBox="1"/>
          <p:nvPr/>
        </p:nvSpPr>
        <p:spPr>
          <a:xfrm>
            <a:off x="609600" y="380999"/>
            <a:ext cx="892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Defining a Variable Length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5CB3D3-AA84-4001-9181-9FF52B4AAE1D}"/>
              </a:ext>
            </a:extLst>
          </p:cNvPr>
          <p:cNvSpPr txBox="1"/>
          <p:nvPr/>
        </p:nvSpPr>
        <p:spPr>
          <a:xfrm>
            <a:off x="1295400" y="1219200"/>
            <a:ext cx="9296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00FF"/>
                </a:solidFill>
                <a:latin typeface="+mj-lt"/>
                <a:ea typeface="Source Code Pro" panose="020B0509030403020204" pitchFamily="49" charset="0"/>
              </a:rPr>
              <a:t>Format of a variable length table definition:</a:t>
            </a:r>
          </a:p>
          <a:p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sz="10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sz="10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1">
                <a:solidFill>
                  <a:srgbClr val="0000FF"/>
                </a:solidFill>
                <a:latin typeface="+mj-lt"/>
                <a:ea typeface="Source Code Pro" panose="020B0509030403020204" pitchFamily="49" charset="0"/>
              </a:rPr>
              <a:t>Defining a COBOL variable length table:</a:t>
            </a:r>
          </a:p>
          <a:p>
            <a:endParaRPr lang="en-US" sz="1000" b="1">
              <a:solidFill>
                <a:srgbClr val="0000FF"/>
              </a:solidFill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  PRICE-TABLE.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TBL-ENTRY-COUNT       PIC S9(4) BINARY SYNC VALUE 0.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TBL-PRICE-ENTRY       OCCURS 1 TO 1000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      DEPENDING ON TBL-ENTRY-COUNT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      ASCENDING KEY IS TBL-ITEM-NBR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      INDEXED BY PRICE-TBL-NDX.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TBL-ITEM-NBR      PIC 9(4).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TBL-ITEM-PRC      PIC S9(3)V99.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D2CECE-9B30-4BFC-8E0F-7287F2BC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47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46454-35FE-4402-B51A-AB4753E6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72B7C4-D09D-4641-9A1E-D613A0FEB981}"/>
              </a:ext>
            </a:extLst>
          </p:cNvPr>
          <p:cNvSpPr txBox="1"/>
          <p:nvPr/>
        </p:nvSpPr>
        <p:spPr>
          <a:xfrm>
            <a:off x="762000" y="1447800"/>
            <a:ext cx="10210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  <a:ea typeface="Source Code Pro" panose="020B0509030403020204" pitchFamily="49" charset="0"/>
              </a:rPr>
              <a:t>The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OCCURS</a:t>
            </a:r>
            <a:r>
              <a:rPr lang="en-US" sz="2800">
                <a:latin typeface="+mj-lt"/>
                <a:ea typeface="Source Code Pro" panose="020B0509030403020204" pitchFamily="49" charset="0"/>
              </a:rPr>
              <a:t> clause for a variable-length table indicates the minimum and maximum number of times the group or field occurs in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WORKING-STORAGE</a:t>
            </a:r>
            <a:r>
              <a:rPr lang="en-US" sz="2800">
                <a:latin typeface="+mj-lt"/>
                <a:ea typeface="Source Code Pro" panose="020B0509030403020204" pitchFamily="49" charset="0"/>
              </a:rPr>
              <a:t>.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800">
              <a:latin typeface="+mj-lt"/>
              <a:ea typeface="Source Code Pro" panose="020B05090304030202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  <a:ea typeface="Source Code Pro" panose="020B0509030403020204" pitchFamily="49" charset="0"/>
              </a:rPr>
              <a:t>The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DEPENDING ON</a:t>
            </a:r>
            <a:r>
              <a:rPr lang="en-US" sz="2800">
                <a:latin typeface="+mj-lt"/>
                <a:ea typeface="Source Code Pro" panose="020B0509030403020204" pitchFamily="49" charset="0"/>
              </a:rPr>
              <a:t> clause names a field that contains the actual number of occurrences.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800">
              <a:latin typeface="+mj-lt"/>
              <a:ea typeface="Source Code Pro" panose="020B05090304030202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  <a:ea typeface="Source Code Pro" panose="020B0509030403020204" pitchFamily="49" charset="0"/>
              </a:rPr>
              <a:t>This field must be defined as an integer near or in the table.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800">
              <a:latin typeface="+mj-lt"/>
              <a:ea typeface="Source Code Pro" panose="020B05090304030202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  <a:ea typeface="Source Code Pro" panose="020B0509030403020204" pitchFamily="49" charset="0"/>
              </a:rPr>
              <a:t>Before you can refer to an entry in a variable-length table, the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DEPENDING ON</a:t>
            </a:r>
            <a:r>
              <a:rPr lang="en-US" sz="2800">
                <a:latin typeface="+mj-lt"/>
                <a:ea typeface="Source Code Pro" panose="020B0509030403020204" pitchFamily="49" charset="0"/>
              </a:rPr>
              <a:t> field must be set to a value that falls within the range specified by the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OCCURS</a:t>
            </a:r>
            <a:r>
              <a:rPr lang="en-US" sz="2800">
                <a:latin typeface="+mj-lt"/>
                <a:ea typeface="Source Code Pro" panose="020B0509030403020204" pitchFamily="49" charset="0"/>
              </a:rPr>
              <a:t> clause.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B2989A-6F48-4559-90B1-5E1808F45BDD}"/>
              </a:ext>
            </a:extLst>
          </p:cNvPr>
          <p:cNvSpPr txBox="1"/>
          <p:nvPr/>
        </p:nvSpPr>
        <p:spPr>
          <a:xfrm>
            <a:off x="609600" y="380999"/>
            <a:ext cx="892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Defining a Variable Length Table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3E30B1-1BF1-4D54-8EAB-FDC2761C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48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61B02-F438-4669-8412-A0E3176C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28CD1-33B6-4D7F-AF6D-FBB63CCA560B}"/>
              </a:ext>
            </a:extLst>
          </p:cNvPr>
          <p:cNvSpPr txBox="1"/>
          <p:nvPr/>
        </p:nvSpPr>
        <p:spPr>
          <a:xfrm>
            <a:off x="1066800" y="1295400"/>
            <a:ext cx="9906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WORKING-STORAGE SECTION.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  SWITCHES.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EOF-FLG             PIC X   VALUE 'N'.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  PRICE-TABLE.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TBL-ENTRY-COUNT     PIC X9(5) BINARY SYNC VALUE 0.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TBL-PRICE-ENTRY     OCCURS 1 TO 10000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    DEPENDING ON TBL-ENTRY-COUNT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    ASCENDING KEY IS TBL-ITEM-NBR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    INDEXED BY PRICE-TBL-NDX.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TBL-ITEM-NBR    PIC 9(5)      BINARY SYNC.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TBL-ITEM-PRC    PIC S9(3)V99  PACKED-DECIMAL.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  PRICE-RECORD.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IN-ITEM-NBR         PIC 9(4).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IN-ITEM-PRC         PIC S9(3)V99.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1222D-93DF-4E5B-AD59-63C48E347033}"/>
              </a:ext>
            </a:extLst>
          </p:cNvPr>
          <p:cNvSpPr txBox="1"/>
          <p:nvPr/>
        </p:nvSpPr>
        <p:spPr>
          <a:xfrm>
            <a:off x="609600" y="380999"/>
            <a:ext cx="892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Loading a Variable Length Table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3BB4F1-B264-4FD7-A485-1874A3DB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49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0C3C1-78C4-4535-933C-008F5848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9BF78B-2119-4920-9CDB-75171F2DA9E6}"/>
              </a:ext>
            </a:extLst>
          </p:cNvPr>
          <p:cNvSpPr txBox="1"/>
          <p:nvPr/>
        </p:nvSpPr>
        <p:spPr>
          <a:xfrm>
            <a:off x="615892" y="1219200"/>
            <a:ext cx="9906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READ PRICE-FILE INTO PRICE-RECORD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AT END MOVE 'Y' TO EOF-FLG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END-READ.</a:t>
            </a:r>
          </a:p>
          <a:p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PERFORM VARYING PRC-TBL-NDX FROM 1 BY 1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UNTIL EOF-FLG = 'Y'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OR PRICE-TBL-NDX &gt; 10000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 1 TO TBL-ENTRY-COUNT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MOVE IN-ITEM-NBR TO TBL-ITEM-NBR (PRICE-TBL-NDX)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MOVE IN-ITEM-PRC TO TBL-ITEM-PRC (PRICE-TBL-NDX)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READ PRICE-FILE INTO PRICE-RECORD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AT END MOVE 'Y' TO EOF-FLG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END-READ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END-PERFORM.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048D0-8DA2-422B-A109-CF91BB198EDC}"/>
              </a:ext>
            </a:extLst>
          </p:cNvPr>
          <p:cNvSpPr txBox="1"/>
          <p:nvPr/>
        </p:nvSpPr>
        <p:spPr>
          <a:xfrm>
            <a:off x="8382000" y="3048000"/>
            <a:ext cx="3429000" cy="923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solidFill>
                  <a:srgbClr val="FF0000"/>
                </a:solidFill>
                <a:latin typeface="+mj-lt"/>
              </a:rPr>
              <a:t>Must add 1 to variable length</a:t>
            </a:r>
          </a:p>
          <a:p>
            <a:pPr algn="ctr"/>
            <a:r>
              <a:rPr lang="en-US" b="1" i="1">
                <a:solidFill>
                  <a:srgbClr val="FF0000"/>
                </a:solidFill>
                <a:latin typeface="+mj-lt"/>
              </a:rPr>
              <a:t>table counter field before moving </a:t>
            </a:r>
          </a:p>
          <a:p>
            <a:pPr algn="ctr"/>
            <a:r>
              <a:rPr lang="en-US" b="1" i="1">
                <a:solidFill>
                  <a:srgbClr val="FF0000"/>
                </a:solidFill>
                <a:latin typeface="+mj-lt"/>
              </a:rPr>
              <a:t>data into the table!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74397F-A053-4395-8A53-43E4A6F1018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953000" y="3509665"/>
            <a:ext cx="3429000" cy="717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827C97-C14D-4B03-8FA7-64A9E70345A6}"/>
              </a:ext>
            </a:extLst>
          </p:cNvPr>
          <p:cNvSpPr txBox="1"/>
          <p:nvPr/>
        </p:nvSpPr>
        <p:spPr>
          <a:xfrm>
            <a:off x="609600" y="380999"/>
            <a:ext cx="892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Loading a Variable Length Table (cont.)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7E3165-D364-4BB1-91F7-79489C54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396BE-B3C6-46AE-83DE-E1B8C606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5818F6-F939-40FB-BDB6-81C3D9C6F4B1}"/>
              </a:ext>
            </a:extLst>
          </p:cNvPr>
          <p:cNvSpPr txBox="1"/>
          <p:nvPr/>
        </p:nvSpPr>
        <p:spPr>
          <a:xfrm>
            <a:off x="1333500" y="1447800"/>
            <a:ext cx="9525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  MONTH-TABLE-VALUES.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FILLER          PIC X(9)  VALUE 'JANUARY  '.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FILLER          PIC X(9)  VALUE 'FEBRUARY '.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FILLER          PIC X(9)  VALUE 'MARCH    '.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FILLER          PIC X(9)  VALUE 'APRIL    '.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FILLER          PIC X(9)  VALUE 'MAY      '.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FILLER          PIC X(9)  VALUE 'JUNE     '.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FILLER          PIC X(9)  VALUE 'JULY     '.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FILLER          PIC X(9)  VALUE 'AUGUST   '.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FILLER          PIC X(9)  VALUE 'SEPTEMBER'.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FILLER          PIC X(9)  VALUE 'OCTOBER  '.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FILLER          PIC X(9)  VALUE 'NOVEMBER '.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FILLER          PIC X(9)  VALUE 'DECEMBER '.</a:t>
            </a:r>
          </a:p>
          <a:p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  MONTH-TABLE </a:t>
            </a:r>
            <a:r>
              <a:rPr lang="en-US" b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REDEFINES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MONTH-TABLE-VALUES.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MONTH-NAME      PIC X(9) OCCURS 12.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42EDE0-7A35-4BB1-AE09-C000CFFC2BE3}"/>
              </a:ext>
            </a:extLst>
          </p:cNvPr>
          <p:cNvSpPr txBox="1"/>
          <p:nvPr/>
        </p:nvSpPr>
        <p:spPr>
          <a:xfrm>
            <a:off x="609600" y="414132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Table Definition With Fixed Values</a:t>
            </a:r>
          </a:p>
        </p:txBody>
      </p:sp>
    </p:spTree>
    <p:extLst>
      <p:ext uri="{BB962C8B-B14F-4D97-AF65-F5344CB8AC3E}">
        <p14:creationId xmlns:p14="http://schemas.microsoft.com/office/powerpoint/2010/main" val="34882214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36DD4B-022F-4E34-A034-E0857D3B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50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3513F-50A7-427B-A6B6-68A33BBB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46AF8-9738-4A6B-B39C-98639E132275}"/>
              </a:ext>
            </a:extLst>
          </p:cNvPr>
          <p:cNvSpPr txBox="1"/>
          <p:nvPr/>
        </p:nvSpPr>
        <p:spPr>
          <a:xfrm>
            <a:off x="609600" y="381000"/>
            <a:ext cx="967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Coding Rules for the </a:t>
            </a:r>
            <a:r>
              <a:rPr lang="en-US" sz="3600" b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PERFORM VARYING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DA1D7-4A15-4E2E-848E-C07CE4652C59}"/>
              </a:ext>
            </a:extLst>
          </p:cNvPr>
          <p:cNvSpPr txBox="1"/>
          <p:nvPr/>
        </p:nvSpPr>
        <p:spPr>
          <a:xfrm>
            <a:off x="1670050" y="1828800"/>
            <a:ext cx="885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800">
              <a:latin typeface="+mj-lt"/>
            </a:endParaRPr>
          </a:p>
          <a:p>
            <a:pPr lvl="0"/>
            <a:r>
              <a:rPr lang="en-US" sz="2800">
                <a:latin typeface="+mj-lt"/>
              </a:rPr>
              <a:t>In most cases, you’ll specify the indexes or subscripts in </a:t>
            </a:r>
          </a:p>
          <a:p>
            <a:pPr lvl="0"/>
            <a:r>
              <a:rPr lang="en-US" sz="2800">
                <a:latin typeface="+mj-lt"/>
              </a:rPr>
              <a:t>sequence from the highest to the lowest level for the table.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A9CA2-5D6F-4902-9946-6C1A02ED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51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2AB63-3004-4C39-9C1D-70CE82FF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0C951-3AEF-48BF-897F-1B8FDEA2C061}"/>
              </a:ext>
            </a:extLst>
          </p:cNvPr>
          <p:cNvSpPr txBox="1"/>
          <p:nvPr/>
        </p:nvSpPr>
        <p:spPr>
          <a:xfrm>
            <a:off x="609600" y="394091"/>
            <a:ext cx="9603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COBOL Intrinsic Functions for Tables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C2A6AC-D077-49D8-ADD6-A8725BD98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340031"/>
              </p:ext>
            </p:extLst>
          </p:nvPr>
        </p:nvGraphicFramePr>
        <p:xfrm>
          <a:off x="1828800" y="1447494"/>
          <a:ext cx="7867651" cy="4495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147231968"/>
                    </a:ext>
                  </a:extLst>
                </a:gridCol>
                <a:gridCol w="1748367">
                  <a:extLst>
                    <a:ext uri="{9D8B030D-6E8A-4147-A177-3AD203B41FA5}">
                      <a16:colId xmlns:a16="http://schemas.microsoft.com/office/drawing/2014/main" val="169363577"/>
                    </a:ext>
                  </a:extLst>
                </a:gridCol>
                <a:gridCol w="3871384">
                  <a:extLst>
                    <a:ext uri="{9D8B030D-6E8A-4147-A177-3AD203B41FA5}">
                      <a16:colId xmlns:a16="http://schemas.microsoft.com/office/drawing/2014/main" val="2896163795"/>
                    </a:ext>
                  </a:extLst>
                </a:gridCol>
              </a:tblGrid>
              <a:tr h="277777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400300" algn="l"/>
                        </a:tabLst>
                      </a:pPr>
                      <a:r>
                        <a:rPr lang="en-US" sz="1600">
                          <a:effectLst/>
                        </a:rPr>
                        <a:t>Function name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400300" algn="l"/>
                        </a:tabLst>
                      </a:pPr>
                      <a:r>
                        <a:rPr lang="en-US" sz="1600">
                          <a:effectLst/>
                        </a:rPr>
                        <a:t>Arguments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400300" algn="l"/>
                        </a:tabLst>
                      </a:pPr>
                      <a:r>
                        <a:rPr lang="en-US" sz="1600">
                          <a:effectLst/>
                        </a:rPr>
                        <a:t>Result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431084"/>
                  </a:ext>
                </a:extLst>
              </a:tr>
              <a:tr h="318287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Numeric series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The mean of the arguments.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8586966"/>
                  </a:ext>
                </a:extLst>
              </a:tr>
              <a:tr h="358072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MEDIAN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Numeric series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The median of the arguments.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5455463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STANDARD-DEVIATION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Numeric series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The standard deviation of the arguments.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1869403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VARIANCE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Numeric series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The variance of the arguments.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1396991"/>
                  </a:ext>
                </a:extLst>
              </a:tr>
              <a:tr h="416666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RANGE	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Numeric series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The value of the maximum argument minus the value of the minimum argument.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7095797"/>
                  </a:ext>
                </a:extLst>
              </a:tr>
              <a:tr h="416666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MIDRANGE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Numeric series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The mean of the maximum and minimum arguments.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2089911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MAX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Alphanumeric series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The value of the largest argument.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4433073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MIN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Alphanumeric series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The value of the smallest argument.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3054021"/>
                  </a:ext>
                </a:extLst>
              </a:tr>
              <a:tr h="416666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ORD-MAX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Alphanumeric or numeric series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The ordinal position in the argument list of the largest argument.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8660210"/>
                  </a:ext>
                </a:extLst>
              </a:tr>
              <a:tr h="416666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ORD-MIN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Alphanumeric or numeric series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The ordinal position in the argument list of the smallest argument.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979164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SUM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Numeric series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The sum of the arguments.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6215125"/>
                  </a:ext>
                </a:extLst>
              </a:tr>
              <a:tr h="833333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PRESENT-VALUE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(1)Interest rate as a decimal fraction;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(2) Numeric series of future payments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800100" algn="l"/>
                          <a:tab pos="1543050" algn="l"/>
                          <a:tab pos="2514600" algn="l"/>
                          <a:tab pos="2857500" algn="l"/>
                        </a:tabLst>
                      </a:pPr>
                      <a:r>
                        <a:rPr lang="en-US" sz="1200">
                          <a:effectLst/>
                        </a:rPr>
                        <a:t>The present value of a series of future payments (argument-2) discounted at the interest rate of argument-1.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603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92F75C-F8B8-4C52-B8DC-55382334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52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3E04F-F5D6-4BEB-991B-8C97C6D4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05F0C-02EF-4044-BA52-320BA4ADD1B3}"/>
              </a:ext>
            </a:extLst>
          </p:cNvPr>
          <p:cNvSpPr txBox="1"/>
          <p:nvPr/>
        </p:nvSpPr>
        <p:spPr>
          <a:xfrm>
            <a:off x="609600" y="394091"/>
            <a:ext cx="99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COBOL Intrinsic Functions for Tables Examples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209EA3-7B6B-40DD-84DB-6A4E4702E87F}"/>
              </a:ext>
            </a:extLst>
          </p:cNvPr>
          <p:cNvSpPr txBox="1"/>
          <p:nvPr/>
        </p:nvSpPr>
        <p:spPr>
          <a:xfrm>
            <a:off x="635000" y="1307843"/>
            <a:ext cx="11049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00FF"/>
                </a:solidFill>
                <a:latin typeface="+mj-lt"/>
              </a:rPr>
              <a:t>The table definition:</a:t>
            </a:r>
            <a:endParaRPr lang="en-US" sz="1000" b="1">
              <a:solidFill>
                <a:srgbClr val="0000FF"/>
              </a:solidFill>
              <a:latin typeface="+mj-lt"/>
            </a:endParaRPr>
          </a:p>
          <a:p>
            <a:endParaRPr lang="en-US" sz="1000" b="1">
              <a:solidFill>
                <a:srgbClr val="0000FF"/>
              </a:solidFill>
              <a:latin typeface="+mj-lt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  RATE-TABLE.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TBL-AGE-ENTRY               OCCURS 6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            INDEXED BY AGE-NDX.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TBL-HIGH-AGE            PIC 99.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TBL-CLASS-ENTRY         OCCURS 4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            INDEXED BY CLASS-NDX.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15  TBL-CLASS-NBR       PIC 99.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15  TBL-INSURANCE-RTE   PIC S99V99.</a:t>
            </a:r>
          </a:p>
          <a:p>
            <a:endParaRPr lang="en-US" sz="10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1">
                <a:solidFill>
                  <a:srgbClr val="0000FF"/>
                </a:solidFill>
                <a:latin typeface="+mj-lt"/>
              </a:rPr>
              <a:t>A function that calculates the mean of all the insurance rates:</a:t>
            </a:r>
          </a:p>
          <a:p>
            <a:endParaRPr lang="en-US" sz="1000" b="1">
              <a:solidFill>
                <a:srgbClr val="0000FF"/>
              </a:solidFill>
              <a:latin typeface="+mj-lt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FUNCTION MEAN (INSURANCE-RATE (ALL ALL))</a:t>
            </a:r>
          </a:p>
          <a:p>
            <a:endParaRPr lang="en-US" sz="1000" b="1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1">
                <a:solidFill>
                  <a:srgbClr val="0000FF"/>
                </a:solidFill>
                <a:latin typeface="+mj-lt"/>
              </a:rPr>
              <a:t>A function that calculates the mean of all the insurance rates in the first age group:</a:t>
            </a:r>
          </a:p>
          <a:p>
            <a:endParaRPr lang="en-US" sz="1000" b="1"/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FUNCTION MEAN (INSURANCE-RATE (1 ALL))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97D98-C171-40B7-A2EF-DE1274A5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8C527-13AA-4419-86DA-CB94FDB7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F040BD0-8974-4AFE-B752-7CFD0BABD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43405"/>
              </p:ext>
            </p:extLst>
          </p:nvPr>
        </p:nvGraphicFramePr>
        <p:xfrm>
          <a:off x="3800475" y="3624933"/>
          <a:ext cx="4514850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229556925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2936054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37652053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312644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4003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Item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number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400300" algn="l"/>
                          <a:tab pos="457200" algn="l"/>
                        </a:tabLst>
                      </a:pP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Price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4003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Item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number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400300" algn="l"/>
                          <a:tab pos="457200" algn="l"/>
                        </a:tabLst>
                      </a:pP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Price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3160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101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217170" algn="dec"/>
                        </a:tabLst>
                      </a:pPr>
                      <a:r>
                        <a:rPr lang="en-US" sz="1600">
                          <a:effectLst/>
                        </a:rPr>
                        <a:t>12.50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277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217170" algn="dec"/>
                        </a:tabLst>
                      </a:pPr>
                      <a:r>
                        <a:rPr lang="en-US" sz="1600">
                          <a:effectLst/>
                        </a:rPr>
                        <a:t>1.11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8968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107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217170" algn="dec"/>
                        </a:tabLst>
                      </a:pPr>
                      <a:r>
                        <a:rPr lang="en-US" sz="1600">
                          <a:effectLst/>
                        </a:rPr>
                        <a:t>50.00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297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217170" algn="dec"/>
                        </a:tabLst>
                      </a:pPr>
                      <a:r>
                        <a:rPr lang="en-US" sz="1600">
                          <a:effectLst/>
                        </a:rPr>
                        <a:t>7.77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4440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111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217170" algn="dec"/>
                        </a:tabLst>
                      </a:pPr>
                      <a:r>
                        <a:rPr lang="en-US" sz="1600">
                          <a:effectLst/>
                        </a:rPr>
                        <a:t>7.70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305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217170" algn="dec"/>
                        </a:tabLst>
                      </a:pPr>
                      <a:r>
                        <a:rPr lang="en-US" sz="1600">
                          <a:effectLst/>
                        </a:rPr>
                        <a:t>.10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4225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158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217170" algn="dec"/>
                        </a:tabLst>
                      </a:pPr>
                      <a:r>
                        <a:rPr lang="en-US" sz="1600">
                          <a:effectLst/>
                        </a:rPr>
                        <a:t>5.55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341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217170" algn="dec"/>
                        </a:tabLst>
                      </a:pPr>
                      <a:r>
                        <a:rPr lang="en-US" sz="1600">
                          <a:effectLst/>
                        </a:rPr>
                        <a:t>15.00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1028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161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217170" algn="dec"/>
                        </a:tabLst>
                      </a:pPr>
                      <a:r>
                        <a:rPr lang="en-US" sz="1600">
                          <a:effectLst/>
                        </a:rPr>
                        <a:t>62.50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342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217170" algn="dec"/>
                        </a:tabLst>
                      </a:pPr>
                      <a:r>
                        <a:rPr lang="en-US" sz="1600">
                          <a:effectLst/>
                        </a:rPr>
                        <a:t>57.50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6492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192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217170" algn="dec"/>
                        </a:tabLst>
                      </a:pPr>
                      <a:r>
                        <a:rPr lang="en-US" sz="1600">
                          <a:effectLst/>
                        </a:rPr>
                        <a:t>25.00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343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217170" algn="dec"/>
                        </a:tabLst>
                      </a:pPr>
                      <a:r>
                        <a:rPr lang="en-US" sz="1600">
                          <a:effectLst/>
                        </a:rPr>
                        <a:t>65.00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5119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201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217170" algn="dec"/>
                        </a:tabLst>
                      </a:pPr>
                      <a:r>
                        <a:rPr lang="en-US" sz="1600">
                          <a:effectLst/>
                        </a:rPr>
                        <a:t>.40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347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217170" algn="dec"/>
                        </a:tabLst>
                      </a:pPr>
                      <a:r>
                        <a:rPr lang="en-US" sz="1600">
                          <a:effectLst/>
                        </a:rPr>
                        <a:t>22.50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9702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213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217170" algn="dec"/>
                        </a:tabLst>
                      </a:pPr>
                      <a:r>
                        <a:rPr lang="en-US" sz="1600">
                          <a:effectLst/>
                        </a:rPr>
                        <a:t>6.66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351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  <a:tab pos="217170" algn="dec"/>
                        </a:tabLst>
                      </a:pPr>
                      <a:r>
                        <a:rPr lang="en-US" sz="1600">
                          <a:effectLst/>
                        </a:rPr>
                        <a:t>.35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1495780"/>
                  </a:ext>
                </a:extLst>
              </a:tr>
            </a:tbl>
          </a:graphicData>
        </a:graphic>
      </p:graphicFrame>
      <p:sp>
        <p:nvSpPr>
          <p:cNvPr id="12" name="Rectangle 7">
            <a:extLst>
              <a:ext uri="{FF2B5EF4-FFF2-40B4-BE49-F238E27FC236}">
                <a16:creationId xmlns:a16="http://schemas.microsoft.com/office/drawing/2014/main" id="{F86466B7-74F7-4A7F-9053-C79B11313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330852"/>
            <a:ext cx="51816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Source Code Pro" panose="020B0509030403020204" pitchFamily="49" charset="0"/>
                <a:cs typeface="Courier New" panose="02070309020205020404" pitchFamily="49" charset="0"/>
              </a:rPr>
              <a:t>The COBOL table 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endParaRPr lang="en-US" altLang="en-US" sz="1400">
              <a:latin typeface="Source Code Pro" panose="020B0509030403020204" pitchFamily="49" charset="0"/>
              <a:ea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01  PRICE-TABLE.</a:t>
            </a:r>
            <a:br>
              <a:rPr kumimoji="0" lang="en-US" alt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   05  PRICE-ENTRY         OCCURS 16.</a:t>
            </a:r>
            <a:br>
              <a:rPr kumimoji="0" lang="en-US" alt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       10  ITEM-NUMBER     PIC 9(3).</a:t>
            </a:r>
            <a:br>
              <a:rPr kumimoji="0" lang="en-US" alt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       10  ITEM-PRICE      PIC S99V99.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endParaRPr lang="en-US" altLang="en-US" sz="1400">
              <a:latin typeface="Source Code Pro" panose="020B0509030403020204" pitchFamily="49" charset="0"/>
              <a:ea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Source Code Pro" panose="020B0509030403020204" pitchFamily="49" charset="0"/>
                <a:cs typeface="Courier New" panose="02070309020205020404" pitchFamily="49" charset="0"/>
              </a:rPr>
              <a:t>The data to be loaded:</a:t>
            </a:r>
            <a:endParaRPr kumimoji="0" lang="en-US" altLang="en-US" sz="2400" b="1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+mj-lt"/>
              <a:ea typeface="Source Code Pro" panose="020B0509030403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C929A4-5A8F-45E1-8AB1-2C157B2785CA}"/>
              </a:ext>
            </a:extLst>
          </p:cNvPr>
          <p:cNvSpPr txBox="1"/>
          <p:nvPr/>
        </p:nvSpPr>
        <p:spPr>
          <a:xfrm>
            <a:off x="609600" y="322183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Loading a Table From a File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E72E9B-33B8-4A4F-B881-9A79FC6C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BFA62-B77A-4913-95FA-0B0E8760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3D35D-D5DA-4707-80AE-03B4FB53DDA0}"/>
              </a:ext>
            </a:extLst>
          </p:cNvPr>
          <p:cNvSpPr txBox="1"/>
          <p:nvPr/>
        </p:nvSpPr>
        <p:spPr>
          <a:xfrm>
            <a:off x="609600" y="1457074"/>
            <a:ext cx="1018283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Like arrays in C++ or Java, a </a:t>
            </a:r>
            <a:r>
              <a:rPr lang="en-US" sz="2800" i="1">
                <a:latin typeface="+mj-lt"/>
              </a:rPr>
              <a:t>one-level table</a:t>
            </a:r>
            <a:r>
              <a:rPr lang="en-US" sz="2800">
                <a:latin typeface="+mj-lt"/>
              </a:rPr>
              <a:t> contains data that depends on a way to refer to a single entry in that table.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The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OCCURS</a:t>
            </a:r>
            <a:r>
              <a:rPr lang="en-US" sz="2800">
                <a:latin typeface="+mj-lt"/>
              </a:rPr>
              <a:t> clause indicates how many times a field or a group of fields is repeated in storage.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Each occurrence holds one </a:t>
            </a:r>
            <a:r>
              <a:rPr lang="en-US" sz="2800" i="1">
                <a:latin typeface="+mj-lt"/>
              </a:rPr>
              <a:t>table entry</a:t>
            </a:r>
            <a:r>
              <a:rPr lang="en-US" sz="2800">
                <a:latin typeface="+mj-lt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A table can contain constant values, which can be coded or copied directly into the program, or variable values, which can be loaded from a file.</a:t>
            </a:r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74A37-07A6-444A-A389-E846C407C697}"/>
              </a:ext>
            </a:extLst>
          </p:cNvPr>
          <p:cNvSpPr txBox="1"/>
          <p:nvPr/>
        </p:nvSpPr>
        <p:spPr>
          <a:xfrm>
            <a:off x="609600" y="347357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Defining a One-Dimensional Table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2B2EDB-AD6D-4FB1-BE1F-A125830E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E3587-B26D-4CBE-9165-1EF6E9E0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D6B5F-AE15-4C59-AF9B-5633181D8FE9}"/>
              </a:ext>
            </a:extLst>
          </p:cNvPr>
          <p:cNvSpPr txBox="1"/>
          <p:nvPr/>
        </p:nvSpPr>
        <p:spPr>
          <a:xfrm>
            <a:off x="603308" y="3403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How to Initialize a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B962D-4345-44FF-8991-A6096D9C4C07}"/>
              </a:ext>
            </a:extLst>
          </p:cNvPr>
          <p:cNvSpPr txBox="1"/>
          <p:nvPr/>
        </p:nvSpPr>
        <p:spPr>
          <a:xfrm>
            <a:off x="838200" y="1905000"/>
            <a:ext cx="105156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00FF"/>
                </a:solidFill>
                <a:latin typeface="+mj-lt"/>
              </a:rPr>
              <a:t>In </a:t>
            </a:r>
            <a:r>
              <a:rPr lang="en-US" sz="2400" b="1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WORKING-STORAGE</a:t>
            </a:r>
            <a:r>
              <a:rPr lang="en-US" sz="2400" b="1">
                <a:solidFill>
                  <a:srgbClr val="0000FF"/>
                </a:solidFill>
                <a:latin typeface="+mj-lt"/>
              </a:rPr>
              <a:t>:</a:t>
            </a:r>
          </a:p>
          <a:p>
            <a:endParaRPr lang="en-US" sz="1400" b="1"/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  PRICE-TABLE.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PRICE-ENTRY           OCCURS 16.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TBL-ITEM-NBR      PIC 9(3)      VALUE ZERO.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TBL-ITEM-PRC      PIC S9(3)V99  VALUE ZERO.</a:t>
            </a:r>
          </a:p>
          <a:p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1">
                <a:solidFill>
                  <a:srgbClr val="0000FF"/>
                </a:solidFill>
                <a:latin typeface="+mj-lt"/>
              </a:rPr>
              <a:t>In the </a:t>
            </a:r>
            <a:r>
              <a:rPr lang="en-US" sz="2400" b="1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PROCEDURE DIVISION</a:t>
            </a:r>
            <a:r>
              <a:rPr lang="en-US" sz="2400" b="1">
                <a:solidFill>
                  <a:srgbClr val="0000FF"/>
                </a:solidFill>
                <a:latin typeface="+mj-lt"/>
              </a:rPr>
              <a:t>:</a:t>
            </a:r>
          </a:p>
          <a:p>
            <a:endParaRPr lang="en-US" sz="14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INITIALIZE PRICE-TABLE.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2B2EDB-AD6D-4FB1-BE1F-A125830E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E3587-B26D-4CBE-9165-1EF6E9E0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D6B5F-AE15-4C59-AF9B-5633181D8FE9}"/>
              </a:ext>
            </a:extLst>
          </p:cNvPr>
          <p:cNvSpPr txBox="1"/>
          <p:nvPr/>
        </p:nvSpPr>
        <p:spPr>
          <a:xfrm>
            <a:off x="603308" y="3403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j-lt"/>
              </a:rPr>
              <a:t>How to Initialize a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B962D-4345-44FF-8991-A6096D9C4C07}"/>
              </a:ext>
            </a:extLst>
          </p:cNvPr>
          <p:cNvSpPr txBox="1"/>
          <p:nvPr/>
        </p:nvSpPr>
        <p:spPr>
          <a:xfrm>
            <a:off x="838200" y="1447800"/>
            <a:ext cx="1051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+mj-lt"/>
              </a:rPr>
              <a:t>You can also code the </a:t>
            </a:r>
            <a:r>
              <a:rPr lang="en-US" sz="2800">
                <a:latin typeface="+mj-lt"/>
                <a:ea typeface="Source Code Pro" panose="020B0509030403020204" pitchFamily="49" charset="0"/>
              </a:rPr>
              <a:t>VALUE</a:t>
            </a:r>
            <a:r>
              <a:rPr lang="en-US" sz="2800">
                <a:latin typeface="+mj-lt"/>
              </a:rPr>
              <a:t> clause on a group field to initialize </a:t>
            </a:r>
          </a:p>
          <a:p>
            <a:r>
              <a:rPr lang="en-US" sz="2800">
                <a:latin typeface="+mj-lt"/>
              </a:rPr>
              <a:t>all the fields in that group to the same value as shown below:</a:t>
            </a:r>
            <a:endParaRPr lang="en-US" sz="2400">
              <a:latin typeface="+mj-lt"/>
            </a:endParaRPr>
          </a:p>
          <a:p>
            <a:endParaRPr lang="en-US" sz="2400" b="1">
              <a:solidFill>
                <a:srgbClr val="0000FF"/>
              </a:solidFill>
              <a:latin typeface="+mj-lt"/>
            </a:endParaRPr>
          </a:p>
          <a:p>
            <a:r>
              <a:rPr lang="en-US" sz="2400" b="1">
                <a:solidFill>
                  <a:srgbClr val="0000FF"/>
                </a:solidFill>
                <a:latin typeface="+mj-lt"/>
              </a:rPr>
              <a:t>In </a:t>
            </a:r>
            <a:r>
              <a:rPr lang="en-US" sz="2400" b="1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WORKING-STORAGE</a:t>
            </a:r>
            <a:r>
              <a:rPr lang="en-US" sz="2400" b="1">
                <a:solidFill>
                  <a:srgbClr val="0000FF"/>
                </a:solidFill>
                <a:latin typeface="+mj-lt"/>
              </a:rPr>
              <a:t>:</a:t>
            </a:r>
          </a:p>
          <a:p>
            <a:endParaRPr lang="en-US" sz="1400" b="1"/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  PRICE-TABLE.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05  PRICE-ENTRY           OCCURS 16 </a:t>
            </a: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      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VALUE 0.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TBL-ITEM-NBR      PIC 9(3).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10  TBL-ITEM-PRC      PIC S9(3)V99.</a:t>
            </a:r>
          </a:p>
          <a:p>
            <a:endParaRPr lang="en-US" sz="2800">
              <a:latin typeface="+mj-lt"/>
              <a:ea typeface="Source Code Pro" panose="020B0509030403020204" pitchFamily="49" charset="0"/>
            </a:endParaRPr>
          </a:p>
          <a:p>
            <a:r>
              <a:rPr lang="en-US" sz="2800">
                <a:latin typeface="+mj-lt"/>
              </a:rPr>
              <a:t>Both </a:t>
            </a:r>
            <a:r>
              <a:rPr lang="en-US" sz="2800">
                <a:latin typeface="Source Code Pro" panose="020B0509030403020204" pitchFamily="49" charset="0"/>
              </a:rPr>
              <a:t>TBL-ITEM-NBR</a:t>
            </a:r>
            <a:r>
              <a:rPr lang="en-US" sz="2800">
                <a:latin typeface="+mj-lt"/>
              </a:rPr>
              <a:t> and </a:t>
            </a:r>
            <a:r>
              <a:rPr lang="en-US" sz="2800">
                <a:latin typeface="Source Code Pro" panose="020B0509030403020204" pitchFamily="49" charset="0"/>
              </a:rPr>
              <a:t>TBL-ITEM-PRC</a:t>
            </a:r>
            <a:r>
              <a:rPr lang="en-US" sz="2800">
                <a:latin typeface="+mj-lt"/>
              </a:rPr>
              <a:t> are initialized to </a:t>
            </a:r>
            <a:r>
              <a:rPr lang="en-US" sz="2800">
                <a:latin typeface="Source Code Pro" panose="020B0509030403020204" pitchFamily="49" charset="0"/>
              </a:rPr>
              <a:t>0</a:t>
            </a:r>
            <a:r>
              <a:rPr lang="en-US" sz="280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76088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U Powerpoint Template Widescreen - Copy.potx" id="{27ABCAB6-345C-4F12-87A0-5ECB66F0E4B2}" vid="{9721AF44-7D23-487C-BFB5-1D10F21BB9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NIU Powerpoint Template Widescreen</Template>
  <TotalTime>712</TotalTime>
  <Words>4609</Words>
  <Application>Microsoft Office PowerPoint</Application>
  <PresentationFormat>Widescreen</PresentationFormat>
  <Paragraphs>651</Paragraphs>
  <Slides>52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Source Code Pro</vt:lpstr>
      <vt:lpstr>Times New Roman</vt:lpstr>
      <vt:lpstr>Calibri</vt:lpstr>
      <vt:lpstr>Arial</vt:lpstr>
      <vt:lpstr>1_Office Theme</vt:lpstr>
      <vt:lpstr>Visio.Drawing.5</vt:lpstr>
      <vt:lpstr>     CSCI 465  7. COBOL Tables  by Geoffrey D. Decker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Presentation Title</dc:title>
  <dc:creator>Geoffrey Decker</dc:creator>
  <cp:lastModifiedBy>Geoffrey Decker</cp:lastModifiedBy>
  <cp:revision>61</cp:revision>
  <dcterms:created xsi:type="dcterms:W3CDTF">2020-03-22T15:21:30Z</dcterms:created>
  <dcterms:modified xsi:type="dcterms:W3CDTF">2020-11-21T01:35:28Z</dcterms:modified>
</cp:coreProperties>
</file>