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</p:sldMasterIdLst>
  <p:notesMasterIdLst>
    <p:notesMasterId r:id="rId28"/>
  </p:notesMasterIdLst>
  <p:handoutMasterIdLst>
    <p:handoutMasterId r:id="rId29"/>
  </p:handoutMasterIdLst>
  <p:sldIdLst>
    <p:sldId id="271" r:id="rId2"/>
    <p:sldId id="256" r:id="rId3"/>
    <p:sldId id="258" r:id="rId4"/>
    <p:sldId id="285" r:id="rId5"/>
    <p:sldId id="259" r:id="rId6"/>
    <p:sldId id="262" r:id="rId7"/>
    <p:sldId id="263" r:id="rId8"/>
    <p:sldId id="283" r:id="rId9"/>
    <p:sldId id="275" r:id="rId10"/>
    <p:sldId id="276" r:id="rId11"/>
    <p:sldId id="264" r:id="rId12"/>
    <p:sldId id="267" r:id="rId13"/>
    <p:sldId id="277" r:id="rId14"/>
    <p:sldId id="278" r:id="rId15"/>
    <p:sldId id="279" r:id="rId16"/>
    <p:sldId id="286" r:id="rId17"/>
    <p:sldId id="284" r:id="rId18"/>
    <p:sldId id="287" r:id="rId19"/>
    <p:sldId id="292" r:id="rId20"/>
    <p:sldId id="293" r:id="rId21"/>
    <p:sldId id="294" r:id="rId22"/>
    <p:sldId id="325" r:id="rId23"/>
    <p:sldId id="296" r:id="rId24"/>
    <p:sldId id="343" r:id="rId25"/>
    <p:sldId id="298" r:id="rId26"/>
    <p:sldId id="299" r:id="rId27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Source Code Pro" panose="020B0509030403020204" pitchFamily="49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218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+mj-lt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23" y="574621"/>
            <a:ext cx="3590954" cy="28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10138129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954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85896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21920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85896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32460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76A6A54-2A6B-4242-B691-C4DE4231F394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706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04800"/>
            <a:ext cx="756994" cy="13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3733800"/>
            <a:ext cx="10566400" cy="2362200"/>
          </a:xfrm>
        </p:spPr>
        <p:txBody>
          <a:bodyPr/>
          <a:lstStyle/>
          <a:p>
            <a:br>
              <a:rPr lang="en-US"/>
            </a:br>
            <a:r>
              <a:rPr lang="en-US"/>
              <a:t>CSCI 465</a:t>
            </a:r>
            <a:br>
              <a:rPr lang="en-US" sz="2000"/>
            </a:br>
            <a:br>
              <a:rPr lang="en-US" sz="2000"/>
            </a:br>
            <a:r>
              <a:rPr lang="en-US"/>
              <a:t>7. COBOL Tables - Subscripted Tables</a:t>
            </a:r>
            <a:br>
              <a:rPr lang="en-US" sz="2000"/>
            </a:br>
            <a:br>
              <a:rPr lang="en-US" sz="2000"/>
            </a:b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(CSCI 250 Slides)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C1F24-A8CF-4B35-80BB-397FA4EC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E674-6460-43F6-A530-11BE848B9E9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70" name="Rectangle 2050">
            <a:extLst>
              <a:ext uri="{FF2B5EF4-FFF2-40B4-BE49-F238E27FC236}">
                <a16:creationId xmlns:a16="http://schemas.microsoft.com/office/drawing/2014/main" id="{822A3A48-568C-4AD1-A466-AE10437D4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Subscripts</a:t>
            </a:r>
          </a:p>
        </p:txBody>
      </p:sp>
      <p:sp>
        <p:nvSpPr>
          <p:cNvPr id="32771" name="Rectangle 2051">
            <a:extLst>
              <a:ext uri="{FF2B5EF4-FFF2-40B4-BE49-F238E27FC236}">
                <a16:creationId xmlns:a16="http://schemas.microsoft.com/office/drawing/2014/main" id="{1EC571A0-DCCA-49C2-B3A3-DCECC157C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8001000" cy="4114800"/>
          </a:xfrm>
        </p:spPr>
        <p:txBody>
          <a:bodyPr/>
          <a:lstStyle/>
          <a:p>
            <a:pPr defTabSz="465138"/>
            <a:r>
              <a:rPr lang="en-US" altLang="en-US"/>
              <a:t>Subscripts that are data names </a:t>
            </a:r>
          </a:p>
          <a:p>
            <a:pPr lvl="1" defTabSz="465138"/>
            <a:r>
              <a:rPr lang="en-US" altLang="en-US"/>
              <a:t>Are usually defined in WORKING-STORAGE, although the subscript can come in on an input record instead.</a:t>
            </a:r>
          </a:p>
          <a:p>
            <a:pPr lvl="1" defTabSz="465138"/>
            <a:r>
              <a:rPr lang="en-US" altLang="en-US"/>
              <a:t>Are preferably defined with a USAGE IS COMP(utational) clause because it is more efficient:</a:t>
            </a:r>
          </a:p>
          <a:p>
            <a:pPr lvl="1" defTabSz="465138">
              <a:buNone/>
            </a:pPr>
            <a:r>
              <a:rPr lang="en-US" altLang="en-US"/>
              <a:t>	05	SUB1  	PIC 99	</a:t>
            </a:r>
            <a:r>
              <a:rPr lang="en-US" altLang="en-US" i="1">
                <a:solidFill>
                  <a:schemeClr val="tx2"/>
                </a:solidFill>
              </a:rPr>
              <a:t>USAGE IS COMP</a:t>
            </a:r>
            <a:r>
              <a:rPr lang="en-US" altLang="en-US"/>
              <a:t>.</a:t>
            </a:r>
          </a:p>
          <a:p>
            <a:pPr lvl="1" defTabSz="465138">
              <a:buNone/>
            </a:pPr>
            <a:r>
              <a:rPr lang="en-US" altLang="en-US"/>
              <a:t>	05	SUB2		PIC 99	</a:t>
            </a:r>
            <a:r>
              <a:rPr lang="en-US" altLang="en-US" i="1">
                <a:solidFill>
                  <a:schemeClr val="tx2"/>
                </a:solidFill>
              </a:rPr>
              <a:t>COMP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E5483-0EEB-4FBC-B4CC-F62050B0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FF0A-359D-40B6-938D-94194BDF042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FF881A1-B1C2-4850-A2EA-DCFE56E02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Subscripts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DB0E432-D103-46C2-9EDC-2F4C0545D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7772400" cy="4724400"/>
          </a:xfrm>
        </p:spPr>
        <p:txBody>
          <a:bodyPr/>
          <a:lstStyle/>
          <a:p>
            <a:r>
              <a:rPr lang="en-US" altLang="en-US"/>
              <a:t>Any data name that </a:t>
            </a:r>
            <a:r>
              <a:rPr lang="en-US" altLang="en-US" i="1"/>
              <a:t>has</a:t>
            </a:r>
            <a:r>
              <a:rPr lang="en-US" altLang="en-US"/>
              <a:t> an OCCURS clause, or is </a:t>
            </a:r>
            <a:r>
              <a:rPr lang="en-US" altLang="en-US" i="1"/>
              <a:t>under</a:t>
            </a:r>
            <a:r>
              <a:rPr lang="en-US" altLang="en-US"/>
              <a:t> a group name with an OCCURS clause, must </a:t>
            </a:r>
            <a:r>
              <a:rPr lang="en-US" altLang="en-US" i="1"/>
              <a:t>always</a:t>
            </a:r>
            <a:r>
              <a:rPr lang="en-US" altLang="en-US"/>
              <a:t> be referenced with a subscript.</a:t>
            </a:r>
          </a:p>
          <a:p>
            <a:r>
              <a:rPr lang="en-US" altLang="en-US"/>
              <a:t>At least one space before the beginning parenthesis on the subscript, no spaces on inside of parentheses. </a:t>
            </a:r>
          </a:p>
          <a:p>
            <a:r>
              <a:rPr lang="en-US" altLang="en-US"/>
              <a:t>The OCCURS clause may </a:t>
            </a:r>
            <a:r>
              <a:rPr lang="en-US" altLang="en-US" i="1"/>
              <a:t>not</a:t>
            </a:r>
            <a:r>
              <a:rPr lang="en-US" altLang="en-US"/>
              <a:t> occur on an 01 level.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BB61A-49BA-46C3-BA69-73D89A78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8743-E523-493D-B669-A6221C78B32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2B75FC51-3470-4DEF-B5ED-24B98C403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Subscripts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D778371-DE26-4D89-B7B2-1865A8B67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>
                <a:solidFill>
                  <a:schemeClr val="tx2"/>
                </a:solidFill>
              </a:rPr>
              <a:t>Relative subscripting</a:t>
            </a:r>
            <a:r>
              <a:rPr lang="en-US" altLang="en-US"/>
              <a:t> – using a subscript plus or minus some integer; e.g.,  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IF  SALES (SUB1)  &gt;  SALES (SUB1 </a:t>
            </a:r>
            <a:r>
              <a:rPr lang="en-US" altLang="en-US" i="1">
                <a:solidFill>
                  <a:schemeClr val="tx2"/>
                </a:solidFill>
              </a:rPr>
              <a:t>+ 1</a:t>
            </a:r>
            <a:r>
              <a:rPr lang="en-US" altLang="en-US"/>
              <a:t>)…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62C9-3111-4EAF-8475-EF25A545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B8BC-1701-460B-8E13-2E667570E29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8AB03753-1383-4CE2-8266-B6F850D6C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Overview of Table Processing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548CB16-DFE7-4779-B24C-DCEF49E56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8610600" cy="4648200"/>
          </a:xfrm>
        </p:spPr>
        <p:txBody>
          <a:bodyPr/>
          <a:lstStyle/>
          <a:p>
            <a:r>
              <a:rPr lang="en-US" altLang="en-US"/>
              <a:t>Can still use the “brute force” method to process a table in the PROCEDURE  DIVISION:</a:t>
            </a:r>
          </a:p>
          <a:p>
            <a:endParaRPr lang="en-US" altLang="en-US" sz="1200"/>
          </a:p>
          <a:p>
            <a:pPr lvl="1">
              <a:buFontTx/>
              <a:buNone/>
            </a:pPr>
            <a:r>
              <a:rPr lang="en-US" altLang="en-US"/>
              <a:t>COMPUTE  ANNUAL-TOTAL =</a:t>
            </a:r>
          </a:p>
          <a:p>
            <a:pPr lvl="1">
              <a:buFontTx/>
              <a:buNone/>
            </a:pPr>
            <a:r>
              <a:rPr lang="en-US" altLang="en-US"/>
              <a:t>    SALES (1)  +  SALES (2)   +  SALES (3)  +</a:t>
            </a:r>
          </a:p>
          <a:p>
            <a:pPr lvl="1">
              <a:buFontTx/>
              <a:buNone/>
            </a:pPr>
            <a:r>
              <a:rPr lang="en-US" altLang="en-US"/>
              <a:t>    SALES (4)  +  SALES (5)   +  SALES (6)  +</a:t>
            </a:r>
          </a:p>
          <a:p>
            <a:pPr lvl="1">
              <a:buFontTx/>
              <a:buNone/>
            </a:pPr>
            <a:r>
              <a:rPr lang="en-US" altLang="en-US"/>
              <a:t>    SALES (7)  +  SALES (8)   +  SALES (9)  +</a:t>
            </a:r>
          </a:p>
          <a:p>
            <a:pPr lvl="1">
              <a:buFontTx/>
              <a:buNone/>
            </a:pPr>
            <a:r>
              <a:rPr lang="en-US" altLang="en-US"/>
              <a:t>    SALES (10) +  SALES (11) +  SALES (12).  </a:t>
            </a:r>
          </a:p>
          <a:p>
            <a:pPr lvl="1">
              <a:buFontTx/>
              <a:buNone/>
            </a:pP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 advAuto="0"/>
      <p:bldP spid="3379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D12AD-9089-4E3B-A91F-FAF570E8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80E7-09AA-4025-BA19-F99CD71BF08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F03097C-0875-403D-9673-C9317A5CA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Overview of Table Processing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BCA5F11-B256-44D9-9DB3-02CB3CD52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534400" cy="4724400"/>
          </a:xfrm>
        </p:spPr>
        <p:txBody>
          <a:bodyPr/>
          <a:lstStyle/>
          <a:p>
            <a:r>
              <a:rPr lang="en-US" altLang="en-US"/>
              <a:t>But there is a better way, using the </a:t>
            </a:r>
            <a:r>
              <a:rPr lang="en-US" altLang="en-US" b="1"/>
              <a:t>PERFORM VARYING statement</a:t>
            </a:r>
            <a:r>
              <a:rPr lang="en-US" altLang="en-US"/>
              <a:t>:</a:t>
            </a:r>
          </a:p>
          <a:p>
            <a:endParaRPr lang="en-US" altLang="en-US" sz="1200"/>
          </a:p>
          <a:p>
            <a:pPr lvl="1">
              <a:buFontTx/>
              <a:buNone/>
            </a:pPr>
            <a:r>
              <a:rPr lang="en-US" altLang="en-US"/>
              <a:t>	PERFORM  200-ADD-TO-TOTAL</a:t>
            </a:r>
          </a:p>
          <a:p>
            <a:pPr lvl="1">
              <a:buFontTx/>
              <a:buNone/>
            </a:pPr>
            <a:r>
              <a:rPr lang="en-US" altLang="en-US" b="1"/>
              <a:t>		   </a:t>
            </a:r>
            <a:r>
              <a:rPr lang="en-US" altLang="en-US" b="1" i="1">
                <a:solidFill>
                  <a:schemeClr val="tx2"/>
                </a:solidFill>
              </a:rPr>
              <a:t>VARYING  SALES-SUB  FROM  1  BY  1</a:t>
            </a:r>
            <a:endParaRPr lang="en-US" altLang="en-US" b="1"/>
          </a:p>
          <a:p>
            <a:pPr lvl="1">
              <a:buFontTx/>
              <a:buNone/>
            </a:pPr>
            <a:r>
              <a:rPr lang="en-US" altLang="en-US" b="1"/>
              <a:t>		   UNTIL SALES-SUB  &gt;  12.</a:t>
            </a:r>
          </a:p>
          <a:p>
            <a:pPr lvl="1">
              <a:buFontTx/>
              <a:buNone/>
            </a:pPr>
            <a:r>
              <a:rPr lang="en-US" altLang="en-US"/>
              <a:t>	…</a:t>
            </a:r>
          </a:p>
          <a:p>
            <a:pPr lvl="1">
              <a:buFontTx/>
              <a:buNone/>
            </a:pPr>
            <a:r>
              <a:rPr lang="en-US" altLang="en-US"/>
              <a:t>	200-ADD-TO-TOTAL.</a:t>
            </a:r>
          </a:p>
          <a:p>
            <a:pPr lvl="1">
              <a:buFontTx/>
              <a:buNone/>
            </a:pPr>
            <a:r>
              <a:rPr lang="en-US" altLang="en-US"/>
              <a:t>		   ADD  SALES  (SALES-SUB)  </a:t>
            </a:r>
          </a:p>
          <a:p>
            <a:pPr lvl="1">
              <a:buFontTx/>
              <a:buNone/>
            </a:pPr>
            <a:r>
              <a:rPr lang="en-US" altLang="en-US"/>
              <a:t>			TO  ANNUAL-TOTAL.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B81F5-AAFA-4314-9208-873B6EAC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3F11-3A96-4E5A-967A-ECF8E31B310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44377754-9914-4364-BA57-B0A942A07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PERFORM VARYING Clause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11BF643-3A9E-41A3-B954-EA95D12D8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see the </a:t>
            </a:r>
            <a:r>
              <a:rPr lang="en-US" altLang="en-US" i="1"/>
              <a:t>real</a:t>
            </a:r>
            <a:r>
              <a:rPr lang="en-US" altLang="en-US"/>
              <a:t> payoff to using tables. </a:t>
            </a:r>
          </a:p>
          <a:p>
            <a:r>
              <a:rPr lang="en-US" altLang="en-US"/>
              <a:t>What did this PERFORM VARYING statement actually do?  </a:t>
            </a:r>
          </a:p>
          <a:p>
            <a:pPr lvl="1">
              <a:buFontTx/>
              <a:buNone/>
            </a:pPr>
            <a:endParaRPr lang="en-US" altLang="en-US"/>
          </a:p>
        </p:txBody>
      </p:sp>
      <p:sp>
        <p:nvSpPr>
          <p:cNvPr id="35844" name="AutoShape 4">
            <a:extLst>
              <a:ext uri="{FF2B5EF4-FFF2-40B4-BE49-F238E27FC236}">
                <a16:creationId xmlns:a16="http://schemas.microsoft.com/office/drawing/2014/main" id="{1A50C606-0885-4C88-847E-B49121EA9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733800"/>
            <a:ext cx="1143000" cy="7620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 advAuto="0"/>
      <p:bldP spid="3584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4E8F16-CEE8-4DB8-A966-55B3529C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9456-F5E4-4BA3-A004-C086D67F5D5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1202" name="Rectangle 1026">
            <a:extLst>
              <a:ext uri="{FF2B5EF4-FFF2-40B4-BE49-F238E27FC236}">
                <a16:creationId xmlns:a16="http://schemas.microsoft.com/office/drawing/2014/main" id="{0DCF78CE-481E-4365-818C-C269FA4CE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PERFORM VARYING Clause</a:t>
            </a:r>
          </a:p>
        </p:txBody>
      </p:sp>
      <p:sp>
        <p:nvSpPr>
          <p:cNvPr id="51203" name="Rectangle 1027">
            <a:extLst>
              <a:ext uri="{FF2B5EF4-FFF2-40B4-BE49-F238E27FC236}">
                <a16:creationId xmlns:a16="http://schemas.microsoft.com/office/drawing/2014/main" id="{15DA400A-4AC3-4EB8-8C1D-FF3792F7CEE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58188" y="1371600"/>
            <a:ext cx="41148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400" b="1"/>
              <a:t>Using PERFORM</a:t>
            </a: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en-US" sz="2000" i="1">
                <a:solidFill>
                  <a:schemeClr val="tx2"/>
                </a:solidFill>
              </a:rPr>
              <a:t>  MOVE  1  TO  SALES-SUB.</a:t>
            </a:r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  PERFORM  200-ADD-TO-TOTAL</a:t>
            </a:r>
          </a:p>
          <a:p>
            <a:pPr>
              <a:buFontTx/>
              <a:buNone/>
            </a:pPr>
            <a:r>
              <a:rPr lang="en-US" altLang="en-US" sz="2000"/>
              <a:t>	    UNTIL  SALES-SUB  &gt;  12.</a:t>
            </a:r>
          </a:p>
          <a:p>
            <a:pPr>
              <a:buFontTx/>
              <a:buNone/>
            </a:pPr>
            <a:r>
              <a:rPr lang="en-US" altLang="en-US" sz="2000"/>
              <a:t>…</a:t>
            </a:r>
          </a:p>
          <a:p>
            <a:pPr>
              <a:buFontTx/>
              <a:buNone/>
            </a:pPr>
            <a:r>
              <a:rPr lang="en-US" altLang="en-US" sz="2000"/>
              <a:t>…</a:t>
            </a:r>
          </a:p>
          <a:p>
            <a:pPr>
              <a:buFontTx/>
              <a:buNone/>
            </a:pPr>
            <a:r>
              <a:rPr lang="en-US" altLang="en-US" sz="2000"/>
              <a:t>200-ADD-TO-TOTAL.</a:t>
            </a:r>
          </a:p>
          <a:p>
            <a:pPr>
              <a:buFontTx/>
              <a:buNone/>
            </a:pPr>
            <a:r>
              <a:rPr lang="en-US" altLang="en-US" sz="2000"/>
              <a:t>	ADD  SALES  (SALES-SUB)  </a:t>
            </a:r>
          </a:p>
          <a:p>
            <a:pPr>
              <a:buFontTx/>
              <a:buNone/>
            </a:pPr>
            <a:r>
              <a:rPr lang="en-US" altLang="en-US" sz="2000"/>
              <a:t>	    TO  ANNUAL-TOTAL.</a:t>
            </a:r>
          </a:p>
          <a:p>
            <a:pPr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 i="1">
                <a:solidFill>
                  <a:schemeClr val="tx2"/>
                </a:solidFill>
              </a:rPr>
              <a:t>ADD  1  TO  SALES-SUB.</a:t>
            </a:r>
            <a:endParaRPr lang="en-US" altLang="en-US" sz="2000"/>
          </a:p>
          <a:p>
            <a:endParaRPr lang="en-US" altLang="en-US"/>
          </a:p>
        </p:txBody>
      </p:sp>
      <p:sp>
        <p:nvSpPr>
          <p:cNvPr id="51204" name="Rectangle 1028">
            <a:extLst>
              <a:ext uri="{FF2B5EF4-FFF2-40B4-BE49-F238E27FC236}">
                <a16:creationId xmlns:a16="http://schemas.microsoft.com/office/drawing/2014/main" id="{CBDCD02C-DC77-4B4F-BDA2-4647EFDAF63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03401" y="1676400"/>
            <a:ext cx="41148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400" b="1"/>
              <a:t>Using PERFORM  VARYING</a:t>
            </a: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  PERFORM  200-ADD-TO-TOTAL</a:t>
            </a:r>
          </a:p>
          <a:p>
            <a:pPr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	  </a:t>
            </a:r>
            <a:r>
              <a:rPr lang="en-US" altLang="en-US" sz="2000" i="1">
                <a:solidFill>
                  <a:schemeClr val="tx2"/>
                </a:solidFill>
              </a:rPr>
              <a:t>VARYING  SALES-SUB  </a:t>
            </a:r>
          </a:p>
          <a:p>
            <a:pPr>
              <a:buFontTx/>
              <a:buNone/>
            </a:pPr>
            <a:r>
              <a:rPr lang="en-US" altLang="en-US" sz="2000" i="1">
                <a:solidFill>
                  <a:schemeClr val="tx2"/>
                </a:solidFill>
              </a:rPr>
              <a:t>	  FROM  1  BY  1</a:t>
            </a:r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	  UNTIL  SALES-SUB  &gt;  12.</a:t>
            </a: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/>
              <a:t>	…</a:t>
            </a:r>
          </a:p>
          <a:p>
            <a:pPr>
              <a:buFontTx/>
              <a:buNone/>
            </a:pPr>
            <a:r>
              <a:rPr lang="en-US" altLang="en-US" sz="2000"/>
              <a:t>200-ADD-TO-TOTAL.</a:t>
            </a:r>
          </a:p>
          <a:p>
            <a:pPr>
              <a:buFontTx/>
              <a:buNone/>
            </a:pPr>
            <a:r>
              <a:rPr lang="en-US" altLang="en-US" sz="2000"/>
              <a:t>    ADD  SALES  (SALES-SUB)  </a:t>
            </a:r>
          </a:p>
          <a:p>
            <a:pPr>
              <a:buFontTx/>
              <a:buNone/>
            </a:pPr>
            <a:r>
              <a:rPr lang="en-US" altLang="en-US" sz="2000"/>
              <a:t>        TO  ANNUAL-TOTAL.</a:t>
            </a:r>
          </a:p>
          <a:p>
            <a:endParaRPr lang="en-US" altLang="en-US"/>
          </a:p>
        </p:txBody>
      </p:sp>
      <p:sp>
        <p:nvSpPr>
          <p:cNvPr id="51205" name="Line 1029">
            <a:extLst>
              <a:ext uri="{FF2B5EF4-FFF2-40B4-BE49-F238E27FC236}">
                <a16:creationId xmlns:a16="http://schemas.microsoft.com/office/drawing/2014/main" id="{272A7C62-8287-418E-8833-C948CFE8F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371600"/>
            <a:ext cx="0" cy="480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Rectangle 1031">
            <a:extLst>
              <a:ext uri="{FF2B5EF4-FFF2-40B4-BE49-F238E27FC236}">
                <a16:creationId xmlns:a16="http://schemas.microsoft.com/office/drawing/2014/main" id="{93D859AF-00CD-4DD0-8612-29B4D4E24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031" y="1524000"/>
            <a:ext cx="41148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Using PERFORM</a:t>
            </a:r>
          </a:p>
        </p:txBody>
      </p:sp>
      <p:sp>
        <p:nvSpPr>
          <p:cNvPr id="51208" name="Rectangle 1032">
            <a:extLst>
              <a:ext uri="{FF2B5EF4-FFF2-40B4-BE49-F238E27FC236}">
                <a16:creationId xmlns:a16="http://schemas.microsoft.com/office/drawing/2014/main" id="{701A9A53-E938-41BC-973C-2C713D7F5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24000"/>
            <a:ext cx="41148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Using PERFORM VARYING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97928-479F-4B8C-9507-512C2AB6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8C54-721C-482C-BFD5-8D29D48E82E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A73D1820-7BA2-461E-AB5D-47AE685D6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PERFORM VARYING Clause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17A0776-8940-4B6B-A156-7C6540414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if you wanted to get only the even-numbered table entries?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	PERFORM  200-ADD-TO-TOTAL</a:t>
            </a:r>
          </a:p>
          <a:p>
            <a:pPr lvl="1">
              <a:buFontTx/>
              <a:buNone/>
            </a:pPr>
            <a:r>
              <a:rPr lang="en-US" altLang="en-US"/>
              <a:t>		VARYING  SALES-SUB  FROM  </a:t>
            </a:r>
            <a:r>
              <a:rPr lang="en-US" altLang="en-US">
                <a:solidFill>
                  <a:schemeClr val="accent1"/>
                </a:solidFill>
              </a:rPr>
              <a:t>2</a:t>
            </a:r>
            <a:r>
              <a:rPr lang="en-US" altLang="en-US"/>
              <a:t>  BY  </a:t>
            </a:r>
            <a:r>
              <a:rPr lang="en-US" altLang="en-US">
                <a:solidFill>
                  <a:schemeClr val="accent1"/>
                </a:solidFill>
              </a:rPr>
              <a:t>2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		UNTIL  SALES-SUB  &gt;  12.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8F534-C775-48B3-863F-C633B3C5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196E-D278-4949-BA31-90CBFBF4FFC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1D724B78-BD9C-4C74-91D3-480D7A972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PERFORM VARYING Clause</a:t>
            </a:r>
            <a:endParaRPr lang="en-US" altLang="en-US" sz="4000">
              <a:latin typeface="Times New Roman" panose="02020603050405020304" pitchFamily="18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4B43B95-60FA-4B85-BAFB-BBE1D9C7B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if you wanted to get only the months of June, July, and August?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	PERFORM  200-ADD-TO-TOTAL</a:t>
            </a:r>
          </a:p>
          <a:p>
            <a:pPr lvl="1">
              <a:buFontTx/>
              <a:buNone/>
            </a:pPr>
            <a:r>
              <a:rPr lang="en-US" altLang="en-US"/>
              <a:t>		VARYING  SALES-SUB  FROM  </a:t>
            </a:r>
            <a:r>
              <a:rPr lang="en-US" altLang="en-US">
                <a:solidFill>
                  <a:schemeClr val="accent1"/>
                </a:solidFill>
              </a:rPr>
              <a:t>6</a:t>
            </a:r>
            <a:r>
              <a:rPr lang="en-US" altLang="en-US"/>
              <a:t>  BY  </a:t>
            </a:r>
            <a:r>
              <a:rPr lang="en-US" altLang="en-US">
                <a:solidFill>
                  <a:schemeClr val="accent1"/>
                </a:solidFill>
              </a:rPr>
              <a:t>1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		UNTIL  SALES-SUB  &gt;  </a:t>
            </a:r>
            <a:r>
              <a:rPr lang="en-US" altLang="en-US">
                <a:solidFill>
                  <a:schemeClr val="accent1"/>
                </a:solidFill>
              </a:rPr>
              <a:t>8</a:t>
            </a:r>
            <a:r>
              <a:rPr lang="en-US" altLang="en-US"/>
              <a:t>.</a:t>
            </a:r>
            <a:endParaRPr lang="en-US" altLang="en-US" sz="2400"/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B9D7B-6A05-4E8A-AD52-A8A28666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E4D8-0888-483C-8B56-43062A648C4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3490" name="Rectangle 1026">
            <a:extLst>
              <a:ext uri="{FF2B5EF4-FFF2-40B4-BE49-F238E27FC236}">
                <a16:creationId xmlns:a16="http://schemas.microsoft.com/office/drawing/2014/main" id="{97D50E68-8468-4E82-B856-C326EA92B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Initializing a Table</a:t>
            </a:r>
          </a:p>
        </p:txBody>
      </p:sp>
      <p:sp>
        <p:nvSpPr>
          <p:cNvPr id="63491" name="Rectangle 1027">
            <a:extLst>
              <a:ext uri="{FF2B5EF4-FFF2-40B4-BE49-F238E27FC236}">
                <a16:creationId xmlns:a16="http://schemas.microsoft.com/office/drawing/2014/main" id="{22808ABC-246C-49DE-B96B-50783B246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ways:</a:t>
            </a:r>
          </a:p>
          <a:p>
            <a:pPr lvl="1"/>
            <a:r>
              <a:rPr lang="en-US" altLang="en-US" i="1">
                <a:solidFill>
                  <a:schemeClr val="tx2"/>
                </a:solidFill>
              </a:rPr>
              <a:t>hard coding</a:t>
            </a:r>
            <a:r>
              <a:rPr lang="en-US" altLang="en-US"/>
              <a:t>: using VALUE  IS clause to put values into the table.</a:t>
            </a:r>
            <a:endParaRPr lang="en-US" altLang="en-US" i="1"/>
          </a:p>
          <a:p>
            <a:pPr lvl="1"/>
            <a:r>
              <a:rPr lang="en-US" altLang="en-US" i="1">
                <a:solidFill>
                  <a:schemeClr val="tx2"/>
                </a:solidFill>
              </a:rPr>
              <a:t>input-loading</a:t>
            </a:r>
            <a:r>
              <a:rPr lang="en-US" altLang="en-US"/>
              <a:t>: reading the values from an input file and MOVEing them to the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 advAuto="0"/>
      <p:bldP spid="63491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CCAEC-0A08-468C-8E2F-FB7A1C6F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7930-11BE-42D0-B637-2E82AD23998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0950E03-F73D-4AEF-8FD5-3AEFC9A0E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Tables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E4129A4-8593-498C-B6DA-566CEB944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Scenario:  repetitions of similar data...</a:t>
            </a:r>
          </a:p>
          <a:p>
            <a:r>
              <a:rPr lang="en-US" altLang="en-US"/>
              <a:t>For example, sales data, with one amount for each of the 12 months for one year. </a:t>
            </a:r>
          </a:p>
          <a:p>
            <a:pPr lvl="1"/>
            <a:r>
              <a:rPr lang="en-US" altLang="en-US"/>
              <a:t>Each of the 12 fields has an identical PIC clause.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38794-C02F-4542-B6FB-546953FF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C62A-D084-43AC-A427-E65A0FB87DB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37904A7F-5EB3-48DF-B4E1-A9B6D2A68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Hard Coding a Table</a:t>
            </a:r>
            <a:endParaRPr lang="en-US" altLang="en-US" b="1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CD979F5-91EB-479C-9459-11AE8DB66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153400" cy="5257800"/>
          </a:xfrm>
        </p:spPr>
        <p:txBody>
          <a:bodyPr/>
          <a:lstStyle/>
          <a:p>
            <a:pPr>
              <a:spcBef>
                <a:spcPct val="0"/>
              </a:spcBef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01		ROLE-VALUES.</a:t>
            </a:r>
          </a:p>
          <a:p>
            <a:pPr>
              <a:spcBef>
                <a:spcPct val="0"/>
              </a:spcBef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	05	FILLER	PIC X(10)	VALUE  ‘FRESHMAN’.</a:t>
            </a:r>
          </a:p>
          <a:p>
            <a:pPr>
              <a:spcBef>
                <a:spcPct val="0"/>
              </a:spcBef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	05		PIC X(10)	VALUE  ‘SOPHOMORE’.</a:t>
            </a:r>
          </a:p>
          <a:p>
            <a:pPr>
              <a:spcBef>
                <a:spcPct val="0"/>
              </a:spcBef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	05		PIC X(10)	VALUE  ‘JUNIOR’.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	05		PIC X(10)	VALUE  ‘SENIOR’.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	05		PIC X(10)	VALUE  ‘GRAD’.</a:t>
            </a:r>
          </a:p>
          <a:p>
            <a:pPr>
              <a:lnSpc>
                <a:spcPct val="80000"/>
              </a:lnSpc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	05		PIC X(10) 	VALUE  ‘FACULTY’.</a:t>
            </a:r>
          </a:p>
          <a:p>
            <a:pPr lvl="1">
              <a:lnSpc>
                <a:spcPct val="80000"/>
              </a:lnSpc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05		PIC X(10)	VALUE  ‘STAFF’.</a:t>
            </a:r>
          </a:p>
          <a:p>
            <a:pPr lvl="1">
              <a:lnSpc>
                <a:spcPct val="80000"/>
              </a:lnSpc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05		PIC X(10)	VALUE  ‘VISITOR’.</a:t>
            </a:r>
          </a:p>
          <a:p>
            <a:pPr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01		ROLE-TABLE  </a:t>
            </a:r>
            <a:r>
              <a:rPr lang="en-US" altLang="en-US" sz="2400" i="1">
                <a:solidFill>
                  <a:schemeClr val="tx2"/>
                </a:solidFill>
              </a:rPr>
              <a:t>REDEFINES ROLE-VALUES</a:t>
            </a:r>
            <a:r>
              <a:rPr lang="en-US" altLang="en-US" sz="2400"/>
              <a:t>.  </a:t>
            </a:r>
          </a:p>
          <a:p>
            <a:pPr lvl="1"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05	ROLE	PIC X(10)	OCCURS 8 TIMES.</a:t>
            </a:r>
            <a:endParaRPr lang="en-US" altLang="en-US"/>
          </a:p>
          <a:p>
            <a:pPr lvl="2"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50EA3-4D20-403A-BDB3-F2BB898C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5DE3-1D4E-4776-A99E-2C138CA2941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CA463769-14D9-4C51-A8EE-3F19799F0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Hard Coding a Table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1D30E22-6C70-405D-B411-5BD71E9DE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Hard coding uses: </a:t>
            </a:r>
          </a:p>
          <a:p>
            <a:pPr lvl="1"/>
            <a:r>
              <a:rPr lang="en-US" altLang="en-US"/>
              <a:t>VALUE clause to set up the initial values. </a:t>
            </a:r>
          </a:p>
          <a:p>
            <a:pPr lvl="1"/>
            <a:r>
              <a:rPr lang="en-US" altLang="en-US"/>
              <a:t>REDEFINES assigns another name to the area of storage where the initial values were set up.</a:t>
            </a:r>
          </a:p>
          <a:p>
            <a:pPr lvl="1"/>
            <a:r>
              <a:rPr lang="en-US" altLang="en-US"/>
              <a:t>OCCURS to establish the table, enabling access by a subscript. </a:t>
            </a:r>
          </a:p>
          <a:p>
            <a:r>
              <a:rPr lang="en-US" altLang="en-US"/>
              <a:t>It creates an “overlay” – puts another set of names on top of the same area...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0B48195-E4D9-496C-A2DC-F785F8A5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2561-840D-43D6-984E-38936EB5723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8306" name="Rectangle 1026">
            <a:extLst>
              <a:ext uri="{FF2B5EF4-FFF2-40B4-BE49-F238E27FC236}">
                <a16:creationId xmlns:a16="http://schemas.microsoft.com/office/drawing/2014/main" id="{04CDFC9C-9963-43EC-A900-070C2052D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Hard Coding a Table</a:t>
            </a:r>
          </a:p>
        </p:txBody>
      </p:sp>
      <p:sp>
        <p:nvSpPr>
          <p:cNvPr id="98310" name="Rectangle 1030">
            <a:extLst>
              <a:ext uri="{FF2B5EF4-FFF2-40B4-BE49-F238E27FC236}">
                <a16:creationId xmlns:a16="http://schemas.microsoft.com/office/drawing/2014/main" id="{77DBB920-0FDC-459F-9D0C-C43CADE5D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481356"/>
            <a:ext cx="8686800" cy="1143000"/>
          </a:xfrm>
        </p:spPr>
        <p:txBody>
          <a:bodyPr/>
          <a:lstStyle/>
          <a:p>
            <a:r>
              <a:rPr lang="en-US" altLang="en-US"/>
              <a:t>VALUE  IS puts the data into the storage area. </a:t>
            </a:r>
          </a:p>
        </p:txBody>
      </p:sp>
      <p:sp>
        <p:nvSpPr>
          <p:cNvPr id="98311" name="Rectangle 1031">
            <a:extLst>
              <a:ext uri="{FF2B5EF4-FFF2-40B4-BE49-F238E27FC236}">
                <a16:creationId xmlns:a16="http://schemas.microsoft.com/office/drawing/2014/main" id="{5EE3DB5E-C0A0-490B-AADE-C6064F2A1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302778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REDEFINES attaches data names to the individual fields; think of it as a clear plastic overlay with names attached.</a:t>
            </a:r>
          </a:p>
        </p:txBody>
      </p:sp>
      <p:grpSp>
        <p:nvGrpSpPr>
          <p:cNvPr id="98332" name="Group 1052">
            <a:extLst>
              <a:ext uri="{FF2B5EF4-FFF2-40B4-BE49-F238E27FC236}">
                <a16:creationId xmlns:a16="http://schemas.microsoft.com/office/drawing/2014/main" id="{9E4E775D-14A0-43FC-8616-F84D57E58ABA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919444"/>
            <a:ext cx="6477000" cy="914400"/>
            <a:chOff x="720" y="3408"/>
            <a:chExt cx="4080" cy="576"/>
          </a:xfrm>
        </p:grpSpPr>
        <p:grpSp>
          <p:nvGrpSpPr>
            <p:cNvPr id="98307" name="Group 1027">
              <a:extLst>
                <a:ext uri="{FF2B5EF4-FFF2-40B4-BE49-F238E27FC236}">
                  <a16:creationId xmlns:a16="http://schemas.microsoft.com/office/drawing/2014/main" id="{23B59C08-3B9A-45B9-81D7-2D978792D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408"/>
              <a:ext cx="4080" cy="576"/>
              <a:chOff x="288" y="1392"/>
              <a:chExt cx="4992" cy="576"/>
            </a:xfrm>
          </p:grpSpPr>
          <p:sp>
            <p:nvSpPr>
              <p:cNvPr id="98308" name="Rectangle 1028">
                <a:extLst>
                  <a:ext uri="{FF2B5EF4-FFF2-40B4-BE49-F238E27FC236}">
                    <a16:creationId xmlns:a16="http://schemas.microsoft.com/office/drawing/2014/main" id="{5BCE4A2C-1F08-4397-9B0F-EF7025C7E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392"/>
                <a:ext cx="4992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2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FRESHMAN   SOPHOMORE  JUNIOR     SENIOR     </a:t>
                </a:r>
              </a:p>
            </p:txBody>
          </p:sp>
          <p:sp>
            <p:nvSpPr>
              <p:cNvPr id="98309" name="Rectangle 1029">
                <a:extLst>
                  <a:ext uri="{FF2B5EF4-FFF2-40B4-BE49-F238E27FC236}">
                    <a16:creationId xmlns:a16="http://schemas.microsoft.com/office/drawing/2014/main" id="{87C80CA4-FD59-461A-B944-E5A79B40F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680"/>
                <a:ext cx="4992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2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GRAD       FACULTY    STAFF      VISITOR   </a:t>
                </a:r>
              </a:p>
            </p:txBody>
          </p:sp>
        </p:grpSp>
        <p:sp>
          <p:nvSpPr>
            <p:cNvPr id="98325" name="Line 1045">
              <a:extLst>
                <a:ext uri="{FF2B5EF4-FFF2-40B4-BE49-F238E27FC236}">
                  <a16:creationId xmlns:a16="http://schemas.microsoft.com/office/drawing/2014/main" id="{4466884D-9D0B-4068-8D96-F1EB8B97F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4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7" name="Line 1047">
              <a:extLst>
                <a:ext uri="{FF2B5EF4-FFF2-40B4-BE49-F238E27FC236}">
                  <a16:creationId xmlns:a16="http://schemas.microsoft.com/office/drawing/2014/main" id="{CCC91922-8F65-4D22-94AC-8C198FA90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4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8" name="Line 1048">
              <a:extLst>
                <a:ext uri="{FF2B5EF4-FFF2-40B4-BE49-F238E27FC236}">
                  <a16:creationId xmlns:a16="http://schemas.microsoft.com/office/drawing/2014/main" id="{685DCE58-AC69-4153-AC90-F9856A89D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4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338" name="Group 1058">
            <a:extLst>
              <a:ext uri="{FF2B5EF4-FFF2-40B4-BE49-F238E27FC236}">
                <a16:creationId xmlns:a16="http://schemas.microsoft.com/office/drawing/2014/main" id="{6E88E45A-F387-4538-ABAE-1FAD33F9550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57444"/>
            <a:ext cx="1981200" cy="1219200"/>
            <a:chOff x="624" y="2928"/>
            <a:chExt cx="1248" cy="768"/>
          </a:xfrm>
        </p:grpSpPr>
        <p:sp>
          <p:nvSpPr>
            <p:cNvPr id="98329" name="AutoShape 1049">
              <a:extLst>
                <a:ext uri="{FF2B5EF4-FFF2-40B4-BE49-F238E27FC236}">
                  <a16:creationId xmlns:a16="http://schemas.microsoft.com/office/drawing/2014/main" id="{8C62DC9F-36DB-401C-A20E-399D2BE90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28"/>
              <a:ext cx="1248" cy="288"/>
            </a:xfrm>
            <a:prstGeom prst="wedgeRoundRectCallout">
              <a:avLst>
                <a:gd name="adj1" fmla="val -241"/>
                <a:gd name="adj2" fmla="val 109722"/>
                <a:gd name="adj3" fmla="val 16667"/>
              </a:avLst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accent2"/>
                  </a:solidFill>
                </a:rPr>
                <a:t>ROLE (1)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98333" name="Rectangle 1053">
              <a:extLst>
                <a:ext uri="{FF2B5EF4-FFF2-40B4-BE49-F238E27FC236}">
                  <a16:creationId xmlns:a16="http://schemas.microsoft.com/office/drawing/2014/main" id="{2CC2D710-C523-4B4B-A15D-29DE8547F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408"/>
              <a:ext cx="1056" cy="288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339" name="Group 1059">
            <a:extLst>
              <a:ext uri="{FF2B5EF4-FFF2-40B4-BE49-F238E27FC236}">
                <a16:creationId xmlns:a16="http://schemas.microsoft.com/office/drawing/2014/main" id="{546D9FA6-1F81-4D71-A632-2E5440D60DA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157444"/>
            <a:ext cx="2362200" cy="1219200"/>
            <a:chOff x="1776" y="2928"/>
            <a:chExt cx="1488" cy="768"/>
          </a:xfrm>
        </p:grpSpPr>
        <p:sp>
          <p:nvSpPr>
            <p:cNvPr id="98330" name="AutoShape 1050">
              <a:extLst>
                <a:ext uri="{FF2B5EF4-FFF2-40B4-BE49-F238E27FC236}">
                  <a16:creationId xmlns:a16="http://schemas.microsoft.com/office/drawing/2014/main" id="{C0197E46-3931-4571-B97B-F179F0974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928"/>
              <a:ext cx="1248" cy="288"/>
            </a:xfrm>
            <a:prstGeom prst="wedgeRoundRectCallout">
              <a:avLst>
                <a:gd name="adj1" fmla="val -28366"/>
                <a:gd name="adj2" fmla="val 103472"/>
                <a:gd name="adj3" fmla="val 16667"/>
              </a:avLst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accent2"/>
                  </a:solidFill>
                </a:rPr>
                <a:t>ROLE (2)</a:t>
              </a:r>
              <a:endParaRPr lang="en-US" altLang="en-US" b="1" i="1">
                <a:solidFill>
                  <a:schemeClr val="accent2"/>
                </a:solidFill>
              </a:endParaRPr>
            </a:p>
          </p:txBody>
        </p:sp>
        <p:sp>
          <p:nvSpPr>
            <p:cNvPr id="98336" name="Rectangle 1056">
              <a:extLst>
                <a:ext uri="{FF2B5EF4-FFF2-40B4-BE49-F238E27FC236}">
                  <a16:creationId xmlns:a16="http://schemas.microsoft.com/office/drawing/2014/main" id="{F2CA0821-A1C2-4A5B-B72F-E7829D396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08"/>
              <a:ext cx="1008" cy="288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340" name="Group 1060">
            <a:extLst>
              <a:ext uri="{FF2B5EF4-FFF2-40B4-BE49-F238E27FC236}">
                <a16:creationId xmlns:a16="http://schemas.microsoft.com/office/drawing/2014/main" id="{15FA8B7D-B3F4-47A5-A398-5C8D868F1F54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157444"/>
            <a:ext cx="2286000" cy="1219200"/>
            <a:chOff x="3840" y="2928"/>
            <a:chExt cx="1440" cy="768"/>
          </a:xfrm>
        </p:grpSpPr>
        <p:sp>
          <p:nvSpPr>
            <p:cNvPr id="98331" name="AutoShape 1051">
              <a:extLst>
                <a:ext uri="{FF2B5EF4-FFF2-40B4-BE49-F238E27FC236}">
                  <a16:creationId xmlns:a16="http://schemas.microsoft.com/office/drawing/2014/main" id="{761FBC04-D767-4137-8F63-67A32BCCC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28"/>
              <a:ext cx="1248" cy="288"/>
            </a:xfrm>
            <a:prstGeom prst="wedgeRoundRectCallout">
              <a:avLst>
                <a:gd name="adj1" fmla="val -28366"/>
                <a:gd name="adj2" fmla="val 103472"/>
                <a:gd name="adj3" fmla="val 16667"/>
              </a:avLst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</a:rPr>
                <a:t>ROLE (4)</a:t>
              </a:r>
            </a:p>
          </p:txBody>
        </p:sp>
        <p:sp>
          <p:nvSpPr>
            <p:cNvPr id="98337" name="Rectangle 1057">
              <a:extLst>
                <a:ext uri="{FF2B5EF4-FFF2-40B4-BE49-F238E27FC236}">
                  <a16:creationId xmlns:a16="http://schemas.microsoft.com/office/drawing/2014/main" id="{2B49F03E-2BB2-4B05-B7BC-13AE1044C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408"/>
              <a:ext cx="960" cy="288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build="p" bldLvl="3" autoUpdateAnimBg="0"/>
      <p:bldP spid="9831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D2B8C-8B1E-4E7E-B996-629B0388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A1C3-9391-4955-AC4F-8B9A6071A55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7FFDED55-521A-4667-84E2-C6B33248D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Hard Coding a Table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640C701-BF69-4B1D-9D38-51FFDD101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36725"/>
            <a:ext cx="9753600" cy="3810000"/>
          </a:xfrm>
        </p:spPr>
        <p:txBody>
          <a:bodyPr/>
          <a:lstStyle/>
          <a:p>
            <a:r>
              <a:rPr lang="en-US" altLang="en-US"/>
              <a:t>Again, the REDEFINES data name does not have any storage reserved for it; it simply assigns new names to the previous storage space.</a:t>
            </a:r>
          </a:p>
          <a:p>
            <a:endParaRPr lang="en-US" altLang="en-US"/>
          </a:p>
          <a:p>
            <a:r>
              <a:rPr lang="en-US" altLang="en-US"/>
              <a:t>So, VALUE IS under ROLE-VALUES puts the data into the table, while the REDEFINES and its OCCURS clause allows you to access that data with subscripts.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AE092-83DE-472C-846A-DABCB788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4224-8B7C-4383-BC20-A7DEE2950DD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7762" name="Rectangle 1026">
            <a:extLst>
              <a:ext uri="{FF2B5EF4-FFF2-40B4-BE49-F238E27FC236}">
                <a16:creationId xmlns:a16="http://schemas.microsoft.com/office/drawing/2014/main" id="{8EFDB425-0D90-4EF2-8F67-0330E98CB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Hard Coding a Table</a:t>
            </a:r>
            <a:endParaRPr lang="en-US" altLang="en-US" b="1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63" name="Rectangle 1027">
            <a:extLst>
              <a:ext uri="{FF2B5EF4-FFF2-40B4-BE49-F238E27FC236}">
                <a16:creationId xmlns:a16="http://schemas.microsoft.com/office/drawing/2014/main" id="{64441981-0AAB-4837-9259-BFB38D4BB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153400" cy="5257800"/>
          </a:xfrm>
        </p:spPr>
        <p:txBody>
          <a:bodyPr/>
          <a:lstStyle/>
          <a:p>
            <a:pPr>
              <a:spcBef>
                <a:spcPct val="0"/>
              </a:spcBef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01		ROLE-VALUES.</a:t>
            </a:r>
          </a:p>
          <a:p>
            <a:pPr>
              <a:spcBef>
                <a:spcPct val="0"/>
              </a:spcBef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	05	FILLER	PIC X(10)	VALUE  ‘FRESHMAN’.</a:t>
            </a:r>
          </a:p>
          <a:p>
            <a:pPr>
              <a:spcBef>
                <a:spcPct val="0"/>
              </a:spcBef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	05		PIC X(10)	VALUE  ‘SOPHOMORE’.</a:t>
            </a:r>
          </a:p>
          <a:p>
            <a:pPr>
              <a:spcBef>
                <a:spcPct val="0"/>
              </a:spcBef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	05		PIC X(10)	VALUE  ‘JUNIOR’.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	05		PIC X(10)	VALUE  ‘SENIOR’.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	05		PIC X(10)	VALUE  ‘GRAD’.</a:t>
            </a:r>
          </a:p>
          <a:p>
            <a:pPr>
              <a:lnSpc>
                <a:spcPct val="80000"/>
              </a:lnSpc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	05		PIC X(10) 	VALUE  ‘FACULTY’.</a:t>
            </a:r>
          </a:p>
          <a:p>
            <a:pPr lvl="1">
              <a:lnSpc>
                <a:spcPct val="80000"/>
              </a:lnSpc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05		PIC X(10)	VALUE  ‘STAFF’.</a:t>
            </a:r>
          </a:p>
          <a:p>
            <a:pPr lvl="1">
              <a:lnSpc>
                <a:spcPct val="80000"/>
              </a:lnSpc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05		PIC X(10)	VALUE  ‘VISITOR’.</a:t>
            </a:r>
          </a:p>
          <a:p>
            <a:pPr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01		ROLE-TABLE  </a:t>
            </a:r>
            <a:r>
              <a:rPr lang="en-US" altLang="en-US" sz="2400" i="1">
                <a:solidFill>
                  <a:schemeClr val="tx2"/>
                </a:solidFill>
              </a:rPr>
              <a:t>REDEFINES ROLE-VALUES</a:t>
            </a:r>
            <a:r>
              <a:rPr lang="en-US" altLang="en-US" sz="2400"/>
              <a:t>.  </a:t>
            </a:r>
          </a:p>
          <a:p>
            <a:pPr lvl="1"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r>
              <a:rPr lang="en-US" altLang="en-US" sz="2400"/>
              <a:t>	05	ROLE	PIC X(10)	OCCURS 8 TIMES.</a:t>
            </a:r>
            <a:endParaRPr lang="en-US" altLang="en-US"/>
          </a:p>
          <a:p>
            <a:pPr lvl="2">
              <a:buNone/>
              <a:tabLst>
                <a:tab pos="571500" algn="l"/>
                <a:tab pos="1143000" algn="l"/>
                <a:tab pos="2520950" algn="l"/>
                <a:tab pos="4286250" algn="l"/>
              </a:tabLst>
            </a:pPr>
            <a:endParaRPr lang="en-US" alt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2EF93-47A8-49AC-B9A4-7D851F2A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BCD9-9F55-4F02-B01B-3BF6697F49E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20232377-1CD2-4B1C-B78E-65D716BD6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Input-loading a Table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584401D-D341-4162-96A9-CE231B26B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9982200" cy="3124200"/>
          </a:xfrm>
        </p:spPr>
        <p:txBody>
          <a:bodyPr/>
          <a:lstStyle/>
          <a:p>
            <a:r>
              <a:rPr lang="en-US" altLang="en-US"/>
              <a:t>Reading in the data from an input file, and using that data to put the values in the table.</a:t>
            </a:r>
          </a:p>
          <a:p>
            <a:endParaRPr lang="en-US" altLang="en-US"/>
          </a:p>
          <a:p>
            <a:r>
              <a:rPr lang="en-US" altLang="en-US"/>
              <a:t>Reads the input file in the PROCEDURE DIVISION and puts the values into the table, using a PERFORM VARYING to cycle through the table entries.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 autoUpdateAnimBg="0" advAuto="0"/>
      <p:bldP spid="69635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02749-329F-47A8-AE53-8606CB47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C928-9AF4-4708-BB98-7955B07354B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809D9116-6789-4E2C-BF97-805E6DEB9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Input-loading a Table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CEF3C20-390A-46AC-B228-F14FFC4A5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09700"/>
            <a:ext cx="79248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100-MAIN.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  READ input file AT END...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  PERFORM  200-PROCESS-ONE-RECORD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  	VARYING  ROLE-SUB  FROM  1  BY 1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  	UNTIL  ROLE-SUB  &gt;  8  OR  EOF-FLAG = ‘Y’.</a:t>
            </a:r>
            <a:endParaRPr lang="en-US" alt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…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200-PROCESS-ONE-RECORD.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  MOVE  IN-ROLE  TO  ROLE  (ROLE-SUB).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  READ  input file.</a:t>
            </a:r>
            <a:endParaRPr lang="en-US" alt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FontTx/>
              <a:buNone/>
            </a:pPr>
            <a:endParaRPr lang="en-US" alt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AC3E2-0C63-41AD-AB14-3A505C15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71EE-4370-4155-A69A-00E85B606BC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13AE47FD-7524-4358-89B3-85DD21F77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Tables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3172BA7-1961-4DDD-8D09-6CD163EDB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01	ANNUAL-SALES-DATA.</a:t>
            </a:r>
          </a:p>
          <a:p>
            <a:pPr>
              <a:buFontTx/>
              <a:buNone/>
            </a:pPr>
            <a:r>
              <a:rPr lang="en-US" altLang="en-US"/>
              <a:t>		05	JAN-SALES		PIC 9(5).</a:t>
            </a:r>
          </a:p>
          <a:p>
            <a:pPr>
              <a:buFontTx/>
              <a:buNone/>
            </a:pPr>
            <a:r>
              <a:rPr lang="en-US" altLang="en-US"/>
              <a:t>		05	FEB-SALES		PIC 9(5).</a:t>
            </a:r>
          </a:p>
          <a:p>
            <a:pPr>
              <a:buFontTx/>
              <a:buNone/>
            </a:pPr>
            <a:r>
              <a:rPr lang="en-US" altLang="en-US"/>
              <a:t>		05	MAR-SALES		PIC 9(5).</a:t>
            </a:r>
          </a:p>
          <a:p>
            <a:pPr>
              <a:buFontTx/>
              <a:buNone/>
            </a:pPr>
            <a:r>
              <a:rPr lang="en-US" altLang="en-US"/>
              <a:t>		…</a:t>
            </a:r>
          </a:p>
          <a:p>
            <a:pPr>
              <a:buFontTx/>
              <a:buNone/>
            </a:pPr>
            <a:r>
              <a:rPr lang="en-US" altLang="en-US"/>
              <a:t>		05	DEC-SALES		PIC 9(5).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1BDF4-7855-490B-815E-9B6D2797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0D55-4337-49AD-94E6-BEF2D16CA4F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9154" name="Rectangle 1026">
            <a:extLst>
              <a:ext uri="{FF2B5EF4-FFF2-40B4-BE49-F238E27FC236}">
                <a16:creationId xmlns:a16="http://schemas.microsoft.com/office/drawing/2014/main" id="{ECB18D05-41F7-4A58-8A60-B7BBBE030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Tables</a:t>
            </a:r>
            <a:r>
              <a:rPr lang="en-US" altLang="en-US" b="1" i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9155" name="Rectangle 1027">
            <a:extLst>
              <a:ext uri="{FF2B5EF4-FFF2-40B4-BE49-F238E27FC236}">
                <a16:creationId xmlns:a16="http://schemas.microsoft.com/office/drawing/2014/main" id="{0422C2A1-8FDE-47B3-A976-0BDAAD2FF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848600" cy="4495800"/>
          </a:xfrm>
        </p:spPr>
        <p:txBody>
          <a:bodyPr/>
          <a:lstStyle/>
          <a:p>
            <a:r>
              <a:rPr lang="en-US" altLang="en-US"/>
              <a:t>These DATA DIVISION entries are unwieldy: called the “brute force” method.</a:t>
            </a:r>
          </a:p>
          <a:p>
            <a:pPr lvl="1"/>
            <a:r>
              <a:rPr lang="en-US" altLang="en-US"/>
              <a:t>Even worse: what if ten </a:t>
            </a:r>
            <a:r>
              <a:rPr lang="en-US" altLang="en-US" i="1"/>
              <a:t>years</a:t>
            </a:r>
            <a:r>
              <a:rPr lang="en-US" altLang="en-US"/>
              <a:t> with 12 months each? Or sales data broken down by 50 states?</a:t>
            </a:r>
          </a:p>
          <a:p>
            <a:r>
              <a:rPr lang="en-US" altLang="en-US"/>
              <a:t>The PROCEDURE DIVISION is also unwieldy. </a:t>
            </a:r>
          </a:p>
          <a:p>
            <a:pPr lvl="1"/>
            <a:r>
              <a:rPr lang="en-US" altLang="en-US"/>
              <a:t>Would need an EVALUATE statement, with 12 different WHENs, each time you wanted to decide which month’s total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F337F-A947-4C7C-9434-71AD804A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2DDD-CB1F-4B5F-80F0-5BEC8015EC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FAA4067-832C-4820-842F-027744B04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Tables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5F8395B-D6EE-4F4B-AC32-857AE7CBA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>
                <a:solidFill>
                  <a:schemeClr val="tx2"/>
                </a:solidFill>
              </a:rPr>
              <a:t>Table:</a:t>
            </a:r>
            <a:r>
              <a:rPr lang="en-US" altLang="en-US"/>
              <a:t> a grouping of similar data whose values are stored together and assigned a single name. </a:t>
            </a:r>
          </a:p>
          <a:p>
            <a:r>
              <a:rPr lang="en-US" altLang="en-US"/>
              <a:t>Same situation using a </a:t>
            </a:r>
            <a:r>
              <a:rPr lang="en-US" altLang="en-US" i="1"/>
              <a:t>table</a:t>
            </a:r>
            <a:r>
              <a:rPr lang="en-US" altLang="en-US"/>
              <a:t> instead:</a:t>
            </a:r>
            <a:endParaRPr lang="en-US" altLang="en-US" i="1"/>
          </a:p>
          <a:p>
            <a:pPr lvl="1">
              <a:buFontTx/>
              <a:buNone/>
            </a:pPr>
            <a:r>
              <a:rPr lang="en-US" altLang="en-US"/>
              <a:t>01	 ANNUAL-SALES-DATA.</a:t>
            </a:r>
          </a:p>
          <a:p>
            <a:pPr lvl="2">
              <a:buFontTx/>
              <a:buNone/>
            </a:pPr>
            <a:r>
              <a:rPr lang="en-US" altLang="en-US" sz="2800"/>
              <a:t> 05    SALES   	 PIC 9(5)</a:t>
            </a:r>
            <a:r>
              <a:rPr lang="en-US" altLang="en-US"/>
              <a:t> </a:t>
            </a:r>
          </a:p>
          <a:p>
            <a:pPr lvl="2">
              <a:buFontTx/>
              <a:buNone/>
            </a:pPr>
            <a:r>
              <a:rPr lang="en-US" altLang="en-US"/>
              <a:t>				</a:t>
            </a:r>
            <a:r>
              <a:rPr lang="en-US" altLang="en-US" sz="2800" b="1" i="1">
                <a:solidFill>
                  <a:schemeClr val="tx2"/>
                </a:solidFill>
              </a:rPr>
              <a:t>OCCURS 12 TIMES</a:t>
            </a:r>
            <a:r>
              <a:rPr lang="en-US" altLang="en-US" sz="2800" b="1"/>
              <a:t>.</a:t>
            </a:r>
            <a:r>
              <a:rPr lang="en-US" altLang="en-US" sz="2800"/>
              <a:t>  </a:t>
            </a:r>
          </a:p>
          <a:p>
            <a:pPr lvl="2">
              <a:buFontTx/>
              <a:buNone/>
            </a:pPr>
            <a:r>
              <a:rPr lang="en-US" altLang="en-US" sz="280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FF095-5BB8-415F-B33A-94D4A4DA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AC-EC94-4829-869F-256CEEF36F2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67476FF-AC52-4E9E-B36E-831AF4FD9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OCCURS Clause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C21665-D8FE-4316-BBCB-328933E3E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OCCURS clause defines the number of entries in a table, with each entry having an identical format. </a:t>
            </a:r>
          </a:p>
          <a:p>
            <a:r>
              <a:rPr lang="en-US" altLang="en-US"/>
              <a:t>Format:</a:t>
            </a:r>
          </a:p>
          <a:p>
            <a:pPr lvl="1">
              <a:buFontTx/>
              <a:buNone/>
            </a:pPr>
            <a:r>
              <a:rPr lang="en-US" altLang="en-US"/>
              <a:t>OCCURS  n  TIMES</a:t>
            </a:r>
          </a:p>
          <a:p>
            <a:pPr lvl="1"/>
            <a:r>
              <a:rPr lang="en-US" altLang="en-US"/>
              <a:t>“n” specifies the number of times the entries occur.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 advAuto="0"/>
      <p:bldP spid="1024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383F5-EC8B-4E27-8864-452915A5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13CA-FE17-4CEF-91C6-D07AF6B0A70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840D9CBC-B7D7-4C7C-9787-2D3822B1C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OCCURS clause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927FF2E-53A9-4884-A02A-E4494FF22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  <a:p>
            <a:pPr lvl="1">
              <a:buFontTx/>
              <a:buNone/>
            </a:pPr>
            <a:r>
              <a:rPr lang="en-US" altLang="en-US"/>
              <a:t>01	ANNUAL-SALES-DATA.</a:t>
            </a:r>
          </a:p>
          <a:p>
            <a:pPr lvl="2">
              <a:buFontTx/>
              <a:buNone/>
            </a:pPr>
            <a:r>
              <a:rPr lang="en-US" altLang="en-US" sz="2800"/>
              <a:t> 05    SALES   	PIC 9(5)</a:t>
            </a:r>
          </a:p>
          <a:p>
            <a:pPr lvl="2">
              <a:buFontTx/>
              <a:buNone/>
            </a:pPr>
            <a:r>
              <a:rPr lang="en-US" altLang="en-US" sz="2800"/>
              <a:t>				</a:t>
            </a:r>
            <a:r>
              <a:rPr lang="en-US" altLang="en-US" sz="2800" b="1">
                <a:solidFill>
                  <a:schemeClr val="tx2"/>
                </a:solidFill>
              </a:rPr>
              <a:t>OCCURS 12 TIMES</a:t>
            </a:r>
            <a:r>
              <a:rPr lang="en-US" altLang="en-US" sz="2800" b="1"/>
              <a:t>.</a:t>
            </a:r>
            <a:r>
              <a:rPr lang="en-US" altLang="en-US" sz="2800"/>
              <a:t>  </a:t>
            </a:r>
          </a:p>
          <a:p>
            <a:pPr lvl="2">
              <a:buFontTx/>
              <a:buNone/>
            </a:pPr>
            <a:r>
              <a:rPr lang="en-US" altLang="en-US" sz="2800"/>
              <a:t>				</a:t>
            </a:r>
            <a:endParaRPr lang="en-US" altLang="en-US"/>
          </a:p>
          <a:p>
            <a:r>
              <a:rPr lang="en-US" altLang="en-US"/>
              <a:t>How many bytes of storage does this reserve? 		</a:t>
            </a:r>
          </a:p>
          <a:p>
            <a:pPr algn="ctr">
              <a:buFontTx/>
              <a:buNone/>
            </a:pPr>
            <a:r>
              <a:rPr lang="en-US" altLang="en-US"/>
              <a:t>60 bytes</a:t>
            </a:r>
          </a:p>
          <a:p>
            <a:pPr lvl="1" algn="ctr">
              <a:buFontTx/>
              <a:buNone/>
            </a:pP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225A8-ECF9-4EDC-B088-C9DB076C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DF07-1686-4DBB-9FAA-F47339C8C90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5058" name="Rectangle 1026">
            <a:extLst>
              <a:ext uri="{FF2B5EF4-FFF2-40B4-BE49-F238E27FC236}">
                <a16:creationId xmlns:a16="http://schemas.microsoft.com/office/drawing/2014/main" id="{EC04C7B4-A5C1-4338-9CC6-17883F416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Referencing a Table Entry 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in the PROCEDURE  DIVISION</a:t>
            </a:r>
          </a:p>
        </p:txBody>
      </p:sp>
      <p:sp>
        <p:nvSpPr>
          <p:cNvPr id="45059" name="Rectangle 1027">
            <a:extLst>
              <a:ext uri="{FF2B5EF4-FFF2-40B4-BE49-F238E27FC236}">
                <a16:creationId xmlns:a16="http://schemas.microsoft.com/office/drawing/2014/main" id="{08E97D54-0DD9-40B5-A61F-8C0930643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382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01	ANNUAL-SALES-DATA.</a:t>
            </a:r>
          </a:p>
          <a:p>
            <a:pPr lvl="2">
              <a:buFontTx/>
              <a:buNone/>
            </a:pPr>
            <a:r>
              <a:rPr lang="en-US" altLang="en-US" sz="2800"/>
              <a:t>05   SALES   PIC  9(5) </a:t>
            </a:r>
            <a:r>
              <a:rPr lang="en-US" altLang="en-US" sz="2800" b="1"/>
              <a:t>	</a:t>
            </a:r>
            <a:r>
              <a:rPr lang="en-US" altLang="en-US" sz="2800"/>
              <a:t>OCCURS  12  TIMES</a:t>
            </a:r>
            <a:r>
              <a:rPr lang="en-US" altLang="en-US" sz="2800" b="1"/>
              <a:t>.</a:t>
            </a:r>
            <a:r>
              <a:rPr lang="en-US" altLang="en-US" sz="2800"/>
              <a:t>  </a:t>
            </a:r>
          </a:p>
          <a:p>
            <a:pPr lvl="2">
              <a:buFontTx/>
              <a:buNone/>
            </a:pPr>
            <a:r>
              <a:rPr lang="en-US" altLang="en-US" sz="2800"/>
              <a:t>				</a:t>
            </a:r>
            <a:endParaRPr lang="en-US" altLang="en-US"/>
          </a:p>
          <a:p>
            <a:r>
              <a:rPr lang="en-US" altLang="en-US"/>
              <a:t>Any reference to an individual element within a table is accomplished by a </a:t>
            </a:r>
            <a:r>
              <a:rPr lang="en-US" altLang="en-US" i="1">
                <a:solidFill>
                  <a:schemeClr val="tx2"/>
                </a:solidFill>
              </a:rPr>
              <a:t>subscript</a:t>
            </a:r>
            <a:r>
              <a:rPr lang="en-US" altLang="en-US"/>
              <a:t>:</a:t>
            </a:r>
          </a:p>
          <a:p>
            <a:pPr lvl="1"/>
            <a:r>
              <a:rPr lang="en-US" altLang="en-US">
                <a:solidFill>
                  <a:schemeClr val="tx2"/>
                </a:solidFill>
              </a:rPr>
              <a:t>SALES (1)</a:t>
            </a:r>
            <a:r>
              <a:rPr lang="en-US" altLang="en-US"/>
              <a:t> would refer to the January total.</a:t>
            </a:r>
          </a:p>
          <a:p>
            <a:pPr lvl="1"/>
            <a:r>
              <a:rPr lang="en-US" altLang="en-US">
                <a:solidFill>
                  <a:schemeClr val="tx2"/>
                </a:solidFill>
              </a:rPr>
              <a:t>SALES (SALES-SUB)</a:t>
            </a:r>
            <a:r>
              <a:rPr lang="en-US" altLang="en-US"/>
              <a:t> would refer to October if SALES-SUB contained the integer 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autoUpdateAnimBg="0" advAuto="0"/>
      <p:bldP spid="45059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DF8BC-F1DF-49CD-8524-4BAC20CD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68E0-10E4-4C78-849A-99EE930190F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B006287-A463-4028-A79D-5E3E6657B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Subscripts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64E3CCF-1B6B-46F4-8689-375C362CB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2057400"/>
            <a:ext cx="8534400" cy="4114800"/>
          </a:xfrm>
        </p:spPr>
        <p:txBody>
          <a:bodyPr/>
          <a:lstStyle/>
          <a:p>
            <a:r>
              <a:rPr lang="en-US" altLang="en-US"/>
              <a:t>The subscript must be defined as an integer.</a:t>
            </a:r>
          </a:p>
          <a:p>
            <a:r>
              <a:rPr lang="en-US" altLang="en-US"/>
              <a:t>It can be</a:t>
            </a:r>
          </a:p>
          <a:p>
            <a:pPr lvl="1"/>
            <a:r>
              <a:rPr lang="en-US" altLang="en-US"/>
              <a:t>a numeric literal, such as </a:t>
            </a:r>
          </a:p>
          <a:p>
            <a:pPr lvl="1">
              <a:buFontTx/>
              <a:buNone/>
            </a:pPr>
            <a:r>
              <a:rPr lang="en-US" altLang="en-US"/>
              <a:t> 	MOVE   SALES </a:t>
            </a:r>
            <a:r>
              <a:rPr lang="en-US" altLang="en-US">
                <a:solidFill>
                  <a:schemeClr val="tx2"/>
                </a:solidFill>
              </a:rPr>
              <a:t>(8)</a:t>
            </a:r>
            <a:r>
              <a:rPr lang="en-US" altLang="en-US"/>
              <a:t>  TO   PLINE-SALES.</a:t>
            </a:r>
          </a:p>
          <a:p>
            <a:pPr lvl="1"/>
            <a:r>
              <a:rPr lang="en-US" altLang="en-US"/>
              <a:t>a data name defined in the DATA DIVISION, such as 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 sz="2400"/>
              <a:t>ADD  IN-SALE-AMOUNT  TO  SALES  </a:t>
            </a:r>
            <a:r>
              <a:rPr lang="en-US" altLang="en-US" sz="2400">
                <a:solidFill>
                  <a:schemeClr val="tx2"/>
                </a:solidFill>
              </a:rPr>
              <a:t>(SALES-SUB).</a:t>
            </a:r>
            <a:endParaRPr lang="en-US" altLang="en-US" sz="2400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 advAuto="0"/>
      <p:bldP spid="31747" grpId="0" build="p" bldLvl="2" autoUpdateAnimBg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U Powerpoint Template Widescreen - Copy.potx" id="{27ABCAB6-345C-4F12-87A0-5ECB66F0E4B2}" vid="{9721AF44-7D23-487C-BFB5-1D10F21BB9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NIU Powerpoint Template Widescreen</Template>
  <TotalTime>6</TotalTime>
  <Words>1541</Words>
  <Application>Microsoft Office PowerPoint</Application>
  <PresentationFormat>Widescreen</PresentationFormat>
  <Paragraphs>208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Source Code Pro</vt:lpstr>
      <vt:lpstr>Times New Roman</vt:lpstr>
      <vt:lpstr>Calibri</vt:lpstr>
      <vt:lpstr>Arial</vt:lpstr>
      <vt:lpstr>1_Office Theme</vt:lpstr>
      <vt:lpstr> CSCI 465  7. COBOL Tables - Subscripted Tables  (CSCI 250 Slides)</vt:lpstr>
      <vt:lpstr>Tables</vt:lpstr>
      <vt:lpstr> Tables</vt:lpstr>
      <vt:lpstr>Tables </vt:lpstr>
      <vt:lpstr>Tables</vt:lpstr>
      <vt:lpstr>OCCURS Clause</vt:lpstr>
      <vt:lpstr>OCCURS clause</vt:lpstr>
      <vt:lpstr>Referencing a Table Entry  in the PROCEDURE  DIVISION</vt:lpstr>
      <vt:lpstr>Subscripts</vt:lpstr>
      <vt:lpstr>Subscripts</vt:lpstr>
      <vt:lpstr>Subscripts</vt:lpstr>
      <vt:lpstr>Subscripts</vt:lpstr>
      <vt:lpstr>Overview of Table Processing</vt:lpstr>
      <vt:lpstr>Overview of Table Processing</vt:lpstr>
      <vt:lpstr>PERFORM VARYING Clause</vt:lpstr>
      <vt:lpstr>PERFORM VARYING Clause</vt:lpstr>
      <vt:lpstr>PERFORM VARYING Clause</vt:lpstr>
      <vt:lpstr>PERFORM VARYING Clause</vt:lpstr>
      <vt:lpstr>Initializing a Table</vt:lpstr>
      <vt:lpstr>Hard Coding a Table</vt:lpstr>
      <vt:lpstr>Hard Coding a Table</vt:lpstr>
      <vt:lpstr>Hard Coding a Table</vt:lpstr>
      <vt:lpstr>Hard Coding a Table</vt:lpstr>
      <vt:lpstr>Hard Coding a Table</vt:lpstr>
      <vt:lpstr>Input-loading a Table </vt:lpstr>
      <vt:lpstr>Input-loading a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CSCI 465  7. COBOL Tables - Part 2  by Geoffrey Decker</dc:title>
  <dc:creator>Geoffrey Decker</dc:creator>
  <cp:lastModifiedBy>Geoffrey Decker</cp:lastModifiedBy>
  <cp:revision>4</cp:revision>
  <dcterms:created xsi:type="dcterms:W3CDTF">2020-11-21T01:54:54Z</dcterms:created>
  <dcterms:modified xsi:type="dcterms:W3CDTF">2020-11-21T02:03:46Z</dcterms:modified>
</cp:coreProperties>
</file>