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58" r:id="rId1"/>
  </p:sldMasterIdLst>
  <p:notesMasterIdLst>
    <p:notesMasterId r:id="rId22"/>
  </p:notesMasterIdLst>
  <p:handoutMasterIdLst>
    <p:handoutMasterId r:id="rId23"/>
  </p:handoutMasterIdLst>
  <p:sldIdLst>
    <p:sldId id="280" r:id="rId2"/>
    <p:sldId id="272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4" r:id="rId16"/>
    <p:sldId id="295" r:id="rId17"/>
    <p:sldId id="293" r:id="rId18"/>
    <p:sldId id="296" r:id="rId19"/>
    <p:sldId id="297" r:id="rId20"/>
    <p:sldId id="298" r:id="rId21"/>
  </p:sldIdLst>
  <p:sldSz cx="12192000" cy="6858000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Source Code Pro" panose="020B0509030403020204" pitchFamily="49" charset="0"/>
      <p:regular r:id="rId28"/>
      <p:bold r:id="rId29"/>
      <p:italic r:id="rId30"/>
      <p:boldItalic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ffrey Decker" initials="GD" lastIdx="1" clrIdx="0">
    <p:extLst>
      <p:ext uri="{19B8F6BF-5375-455C-9EA6-DF929625EA0E}">
        <p15:presenceInfo xmlns:p15="http://schemas.microsoft.com/office/powerpoint/2012/main" userId="5b10703cf0bda55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0000"/>
    <a:srgbClr val="BF2B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6218" autoAdjust="0"/>
  </p:normalViewPr>
  <p:slideViewPr>
    <p:cSldViewPr>
      <p:cViewPr varScale="1">
        <p:scale>
          <a:sx n="114" d="100"/>
          <a:sy n="114" d="100"/>
        </p:scale>
        <p:origin x="414" y="102"/>
      </p:cViewPr>
      <p:guideLst>
        <p:guide orient="horz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6" d="100"/>
          <a:sy n="56" d="100"/>
        </p:scale>
        <p:origin x="-253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5T20:01:48.919" idx="1">
    <p:pos x="6732" y="918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1A00E0-8A82-468F-9B2B-F8EB4AB6399D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C4D65-DA11-4126-9556-9310B8956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77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F7AD5-1E06-481F-9C05-C3A40CB42C63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F22EF-CF13-4EA3-BA93-BBE40C153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35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24600"/>
            <a:ext cx="12192000" cy="5334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2192000" cy="1194329"/>
          </a:xfrm>
          <a:prstGeom prst="rect">
            <a:avLst/>
          </a:prstGeom>
          <a:solidFill>
            <a:srgbClr val="AF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12800" y="3733800"/>
            <a:ext cx="10566400" cy="1219200"/>
          </a:xfrm>
        </p:spPr>
        <p:txBody>
          <a:bodyPr anchor="b"/>
          <a:lstStyle>
            <a:lvl1pPr algn="ctr">
              <a:defRPr sz="3600">
                <a:solidFill>
                  <a:srgbClr val="AF0000"/>
                </a:solidFill>
                <a:latin typeface="+mj-lt"/>
                <a:ea typeface="Roboto Slab" pitchFamily="2" charset="0"/>
              </a:defRPr>
            </a:lvl1pPr>
          </a:lstStyle>
          <a:p>
            <a:r>
              <a:rPr lang="en-US" dirty="0"/>
              <a:t>Click here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5134240"/>
            <a:ext cx="8737600" cy="804862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923" y="574621"/>
            <a:ext cx="3590954" cy="288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2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4648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Murach’s Mainframe COBOL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0584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28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905000"/>
            <a:ext cx="10138129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Murach’s Mainframe COBOL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295400"/>
            <a:ext cx="10160000" cy="533400"/>
          </a:xfrm>
        </p:spPr>
        <p:txBody>
          <a:bodyPr/>
          <a:lstStyle>
            <a:lvl1pPr marL="0" indent="0">
              <a:buNone/>
              <a:defRPr b="1" baseline="0">
                <a:solidFill>
                  <a:srgbClr val="AF0000"/>
                </a:solidFill>
              </a:defRPr>
            </a:lvl1pPr>
          </a:lstStyle>
          <a:p>
            <a:pPr lvl="0"/>
            <a:r>
              <a:rPr lang="en-US" dirty="0"/>
              <a:t>Sub-Header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295786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95401"/>
            <a:ext cx="53848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95401"/>
            <a:ext cx="53848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Murach’s Mainframe COBOL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41510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95402"/>
            <a:ext cx="5384800" cy="213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95402"/>
            <a:ext cx="5384800" cy="213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Murach’s Mainframe COBOL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609600" y="3581401"/>
            <a:ext cx="5384800" cy="213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6197600" y="3581401"/>
            <a:ext cx="5384800" cy="213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05224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219200"/>
            <a:ext cx="5127313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AF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1" y="1858962"/>
            <a:ext cx="51273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88568" y="1219200"/>
            <a:ext cx="5084233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AF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88568" y="1858962"/>
            <a:ext cx="50842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Murach’s Mainframe COBOL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00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Murach’s Mainframe COBOL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08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Murach’s Mainframe COBOL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07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rgbClr val="AF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effectLst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058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71600"/>
            <a:ext cx="109728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05800" y="6324601"/>
            <a:ext cx="121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Murach’s Mainframe COBOL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7063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© Geoffrey D. Decker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55200" y="6324601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B2FED1A7-FB98-43FD-AA3D-E7C3EC56B29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304800"/>
            <a:ext cx="756994" cy="132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378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6" r:id="rId3"/>
    <p:sldLayoutId id="2147483661" r:id="rId4"/>
    <p:sldLayoutId id="2147483665" r:id="rId5"/>
    <p:sldLayoutId id="2147483662" r:id="rId6"/>
    <p:sldLayoutId id="2147483663" r:id="rId7"/>
    <p:sldLayoutId id="2147483664" r:id="rId8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Roboto Slab" pitchFamily="2" charset="0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800" y="3810000"/>
            <a:ext cx="10566400" cy="2383631"/>
          </a:xfrm>
        </p:spPr>
        <p:txBody>
          <a:bodyPr/>
          <a:lstStyle/>
          <a:p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r>
              <a:rPr lang="en-US">
                <a:solidFill>
                  <a:schemeClr val="tx1"/>
                </a:solidFill>
              </a:rPr>
              <a:t>CSCI 465</a:t>
            </a:r>
            <a:br>
              <a:rPr lang="en-US" sz="2800"/>
            </a:br>
            <a:br>
              <a:rPr lang="en-US" sz="2800"/>
            </a:br>
            <a:r>
              <a:rPr lang="en-US"/>
              <a:t> 8. Subprograms and Linkage</a:t>
            </a:r>
            <a:br>
              <a:rPr lang="en-US" sz="2800"/>
            </a:br>
            <a:br>
              <a:rPr lang="en-US" sz="2800"/>
            </a:br>
            <a:r>
              <a:rPr lang="en-US" sz="2400">
                <a:solidFill>
                  <a:schemeClr val="tx1"/>
                </a:solidFill>
              </a:rPr>
              <a:t>by Geoffrey D. Decker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951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447800"/>
            <a:ext cx="10972800" cy="4556786"/>
          </a:xfrm>
        </p:spPr>
        <p:txBody>
          <a:bodyPr/>
          <a:lstStyle/>
          <a:p>
            <a:pPr lvl="0"/>
            <a:r>
              <a:rPr lang="en-US"/>
              <a:t>We can also do the following:</a:t>
            </a:r>
            <a:endParaRPr lang="en-US" sz="1000"/>
          </a:p>
          <a:p>
            <a:pPr marL="400050" lvl="1" indent="0">
              <a:buNone/>
            </a:pPr>
            <a:endParaRPr lang="en-US" sz="1000">
              <a:latin typeface="Source Code Pro" panose="020B0509030403020204" pitchFamily="49" charset="0"/>
            </a:endParaRPr>
          </a:p>
          <a:p>
            <a:pPr marL="400050" lvl="1" indent="0">
              <a:buNone/>
            </a:pPr>
            <a:r>
              <a:rPr lang="en-US">
                <a:latin typeface="Source Code Pro" panose="020B0509030403020204" pitchFamily="49" charset="0"/>
              </a:rPr>
              <a:t>01  SUBPROGRAM   PIC X(8).</a:t>
            </a:r>
            <a:endParaRPr lang="en-US"/>
          </a:p>
          <a:p>
            <a:pPr lvl="0"/>
            <a:endParaRPr lang="en-US" sz="1400"/>
          </a:p>
          <a:p>
            <a:pPr marL="0" indent="0">
              <a:buNone/>
            </a:pPr>
            <a:r>
              <a:rPr lang="en-US">
                <a:latin typeface="Source Code Pro" panose="020B0509030403020204" pitchFamily="49" charset="0"/>
              </a:rPr>
              <a:t>      MOVE 'SUBPGM' TO SUBPROGRAM.</a:t>
            </a:r>
            <a:endParaRPr lang="en-US" sz="1000">
              <a:latin typeface="Source Code Pro" panose="020B0509030403020204" pitchFamily="49" charset="0"/>
            </a:endParaRPr>
          </a:p>
          <a:p>
            <a:pPr marL="0" indent="0">
              <a:buNone/>
            </a:pPr>
            <a:endParaRPr lang="en-US" sz="1000"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>
                <a:latin typeface="Source Code Pro" panose="020B0509030403020204" pitchFamily="49" charset="0"/>
              </a:rPr>
              <a:t>      CALL SUBPROGRAM USING FIELD-1</a:t>
            </a:r>
            <a:br>
              <a:rPr lang="en-US">
                <a:latin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</a:rPr>
              <a:t>                            FIELD-2</a:t>
            </a:r>
            <a:br>
              <a:rPr lang="en-US">
                <a:latin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</a:rPr>
              <a:t>                            FIELD-3.</a:t>
            </a:r>
          </a:p>
          <a:p>
            <a:pPr marL="0" indent="0">
              <a:buNone/>
            </a:pPr>
            <a:endParaRPr lang="en-US" sz="1400">
              <a:latin typeface="+mj-lt"/>
            </a:endParaRPr>
          </a:p>
          <a:p>
            <a:r>
              <a:rPr lang="en-US">
                <a:latin typeface="+mj-lt"/>
              </a:rPr>
              <a:t>This illustrates the true "dynamic" nature of the dynamic call.</a:t>
            </a:r>
          </a:p>
          <a:p>
            <a:pPr marL="0" indent="0">
              <a:buNone/>
            </a:pPr>
            <a:endParaRPr lang="en-US" sz="14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COBOL Dynamic Call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50E92-8C4D-490D-9885-F356B5AF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BA887-A3A2-477B-A6C8-C21C72685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409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812925"/>
            <a:ext cx="10134600" cy="3962400"/>
          </a:xfrm>
        </p:spPr>
        <p:txBody>
          <a:bodyPr/>
          <a:lstStyle/>
          <a:p>
            <a:r>
              <a:rPr lang="en-US"/>
              <a:t>COBOL subprograms passed parameters from a calling program must have a </a:t>
            </a:r>
            <a:r>
              <a:rPr lang="en-US">
                <a:latin typeface="Source Code Pro" panose="020B0509030403020204" pitchFamily="49" charset="0"/>
              </a:rPr>
              <a:t>LINKAGE SECTION</a:t>
            </a:r>
            <a:r>
              <a:rPr lang="en-US"/>
              <a:t> added to the </a:t>
            </a:r>
            <a:r>
              <a:rPr lang="en-US">
                <a:latin typeface="Source Code Pro" panose="020B0509030403020204" pitchFamily="49" charset="0"/>
              </a:rPr>
              <a:t>DATA DIVISION</a:t>
            </a:r>
            <a:r>
              <a:rPr lang="en-US"/>
              <a:t>.  </a:t>
            </a:r>
          </a:p>
          <a:p>
            <a:endParaRPr lang="en-US" sz="1400"/>
          </a:p>
          <a:p>
            <a:r>
              <a:rPr lang="en-US"/>
              <a:t>It is very common – and recommended – that the </a:t>
            </a:r>
            <a:r>
              <a:rPr lang="en-US">
                <a:latin typeface="Source Code Pro" panose="020B0509030403020204" pitchFamily="49" charset="0"/>
              </a:rPr>
              <a:t>LINKAGE SECTION</a:t>
            </a:r>
            <a:r>
              <a:rPr lang="en-US"/>
              <a:t> be coded right above, or before, the </a:t>
            </a:r>
            <a:r>
              <a:rPr lang="en-US">
                <a:latin typeface="Source Code Pro" panose="020B0509030403020204" pitchFamily="49" charset="0"/>
              </a:rPr>
              <a:t>PROCEDURE DIVISION</a:t>
            </a:r>
            <a:r>
              <a:rPr lang="en-US"/>
              <a:t> statement.</a:t>
            </a:r>
          </a:p>
          <a:p>
            <a:pPr marL="0" indent="0">
              <a:buNone/>
            </a:pPr>
            <a:endParaRPr lang="en-US" sz="14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COBOL Subprogram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50E92-8C4D-490D-9885-F356B5AF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BA887-A3A2-477B-A6C8-C21C72685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90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99768" y="1524000"/>
            <a:ext cx="10934700" cy="464820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Example with three parameters being passed into the subprogram:</a:t>
            </a:r>
            <a:endParaRPr lang="en-US" sz="1400"/>
          </a:p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r>
              <a:rPr lang="en-US" sz="2400">
                <a:latin typeface="Source Code Pro" panose="020B0509030403020204" pitchFamily="49" charset="0"/>
                <a:ea typeface="Source Code Pro" panose="020B0509030403020204" pitchFamily="49" charset="0"/>
              </a:rPr>
              <a:t>         LINKAGE SECTION.</a:t>
            </a:r>
          </a:p>
          <a:p>
            <a:pPr marL="0" indent="0">
              <a:buNone/>
            </a:pPr>
            <a:r>
              <a:rPr lang="en-US" sz="2400"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</a:p>
          <a:p>
            <a:pPr marL="0" indent="0">
              <a:buNone/>
            </a:pPr>
            <a:r>
              <a:rPr lang="en-US" sz="2400">
                <a:latin typeface="Source Code Pro" panose="020B0509030403020204" pitchFamily="49" charset="0"/>
                <a:ea typeface="Source Code Pro" panose="020B0509030403020204" pitchFamily="49" charset="0"/>
              </a:rPr>
              <a:t>         01  FIELD-1	       PIC S9(4)V99    BINARY SYNC.</a:t>
            </a:r>
            <a:br>
              <a:rPr lang="en-US" sz="240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2400">
                <a:latin typeface="Source Code Pro" panose="020B0509030403020204" pitchFamily="49" charset="0"/>
                <a:ea typeface="Source Code Pro" panose="020B0509030403020204" pitchFamily="49" charset="0"/>
              </a:rPr>
              <a:t>         01  FIELD-2	       PIC S9(3)V9(4)  PACKED-DECIMAL.</a:t>
            </a:r>
            <a:br>
              <a:rPr lang="en-US" sz="240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2400">
                <a:latin typeface="Source Code Pro" panose="020B0509030403020204" pitchFamily="49" charset="0"/>
                <a:ea typeface="Source Code Pro" panose="020B0509030403020204" pitchFamily="49" charset="0"/>
              </a:rPr>
              <a:t>         01  FIELD-3       PIC X(10).</a:t>
            </a:r>
          </a:p>
          <a:p>
            <a:pPr marL="0" indent="0">
              <a:buNone/>
            </a:pPr>
            <a:r>
              <a:rPr lang="en-US" sz="2400"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</a:p>
          <a:p>
            <a:pPr marL="0" indent="0">
              <a:buNone/>
            </a:pPr>
            <a:r>
              <a:rPr lang="en-US" sz="2400">
                <a:latin typeface="Source Code Pro" panose="020B0509030403020204" pitchFamily="49" charset="0"/>
                <a:ea typeface="Source Code Pro" panose="020B0509030403020204" pitchFamily="49" charset="0"/>
              </a:rPr>
              <a:t>         PROCEDURE DIVISION USING FIELD-1</a:t>
            </a:r>
            <a:br>
              <a:rPr lang="en-US" sz="240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240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          FIELD-2</a:t>
            </a:r>
            <a:br>
              <a:rPr lang="en-US" sz="240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240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          FIELD-3.</a:t>
            </a:r>
          </a:p>
          <a:p>
            <a:pPr marL="0" indent="0">
              <a:buNone/>
            </a:pPr>
            <a:endParaRPr lang="en-US" sz="14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COBOL Subprogram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50E92-8C4D-490D-9885-F356B5AF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BA887-A3A2-477B-A6C8-C21C72685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21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4684" y="1424783"/>
            <a:ext cx="10934700" cy="4648200"/>
          </a:xfrm>
        </p:spPr>
        <p:txBody>
          <a:bodyPr/>
          <a:lstStyle/>
          <a:p>
            <a:r>
              <a:rPr lang="en-US"/>
              <a:t>With the above,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FIELD-1</a:t>
            </a:r>
            <a:r>
              <a:rPr lang="en-US"/>
              <a:t>,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FIELD-2</a:t>
            </a:r>
            <a:r>
              <a:rPr lang="en-US"/>
              <a:t> and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FIELD-3</a:t>
            </a:r>
            <a:r>
              <a:rPr lang="en-US"/>
              <a:t> can be referenced anywhere within the subprogram's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PROCEDURE DIVISION</a:t>
            </a:r>
            <a:r>
              <a:rPr lang="en-US"/>
              <a:t>.  </a:t>
            </a:r>
          </a:p>
          <a:p>
            <a:endParaRPr lang="en-US" sz="800"/>
          </a:p>
          <a:p>
            <a:r>
              <a:rPr lang="en-US"/>
              <a:t>Altering the fields in the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LINKAGE SECTION</a:t>
            </a:r>
            <a:r>
              <a:rPr lang="en-US"/>
              <a:t> alters the fields in the storage of the caller program.</a:t>
            </a:r>
            <a:endParaRPr lang="en-US" sz="800"/>
          </a:p>
          <a:p>
            <a:endParaRPr lang="en-US" sz="800"/>
          </a:p>
          <a:p>
            <a:r>
              <a:rPr lang="en-US"/>
              <a:t>Pass a return code back to the caller by moving a numeric value to the COBOL special register named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RETURN-CODE</a:t>
            </a:r>
            <a:r>
              <a:rPr lang="en-US"/>
              <a:t>.  For example:</a:t>
            </a:r>
            <a:endParaRPr lang="en-US" sz="1400"/>
          </a:p>
          <a:p>
            <a:pPr marL="0" indent="0">
              <a:buNone/>
            </a:pPr>
            <a:br>
              <a:rPr lang="en-US" sz="1400"/>
            </a:br>
            <a:r>
              <a:rPr lang="en-US"/>
              <a:t>          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MOVE 0 TO RETURN-CODE.</a:t>
            </a:r>
            <a:endParaRPr lang="en-US" sz="80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endParaRPr lang="en-US" sz="80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/>
              <a:t>End a COBOL subprogram with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GOBACK.</a:t>
            </a:r>
            <a:endParaRPr lang="en-US" sz="14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COBOL Subprogram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50E92-8C4D-490D-9885-F356B5AF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BA887-A3A2-477B-A6C8-C21C72685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51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8098" y="1515749"/>
            <a:ext cx="11655804" cy="289560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Example of an Assembler static call and its preparation according to conventions of standard linkage:</a:t>
            </a:r>
            <a:br>
              <a:rPr lang="en-US"/>
            </a:br>
            <a:br>
              <a:rPr lang="en-US"/>
            </a:br>
            <a:r>
              <a:rPr lang="en-US" sz="2400">
                <a:latin typeface="Source Code Pro" panose="020B0509030403020204" pitchFamily="49" charset="0"/>
                <a:ea typeface="Source Code Pro" panose="020B0509030403020204" pitchFamily="49" charset="0"/>
              </a:rPr>
              <a:t>         LA    1,PARMLIST		R1 -&gt; FIRST FULLWORD OF PARMLIST</a:t>
            </a:r>
            <a:br>
              <a:rPr lang="en-US" sz="240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2400">
                <a:latin typeface="Source Code Pro" panose="020B0509030403020204" pitchFamily="49" charset="0"/>
                <a:ea typeface="Source Code Pro" panose="020B0509030403020204" pitchFamily="49" charset="0"/>
              </a:rPr>
              <a:t>         L     15,=V(SUBPGM)	R15 = ADDRESS OF SUBPGM </a:t>
            </a:r>
            <a:br>
              <a:rPr lang="en-US" sz="240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2400">
                <a:latin typeface="Source Code Pro" panose="020B0509030403020204" pitchFamily="49" charset="0"/>
                <a:ea typeface="Source Code Pro" panose="020B0509030403020204" pitchFamily="49" charset="0"/>
              </a:rPr>
              <a:t>         BALR  14,15			BRANCH TO SUBPGM</a:t>
            </a:r>
            <a:br>
              <a:rPr lang="en-US"/>
            </a:br>
            <a:endParaRPr lang="en-US" sz="14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Assembler Static Call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50E92-8C4D-490D-9885-F356B5AF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BA887-A3A2-477B-A6C8-C21C72685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357719-D748-4BEA-ADEF-79978BC30806}"/>
              </a:ext>
            </a:extLst>
          </p:cNvPr>
          <p:cNvSpPr txBox="1"/>
          <p:nvPr/>
        </p:nvSpPr>
        <p:spPr>
          <a:xfrm>
            <a:off x="2971800" y="4572002"/>
            <a:ext cx="4724400" cy="14773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>
                <a:solidFill>
                  <a:srgbClr val="FF0000"/>
                </a:solidFill>
                <a:latin typeface="+mj-lt"/>
              </a:rPr>
              <a:t>Virtual-type constant, or "V-con".  </a:t>
            </a:r>
            <a:r>
              <a:rPr lang="en-US" b="1" i="1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SUBPGM</a:t>
            </a:r>
            <a:r>
              <a:rPr lang="en-US" b="1" i="1">
                <a:solidFill>
                  <a:srgbClr val="FF0000"/>
                </a:solidFill>
                <a:latin typeface="+mj-lt"/>
              </a:rPr>
              <a:t> is the name of the subprogram's program object.  This places the virtual address of the program object in register 15, i.e., the address in main memory where it was loaded.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410F00F-3C21-435E-BB06-719028A84ACA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4876800" y="3581400"/>
            <a:ext cx="457200" cy="99060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02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371600"/>
            <a:ext cx="11074400" cy="3797497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Example of the parameter list referencing three fields:</a:t>
            </a:r>
            <a:br>
              <a:rPr lang="en-US" sz="1400"/>
            </a:br>
            <a:br>
              <a:rPr lang="en-US" sz="1400"/>
            </a:br>
            <a:r>
              <a:rPr lang="en-US" sz="2400">
                <a:latin typeface="Source Code Pro" panose="020B0509030403020204" pitchFamily="49" charset="0"/>
                <a:ea typeface="Source Code Pro" panose="020B0509030403020204" pitchFamily="49" charset="0"/>
              </a:rPr>
              <a:t>PARMLIST DC    A(FIELD1)  FULLWORD WITH ADDR OF FIELD1</a:t>
            </a:r>
            <a:br>
              <a:rPr lang="en-US" sz="240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2400">
                <a:latin typeface="Source Code Pro" panose="020B0509030403020204" pitchFamily="49" charset="0"/>
                <a:ea typeface="Source Code Pro" panose="020B0509030403020204" pitchFamily="49" charset="0"/>
              </a:rPr>
              <a:t>         DC    A(FIELD2)  FULLWORD WITH ADDR OF FIELD2</a:t>
            </a:r>
            <a:br>
              <a:rPr lang="en-US" sz="240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2400">
                <a:latin typeface="Source Code Pro" panose="020B0509030403020204" pitchFamily="49" charset="0"/>
                <a:ea typeface="Source Code Pro" panose="020B0509030403020204" pitchFamily="49" charset="0"/>
              </a:rPr>
              <a:t>         DC    A(FIELD3)  FULLWORD WITH ADDR OF FIELD3</a:t>
            </a:r>
            <a:br>
              <a:rPr lang="en-US" sz="240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2400">
                <a:latin typeface="Source Code Pro" panose="020B0509030403020204" pitchFamily="49" charset="0"/>
                <a:ea typeface="Source Code Pro" panose="020B0509030403020204" pitchFamily="49" charset="0"/>
              </a:rPr>
              <a:t>*</a:t>
            </a:r>
          </a:p>
          <a:p>
            <a:pPr marL="0" indent="0">
              <a:buNone/>
            </a:pPr>
            <a:r>
              <a:rPr lang="en-US" sz="2400">
                <a:latin typeface="Source Code Pro" panose="020B0509030403020204" pitchFamily="49" charset="0"/>
                <a:ea typeface="Source Code Pro" panose="020B0509030403020204" pitchFamily="49" charset="0"/>
              </a:rPr>
              <a:t>*</a:t>
            </a:r>
            <a:br>
              <a:rPr lang="en-US" sz="240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2400">
                <a:latin typeface="Source Code Pro" panose="020B0509030403020204" pitchFamily="49" charset="0"/>
                <a:ea typeface="Source Code Pro" panose="020B0509030403020204" pitchFamily="49" charset="0"/>
              </a:rPr>
              <a:t>FIELD2   DC    F'35'          FULLWORD OF 35</a:t>
            </a:r>
            <a:br>
              <a:rPr lang="en-US" sz="240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2400">
                <a:latin typeface="Source Code Pro" panose="020B0509030403020204" pitchFamily="49" charset="0"/>
                <a:ea typeface="Source Code Pro" panose="020B0509030403020204" pitchFamily="49" charset="0"/>
              </a:rPr>
              <a:t>FIELD1   DC    CL8'CSCI 465'  8-BYTE CHARACTER FIELD</a:t>
            </a:r>
            <a:br>
              <a:rPr lang="en-US" sz="240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2400">
                <a:latin typeface="Source Code Pro" panose="020B0509030403020204" pitchFamily="49" charset="0"/>
                <a:ea typeface="Source Code Pro" panose="020B0509030403020204" pitchFamily="49" charset="0"/>
              </a:rPr>
              <a:t>FIELD3   DC    PL4'34.99'		4-BYTE PACKED FIELD OF 34.99</a:t>
            </a:r>
          </a:p>
          <a:p>
            <a:pPr marL="0" indent="0">
              <a:buNone/>
            </a:pPr>
            <a:endParaRPr lang="en-US" sz="14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Assembler Static Call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50E92-8C4D-490D-9885-F356B5AF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BA887-A3A2-477B-A6C8-C21C72685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15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E150A7-5D66-400E-9407-7B288BA44FD0}"/>
              </a:ext>
            </a:extLst>
          </p:cNvPr>
          <p:cNvSpPr txBox="1"/>
          <p:nvPr/>
        </p:nvSpPr>
        <p:spPr>
          <a:xfrm>
            <a:off x="381699" y="5257800"/>
            <a:ext cx="4419600" cy="9233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>
                <a:solidFill>
                  <a:srgbClr val="FF0000"/>
                </a:solidFill>
                <a:latin typeface="+mj-lt"/>
              </a:rPr>
              <a:t>Order of the parameters in storage or in the parameter list is unimportant.  How they are dereferenced in the subprogram is!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82A2CE3-0FED-4BFA-B439-F27835B5556C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2058099" y="4771830"/>
            <a:ext cx="533400" cy="48597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652C313-C595-4BC7-B64A-9B295643A64C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2591499" y="3270348"/>
            <a:ext cx="1017398" cy="198745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0C918B4-ED20-453B-A637-1BDAA7C95FC3}"/>
              </a:ext>
            </a:extLst>
          </p:cNvPr>
          <p:cNvSpPr txBox="1"/>
          <p:nvPr/>
        </p:nvSpPr>
        <p:spPr>
          <a:xfrm>
            <a:off x="4142297" y="3446871"/>
            <a:ext cx="7135303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>
                <a:solidFill>
                  <a:srgbClr val="FF0000"/>
                </a:solidFill>
                <a:latin typeface="+mj-lt"/>
              </a:rPr>
              <a:t>Address-type constants, or "Ad-cons".  Each holds address of the field.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6C29510-C543-49EF-9C81-11569B4843B0}"/>
              </a:ext>
            </a:extLst>
          </p:cNvPr>
          <p:cNvCxnSpPr>
            <a:cxnSpLocks/>
          </p:cNvCxnSpPr>
          <p:nvPr/>
        </p:nvCxnSpPr>
        <p:spPr>
          <a:xfrm flipH="1" flipV="1">
            <a:off x="5105400" y="2819401"/>
            <a:ext cx="381000" cy="62747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736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11277600" cy="4059114"/>
          </a:xfrm>
        </p:spPr>
        <p:txBody>
          <a:bodyPr/>
          <a:lstStyle/>
          <a:p>
            <a:r>
              <a:rPr lang="en-US"/>
              <a:t>Example of a dynamic call and use of the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LINK</a:t>
            </a:r>
            <a:r>
              <a:rPr lang="en-US"/>
              <a:t> macro to call a subprogram named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SUBPGM</a:t>
            </a:r>
            <a:r>
              <a:rPr lang="en-US"/>
              <a:t>:</a:t>
            </a:r>
            <a:endParaRPr lang="en-US" sz="1000"/>
          </a:p>
          <a:p>
            <a:endParaRPr lang="en-US" sz="1000"/>
          </a:p>
          <a:p>
            <a:pPr marL="0" indent="0">
              <a:buNone/>
            </a:pPr>
            <a:r>
              <a:rPr lang="en-US"/>
              <a:t>                      </a:t>
            </a:r>
            <a:r>
              <a:rPr lang="en-US" sz="2400">
                <a:latin typeface="Source Code Pro" panose="020B0509030403020204" pitchFamily="49" charset="0"/>
                <a:ea typeface="Source Code Pro" panose="020B0509030403020204" pitchFamily="49" charset="0"/>
              </a:rPr>
              <a:t>LINK  EP=SUBPGM,PARAM=(FIELD1,FIELD2,FIELD3),VL=1</a:t>
            </a:r>
            <a:endParaRPr lang="en-US" sz="100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endParaRPr lang="en-US" sz="100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/>
              <a:t>Example of the parameters in the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PARAM=</a:t>
            </a:r>
            <a:r>
              <a:rPr lang="en-US"/>
              <a:t> keyword list above:</a:t>
            </a:r>
            <a:br>
              <a:rPr lang="en-US" sz="1400"/>
            </a:br>
            <a:br>
              <a:rPr lang="en-US" sz="1400"/>
            </a:br>
            <a:r>
              <a:rPr lang="en-US" sz="2400">
                <a:latin typeface="Source Code Pro" panose="020B0509030403020204" pitchFamily="49" charset="0"/>
                <a:ea typeface="Source Code Pro" panose="020B0509030403020204" pitchFamily="49" charset="0"/>
              </a:rPr>
              <a:t>FIELD1   DC    F'35'		  FULLWORD OF 35</a:t>
            </a:r>
            <a:br>
              <a:rPr lang="en-US" sz="240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2400">
                <a:latin typeface="Source Code Pro" panose="020B0509030403020204" pitchFamily="49" charset="0"/>
                <a:ea typeface="Source Code Pro" panose="020B0509030403020204" pitchFamily="49" charset="0"/>
              </a:rPr>
              <a:t>FIELD2   DC    CL8'CSCI 465'	  8-BYTE CHARACTER FIELD</a:t>
            </a:r>
            <a:br>
              <a:rPr lang="en-US" sz="240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2400">
                <a:latin typeface="Source Code Pro" panose="020B0509030403020204" pitchFamily="49" charset="0"/>
                <a:ea typeface="Source Code Pro" panose="020B0509030403020204" pitchFamily="49" charset="0"/>
              </a:rPr>
              <a:t>FIELD3   DC    PL4'34.99'	  4-BYTE PACKED FIELD OF 34.99</a:t>
            </a:r>
          </a:p>
          <a:p>
            <a:pPr marL="0" indent="0">
              <a:buNone/>
            </a:pPr>
            <a:endParaRPr lang="en-US" sz="14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Assembler Dynamic Call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50E92-8C4D-490D-9885-F356B5AF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BA887-A3A2-477B-A6C8-C21C72685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63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247775"/>
            <a:ext cx="11430000" cy="4953000"/>
          </a:xfrm>
        </p:spPr>
        <p:txBody>
          <a:bodyPr/>
          <a:lstStyle/>
          <a:p>
            <a:pPr marL="0" indent="0">
              <a:buNone/>
            </a:pPr>
            <a:endParaRPr lang="en-US" sz="1000"/>
          </a:p>
          <a:p>
            <a:pPr marL="0" indent="0">
              <a:buNone/>
            </a:pPr>
            <a:r>
              <a:rPr lang="en-US"/>
              <a:t>        </a:t>
            </a:r>
            <a:r>
              <a:rPr lang="en-US" sz="2400">
                <a:latin typeface="Source Code Pro" panose="020B0509030403020204" pitchFamily="49" charset="0"/>
                <a:ea typeface="Source Code Pro" panose="020B0509030403020204" pitchFamily="49" charset="0"/>
              </a:rPr>
              <a:t>LINK  EP=SUBPGM,PARAM=(FIELD1,FIELD2,FIELD3),VL=1</a:t>
            </a:r>
            <a:endParaRPr lang="en-US" sz="1000">
              <a:latin typeface="+mj-lt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1400">
                <a:latin typeface="+mj-lt"/>
              </a:rPr>
              <a:t> </a:t>
            </a:r>
          </a:p>
          <a:p>
            <a:r>
              <a:rPr lang="en-US">
                <a:latin typeface="Source Code Pro" panose="020B0509030403020204" pitchFamily="49" charset="0"/>
              </a:rPr>
              <a:t>EP=</a:t>
            </a:r>
            <a:r>
              <a:rPr lang="en-US"/>
              <a:t>   indicates the entry point of the subprogram, i.e., the name of the subprogram.</a:t>
            </a:r>
            <a:endParaRPr lang="en-US" sz="800"/>
          </a:p>
          <a:p>
            <a:pPr marL="0" indent="0">
              <a:buNone/>
            </a:pPr>
            <a:endParaRPr lang="en-US" sz="800"/>
          </a:p>
          <a:p>
            <a:r>
              <a:rPr lang="en-US">
                <a:latin typeface="Source Code Pro" panose="020B0509030403020204" pitchFamily="49" charset="0"/>
              </a:rPr>
              <a:t>PARAM=</a:t>
            </a:r>
            <a:r>
              <a:rPr lang="en-US"/>
              <a:t>   indicates the parameter list to be passed to the called subprogram.</a:t>
            </a:r>
            <a:endParaRPr lang="en-US" sz="800"/>
          </a:p>
          <a:p>
            <a:pPr marL="0" indent="0">
              <a:buNone/>
            </a:pPr>
            <a:endParaRPr lang="en-US" sz="800"/>
          </a:p>
          <a:p>
            <a:r>
              <a:rPr lang="en-US">
                <a:latin typeface="Source Code Pro" panose="020B0509030403020204" pitchFamily="49" charset="0"/>
              </a:rPr>
              <a:t>VL=1</a:t>
            </a:r>
            <a:r>
              <a:rPr lang="en-US"/>
              <a:t>   causes the high-order bit, or leftmost bit, of the last address parameter of the </a:t>
            </a:r>
            <a:r>
              <a:rPr lang="en-US">
                <a:latin typeface="Source Code Pro" panose="020B0509030403020204" pitchFamily="49" charset="0"/>
              </a:rPr>
              <a:t>PARAM</a:t>
            </a:r>
            <a:r>
              <a:rPr lang="en-US"/>
              <a:t> list to be set to 1 to help indicate it as the last parameter.</a:t>
            </a:r>
            <a:endParaRPr lang="en-US" sz="800"/>
          </a:p>
          <a:p>
            <a:pPr marL="0" indent="0">
              <a:buNone/>
            </a:pPr>
            <a:endParaRPr lang="en-US" sz="800"/>
          </a:p>
          <a:p>
            <a:r>
              <a:rPr lang="en-US"/>
              <a:t>The Assembler LINK macro is found in SYS1.MACLIB.</a:t>
            </a:r>
          </a:p>
          <a:p>
            <a:pPr marL="0" indent="0">
              <a:buNone/>
            </a:pPr>
            <a:endParaRPr lang="en-US" sz="14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Assembler Dynamic Call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50E92-8C4D-490D-9885-F356B5AF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BA887-A3A2-477B-A6C8-C21C72685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808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524000"/>
            <a:ext cx="10058400" cy="4495800"/>
          </a:xfrm>
        </p:spPr>
        <p:txBody>
          <a:bodyPr/>
          <a:lstStyle/>
          <a:p>
            <a:r>
              <a:rPr lang="en-US"/>
              <a:t>To gain access to the parameters passed in, the variables in the parameter list must be dereferenced:</a:t>
            </a:r>
            <a:endParaRPr lang="en-US" sz="1800"/>
          </a:p>
          <a:p>
            <a:pPr marL="0" indent="0">
              <a:buNone/>
            </a:pPr>
            <a:br>
              <a:rPr lang="en-US" sz="1800"/>
            </a:br>
            <a:r>
              <a:rPr lang="en-US" sz="2400">
                <a:latin typeface="Source Code Pro" panose="020B0509030403020204" pitchFamily="49" charset="0"/>
              </a:rPr>
              <a:t>         </a:t>
            </a:r>
            <a:r>
              <a:rPr lang="en-US" sz="2400">
                <a:latin typeface="Source Code Pro" panose="020B0509030403020204" pitchFamily="49" charset="0"/>
                <a:ea typeface="Source Code Pro" panose="020B0509030403020204" pitchFamily="49" charset="0"/>
              </a:rPr>
              <a:t>LM    2,4,0(1)	  R2 -&gt; FIELD1</a:t>
            </a:r>
          </a:p>
          <a:p>
            <a:pPr marL="0" indent="0">
              <a:buNone/>
            </a:pPr>
            <a:r>
              <a:rPr lang="en-US" sz="2400">
                <a:latin typeface="Source Code Pro" panose="020B0509030403020204" pitchFamily="49" charset="0"/>
                <a:ea typeface="Source Code Pro" panose="020B0509030403020204" pitchFamily="49" charset="0"/>
              </a:rPr>
              <a:t>*                          R3 -&gt; FIELD2</a:t>
            </a:r>
          </a:p>
          <a:p>
            <a:pPr marL="0" indent="0">
              <a:buNone/>
            </a:pPr>
            <a:r>
              <a:rPr lang="en-US" sz="2400">
                <a:latin typeface="Source Code Pro" panose="020B0509030403020204" pitchFamily="49" charset="0"/>
                <a:ea typeface="Source Code Pro" panose="020B0509030403020204" pitchFamily="49" charset="0"/>
              </a:rPr>
              <a:t>*                          R4 -&gt; FIELD3</a:t>
            </a:r>
            <a:endParaRPr lang="en-US" sz="140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endParaRPr lang="en-US" sz="140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>
                <a:latin typeface="+mj-lt"/>
                <a:ea typeface="Source Code Pro" panose="020B0509030403020204" pitchFamily="49" charset="0"/>
              </a:rPr>
              <a:t>After the Load Multiple,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0(2)</a:t>
            </a:r>
            <a:r>
              <a:rPr lang="en-US">
                <a:latin typeface="+mj-lt"/>
                <a:ea typeface="Source Code Pro" panose="020B0509030403020204" pitchFamily="49" charset="0"/>
              </a:rPr>
              <a:t> is storage for variable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FIELD1</a:t>
            </a:r>
            <a:r>
              <a:rPr lang="en-US">
                <a:latin typeface="+mj-lt"/>
                <a:ea typeface="Source Code Pro" panose="020B0509030403020204" pitchFamily="49" charset="0"/>
              </a:rPr>
              <a:t>,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0(3)</a:t>
            </a:r>
            <a:r>
              <a:rPr lang="en-US">
                <a:latin typeface="+mj-lt"/>
                <a:ea typeface="Source Code Pro" panose="020B0509030403020204" pitchFamily="49" charset="0"/>
              </a:rPr>
              <a:t> is storage for variable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FIELD2</a:t>
            </a:r>
            <a:r>
              <a:rPr lang="en-US">
                <a:latin typeface="+mj-lt"/>
                <a:ea typeface="Source Code Pro" panose="020B0509030403020204" pitchFamily="49" charset="0"/>
              </a:rPr>
              <a:t> and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0(4)</a:t>
            </a:r>
            <a:r>
              <a:rPr lang="en-US">
                <a:latin typeface="+mj-lt"/>
                <a:ea typeface="Source Code Pro" panose="020B0509030403020204" pitchFamily="49" charset="0"/>
              </a:rPr>
              <a:t> is storage for variable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FIELD3</a:t>
            </a:r>
            <a:r>
              <a:rPr lang="en-US">
                <a:latin typeface="+mj-lt"/>
                <a:ea typeface="Source Code Pro" panose="020B0509030403020204" pitchFamily="49" charset="0"/>
              </a:rPr>
              <a:t> in the calling program's storage.</a:t>
            </a:r>
            <a:b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Assembler Subprogram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50E92-8C4D-490D-9885-F356B5AF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BA887-A3A2-477B-A6C8-C21C72685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639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828800"/>
            <a:ext cx="10439400" cy="4267200"/>
          </a:xfrm>
        </p:spPr>
        <p:txBody>
          <a:bodyPr/>
          <a:lstStyle/>
          <a:p>
            <a:r>
              <a:rPr lang="en-US"/>
              <a:t>Sometimes we need to pass a short parameter or two into a load module at the point of execution.  </a:t>
            </a:r>
          </a:p>
          <a:p>
            <a:endParaRPr lang="en-US" sz="1400"/>
          </a:p>
          <a:p>
            <a:r>
              <a:rPr lang="en-US"/>
              <a:t>Example of passing two short </a:t>
            </a:r>
            <a:r>
              <a:rPr lang="en-US">
                <a:latin typeface="Source Code Pro" panose="020B0509030403020204" pitchFamily="49" charset="0"/>
              </a:rPr>
              <a:t>EXEC</a:t>
            </a:r>
            <a:r>
              <a:rPr lang="en-US"/>
              <a:t>-line parameters on a fetch step of JCL:</a:t>
            </a:r>
            <a:br>
              <a:rPr lang="en-US"/>
            </a:br>
            <a:br>
              <a:rPr lang="en-US"/>
            </a:br>
            <a:r>
              <a:rPr lang="en-US" sz="2400">
                <a:latin typeface="Source Code Pro" panose="020B0509030403020204" pitchFamily="49" charset="0"/>
              </a:rPr>
              <a:t>//JSTEP03  EXEC PGM=MAINPGM,PARM='CSCI 465/565   15'</a:t>
            </a:r>
          </a:p>
          <a:p>
            <a:endParaRPr lang="en-US" sz="1400">
              <a:latin typeface="Source Code Pro" panose="020B0509030403020204" pitchFamily="49" charset="0"/>
            </a:endParaRPr>
          </a:p>
          <a:p>
            <a:r>
              <a:rPr lang="en-US">
                <a:latin typeface="+mj-lt"/>
              </a:rPr>
              <a:t>Passing </a:t>
            </a:r>
            <a:r>
              <a:rPr lang="en-US">
                <a:latin typeface="Source Code Pro" panose="020B0509030403020204" pitchFamily="49" charset="0"/>
              </a:rPr>
              <a:t>EXEC</a:t>
            </a:r>
            <a:r>
              <a:rPr lang="en-US">
                <a:latin typeface="+mj-lt"/>
              </a:rPr>
              <a:t>-Line parameters do not work with called subprograms as there is no </a:t>
            </a:r>
            <a:r>
              <a:rPr lang="en-US">
                <a:latin typeface="Source Code Pro" panose="020B0509030403020204" pitchFamily="49" charset="0"/>
              </a:rPr>
              <a:t>EXEC</a:t>
            </a:r>
            <a:r>
              <a:rPr lang="en-US">
                <a:latin typeface="+mj-lt"/>
              </a:rPr>
              <a:t> line for them.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ource Code Pro" panose="020B0509030403020204" pitchFamily="49" charset="0"/>
              </a:rPr>
              <a:t>EXEC</a:t>
            </a:r>
            <a:r>
              <a:rPr lang="en-US"/>
              <a:t>-Line Parameters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50E92-8C4D-490D-9885-F356B5AF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BA887-A3A2-477B-A6C8-C21C72685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83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600200"/>
            <a:ext cx="9906000" cy="4114801"/>
          </a:xfrm>
        </p:spPr>
        <p:txBody>
          <a:bodyPr/>
          <a:lstStyle/>
          <a:p>
            <a:pPr marL="0" indent="0">
              <a:buNone/>
            </a:pPr>
            <a:r>
              <a:rPr lang="en-US" b="1"/>
              <a:t>Applied</a:t>
            </a:r>
            <a:endParaRPr lang="en-US" sz="1000" b="1"/>
          </a:p>
          <a:p>
            <a:pPr marL="0" indent="0">
              <a:buNone/>
            </a:pPr>
            <a:endParaRPr lang="en-US" sz="1000" b="1"/>
          </a:p>
          <a:p>
            <a:pPr lvl="0"/>
            <a:r>
              <a:rPr lang="en-US"/>
              <a:t>Given an external subprogram, call it statically or dynamically.</a:t>
            </a:r>
          </a:p>
          <a:p>
            <a:pPr lvl="0"/>
            <a:endParaRPr lang="en-US" sz="1000"/>
          </a:p>
          <a:p>
            <a:pPr lvl="0"/>
            <a:r>
              <a:rPr lang="en-US"/>
              <a:t>Given an external subprogram, link it statically or dynamically.</a:t>
            </a:r>
          </a:p>
          <a:p>
            <a:pPr marL="0" lvl="0" indent="0">
              <a:buNone/>
            </a:pPr>
            <a:endParaRPr lang="en-US" sz="1000"/>
          </a:p>
          <a:p>
            <a:pPr lvl="0"/>
            <a:r>
              <a:rPr lang="en-US"/>
              <a:t>Given an external subprogram, pass it parameters.</a:t>
            </a:r>
          </a:p>
          <a:p>
            <a:pPr lvl="0"/>
            <a:endParaRPr lang="en-US" sz="1000"/>
          </a:p>
          <a:p>
            <a:pPr lvl="0"/>
            <a:r>
              <a:rPr lang="en-US"/>
              <a:t>Given an external subprogram, reference parameters passed in.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50E92-8C4D-490D-9885-F356B5AF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BA887-A3A2-477B-A6C8-C21C72685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2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33425" y="1421607"/>
            <a:ext cx="10058400" cy="496808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Example of the COBOL program's </a:t>
            </a:r>
            <a:r>
              <a:rPr lang="en-US">
                <a:latin typeface="Source Code Pro" panose="020B0509030403020204" pitchFamily="49" charset="0"/>
              </a:rPr>
              <a:t>LINKAGE SECTION</a:t>
            </a:r>
            <a:r>
              <a:rPr lang="en-US"/>
              <a:t> to gain access to these </a:t>
            </a:r>
            <a:r>
              <a:rPr lang="en-US">
                <a:latin typeface="Source Code Pro" panose="020B0509030403020204" pitchFamily="49" charset="0"/>
              </a:rPr>
              <a:t>EXEC</a:t>
            </a:r>
            <a:r>
              <a:rPr lang="en-US"/>
              <a:t>-line parameters: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 </a:t>
            </a:r>
          </a:p>
          <a:p>
            <a:pPr marL="0" indent="0">
              <a:buNone/>
            </a:pPr>
            <a:r>
              <a:rPr lang="en-US"/>
              <a:t>       </a:t>
            </a:r>
            <a:r>
              <a:rPr lang="en-US" sz="2400">
                <a:latin typeface="Source Code Pro" panose="020B0509030403020204" pitchFamily="49" charset="0"/>
              </a:rPr>
              <a:t>LINKAGE SECTION.</a:t>
            </a:r>
          </a:p>
          <a:p>
            <a:pPr marL="0" indent="0">
              <a:buNone/>
            </a:pPr>
            <a:r>
              <a:rPr lang="en-US" sz="2400">
                <a:latin typeface="Source Code Pro" panose="020B0509030403020204" pitchFamily="49" charset="0"/>
              </a:rPr>
              <a:t> </a:t>
            </a:r>
          </a:p>
          <a:p>
            <a:pPr marL="0" indent="0">
              <a:buNone/>
            </a:pPr>
            <a:r>
              <a:rPr lang="en-US" sz="2400">
                <a:latin typeface="Source Code Pro" panose="020B0509030403020204" pitchFamily="49" charset="0"/>
              </a:rPr>
              <a:t>   01  EXEC-LINE-PARM.</a:t>
            </a:r>
          </a:p>
          <a:p>
            <a:pPr marL="0" indent="0">
              <a:buNone/>
            </a:pPr>
            <a:r>
              <a:rPr lang="en-US" sz="2400">
                <a:latin typeface="Source Code Pro" panose="020B0509030403020204" pitchFamily="49" charset="0"/>
              </a:rPr>
              <a:t>       05  PARM-LENGTH		PIC S9(4) BINARY.</a:t>
            </a:r>
            <a:br>
              <a:rPr lang="en-US" sz="2400">
                <a:latin typeface="Source Code Pro" panose="020B0509030403020204" pitchFamily="49" charset="0"/>
              </a:rPr>
            </a:br>
            <a:r>
              <a:rPr lang="en-US" sz="2400">
                <a:latin typeface="Source Code Pro" panose="020B0509030403020204" pitchFamily="49" charset="0"/>
              </a:rPr>
              <a:t>       05  PARM-COURSE-INFO	PIC X(15).</a:t>
            </a:r>
            <a:br>
              <a:rPr lang="en-US" sz="2400">
                <a:latin typeface="Source Code Pro" panose="020B0509030403020204" pitchFamily="49" charset="0"/>
              </a:rPr>
            </a:br>
            <a:r>
              <a:rPr lang="en-US" sz="2400">
                <a:latin typeface="Source Code Pro" panose="020B0509030403020204" pitchFamily="49" charset="0"/>
              </a:rPr>
              <a:t>       05  PARM-MAX-LINES		PIC 9(2).</a:t>
            </a:r>
            <a:br>
              <a:rPr lang="en-US" sz="1800">
                <a:latin typeface="Source Code Pro" panose="020B0509030403020204" pitchFamily="49" charset="0"/>
              </a:rPr>
            </a:br>
            <a:endParaRPr lang="en-US" sz="1800"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2400"/>
              <a:t>        </a:t>
            </a:r>
            <a:r>
              <a:rPr lang="en-US" sz="2400">
                <a:latin typeface="Source Code Pro" panose="020B0509030403020204" pitchFamily="49" charset="0"/>
              </a:rPr>
              <a:t>PROCEDURE DIVISION USING EXEC-LINE-PARM.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50E92-8C4D-490D-9885-F356B5AF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BA887-A3A2-477B-A6C8-C21C72685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20</a:t>
            </a:fld>
            <a:endParaRPr lang="en-US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20D06E68-735D-4F97-A952-C4AD6FA4542B}"/>
              </a:ext>
            </a:extLst>
          </p:cNvPr>
          <p:cNvSpPr txBox="1">
            <a:spLocks/>
          </p:cNvSpPr>
          <p:nvPr/>
        </p:nvSpPr>
        <p:spPr>
          <a:xfrm>
            <a:off x="609600" y="168274"/>
            <a:ext cx="100584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+mj-lt"/>
                <a:ea typeface="Roboto Slab" pitchFamily="2" charset="0"/>
                <a:cs typeface="Arial" pitchFamily="34" charset="0"/>
              </a:defRPr>
            </a:lvl1pPr>
          </a:lstStyle>
          <a:p>
            <a:r>
              <a:rPr lang="en-US">
                <a:latin typeface="Source Code Pro" panose="020B0509030403020204" pitchFamily="49" charset="0"/>
              </a:rPr>
              <a:t>EXEC</a:t>
            </a:r>
            <a:r>
              <a:rPr lang="en-US"/>
              <a:t>-Line 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9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691482"/>
            <a:ext cx="9906000" cy="4114801"/>
          </a:xfrm>
        </p:spPr>
        <p:txBody>
          <a:bodyPr/>
          <a:lstStyle/>
          <a:p>
            <a:r>
              <a:rPr lang="en-US"/>
              <a:t>Subprograms are completely separate programs and not internal sub-routines or, in COBOL, paragraphs.</a:t>
            </a:r>
          </a:p>
          <a:p>
            <a:endParaRPr lang="en-US" sz="1400"/>
          </a:p>
          <a:p>
            <a:r>
              <a:rPr lang="en-US"/>
              <a:t>A program that calls, or passes control to, a subprogram may do so either statically or dynamically.</a:t>
            </a:r>
          </a:p>
          <a:p>
            <a:endParaRPr lang="en-US"/>
          </a:p>
          <a:p>
            <a:r>
              <a:rPr lang="en-US"/>
              <a:t>There are advantages and disadvantages to both methods. 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Subprograms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50E92-8C4D-490D-9885-F356B5AF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BA887-A3A2-477B-A6C8-C21C72685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94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7993" y="1600200"/>
            <a:ext cx="9906000" cy="4004783"/>
          </a:xfrm>
        </p:spPr>
        <p:txBody>
          <a:bodyPr/>
          <a:lstStyle/>
          <a:p>
            <a:pPr lvl="0"/>
            <a:r>
              <a:rPr lang="en-US"/>
              <a:t>Subprogram becomes a physical part of the calling program's program object at linkage time.</a:t>
            </a:r>
          </a:p>
          <a:p>
            <a:pPr lvl="0"/>
            <a:endParaRPr lang="en-US" sz="1400"/>
          </a:p>
          <a:p>
            <a:pPr lvl="0"/>
            <a:r>
              <a:rPr lang="en-US"/>
              <a:t>Resulting program object is substantially larger.</a:t>
            </a:r>
          </a:p>
          <a:p>
            <a:pPr lvl="0"/>
            <a:endParaRPr lang="en-US" sz="1400"/>
          </a:p>
          <a:p>
            <a:pPr lvl="0"/>
            <a:r>
              <a:rPr lang="en-US"/>
              <a:t>Re-linking is necessary if calling program and/or subprogram require changes.</a:t>
            </a:r>
          </a:p>
          <a:p>
            <a:pPr lvl="0"/>
            <a:endParaRPr lang="en-US" sz="1400"/>
          </a:p>
          <a:p>
            <a:pPr lvl="0"/>
            <a:r>
              <a:rPr lang="en-US"/>
              <a:t>Not re-linking can lead to major processing problems.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Subprogram Call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50E92-8C4D-490D-9885-F356B5AF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BA887-A3A2-477B-A6C8-C21C72685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18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728098"/>
            <a:ext cx="9906000" cy="4004783"/>
          </a:xfrm>
        </p:spPr>
        <p:txBody>
          <a:bodyPr/>
          <a:lstStyle/>
          <a:p>
            <a:pPr lvl="0"/>
            <a:r>
              <a:rPr lang="en-US"/>
              <a:t>Subprogram is separate program object stored in load library.</a:t>
            </a:r>
          </a:p>
          <a:p>
            <a:pPr lvl="0"/>
            <a:endParaRPr lang="en-US" sz="1400"/>
          </a:p>
          <a:p>
            <a:pPr lvl="0"/>
            <a:r>
              <a:rPr lang="en-US"/>
              <a:t>Changes to the subprogram do not require a re-linking with the calling program.</a:t>
            </a:r>
          </a:p>
          <a:p>
            <a:pPr lvl="0"/>
            <a:endParaRPr lang="en-US" sz="1400"/>
          </a:p>
          <a:p>
            <a:pPr lvl="0"/>
            <a:r>
              <a:rPr lang="en-US"/>
              <a:t>Changes to the subprogram will be automatically implemented when a dynamic call to it is made.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Subprogram Call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50E92-8C4D-490D-9885-F356B5AF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BA887-A3A2-477B-A6C8-C21C72685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74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837771"/>
            <a:ext cx="10820400" cy="4258229"/>
          </a:xfrm>
        </p:spPr>
        <p:txBody>
          <a:bodyPr/>
          <a:lstStyle/>
          <a:p>
            <a:pPr marL="0" lvl="0" indent="0">
              <a:buNone/>
            </a:pPr>
            <a:r>
              <a:rPr lang="en-US"/>
              <a:t>Example of a COBOL static subprogram call not passing parameter(s):</a:t>
            </a:r>
          </a:p>
          <a:p>
            <a:pPr lvl="0"/>
            <a:endParaRPr lang="en-US" sz="2400"/>
          </a:p>
          <a:p>
            <a:pPr marL="0" indent="0">
              <a:buNone/>
            </a:pPr>
            <a:r>
              <a:rPr lang="en-US">
                <a:latin typeface="Source Code Pro" panose="020B0509030403020204" pitchFamily="49" charset="0"/>
              </a:rPr>
              <a:t>           CALL 'SUBPGM'. </a:t>
            </a:r>
            <a:endParaRPr lang="en-US" sz="1000">
              <a:latin typeface="Source Code Pro" panose="020B050903040302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COBOL Static Call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50E92-8C4D-490D-9885-F356B5AF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BA887-A3A2-477B-A6C8-C21C72685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455C04-29D8-4CFE-BCD4-9F11A4F1FB17}"/>
              </a:ext>
            </a:extLst>
          </p:cNvPr>
          <p:cNvSpPr txBox="1"/>
          <p:nvPr/>
        </p:nvSpPr>
        <p:spPr>
          <a:xfrm>
            <a:off x="2362200" y="4724400"/>
            <a:ext cx="6324600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i="1">
                <a:solidFill>
                  <a:srgbClr val="FF0000"/>
                </a:solidFill>
                <a:latin typeface="+mj-lt"/>
              </a:rPr>
              <a:t>Note the use of tick marks delimiting the name of the subprogram's name, i.e., name of the program object as found in the load library.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207302D-003C-40AC-9015-FA405B1A241A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4419600" y="3215482"/>
            <a:ext cx="1104900" cy="150891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47A3794-F4FB-4B25-8196-D08981C1B349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5524500" y="3215482"/>
            <a:ext cx="190500" cy="150891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563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905000"/>
            <a:ext cx="10972800" cy="3962400"/>
          </a:xfrm>
        </p:spPr>
        <p:txBody>
          <a:bodyPr/>
          <a:lstStyle/>
          <a:p>
            <a:pPr lvl="0"/>
            <a:r>
              <a:rPr lang="en-US"/>
              <a:t>Example of a COBOL static subprogram call passing three parameters:</a:t>
            </a:r>
          </a:p>
          <a:p>
            <a:pPr lvl="0"/>
            <a:endParaRPr lang="en-US" sz="1400"/>
          </a:p>
          <a:p>
            <a:pPr marL="0" indent="0">
              <a:buNone/>
            </a:pPr>
            <a:r>
              <a:rPr lang="en-US">
                <a:latin typeface="Source Code Pro" panose="020B0509030403020204" pitchFamily="49" charset="0"/>
              </a:rPr>
              <a:t>         CALL 'SUBPGM' USING FIELD-1</a:t>
            </a:r>
            <a:br>
              <a:rPr lang="en-US">
                <a:latin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</a:rPr>
              <a:t>                             FIELD-2</a:t>
            </a:r>
            <a:br>
              <a:rPr lang="en-US">
                <a:latin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</a:rPr>
              <a:t>                             FIELD-3.</a:t>
            </a:r>
            <a:endParaRPr lang="en-US" sz="1400">
              <a:latin typeface="Source Code Pro" panose="020B0509030403020204" pitchFamily="49" charset="0"/>
            </a:endParaRPr>
          </a:p>
          <a:p>
            <a:pPr marL="0" indent="0">
              <a:buNone/>
            </a:pPr>
            <a:endParaRPr lang="en-US" sz="1400"/>
          </a:p>
          <a:p>
            <a:r>
              <a:rPr lang="en-US">
                <a:latin typeface="Source Code Pro" panose="020B0509030403020204" pitchFamily="49" charset="0"/>
              </a:rPr>
              <a:t>FIELD-1</a:t>
            </a:r>
            <a:r>
              <a:rPr lang="en-US"/>
              <a:t>, </a:t>
            </a:r>
            <a:r>
              <a:rPr lang="en-US">
                <a:latin typeface="Source Code Pro" panose="020B0509030403020204" pitchFamily="49" charset="0"/>
              </a:rPr>
              <a:t>FIELD-2</a:t>
            </a:r>
            <a:r>
              <a:rPr lang="en-US"/>
              <a:t> and </a:t>
            </a:r>
            <a:r>
              <a:rPr lang="en-US">
                <a:latin typeface="Source Code Pro" panose="020B0509030403020204" pitchFamily="49" charset="0"/>
              </a:rPr>
              <a:t>FIELD-3</a:t>
            </a:r>
            <a:r>
              <a:rPr lang="en-US"/>
              <a:t> are fields of any  data type that can be declared anywhere within the calling program's </a:t>
            </a:r>
            <a:r>
              <a:rPr lang="en-US">
                <a:latin typeface="Source Code Pro" panose="020B0509030403020204" pitchFamily="49" charset="0"/>
              </a:rPr>
              <a:t>DATA DIVISION</a:t>
            </a:r>
            <a:r>
              <a:rPr lang="en-US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COBOL Static Call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50E92-8C4D-490D-9885-F356B5AF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BA887-A3A2-477B-A6C8-C21C72685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151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447800"/>
            <a:ext cx="10744200" cy="4922837"/>
          </a:xfrm>
        </p:spPr>
        <p:txBody>
          <a:bodyPr/>
          <a:lstStyle/>
          <a:p>
            <a:pPr marL="0" lvl="0" indent="0">
              <a:buNone/>
            </a:pPr>
            <a:r>
              <a:rPr lang="en-US"/>
              <a:t>Example of a COBOL dynamic subprogram call not passing </a:t>
            </a:r>
          </a:p>
          <a:p>
            <a:pPr marL="0" lvl="0" indent="0">
              <a:buNone/>
            </a:pPr>
            <a:r>
              <a:rPr lang="en-US"/>
              <a:t>parameter(s):</a:t>
            </a:r>
          </a:p>
          <a:p>
            <a:pPr lvl="0"/>
            <a:endParaRPr lang="en-US" sz="1000"/>
          </a:p>
          <a:p>
            <a:pPr marL="0" lvl="0" indent="0">
              <a:buNone/>
            </a:pPr>
            <a:r>
              <a:rPr lang="en-US">
                <a:latin typeface="Source Code Pro" panose="020B0509030403020204" pitchFamily="49" charset="0"/>
              </a:rPr>
              <a:t>  01  SUBPROGRAM   PIC X(8)     VALUE 'SUBPGM'.</a:t>
            </a:r>
          </a:p>
          <a:p>
            <a:pPr lvl="0"/>
            <a:endParaRPr lang="en-US" sz="2400"/>
          </a:p>
          <a:p>
            <a:pPr marL="0" indent="0">
              <a:buNone/>
            </a:pPr>
            <a:r>
              <a:rPr lang="en-US">
                <a:latin typeface="Source Code Pro" panose="020B0509030403020204" pitchFamily="49" charset="0"/>
              </a:rPr>
              <a:t>      CALL SUBPROGRAM. </a:t>
            </a:r>
            <a:endParaRPr lang="en-US" sz="1000">
              <a:latin typeface="Source Code Pro" panose="020B050903040302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92394" y="160511"/>
            <a:ext cx="10058400" cy="1066800"/>
          </a:xfrm>
        </p:spPr>
        <p:txBody>
          <a:bodyPr/>
          <a:lstStyle/>
          <a:p>
            <a:r>
              <a:rPr lang="en-US"/>
              <a:t>COBOL Dynamic Call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50E92-8C4D-490D-9885-F356B5AF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BA887-A3A2-477B-A6C8-C21C72685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455C04-29D8-4CFE-BCD4-9F11A4F1FB17}"/>
              </a:ext>
            </a:extLst>
          </p:cNvPr>
          <p:cNvSpPr txBox="1"/>
          <p:nvPr/>
        </p:nvSpPr>
        <p:spPr>
          <a:xfrm>
            <a:off x="762000" y="4955124"/>
            <a:ext cx="9906000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i="1">
                <a:solidFill>
                  <a:srgbClr val="FF0000"/>
                </a:solidFill>
                <a:latin typeface="+mj-lt"/>
              </a:rPr>
              <a:t>Note there are NO tick marks delimiting the subprogram's name, i.e., name of the program object as found in the load library.  It's a PIC X(8) field defined in WORKING-STORAGE holding name of the subprogram!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207302D-003C-40AC-9015-FA405B1A241A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3124200" y="4114800"/>
            <a:ext cx="2590800" cy="84032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47A3794-F4FB-4B25-8196-D08981C1B349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5257800" y="4038600"/>
            <a:ext cx="457200" cy="91652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7F61BF7-6BBB-40D8-9992-A18141215572}"/>
              </a:ext>
            </a:extLst>
          </p:cNvPr>
          <p:cNvSpPr txBox="1"/>
          <p:nvPr/>
        </p:nvSpPr>
        <p:spPr>
          <a:xfrm>
            <a:off x="3962400" y="2065511"/>
            <a:ext cx="4938252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i="1">
                <a:solidFill>
                  <a:srgbClr val="FF0000"/>
                </a:solidFill>
                <a:latin typeface="+mj-lt"/>
              </a:rPr>
              <a:t>Does NOT have to be a 01-level item!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78E2B95-7307-4722-9866-554BD3BBC234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1600200" y="2296344"/>
            <a:ext cx="2362200" cy="44685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470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447800"/>
            <a:ext cx="10972800" cy="4556786"/>
          </a:xfrm>
        </p:spPr>
        <p:txBody>
          <a:bodyPr/>
          <a:lstStyle/>
          <a:p>
            <a:pPr lvl="0"/>
            <a:r>
              <a:rPr lang="en-US"/>
              <a:t>Example of a COBOL dynamic subprogram call passing three parameters:</a:t>
            </a:r>
            <a:endParaRPr lang="en-US" sz="1000"/>
          </a:p>
          <a:p>
            <a:pPr marL="400050" lvl="1" indent="0">
              <a:buNone/>
            </a:pPr>
            <a:endParaRPr lang="en-US" sz="1000">
              <a:latin typeface="Source Code Pro" panose="020B0509030403020204" pitchFamily="49" charset="0"/>
            </a:endParaRPr>
          </a:p>
          <a:p>
            <a:pPr marL="400050" lvl="1" indent="0">
              <a:buNone/>
            </a:pPr>
            <a:r>
              <a:rPr lang="en-US">
                <a:latin typeface="Source Code Pro" panose="020B0509030403020204" pitchFamily="49" charset="0"/>
              </a:rPr>
              <a:t>01  SUBPROGRAM   PIC X(8)     VALUE 'SUBPGM'.</a:t>
            </a:r>
            <a:endParaRPr lang="en-US"/>
          </a:p>
          <a:p>
            <a:pPr lvl="0"/>
            <a:endParaRPr lang="en-US" sz="1400"/>
          </a:p>
          <a:p>
            <a:pPr marL="0" indent="0">
              <a:buNone/>
            </a:pPr>
            <a:r>
              <a:rPr lang="en-US">
                <a:latin typeface="Source Code Pro" panose="020B0509030403020204" pitchFamily="49" charset="0"/>
              </a:rPr>
              <a:t>      CALL SUBPROGRAM USING FIELD-1</a:t>
            </a:r>
            <a:br>
              <a:rPr lang="en-US">
                <a:latin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</a:rPr>
              <a:t>                            FIELD-2</a:t>
            </a:r>
            <a:br>
              <a:rPr lang="en-US">
                <a:latin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</a:rPr>
              <a:t>                            FIELD-3.</a:t>
            </a:r>
            <a:endParaRPr lang="en-US" sz="1400">
              <a:latin typeface="Source Code Pro" panose="020B0509030403020204" pitchFamily="49" charset="0"/>
            </a:endParaRPr>
          </a:p>
          <a:p>
            <a:pPr marL="0" indent="0">
              <a:buNone/>
            </a:pPr>
            <a:endParaRPr lang="en-US" sz="1400"/>
          </a:p>
          <a:p>
            <a:r>
              <a:rPr lang="en-US">
                <a:latin typeface="Source Code Pro" panose="020B0509030403020204" pitchFamily="49" charset="0"/>
              </a:rPr>
              <a:t>FIELD-1</a:t>
            </a:r>
            <a:r>
              <a:rPr lang="en-US"/>
              <a:t>, </a:t>
            </a:r>
            <a:r>
              <a:rPr lang="en-US">
                <a:latin typeface="Source Code Pro" panose="020B0509030403020204" pitchFamily="49" charset="0"/>
              </a:rPr>
              <a:t>FIELD-2</a:t>
            </a:r>
            <a:r>
              <a:rPr lang="en-US"/>
              <a:t> and </a:t>
            </a:r>
            <a:r>
              <a:rPr lang="en-US">
                <a:latin typeface="Source Code Pro" panose="020B0509030403020204" pitchFamily="49" charset="0"/>
              </a:rPr>
              <a:t>FIELD-3</a:t>
            </a:r>
            <a:r>
              <a:rPr lang="en-US"/>
              <a:t> are fields of any  data type that can be declared anywhere within the calling program's </a:t>
            </a:r>
            <a:r>
              <a:rPr lang="en-US">
                <a:latin typeface="Source Code Pro" panose="020B0509030403020204" pitchFamily="49" charset="0"/>
              </a:rPr>
              <a:t>DATA DIVISION</a:t>
            </a:r>
            <a:r>
              <a:rPr lang="en-US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COBOL Dynamic Call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50E92-8C4D-490D-9885-F356B5AF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BA887-A3A2-477B-A6C8-C21C72685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6645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IU Powerpoint Template Widescreen - Copy.potx" id="{27ABCAB6-345C-4F12-87A0-5ECB66F0E4B2}" vid="{9721AF44-7D23-487C-BFB5-1D10F21BB9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NIU Powerpoint Template Widescreen</Template>
  <TotalTime>929</TotalTime>
  <Words>1463</Words>
  <Application>Microsoft Office PowerPoint</Application>
  <PresentationFormat>Widescreen</PresentationFormat>
  <Paragraphs>174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Times New Roman</vt:lpstr>
      <vt:lpstr>Calibri</vt:lpstr>
      <vt:lpstr>Arial</vt:lpstr>
      <vt:lpstr>Source Code Pro</vt:lpstr>
      <vt:lpstr>1_Office Theme</vt:lpstr>
      <vt:lpstr>     CSCI 465   8. Subprograms and Linkage  by Geoffrey D. Decker</vt:lpstr>
      <vt:lpstr>Objectives</vt:lpstr>
      <vt:lpstr>Subprograms</vt:lpstr>
      <vt:lpstr>Static Subprogram Call</vt:lpstr>
      <vt:lpstr>Dynamic Subprogram Call</vt:lpstr>
      <vt:lpstr>COBOL Static Call</vt:lpstr>
      <vt:lpstr>COBOL Static Call</vt:lpstr>
      <vt:lpstr>COBOL Dynamic Call</vt:lpstr>
      <vt:lpstr>COBOL Dynamic Call</vt:lpstr>
      <vt:lpstr>COBOL Dynamic Call</vt:lpstr>
      <vt:lpstr>COBOL Subprogram</vt:lpstr>
      <vt:lpstr>COBOL Subprogram</vt:lpstr>
      <vt:lpstr>COBOL Subprogram</vt:lpstr>
      <vt:lpstr>Assembler Static Call</vt:lpstr>
      <vt:lpstr>Assembler Static Call</vt:lpstr>
      <vt:lpstr>Assembler Dynamic Call</vt:lpstr>
      <vt:lpstr>Assembler Dynamic Call</vt:lpstr>
      <vt:lpstr>Assembler Subprogram</vt:lpstr>
      <vt:lpstr>EXEC-Line Parameters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465  4.7  COBOL Copy Statement  by Geoffrey D. Decker</dc:title>
  <dc:creator>Geoffrey Decker</dc:creator>
  <cp:lastModifiedBy>Geoffrey Decker</cp:lastModifiedBy>
  <cp:revision>42</cp:revision>
  <dcterms:created xsi:type="dcterms:W3CDTF">2020-03-29T02:53:48Z</dcterms:created>
  <dcterms:modified xsi:type="dcterms:W3CDTF">2020-11-21T01:19:45Z</dcterms:modified>
</cp:coreProperties>
</file>