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58" r:id="rId1"/>
  </p:sldMasterIdLst>
  <p:notesMasterIdLst>
    <p:notesMasterId r:id="rId61"/>
  </p:notesMasterIdLst>
  <p:handoutMasterIdLst>
    <p:handoutMasterId r:id="rId62"/>
  </p:handoutMasterIdLst>
  <p:sldIdLst>
    <p:sldId id="273" r:id="rId2"/>
    <p:sldId id="274" r:id="rId3"/>
    <p:sldId id="275" r:id="rId4"/>
    <p:sldId id="303" r:id="rId5"/>
    <p:sldId id="317" r:id="rId6"/>
    <p:sldId id="320" r:id="rId7"/>
    <p:sldId id="318" r:id="rId8"/>
    <p:sldId id="321" r:id="rId9"/>
    <p:sldId id="307" r:id="rId10"/>
    <p:sldId id="308" r:id="rId11"/>
    <p:sldId id="309" r:id="rId12"/>
    <p:sldId id="310" r:id="rId13"/>
    <p:sldId id="277" r:id="rId14"/>
    <p:sldId id="276" r:id="rId15"/>
    <p:sldId id="305" r:id="rId16"/>
    <p:sldId id="306" r:id="rId17"/>
    <p:sldId id="304" r:id="rId18"/>
    <p:sldId id="278" r:id="rId19"/>
    <p:sldId id="312" r:id="rId20"/>
    <p:sldId id="313" r:id="rId21"/>
    <p:sldId id="279" r:id="rId22"/>
    <p:sldId id="280" r:id="rId23"/>
    <p:sldId id="315" r:id="rId24"/>
    <p:sldId id="316" r:id="rId25"/>
    <p:sldId id="281" r:id="rId26"/>
    <p:sldId id="322" r:id="rId27"/>
    <p:sldId id="282" r:id="rId28"/>
    <p:sldId id="283" r:id="rId29"/>
    <p:sldId id="319" r:id="rId30"/>
    <p:sldId id="285" r:id="rId31"/>
    <p:sldId id="323" r:id="rId32"/>
    <p:sldId id="324" r:id="rId33"/>
    <p:sldId id="286" r:id="rId34"/>
    <p:sldId id="325" r:id="rId35"/>
    <p:sldId id="284" r:id="rId36"/>
    <p:sldId id="326" r:id="rId37"/>
    <p:sldId id="327" r:id="rId38"/>
    <p:sldId id="287" r:id="rId39"/>
    <p:sldId id="328" r:id="rId40"/>
    <p:sldId id="288" r:id="rId41"/>
    <p:sldId id="289" r:id="rId42"/>
    <p:sldId id="290" r:id="rId43"/>
    <p:sldId id="291" r:id="rId44"/>
    <p:sldId id="292" r:id="rId45"/>
    <p:sldId id="293" r:id="rId46"/>
    <p:sldId id="294" r:id="rId47"/>
    <p:sldId id="295" r:id="rId48"/>
    <p:sldId id="296" r:id="rId49"/>
    <p:sldId id="297" r:id="rId50"/>
    <p:sldId id="329" r:id="rId51"/>
    <p:sldId id="298" r:id="rId52"/>
    <p:sldId id="330" r:id="rId53"/>
    <p:sldId id="302" r:id="rId54"/>
    <p:sldId id="300" r:id="rId55"/>
    <p:sldId id="331" r:id="rId56"/>
    <p:sldId id="332" r:id="rId57"/>
    <p:sldId id="301" r:id="rId58"/>
    <p:sldId id="334" r:id="rId59"/>
    <p:sldId id="333" r:id="rId60"/>
  </p:sldIdLst>
  <p:sldSz cx="12192000" cy="6858000"/>
  <p:notesSz cx="6858000" cy="9144000"/>
  <p:embeddedFontLst>
    <p:embeddedFont>
      <p:font typeface="Calibri" panose="020F0502020204030204" pitchFamily="34" charset="0"/>
      <p:regular r:id="rId63"/>
      <p:bold r:id="rId64"/>
      <p:italic r:id="rId65"/>
      <p:boldItalic r:id="rId66"/>
    </p:embeddedFont>
    <p:embeddedFont>
      <p:font typeface="Source Code Pro" panose="020B0509030403020204" pitchFamily="49" charset="0"/>
      <p:regular r:id="rId67"/>
      <p:bold r:id="rId68"/>
      <p:italic r:id="rId69"/>
      <p:boldItalic r:id="rId7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0000"/>
    <a:srgbClr val="BF2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218" autoAdjust="0"/>
  </p:normalViewPr>
  <p:slideViewPr>
    <p:cSldViewPr>
      <p:cViewPr varScale="1">
        <p:scale>
          <a:sx n="110" d="100"/>
          <a:sy n="110" d="100"/>
        </p:scale>
        <p:origin x="492" y="108"/>
      </p:cViewPr>
      <p:guideLst>
        <p:guide orient="horz"/>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5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fntdata"/><Relationship Id="rId6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7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1A00E0-8A82-468F-9B2B-F8EB4AB6399D}" type="datetimeFigureOut">
              <a:rPr lang="en-US" smtClean="0"/>
              <a:t>12/29/2020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DC4D65-DA11-4126-9556-9310B8956503}" type="slidenum">
              <a:rPr lang="en-US" smtClean="0"/>
              <a:t>‹#›</a:t>
            </a:fld>
            <a:endParaRPr lang="en-US"/>
          </a:p>
        </p:txBody>
      </p:sp>
    </p:spTree>
    <p:extLst>
      <p:ext uri="{BB962C8B-B14F-4D97-AF65-F5344CB8AC3E}">
        <p14:creationId xmlns:p14="http://schemas.microsoft.com/office/powerpoint/2010/main" val="145337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F7AD5-1E06-481F-9C05-C3A40CB42C63}" type="datetimeFigureOut">
              <a:rPr lang="en-US" smtClean="0"/>
              <a:t>12/29/2020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BF22EF-CF13-4EA3-BA93-BBE40C153887}" type="slidenum">
              <a:rPr lang="en-US" smtClean="0"/>
              <a:t>‹#›</a:t>
            </a:fld>
            <a:endParaRPr lang="en-US"/>
          </a:p>
        </p:txBody>
      </p:sp>
    </p:spTree>
    <p:extLst>
      <p:ext uri="{BB962C8B-B14F-4D97-AF65-F5344CB8AC3E}">
        <p14:creationId xmlns:p14="http://schemas.microsoft.com/office/powerpoint/2010/main" val="95123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6324600"/>
            <a:ext cx="12192000" cy="533400"/>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endParaRPr>
          </a:p>
        </p:txBody>
      </p:sp>
      <p:sp>
        <p:nvSpPr>
          <p:cNvPr id="9" name="Rectangle 8"/>
          <p:cNvSpPr/>
          <p:nvPr userDrawn="1"/>
        </p:nvSpPr>
        <p:spPr>
          <a:xfrm>
            <a:off x="0" y="1"/>
            <a:ext cx="12192000" cy="1194329"/>
          </a:xfrm>
          <a:prstGeom prst="rect">
            <a:avLst/>
          </a:prstGeom>
          <a:solidFill>
            <a:srgbClr val="AF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effectLst/>
            </a:endParaRPr>
          </a:p>
        </p:txBody>
      </p:sp>
      <p:sp>
        <p:nvSpPr>
          <p:cNvPr id="2" name="Title 1"/>
          <p:cNvSpPr>
            <a:spLocks noGrp="1"/>
          </p:cNvSpPr>
          <p:nvPr>
            <p:ph type="ctrTitle" hasCustomPrompt="1"/>
          </p:nvPr>
        </p:nvSpPr>
        <p:spPr>
          <a:xfrm>
            <a:off x="812800" y="3733800"/>
            <a:ext cx="10566400" cy="1219200"/>
          </a:xfrm>
        </p:spPr>
        <p:txBody>
          <a:bodyPr anchor="b"/>
          <a:lstStyle>
            <a:lvl1pPr algn="ctr">
              <a:defRPr sz="3600">
                <a:solidFill>
                  <a:srgbClr val="AF0000"/>
                </a:solidFill>
                <a:latin typeface="+mj-lt"/>
                <a:ea typeface="Roboto Slab" pitchFamily="2" charset="0"/>
              </a:defRPr>
            </a:lvl1pPr>
          </a:lstStyle>
          <a:p>
            <a:r>
              <a:rPr lang="en-US" dirty="0"/>
              <a:t>Click here to edit Master title style</a:t>
            </a:r>
          </a:p>
        </p:txBody>
      </p:sp>
      <p:sp>
        <p:nvSpPr>
          <p:cNvPr id="3" name="Subtitle 2"/>
          <p:cNvSpPr>
            <a:spLocks noGrp="1"/>
          </p:cNvSpPr>
          <p:nvPr>
            <p:ph type="subTitle" idx="1"/>
          </p:nvPr>
        </p:nvSpPr>
        <p:spPr>
          <a:xfrm>
            <a:off x="1625600" y="5134240"/>
            <a:ext cx="8737600" cy="804862"/>
          </a:xfrm>
        </p:spPr>
        <p:txBody>
          <a:bodyPr>
            <a:normAutofit/>
          </a:bodyPr>
          <a:lstStyle>
            <a:lvl1pPr marL="0" indent="0" algn="ctr">
              <a:buNone/>
              <a:defRPr sz="2400" b="1">
                <a:solidFill>
                  <a:schemeClr val="tx1">
                    <a:lumMod val="75000"/>
                    <a:lumOff val="25000"/>
                  </a:schemeClr>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98923" y="574621"/>
            <a:ext cx="3590954" cy="2889889"/>
          </a:xfrm>
          <a:prstGeom prst="rect">
            <a:avLst/>
          </a:prstGeom>
        </p:spPr>
      </p:pic>
    </p:spTree>
    <p:extLst>
      <p:ext uri="{BB962C8B-B14F-4D97-AF65-F5344CB8AC3E}">
        <p14:creationId xmlns:p14="http://schemas.microsoft.com/office/powerpoint/2010/main" val="5952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104648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Geoffrey D. Decker 2020</a:t>
            </a:r>
          </a:p>
        </p:txBody>
      </p:sp>
      <p:sp>
        <p:nvSpPr>
          <p:cNvPr id="6" name="Slide Number Placeholder 5"/>
          <p:cNvSpPr>
            <a:spLocks noGrp="1"/>
          </p:cNvSpPr>
          <p:nvPr>
            <p:ph type="sldNum" sz="quarter" idx="12"/>
          </p:nvPr>
        </p:nvSpPr>
        <p:spPr/>
        <p:txBody>
          <a:bodyPr/>
          <a:lstStyle/>
          <a:p>
            <a:fld id="{B2FED1A7-FB98-43FD-AA3D-E7C3EC56B298}" type="slidenum">
              <a:rPr lang="en-US" smtClean="0"/>
              <a:t>‹#›</a:t>
            </a:fld>
            <a:endParaRPr lang="en-US"/>
          </a:p>
        </p:txBody>
      </p:sp>
      <p:sp>
        <p:nvSpPr>
          <p:cNvPr id="7" name="Title Placeholder 1"/>
          <p:cNvSpPr>
            <a:spLocks noGrp="1"/>
          </p:cNvSpPr>
          <p:nvPr>
            <p:ph type="title"/>
          </p:nvPr>
        </p:nvSpPr>
        <p:spPr>
          <a:xfrm>
            <a:off x="609600" y="152400"/>
            <a:ext cx="10058400" cy="1066800"/>
          </a:xfrm>
          <a:prstGeom prst="rect">
            <a:avLst/>
          </a:prstGeom>
        </p:spPr>
        <p:txBody>
          <a:bodyPr vert="horz" lIns="91440" tIns="45720" rIns="91440" bIns="45720" rtlCol="0" anchor="ctr">
            <a:normAutofit/>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51828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1" y="1905000"/>
            <a:ext cx="10138129"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Geoffrey D. Decker 2020</a:t>
            </a:r>
          </a:p>
        </p:txBody>
      </p:sp>
      <p:sp>
        <p:nvSpPr>
          <p:cNvPr id="6" name="Slide Number Placeholder 5"/>
          <p:cNvSpPr>
            <a:spLocks noGrp="1"/>
          </p:cNvSpPr>
          <p:nvPr>
            <p:ph type="sldNum" sz="quarter" idx="12"/>
          </p:nvPr>
        </p:nvSpPr>
        <p:spPr/>
        <p:txBody>
          <a:bodyPr/>
          <a:lstStyle/>
          <a:p>
            <a:fld id="{B2FED1A7-FB98-43FD-AA3D-E7C3EC56B298}" type="slidenum">
              <a:rPr lang="en-US" smtClean="0"/>
              <a:t>‹#›</a:t>
            </a:fld>
            <a:endParaRPr lang="en-US"/>
          </a:p>
        </p:txBody>
      </p:sp>
      <p:sp>
        <p:nvSpPr>
          <p:cNvPr id="8" name="Text Placeholder 7"/>
          <p:cNvSpPr>
            <a:spLocks noGrp="1"/>
          </p:cNvSpPr>
          <p:nvPr>
            <p:ph type="body" sz="quarter" idx="13" hasCustomPrompt="1"/>
          </p:nvPr>
        </p:nvSpPr>
        <p:spPr>
          <a:xfrm>
            <a:off x="609600" y="1295400"/>
            <a:ext cx="10160000" cy="533400"/>
          </a:xfrm>
        </p:spPr>
        <p:txBody>
          <a:bodyPr/>
          <a:lstStyle>
            <a:lvl1pPr marL="0" indent="0">
              <a:buNone/>
              <a:defRPr b="1" baseline="0">
                <a:solidFill>
                  <a:srgbClr val="AF0000"/>
                </a:solidFill>
              </a:defRPr>
            </a:lvl1pPr>
          </a:lstStyle>
          <a:p>
            <a:pPr lvl="0"/>
            <a:r>
              <a:rPr lang="en-US" dirty="0"/>
              <a:t>Sub-Header Text goes here</a:t>
            </a:r>
          </a:p>
        </p:txBody>
      </p:sp>
    </p:spTree>
    <p:extLst>
      <p:ext uri="{BB962C8B-B14F-4D97-AF65-F5344CB8AC3E}">
        <p14:creationId xmlns:p14="http://schemas.microsoft.com/office/powerpoint/2010/main" val="329578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295401"/>
            <a:ext cx="53848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1"/>
            <a:ext cx="53848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Geoffrey D. Decker 2020</a:t>
            </a:r>
          </a:p>
        </p:txBody>
      </p:sp>
      <p:sp>
        <p:nvSpPr>
          <p:cNvPr id="7" name="Slide Number Placeholder 6"/>
          <p:cNvSpPr>
            <a:spLocks noGrp="1"/>
          </p:cNvSpPr>
          <p:nvPr>
            <p:ph type="sldNum" sz="quarter" idx="12"/>
          </p:nvPr>
        </p:nvSpPr>
        <p:spPr/>
        <p:txBody>
          <a:bodyPr/>
          <a:lstStyle/>
          <a:p>
            <a:fld id="{B2FED1A7-FB98-43FD-AA3D-E7C3EC56B298}" type="slidenum">
              <a:rPr lang="en-US" smtClean="0"/>
              <a:t>‹#›</a:t>
            </a:fld>
            <a:endParaRPr lang="en-US"/>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151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295402"/>
            <a:ext cx="53848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295402"/>
            <a:ext cx="53848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Geoffrey D. Decker 2020</a:t>
            </a:r>
          </a:p>
        </p:txBody>
      </p:sp>
      <p:sp>
        <p:nvSpPr>
          <p:cNvPr id="7" name="Slide Number Placeholder 6"/>
          <p:cNvSpPr>
            <a:spLocks noGrp="1"/>
          </p:cNvSpPr>
          <p:nvPr>
            <p:ph type="sldNum" sz="quarter" idx="12"/>
          </p:nvPr>
        </p:nvSpPr>
        <p:spPr/>
        <p:txBody>
          <a:bodyPr/>
          <a:lstStyle/>
          <a:p>
            <a:fld id="{B2FED1A7-FB98-43FD-AA3D-E7C3EC56B298}" type="slidenum">
              <a:rPr lang="en-US" smtClean="0"/>
              <a:t>‹#›</a:t>
            </a:fld>
            <a:endParaRPr lang="en-US"/>
          </a:p>
        </p:txBody>
      </p:sp>
      <p:sp>
        <p:nvSpPr>
          <p:cNvPr id="10" name="Content Placeholder 2"/>
          <p:cNvSpPr>
            <a:spLocks noGrp="1"/>
          </p:cNvSpPr>
          <p:nvPr>
            <p:ph sz="half" idx="13"/>
          </p:nvPr>
        </p:nvSpPr>
        <p:spPr>
          <a:xfrm>
            <a:off x="609600" y="3581401"/>
            <a:ext cx="53848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14"/>
          </p:nvPr>
        </p:nvSpPr>
        <p:spPr>
          <a:xfrm>
            <a:off x="6197600" y="3581401"/>
            <a:ext cx="53848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522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219200"/>
            <a:ext cx="5127313" cy="639762"/>
          </a:xfrm>
        </p:spPr>
        <p:txBody>
          <a:bodyPr anchor="b"/>
          <a:lstStyle>
            <a:lvl1pPr marL="0" indent="0" algn="ctr">
              <a:buNone/>
              <a:defRPr sz="2400" b="1">
                <a:solidFill>
                  <a:srgbClr val="AF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1" y="1858962"/>
            <a:ext cx="51273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88568" y="1219200"/>
            <a:ext cx="5084233" cy="639762"/>
          </a:xfrm>
        </p:spPr>
        <p:txBody>
          <a:bodyPr anchor="b"/>
          <a:lstStyle>
            <a:lvl1pPr marL="0" indent="0" algn="ctr">
              <a:buNone/>
              <a:defRPr sz="2400" b="1">
                <a:solidFill>
                  <a:srgbClr val="AF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88568" y="1858962"/>
            <a:ext cx="50842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 Geoffrey D. Decker 2020</a:t>
            </a:r>
          </a:p>
        </p:txBody>
      </p:sp>
      <p:sp>
        <p:nvSpPr>
          <p:cNvPr id="9" name="Slide Number Placeholder 8"/>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81100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 Geoffrey D. Decker 2020</a:t>
            </a:r>
          </a:p>
        </p:txBody>
      </p:sp>
      <p:sp>
        <p:nvSpPr>
          <p:cNvPr id="5" name="Slide Number Placeholder 4"/>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3800708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 Geoffrey D. Decker 2020</a:t>
            </a:r>
          </a:p>
        </p:txBody>
      </p:sp>
      <p:sp>
        <p:nvSpPr>
          <p:cNvPr id="4" name="Slide Number Placeholder 3"/>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40530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248400"/>
            <a:ext cx="12192000" cy="609600"/>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endParaRPr>
          </a:p>
        </p:txBody>
      </p:sp>
      <p:sp>
        <p:nvSpPr>
          <p:cNvPr id="15" name="Rectangle 14"/>
          <p:cNvSpPr/>
          <p:nvPr userDrawn="1"/>
        </p:nvSpPr>
        <p:spPr>
          <a:xfrm>
            <a:off x="0" y="0"/>
            <a:ext cx="12192000" cy="1219200"/>
          </a:xfrm>
          <a:prstGeom prst="rect">
            <a:avLst/>
          </a:prstGeom>
          <a:solidFill>
            <a:srgbClr val="AF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effectLst/>
            </a:endParaRPr>
          </a:p>
        </p:txBody>
      </p:sp>
      <p:sp>
        <p:nvSpPr>
          <p:cNvPr id="2" name="Title Placeholder 1"/>
          <p:cNvSpPr>
            <a:spLocks noGrp="1"/>
          </p:cNvSpPr>
          <p:nvPr>
            <p:ph type="title"/>
          </p:nvPr>
        </p:nvSpPr>
        <p:spPr>
          <a:xfrm>
            <a:off x="609600" y="152400"/>
            <a:ext cx="100584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371600"/>
            <a:ext cx="10972800" cy="4648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05800" y="6324601"/>
            <a:ext cx="1219200" cy="365125"/>
          </a:xfrm>
          <a:prstGeom prst="rect">
            <a:avLst/>
          </a:prstGeom>
        </p:spPr>
        <p:txBody>
          <a:bodyPr vert="horz" lIns="91440" tIns="45720" rIns="91440" bIns="45720" rtlCol="0" anchor="ctr"/>
          <a:lstStyle>
            <a:lvl1pPr algn="ctr">
              <a:defRPr sz="1200">
                <a:solidFill>
                  <a:schemeClr val="bg1"/>
                </a:solidFill>
                <a:latin typeface="+mj-lt"/>
              </a:defRPr>
            </a:lvl1pPr>
          </a:lstStyle>
          <a:p>
            <a:endParaRPr lang="en-US"/>
          </a:p>
        </p:txBody>
      </p:sp>
      <p:sp>
        <p:nvSpPr>
          <p:cNvPr id="5" name="Footer Placeholder 4"/>
          <p:cNvSpPr>
            <a:spLocks noGrp="1"/>
          </p:cNvSpPr>
          <p:nvPr>
            <p:ph type="ftr" sz="quarter" idx="3"/>
          </p:nvPr>
        </p:nvSpPr>
        <p:spPr>
          <a:xfrm>
            <a:off x="609600" y="6370637"/>
            <a:ext cx="3860800" cy="365125"/>
          </a:xfrm>
          <a:prstGeom prst="rect">
            <a:avLst/>
          </a:prstGeom>
        </p:spPr>
        <p:txBody>
          <a:bodyPr vert="horz" lIns="91440" tIns="45720" rIns="91440" bIns="45720" rtlCol="0" anchor="ctr"/>
          <a:lstStyle>
            <a:lvl1pPr algn="l">
              <a:defRPr sz="1200">
                <a:solidFill>
                  <a:schemeClr val="bg1"/>
                </a:solidFill>
                <a:latin typeface="+mj-lt"/>
              </a:defRPr>
            </a:lvl1pPr>
          </a:lstStyle>
          <a:p>
            <a:r>
              <a:rPr lang="en-US"/>
              <a:t>© Geoffrey D. Decker 2020</a:t>
            </a:r>
            <a:endParaRPr lang="en-US" dirty="0"/>
          </a:p>
        </p:txBody>
      </p:sp>
      <p:sp>
        <p:nvSpPr>
          <p:cNvPr id="6" name="Slide Number Placeholder 5"/>
          <p:cNvSpPr>
            <a:spLocks noGrp="1"/>
          </p:cNvSpPr>
          <p:nvPr>
            <p:ph type="sldNum" sz="quarter" idx="4"/>
          </p:nvPr>
        </p:nvSpPr>
        <p:spPr>
          <a:xfrm>
            <a:off x="9855200" y="6324601"/>
            <a:ext cx="1828800"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B2FED1A7-FB98-43FD-AA3D-E7C3EC56B298}" type="slidenum">
              <a:rPr lang="en-US" smtClean="0"/>
              <a:pPr/>
              <a:t>‹#›</a:t>
            </a:fld>
            <a:endParaRPr lang="en-US"/>
          </a:p>
        </p:txBody>
      </p:sp>
      <p:pic>
        <p:nvPicPr>
          <p:cNvPr id="12" name="Picture 1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1049000" y="304800"/>
            <a:ext cx="756994" cy="1323748"/>
          </a:xfrm>
          <a:prstGeom prst="rect">
            <a:avLst/>
          </a:prstGeom>
        </p:spPr>
      </p:pic>
    </p:spTree>
    <p:extLst>
      <p:ext uri="{BB962C8B-B14F-4D97-AF65-F5344CB8AC3E}">
        <p14:creationId xmlns:p14="http://schemas.microsoft.com/office/powerpoint/2010/main" val="1376378212"/>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6" r:id="rId3"/>
    <p:sldLayoutId id="2147483661" r:id="rId4"/>
    <p:sldLayoutId id="2147483665" r:id="rId5"/>
    <p:sldLayoutId id="2147483662" r:id="rId6"/>
    <p:sldLayoutId id="2147483663" r:id="rId7"/>
    <p:sldLayoutId id="2147483664" r:id="rId8"/>
  </p:sldLayoutIdLst>
  <p:hf hdr="0" dt="0"/>
  <p:txStyles>
    <p:titleStyle>
      <a:lvl1pPr algn="l" defTabSz="914400" rtl="0" eaLnBrk="1" latinLnBrk="0" hangingPunct="1">
        <a:spcBef>
          <a:spcPct val="0"/>
        </a:spcBef>
        <a:buNone/>
        <a:defRPr sz="3600" b="1" kern="1200">
          <a:solidFill>
            <a:schemeClr val="bg1"/>
          </a:solidFill>
          <a:latin typeface="+mj-lt"/>
          <a:ea typeface="Roboto Slab" pitchFamily="2" charset="0"/>
          <a:cs typeface="Arial"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800" y="3810000"/>
            <a:ext cx="10566400" cy="2514600"/>
          </a:xfrm>
        </p:spPr>
        <p:txBody>
          <a:bodyPr>
            <a:normAutofit/>
          </a:bodyPr>
          <a:lstStyle/>
          <a:p>
            <a:r>
              <a:rPr lang="en-US" dirty="0"/>
              <a:t>CSCI 465</a:t>
            </a:r>
            <a:br>
              <a:rPr lang="en-US" sz="2200" dirty="0"/>
            </a:br>
            <a:br>
              <a:rPr lang="en-US" sz="2200" dirty="0"/>
            </a:br>
            <a:r>
              <a:rPr lang="en-US" dirty="0"/>
              <a:t>9. COBOL and Db2 </a:t>
            </a:r>
            <a:br>
              <a:rPr lang="en-US" sz="2200" dirty="0"/>
            </a:br>
            <a:br>
              <a:rPr lang="en-US" sz="2200" dirty="0"/>
            </a:br>
            <a:r>
              <a:rPr lang="en-US" sz="3200" dirty="0">
                <a:solidFill>
                  <a:schemeClr val="tx1">
                    <a:lumMod val="65000"/>
                    <a:lumOff val="35000"/>
                  </a:schemeClr>
                </a:solidFill>
              </a:rPr>
              <a:t>by Geoffrey D. Decker</a:t>
            </a:r>
          </a:p>
        </p:txBody>
      </p:sp>
    </p:spTree>
    <p:extLst>
      <p:ext uri="{BB962C8B-B14F-4D97-AF65-F5344CB8AC3E}">
        <p14:creationId xmlns:p14="http://schemas.microsoft.com/office/powerpoint/2010/main" val="1488891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3600" y="1981200"/>
            <a:ext cx="10464800" cy="2895600"/>
          </a:xfrm>
        </p:spPr>
        <p:txBody>
          <a:bodyPr>
            <a:normAutofit/>
          </a:bodyPr>
          <a:lstStyle/>
          <a:p>
            <a:pPr marL="0" indent="0">
              <a:buNone/>
            </a:pPr>
            <a:r>
              <a:rPr lang="en-US" dirty="0"/>
              <a:t>Faster and more efficient modification:</a:t>
            </a:r>
          </a:p>
          <a:p>
            <a:pPr marL="0" indent="0">
              <a:buNone/>
            </a:pPr>
            <a:endParaRPr lang="en-US" sz="1000" dirty="0"/>
          </a:p>
          <a:p>
            <a:pPr lvl="1"/>
            <a:r>
              <a:rPr lang="en-US" dirty="0"/>
              <a:t>You can update, delete, or insert to a table or field in </a:t>
            </a:r>
            <a:br>
              <a:rPr lang="en-US" dirty="0"/>
            </a:br>
            <a:r>
              <a:rPr lang="en-US" dirty="0"/>
              <a:t>one statement.</a:t>
            </a:r>
          </a:p>
        </p:txBody>
      </p:sp>
      <p:sp>
        <p:nvSpPr>
          <p:cNvPr id="3" name="Title 2"/>
          <p:cNvSpPr>
            <a:spLocks noGrp="1"/>
          </p:cNvSpPr>
          <p:nvPr>
            <p:ph type="title"/>
          </p:nvPr>
        </p:nvSpPr>
        <p:spPr/>
        <p:txBody>
          <a:bodyPr/>
          <a:lstStyle/>
          <a:p>
            <a:r>
              <a:rPr lang="en-US" dirty="0"/>
              <a:t>What is Db2?</a:t>
            </a:r>
          </a:p>
        </p:txBody>
      </p:sp>
      <p:sp>
        <p:nvSpPr>
          <p:cNvPr id="4" name="Footer Placeholder 3">
            <a:extLst>
              <a:ext uri="{FF2B5EF4-FFF2-40B4-BE49-F238E27FC236}">
                <a16:creationId xmlns:a16="http://schemas.microsoft.com/office/drawing/2014/main" id="{53AC6E9C-5B12-4140-83F9-1BDF8C44E61C}"/>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46E779EF-322F-40C5-B5E5-B72E35E940D0}"/>
              </a:ext>
            </a:extLst>
          </p:cNvPr>
          <p:cNvSpPr>
            <a:spLocks noGrp="1"/>
          </p:cNvSpPr>
          <p:nvPr>
            <p:ph type="sldNum" sz="quarter" idx="12"/>
          </p:nvPr>
        </p:nvSpPr>
        <p:spPr/>
        <p:txBody>
          <a:bodyPr/>
          <a:lstStyle/>
          <a:p>
            <a:fld id="{B2FED1A7-FB98-43FD-AA3D-E7C3EC56B298}" type="slidenum">
              <a:rPr lang="en-US" smtClean="0"/>
              <a:t>10</a:t>
            </a:fld>
            <a:endParaRPr lang="en-US"/>
          </a:p>
        </p:txBody>
      </p:sp>
    </p:spTree>
    <p:extLst>
      <p:ext uri="{BB962C8B-B14F-4D97-AF65-F5344CB8AC3E}">
        <p14:creationId xmlns:p14="http://schemas.microsoft.com/office/powerpoint/2010/main" val="3126319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3600" y="1981200"/>
            <a:ext cx="10464800" cy="3124200"/>
          </a:xfrm>
        </p:spPr>
        <p:txBody>
          <a:bodyPr>
            <a:normAutofit/>
          </a:bodyPr>
          <a:lstStyle/>
          <a:p>
            <a:r>
              <a:rPr lang="en-US" dirty="0"/>
              <a:t>Stronger reliability:</a:t>
            </a:r>
          </a:p>
          <a:p>
            <a:endParaRPr lang="en-US" sz="1000" dirty="0"/>
          </a:p>
          <a:p>
            <a:pPr lvl="1"/>
            <a:r>
              <a:rPr lang="en-US" dirty="0"/>
              <a:t>Provide transactions to ensure data integrity.</a:t>
            </a:r>
          </a:p>
          <a:p>
            <a:pPr lvl="1"/>
            <a:endParaRPr lang="en-US" sz="1000" dirty="0"/>
          </a:p>
          <a:p>
            <a:pPr lvl="1"/>
            <a:r>
              <a:rPr lang="en-US" dirty="0"/>
              <a:t>Properly handle concurrent access.</a:t>
            </a:r>
          </a:p>
        </p:txBody>
      </p:sp>
      <p:sp>
        <p:nvSpPr>
          <p:cNvPr id="3" name="Title 2"/>
          <p:cNvSpPr>
            <a:spLocks noGrp="1"/>
          </p:cNvSpPr>
          <p:nvPr>
            <p:ph type="title"/>
          </p:nvPr>
        </p:nvSpPr>
        <p:spPr/>
        <p:txBody>
          <a:bodyPr/>
          <a:lstStyle/>
          <a:p>
            <a:r>
              <a:rPr lang="en-US" dirty="0"/>
              <a:t>What is Db2?</a:t>
            </a:r>
          </a:p>
        </p:txBody>
      </p:sp>
      <p:sp>
        <p:nvSpPr>
          <p:cNvPr id="4" name="Footer Placeholder 3">
            <a:extLst>
              <a:ext uri="{FF2B5EF4-FFF2-40B4-BE49-F238E27FC236}">
                <a16:creationId xmlns:a16="http://schemas.microsoft.com/office/drawing/2014/main" id="{44F55FD3-A38A-4390-956E-DC2A2D65E8F6}"/>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B765BF02-2180-4668-A6F5-62D588D8F89A}"/>
              </a:ext>
            </a:extLst>
          </p:cNvPr>
          <p:cNvSpPr>
            <a:spLocks noGrp="1"/>
          </p:cNvSpPr>
          <p:nvPr>
            <p:ph type="sldNum" sz="quarter" idx="12"/>
          </p:nvPr>
        </p:nvSpPr>
        <p:spPr/>
        <p:txBody>
          <a:bodyPr/>
          <a:lstStyle/>
          <a:p>
            <a:fld id="{B2FED1A7-FB98-43FD-AA3D-E7C3EC56B298}" type="slidenum">
              <a:rPr lang="en-US" smtClean="0"/>
              <a:t>11</a:t>
            </a:fld>
            <a:endParaRPr lang="en-US"/>
          </a:p>
        </p:txBody>
      </p:sp>
    </p:spTree>
    <p:extLst>
      <p:ext uri="{BB962C8B-B14F-4D97-AF65-F5344CB8AC3E}">
        <p14:creationId xmlns:p14="http://schemas.microsoft.com/office/powerpoint/2010/main" val="1148807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3600" y="2133600"/>
            <a:ext cx="10464800" cy="3429000"/>
          </a:xfrm>
        </p:spPr>
        <p:txBody>
          <a:bodyPr/>
          <a:lstStyle/>
          <a:p>
            <a:pPr marL="0" indent="0">
              <a:buNone/>
            </a:pPr>
            <a:r>
              <a:rPr lang="en-US" dirty="0"/>
              <a:t>Db2, like nearly all RDBM systems, leverages SQL, or</a:t>
            </a:r>
          </a:p>
          <a:p>
            <a:endParaRPr lang="en-US" sz="1000" dirty="0"/>
          </a:p>
          <a:p>
            <a:pPr marL="0" indent="0">
              <a:buNone/>
            </a:pPr>
            <a:r>
              <a:rPr lang="en-US" dirty="0"/>
              <a:t>Structured Query Language, to work directly with the data in </a:t>
            </a:r>
          </a:p>
          <a:p>
            <a:pPr marL="0" indent="0">
              <a:buNone/>
            </a:pPr>
            <a:endParaRPr lang="en-US" sz="1000" dirty="0"/>
          </a:p>
          <a:p>
            <a:pPr marL="0" indent="0">
              <a:buNone/>
            </a:pPr>
            <a:r>
              <a:rPr lang="en-US" dirty="0"/>
              <a:t>a database.</a:t>
            </a:r>
          </a:p>
        </p:txBody>
      </p:sp>
      <p:sp>
        <p:nvSpPr>
          <p:cNvPr id="3" name="Title 2"/>
          <p:cNvSpPr>
            <a:spLocks noGrp="1"/>
          </p:cNvSpPr>
          <p:nvPr>
            <p:ph type="title"/>
          </p:nvPr>
        </p:nvSpPr>
        <p:spPr/>
        <p:txBody>
          <a:bodyPr/>
          <a:lstStyle/>
          <a:p>
            <a:r>
              <a:rPr lang="en-US" dirty="0"/>
              <a:t>SQL Overview</a:t>
            </a:r>
          </a:p>
        </p:txBody>
      </p:sp>
      <p:sp>
        <p:nvSpPr>
          <p:cNvPr id="4" name="Footer Placeholder 3">
            <a:extLst>
              <a:ext uri="{FF2B5EF4-FFF2-40B4-BE49-F238E27FC236}">
                <a16:creationId xmlns:a16="http://schemas.microsoft.com/office/drawing/2014/main" id="{5DBEC315-5E54-496F-AAF1-F20609F32A4A}"/>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46406173-31CD-4B8C-99CE-CEAA541DFD00}"/>
              </a:ext>
            </a:extLst>
          </p:cNvPr>
          <p:cNvSpPr>
            <a:spLocks noGrp="1"/>
          </p:cNvSpPr>
          <p:nvPr>
            <p:ph type="sldNum" sz="quarter" idx="12"/>
          </p:nvPr>
        </p:nvSpPr>
        <p:spPr/>
        <p:txBody>
          <a:bodyPr/>
          <a:lstStyle/>
          <a:p>
            <a:fld id="{B2FED1A7-FB98-43FD-AA3D-E7C3EC56B298}" type="slidenum">
              <a:rPr lang="en-US" smtClean="0"/>
              <a:t>12</a:t>
            </a:fld>
            <a:endParaRPr lang="en-US"/>
          </a:p>
        </p:txBody>
      </p:sp>
    </p:spTree>
    <p:extLst>
      <p:ext uri="{BB962C8B-B14F-4D97-AF65-F5344CB8AC3E}">
        <p14:creationId xmlns:p14="http://schemas.microsoft.com/office/powerpoint/2010/main" val="1633235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676400"/>
            <a:ext cx="10287000" cy="4114800"/>
          </a:xfrm>
        </p:spPr>
        <p:txBody>
          <a:bodyPr/>
          <a:lstStyle/>
          <a:p>
            <a:r>
              <a:rPr lang="en-US" dirty="0"/>
              <a:t>Although SQL is a standard language, there are many different forms.</a:t>
            </a:r>
          </a:p>
          <a:p>
            <a:endParaRPr lang="en-US" sz="1000" dirty="0"/>
          </a:p>
          <a:p>
            <a:r>
              <a:rPr lang="en-US" dirty="0"/>
              <a:t>The following SQL statements adhere to the Db2 language and may not be the same for another RDBMS:</a:t>
            </a:r>
          </a:p>
          <a:p>
            <a:endParaRPr lang="en-US" sz="1000" dirty="0"/>
          </a:p>
          <a:p>
            <a:pPr lvl="1"/>
            <a:r>
              <a:rPr lang="en-US" dirty="0"/>
              <a:t>Common RDBM systems: Db2, MySQL, </a:t>
            </a:r>
            <a:r>
              <a:rPr lang="en-US" dirty="0" err="1"/>
              <a:t>SQLServer</a:t>
            </a:r>
            <a:r>
              <a:rPr lang="en-US" dirty="0"/>
              <a:t>, Oracle, etc.</a:t>
            </a:r>
          </a:p>
          <a:p>
            <a:pPr lvl="1"/>
            <a:endParaRPr lang="en-US" sz="1000" dirty="0"/>
          </a:p>
          <a:p>
            <a:pPr lvl="1"/>
            <a:r>
              <a:rPr lang="en-US" dirty="0"/>
              <a:t>Each has a subtle differences in their syntax.</a:t>
            </a:r>
          </a:p>
          <a:p>
            <a:pPr marL="457200" lvl="1" indent="0">
              <a:buNone/>
            </a:pPr>
            <a:endParaRPr lang="en-US" dirty="0"/>
          </a:p>
          <a:p>
            <a:pPr marL="457200" lvl="1" indent="0">
              <a:buNone/>
            </a:pPr>
            <a:endParaRPr lang="en-US" dirty="0"/>
          </a:p>
          <a:p>
            <a:endParaRPr lang="en-US" dirty="0"/>
          </a:p>
        </p:txBody>
      </p:sp>
      <p:sp>
        <p:nvSpPr>
          <p:cNvPr id="3" name="Title 2"/>
          <p:cNvSpPr>
            <a:spLocks noGrp="1"/>
          </p:cNvSpPr>
          <p:nvPr>
            <p:ph type="title"/>
          </p:nvPr>
        </p:nvSpPr>
        <p:spPr/>
        <p:txBody>
          <a:bodyPr/>
          <a:lstStyle/>
          <a:p>
            <a:r>
              <a:rPr lang="en-US" dirty="0"/>
              <a:t>SQL Overview</a:t>
            </a:r>
          </a:p>
        </p:txBody>
      </p:sp>
      <p:sp>
        <p:nvSpPr>
          <p:cNvPr id="4" name="Footer Placeholder 3">
            <a:extLst>
              <a:ext uri="{FF2B5EF4-FFF2-40B4-BE49-F238E27FC236}">
                <a16:creationId xmlns:a16="http://schemas.microsoft.com/office/drawing/2014/main" id="{C64917B0-B193-4495-832D-C50116ED00D9}"/>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223BF6DA-F7A2-4DE0-8D3B-D21FCBA20D89}"/>
              </a:ext>
            </a:extLst>
          </p:cNvPr>
          <p:cNvSpPr>
            <a:spLocks noGrp="1"/>
          </p:cNvSpPr>
          <p:nvPr>
            <p:ph type="sldNum" sz="quarter" idx="12"/>
          </p:nvPr>
        </p:nvSpPr>
        <p:spPr/>
        <p:txBody>
          <a:bodyPr/>
          <a:lstStyle/>
          <a:p>
            <a:fld id="{B2FED1A7-FB98-43FD-AA3D-E7C3EC56B298}" type="slidenum">
              <a:rPr lang="en-US" smtClean="0"/>
              <a:t>13</a:t>
            </a:fld>
            <a:endParaRPr lang="en-US"/>
          </a:p>
        </p:txBody>
      </p:sp>
    </p:spTree>
    <p:extLst>
      <p:ext uri="{BB962C8B-B14F-4D97-AF65-F5344CB8AC3E}">
        <p14:creationId xmlns:p14="http://schemas.microsoft.com/office/powerpoint/2010/main" val="24746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3600" y="2133600"/>
            <a:ext cx="10464800" cy="3124200"/>
          </a:xfrm>
        </p:spPr>
        <p:txBody>
          <a:bodyPr/>
          <a:lstStyle/>
          <a:p>
            <a:pPr marL="0" indent="0">
              <a:buNone/>
            </a:pPr>
            <a:r>
              <a:rPr lang="en-US" dirty="0"/>
              <a:t>There are two main types SQL (Structured Query </a:t>
            </a:r>
            <a:r>
              <a:rPr lang="en-US"/>
              <a:t>Language)</a:t>
            </a:r>
          </a:p>
          <a:p>
            <a:endParaRPr lang="en-US" sz="1000" dirty="0"/>
          </a:p>
          <a:p>
            <a:pPr lvl="1"/>
            <a:r>
              <a:rPr lang="en-US" dirty="0"/>
              <a:t>Data Definition Language (</a:t>
            </a:r>
            <a:r>
              <a:rPr lang="en-US"/>
              <a:t>DDL)</a:t>
            </a:r>
          </a:p>
          <a:p>
            <a:pPr lvl="1"/>
            <a:endParaRPr lang="en-US" sz="1000" dirty="0"/>
          </a:p>
          <a:p>
            <a:pPr lvl="1"/>
            <a:r>
              <a:rPr lang="en-US" dirty="0"/>
              <a:t>Data Manipulation Language (DML)</a:t>
            </a:r>
          </a:p>
        </p:txBody>
      </p:sp>
      <p:sp>
        <p:nvSpPr>
          <p:cNvPr id="3" name="Title 2"/>
          <p:cNvSpPr>
            <a:spLocks noGrp="1"/>
          </p:cNvSpPr>
          <p:nvPr>
            <p:ph type="title"/>
          </p:nvPr>
        </p:nvSpPr>
        <p:spPr/>
        <p:txBody>
          <a:bodyPr/>
          <a:lstStyle/>
          <a:p>
            <a:r>
              <a:rPr lang="en-US" dirty="0"/>
              <a:t>SQL Overview</a:t>
            </a:r>
          </a:p>
        </p:txBody>
      </p:sp>
      <p:sp>
        <p:nvSpPr>
          <p:cNvPr id="4" name="Footer Placeholder 3">
            <a:extLst>
              <a:ext uri="{FF2B5EF4-FFF2-40B4-BE49-F238E27FC236}">
                <a16:creationId xmlns:a16="http://schemas.microsoft.com/office/drawing/2014/main" id="{5696034F-8E4F-4160-8371-8E232A404B9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9D79D005-264F-4B15-B3BD-79CBA24F44D3}"/>
              </a:ext>
            </a:extLst>
          </p:cNvPr>
          <p:cNvSpPr>
            <a:spLocks noGrp="1"/>
          </p:cNvSpPr>
          <p:nvPr>
            <p:ph type="sldNum" sz="quarter" idx="12"/>
          </p:nvPr>
        </p:nvSpPr>
        <p:spPr/>
        <p:txBody>
          <a:bodyPr/>
          <a:lstStyle/>
          <a:p>
            <a:fld id="{B2FED1A7-FB98-43FD-AA3D-E7C3EC56B298}" type="slidenum">
              <a:rPr lang="en-US" smtClean="0"/>
              <a:t>14</a:t>
            </a:fld>
            <a:endParaRPr lang="en-US"/>
          </a:p>
        </p:txBody>
      </p:sp>
    </p:spTree>
    <p:extLst>
      <p:ext uri="{BB962C8B-B14F-4D97-AF65-F5344CB8AC3E}">
        <p14:creationId xmlns:p14="http://schemas.microsoft.com/office/powerpoint/2010/main" val="2087800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3600" y="1828800"/>
            <a:ext cx="10464800" cy="3581400"/>
          </a:xfrm>
        </p:spPr>
        <p:txBody>
          <a:bodyPr/>
          <a:lstStyle/>
          <a:p>
            <a:pPr marL="0" indent="0">
              <a:buNone/>
            </a:pPr>
            <a:r>
              <a:rPr lang="en-US" dirty="0"/>
              <a:t>Data Definition Language (DDL):</a:t>
            </a:r>
          </a:p>
          <a:p>
            <a:pPr marL="0" indent="0">
              <a:buNone/>
            </a:pPr>
            <a:endParaRPr lang="en-US" sz="1000" dirty="0"/>
          </a:p>
          <a:p>
            <a:pPr lvl="1"/>
            <a:r>
              <a:rPr lang="en-US" dirty="0"/>
              <a:t>Define or create items in a database.</a:t>
            </a:r>
          </a:p>
          <a:p>
            <a:pPr lvl="1"/>
            <a:endParaRPr lang="en-US" sz="1000" dirty="0"/>
          </a:p>
          <a:p>
            <a:pPr lvl="1"/>
            <a:r>
              <a:rPr lang="en-US" dirty="0"/>
              <a:t>Typically used by Database Administrators.</a:t>
            </a:r>
          </a:p>
          <a:p>
            <a:pPr lvl="1"/>
            <a:endParaRPr lang="en-US" sz="1000" dirty="0"/>
          </a:p>
          <a:p>
            <a:pPr lvl="1"/>
            <a:r>
              <a:rPr lang="en-US" dirty="0"/>
              <a:t>For example:  CREATE statements.</a:t>
            </a:r>
          </a:p>
        </p:txBody>
      </p:sp>
      <p:sp>
        <p:nvSpPr>
          <p:cNvPr id="3" name="Title 2"/>
          <p:cNvSpPr>
            <a:spLocks noGrp="1"/>
          </p:cNvSpPr>
          <p:nvPr>
            <p:ph type="title"/>
          </p:nvPr>
        </p:nvSpPr>
        <p:spPr/>
        <p:txBody>
          <a:bodyPr/>
          <a:lstStyle/>
          <a:p>
            <a:r>
              <a:rPr lang="en-US" dirty="0"/>
              <a:t>SQL Overview</a:t>
            </a:r>
          </a:p>
        </p:txBody>
      </p:sp>
      <p:sp>
        <p:nvSpPr>
          <p:cNvPr id="4" name="Footer Placeholder 3">
            <a:extLst>
              <a:ext uri="{FF2B5EF4-FFF2-40B4-BE49-F238E27FC236}">
                <a16:creationId xmlns:a16="http://schemas.microsoft.com/office/drawing/2014/main" id="{59EC47AD-2D8E-402B-8206-2B0E88CC96D6}"/>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29A4C2DD-B548-4473-BB6B-BD23F7E52147}"/>
              </a:ext>
            </a:extLst>
          </p:cNvPr>
          <p:cNvSpPr>
            <a:spLocks noGrp="1"/>
          </p:cNvSpPr>
          <p:nvPr>
            <p:ph type="sldNum" sz="quarter" idx="12"/>
          </p:nvPr>
        </p:nvSpPr>
        <p:spPr/>
        <p:txBody>
          <a:bodyPr/>
          <a:lstStyle/>
          <a:p>
            <a:fld id="{B2FED1A7-FB98-43FD-AA3D-E7C3EC56B298}" type="slidenum">
              <a:rPr lang="en-US" smtClean="0"/>
              <a:t>15</a:t>
            </a:fld>
            <a:endParaRPr lang="en-US"/>
          </a:p>
        </p:txBody>
      </p:sp>
    </p:spTree>
    <p:extLst>
      <p:ext uri="{BB962C8B-B14F-4D97-AF65-F5344CB8AC3E}">
        <p14:creationId xmlns:p14="http://schemas.microsoft.com/office/powerpoint/2010/main" val="822666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828800"/>
            <a:ext cx="9906000" cy="3352800"/>
          </a:xfrm>
        </p:spPr>
        <p:txBody>
          <a:bodyPr/>
          <a:lstStyle/>
          <a:p>
            <a:pPr marL="0" indent="0">
              <a:buNone/>
            </a:pPr>
            <a:r>
              <a:rPr lang="en-US" dirty="0"/>
              <a:t>Data Manipulation Language (DML):</a:t>
            </a:r>
          </a:p>
          <a:p>
            <a:pPr marL="0" indent="0">
              <a:buNone/>
            </a:pPr>
            <a:endParaRPr lang="en-US" sz="1000" dirty="0"/>
          </a:p>
          <a:p>
            <a:pPr lvl="1"/>
            <a:r>
              <a:rPr lang="en-US" dirty="0"/>
              <a:t>Allows you to work with the data in the database.</a:t>
            </a:r>
          </a:p>
          <a:p>
            <a:pPr lvl="1"/>
            <a:endParaRPr lang="en-US" sz="1000" dirty="0"/>
          </a:p>
          <a:p>
            <a:pPr lvl="1"/>
            <a:r>
              <a:rPr lang="en-US" dirty="0"/>
              <a:t>Typically used by application developers.</a:t>
            </a:r>
          </a:p>
          <a:p>
            <a:pPr lvl="1"/>
            <a:endParaRPr lang="en-US" sz="1000" dirty="0"/>
          </a:p>
          <a:p>
            <a:pPr lvl="1"/>
            <a:r>
              <a:rPr lang="en-US" dirty="0"/>
              <a:t>For example:  SELECT and INSERT statements.</a:t>
            </a:r>
          </a:p>
        </p:txBody>
      </p:sp>
      <p:sp>
        <p:nvSpPr>
          <p:cNvPr id="3" name="Title 2"/>
          <p:cNvSpPr>
            <a:spLocks noGrp="1"/>
          </p:cNvSpPr>
          <p:nvPr>
            <p:ph type="title"/>
          </p:nvPr>
        </p:nvSpPr>
        <p:spPr/>
        <p:txBody>
          <a:bodyPr/>
          <a:lstStyle/>
          <a:p>
            <a:r>
              <a:rPr lang="en-US" dirty="0"/>
              <a:t>SQL Overview</a:t>
            </a:r>
          </a:p>
        </p:txBody>
      </p:sp>
      <p:sp>
        <p:nvSpPr>
          <p:cNvPr id="4" name="Footer Placeholder 3">
            <a:extLst>
              <a:ext uri="{FF2B5EF4-FFF2-40B4-BE49-F238E27FC236}">
                <a16:creationId xmlns:a16="http://schemas.microsoft.com/office/drawing/2014/main" id="{8FEC5AAB-5874-48D1-A550-193AD70C5DF8}"/>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DC820D4E-34BA-471E-829B-7E023A92686A}"/>
              </a:ext>
            </a:extLst>
          </p:cNvPr>
          <p:cNvSpPr>
            <a:spLocks noGrp="1"/>
          </p:cNvSpPr>
          <p:nvPr>
            <p:ph type="sldNum" sz="quarter" idx="12"/>
          </p:nvPr>
        </p:nvSpPr>
        <p:spPr/>
        <p:txBody>
          <a:bodyPr/>
          <a:lstStyle/>
          <a:p>
            <a:fld id="{B2FED1A7-FB98-43FD-AA3D-E7C3EC56B298}" type="slidenum">
              <a:rPr lang="en-US" smtClean="0"/>
              <a:t>16</a:t>
            </a:fld>
            <a:endParaRPr lang="en-US"/>
          </a:p>
        </p:txBody>
      </p:sp>
    </p:spTree>
    <p:extLst>
      <p:ext uri="{BB962C8B-B14F-4D97-AF65-F5344CB8AC3E}">
        <p14:creationId xmlns:p14="http://schemas.microsoft.com/office/powerpoint/2010/main" val="3722463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3600" y="1828800"/>
            <a:ext cx="10464800" cy="3886200"/>
          </a:xfrm>
        </p:spPr>
        <p:txBody>
          <a:bodyPr>
            <a:normAutofit/>
          </a:bodyPr>
          <a:lstStyle/>
          <a:p>
            <a:pPr marL="0" indent="0">
              <a:buNone/>
            </a:pPr>
            <a:r>
              <a:rPr lang="en-US" dirty="0"/>
              <a:t>Two Types of Queries:</a:t>
            </a:r>
          </a:p>
          <a:p>
            <a:pPr marL="0" indent="0">
              <a:buNone/>
            </a:pPr>
            <a:endParaRPr lang="en-US" sz="1000" dirty="0"/>
          </a:p>
          <a:p>
            <a:pPr lvl="1"/>
            <a:r>
              <a:rPr lang="en-US" dirty="0"/>
              <a:t>Normal Query (what will be used in the assignment)</a:t>
            </a:r>
          </a:p>
          <a:p>
            <a:pPr lvl="1"/>
            <a:endParaRPr lang="en-US" sz="1000" dirty="0"/>
          </a:p>
          <a:p>
            <a:pPr lvl="2"/>
            <a:r>
              <a:rPr lang="en-US" sz="2800" dirty="0"/>
              <a:t>Uses a SELECT statement</a:t>
            </a:r>
          </a:p>
          <a:p>
            <a:pPr lvl="2"/>
            <a:endParaRPr lang="en-US" sz="1000" dirty="0"/>
          </a:p>
          <a:p>
            <a:pPr lvl="1"/>
            <a:r>
              <a:rPr lang="en-US" dirty="0"/>
              <a:t>Action Query</a:t>
            </a:r>
          </a:p>
          <a:p>
            <a:pPr lvl="1"/>
            <a:endParaRPr lang="en-US" sz="1000" dirty="0"/>
          </a:p>
          <a:p>
            <a:pPr lvl="2"/>
            <a:r>
              <a:rPr lang="en-US" sz="2800" dirty="0"/>
              <a:t>Uses an INSERT, UPDATE, or DELETE statement</a:t>
            </a:r>
          </a:p>
        </p:txBody>
      </p:sp>
      <p:sp>
        <p:nvSpPr>
          <p:cNvPr id="3" name="Title 2"/>
          <p:cNvSpPr>
            <a:spLocks noGrp="1"/>
          </p:cNvSpPr>
          <p:nvPr>
            <p:ph type="title"/>
          </p:nvPr>
        </p:nvSpPr>
        <p:spPr/>
        <p:txBody>
          <a:bodyPr/>
          <a:lstStyle/>
          <a:p>
            <a:r>
              <a:rPr lang="en-US" dirty="0"/>
              <a:t>SQL Overview</a:t>
            </a:r>
          </a:p>
        </p:txBody>
      </p:sp>
      <p:sp>
        <p:nvSpPr>
          <p:cNvPr id="4" name="Footer Placeholder 3">
            <a:extLst>
              <a:ext uri="{FF2B5EF4-FFF2-40B4-BE49-F238E27FC236}">
                <a16:creationId xmlns:a16="http://schemas.microsoft.com/office/drawing/2014/main" id="{F574757B-BDB2-4D3C-8C34-11ED091E0EE3}"/>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3A1E0573-6647-41E9-8D2D-B2A7739081C4}"/>
              </a:ext>
            </a:extLst>
          </p:cNvPr>
          <p:cNvSpPr>
            <a:spLocks noGrp="1"/>
          </p:cNvSpPr>
          <p:nvPr>
            <p:ph type="sldNum" sz="quarter" idx="12"/>
          </p:nvPr>
        </p:nvSpPr>
        <p:spPr/>
        <p:txBody>
          <a:bodyPr/>
          <a:lstStyle/>
          <a:p>
            <a:fld id="{B2FED1A7-FB98-43FD-AA3D-E7C3EC56B298}" type="slidenum">
              <a:rPr lang="en-US" smtClean="0"/>
              <a:t>17</a:t>
            </a:fld>
            <a:endParaRPr lang="en-US"/>
          </a:p>
        </p:txBody>
      </p:sp>
    </p:spTree>
    <p:extLst>
      <p:ext uri="{BB962C8B-B14F-4D97-AF65-F5344CB8AC3E}">
        <p14:creationId xmlns:p14="http://schemas.microsoft.com/office/powerpoint/2010/main" val="1748255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133600"/>
            <a:ext cx="10795000" cy="2667000"/>
          </a:xfrm>
        </p:spPr>
        <p:txBody>
          <a:bodyPr/>
          <a:lstStyle/>
          <a:p>
            <a:pPr marL="0" indent="0">
              <a:buNone/>
            </a:pPr>
            <a:r>
              <a:rPr lang="en-US" dirty="0"/>
              <a:t>The SELECT statement can be used to retrieve data from a table:</a:t>
            </a:r>
          </a:p>
          <a:p>
            <a:pPr marL="0" lvl="2" indent="0">
              <a:buNone/>
            </a:pPr>
            <a:endParaRPr lang="en-US" sz="2800" dirty="0">
              <a:latin typeface="Source Code Pro" panose="020B0509030403020204" pitchFamily="49" charset="0"/>
              <a:ea typeface="Source Code Pro" panose="020B0509030403020204" pitchFamily="49" charset="0"/>
            </a:endParaRPr>
          </a:p>
          <a:p>
            <a:pPr marL="0" lvl="1" indent="-400050">
              <a:buNone/>
            </a:pPr>
            <a:r>
              <a:rPr lang="en-US" dirty="0">
                <a:latin typeface="Source Code Pro" panose="020B0509030403020204" pitchFamily="49" charset="0"/>
                <a:ea typeface="Source Code Pro" panose="020B0509030403020204" pitchFamily="49" charset="0"/>
              </a:rPr>
              <a:t>SELECT </a:t>
            </a:r>
            <a:r>
              <a:rPr lang="en-US" i="1" dirty="0">
                <a:latin typeface="Source Code Pro" panose="020B0509030403020204" pitchFamily="49" charset="0"/>
                <a:ea typeface="Source Code Pro" panose="020B0509030403020204" pitchFamily="49" charset="0"/>
              </a:rPr>
              <a:t>column1[, column2,…]</a:t>
            </a:r>
            <a:r>
              <a:rPr lang="en-US" dirty="0">
                <a:latin typeface="Source Code Pro" panose="020B0509030403020204" pitchFamily="49" charset="0"/>
                <a:ea typeface="Source Code Pro" panose="020B0509030403020204" pitchFamily="49" charset="0"/>
              </a:rPr>
              <a:t> FROM </a:t>
            </a:r>
            <a:r>
              <a:rPr lang="en-US" i="1" dirty="0" err="1">
                <a:latin typeface="Source Code Pro" panose="020B0509030403020204" pitchFamily="49" charset="0"/>
                <a:ea typeface="Source Code Pro" panose="020B0509030403020204" pitchFamily="49" charset="0"/>
              </a:rPr>
              <a:t>table_name</a:t>
            </a:r>
            <a:endParaRPr lang="en-US" dirty="0">
              <a:latin typeface="Source Code Pro" panose="020B0509030403020204" pitchFamily="49" charset="0"/>
              <a:ea typeface="Source Code Pro" panose="020B0509030403020204" pitchFamily="49" charset="0"/>
            </a:endParaRPr>
          </a:p>
          <a:p>
            <a:endParaRPr lang="en-US" dirty="0"/>
          </a:p>
        </p:txBody>
      </p:sp>
      <p:sp>
        <p:nvSpPr>
          <p:cNvPr id="3" name="Title 2"/>
          <p:cNvSpPr>
            <a:spLocks noGrp="1"/>
          </p:cNvSpPr>
          <p:nvPr>
            <p:ph type="title"/>
          </p:nvPr>
        </p:nvSpPr>
        <p:spPr/>
        <p:txBody>
          <a:bodyPr/>
          <a:lstStyle/>
          <a:p>
            <a:r>
              <a:rPr lang="en-US" dirty="0"/>
              <a:t>SQL Overview – SELECT</a:t>
            </a:r>
          </a:p>
        </p:txBody>
      </p:sp>
      <p:sp>
        <p:nvSpPr>
          <p:cNvPr id="4" name="Footer Placeholder 3">
            <a:extLst>
              <a:ext uri="{FF2B5EF4-FFF2-40B4-BE49-F238E27FC236}">
                <a16:creationId xmlns:a16="http://schemas.microsoft.com/office/drawing/2014/main" id="{F0BF5467-A2EF-47F1-ACC5-DC6E8B4FF9F5}"/>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9BBC66A3-85F3-4617-A43D-B6EF4181B7CC}"/>
              </a:ext>
            </a:extLst>
          </p:cNvPr>
          <p:cNvSpPr>
            <a:spLocks noGrp="1"/>
          </p:cNvSpPr>
          <p:nvPr>
            <p:ph type="sldNum" sz="quarter" idx="12"/>
          </p:nvPr>
        </p:nvSpPr>
        <p:spPr/>
        <p:txBody>
          <a:bodyPr/>
          <a:lstStyle/>
          <a:p>
            <a:fld id="{B2FED1A7-FB98-43FD-AA3D-E7C3EC56B298}" type="slidenum">
              <a:rPr lang="en-US" smtClean="0"/>
              <a:t>18</a:t>
            </a:fld>
            <a:endParaRPr lang="en-US"/>
          </a:p>
        </p:txBody>
      </p:sp>
    </p:spTree>
    <p:extLst>
      <p:ext uri="{BB962C8B-B14F-4D97-AF65-F5344CB8AC3E}">
        <p14:creationId xmlns:p14="http://schemas.microsoft.com/office/powerpoint/2010/main" val="2821039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3600" y="1943100"/>
            <a:ext cx="10464800" cy="3276600"/>
          </a:xfrm>
        </p:spPr>
        <p:txBody>
          <a:bodyPr/>
          <a:lstStyle/>
          <a:p>
            <a:pPr marL="0" indent="0">
              <a:buNone/>
            </a:pPr>
            <a:r>
              <a:rPr lang="en-US" dirty="0"/>
              <a:t>SELECT query</a:t>
            </a:r>
          </a:p>
          <a:p>
            <a:pPr marL="0" indent="0">
              <a:buNone/>
            </a:pPr>
            <a:endParaRPr lang="en-US" sz="1000" i="1" dirty="0"/>
          </a:p>
          <a:p>
            <a:pPr marL="0" indent="0">
              <a:buNone/>
            </a:pPr>
            <a:r>
              <a:rPr lang="en-US" dirty="0"/>
              <a:t>To select </a:t>
            </a:r>
            <a:r>
              <a:rPr lang="en-US" b="1" dirty="0"/>
              <a:t>all</a:t>
            </a:r>
            <a:r>
              <a:rPr lang="en-US" dirty="0"/>
              <a:t> columns from a table, you can use an asterisk (*) with a</a:t>
            </a:r>
            <a:br>
              <a:rPr lang="en-US" dirty="0"/>
            </a:br>
            <a:r>
              <a:rPr lang="en-US" dirty="0"/>
              <a:t>SELECT statement:</a:t>
            </a:r>
            <a:br>
              <a:rPr lang="en-US" dirty="0"/>
            </a:br>
            <a:br>
              <a:rPr lang="en-US" dirty="0"/>
            </a:br>
            <a:r>
              <a:rPr lang="en-US" sz="2800" dirty="0">
                <a:latin typeface="Source Code Pro" panose="020B0509030403020204" pitchFamily="49" charset="0"/>
                <a:ea typeface="Source Code Pro" panose="020B0509030403020204" pitchFamily="49" charset="0"/>
              </a:rPr>
              <a:t>SELECT * FROM </a:t>
            </a:r>
            <a:r>
              <a:rPr lang="en-US" sz="2800" i="1" dirty="0" err="1">
                <a:latin typeface="Source Code Pro" panose="020B0509030403020204" pitchFamily="49" charset="0"/>
                <a:ea typeface="Source Code Pro" panose="020B0509030403020204" pitchFamily="49" charset="0"/>
              </a:rPr>
              <a:t>table_name</a:t>
            </a:r>
            <a:endParaRPr lang="en-US" sz="2800" dirty="0">
              <a:latin typeface="Source Code Pro" panose="020B0509030403020204" pitchFamily="49" charset="0"/>
              <a:ea typeface="Source Code Pro" panose="020B0509030403020204" pitchFamily="49" charset="0"/>
            </a:endParaRPr>
          </a:p>
        </p:txBody>
      </p:sp>
      <p:sp>
        <p:nvSpPr>
          <p:cNvPr id="3" name="Title 2"/>
          <p:cNvSpPr>
            <a:spLocks noGrp="1"/>
          </p:cNvSpPr>
          <p:nvPr>
            <p:ph type="title"/>
          </p:nvPr>
        </p:nvSpPr>
        <p:spPr/>
        <p:txBody>
          <a:bodyPr/>
          <a:lstStyle/>
          <a:p>
            <a:r>
              <a:rPr lang="en-US" dirty="0"/>
              <a:t>SQL Overview – SELECT</a:t>
            </a:r>
          </a:p>
        </p:txBody>
      </p:sp>
      <p:sp>
        <p:nvSpPr>
          <p:cNvPr id="4" name="Footer Placeholder 3">
            <a:extLst>
              <a:ext uri="{FF2B5EF4-FFF2-40B4-BE49-F238E27FC236}">
                <a16:creationId xmlns:a16="http://schemas.microsoft.com/office/drawing/2014/main" id="{E653438C-2BCE-4BBA-B045-744DE7A860FC}"/>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DF79D2F2-A337-4199-B442-89EA0A72D345}"/>
              </a:ext>
            </a:extLst>
          </p:cNvPr>
          <p:cNvSpPr>
            <a:spLocks noGrp="1"/>
          </p:cNvSpPr>
          <p:nvPr>
            <p:ph type="sldNum" sz="quarter" idx="12"/>
          </p:nvPr>
        </p:nvSpPr>
        <p:spPr/>
        <p:txBody>
          <a:bodyPr/>
          <a:lstStyle/>
          <a:p>
            <a:fld id="{B2FED1A7-FB98-43FD-AA3D-E7C3EC56B298}" type="slidenum">
              <a:rPr lang="en-US" smtClean="0"/>
              <a:t>19</a:t>
            </a:fld>
            <a:endParaRPr lang="en-US"/>
          </a:p>
        </p:txBody>
      </p:sp>
    </p:spTree>
    <p:extLst>
      <p:ext uri="{BB962C8B-B14F-4D97-AF65-F5344CB8AC3E}">
        <p14:creationId xmlns:p14="http://schemas.microsoft.com/office/powerpoint/2010/main" val="222662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Overview</a:t>
            </a:r>
          </a:p>
        </p:txBody>
      </p:sp>
      <p:sp>
        <p:nvSpPr>
          <p:cNvPr id="2" name="TextBox 1">
            <a:extLst>
              <a:ext uri="{FF2B5EF4-FFF2-40B4-BE49-F238E27FC236}">
                <a16:creationId xmlns:a16="http://schemas.microsoft.com/office/drawing/2014/main" id="{5A615708-1EAC-431F-93C9-F2CB5E2EF2D0}"/>
              </a:ext>
            </a:extLst>
          </p:cNvPr>
          <p:cNvSpPr txBox="1"/>
          <p:nvPr/>
        </p:nvSpPr>
        <p:spPr>
          <a:xfrm>
            <a:off x="609600" y="1676400"/>
            <a:ext cx="8153400" cy="440120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What is Db2?</a:t>
            </a:r>
          </a:p>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SQL Overview</a:t>
            </a:r>
          </a:p>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COBOL and Db2</a:t>
            </a:r>
          </a:p>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Embedding SQL in COBOL</a:t>
            </a: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884A23F-1C6D-463E-8A10-AB44D5F80FD1}"/>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F11AFD10-DD54-4072-A69A-66D02339297B}"/>
              </a:ext>
            </a:extLst>
          </p:cNvPr>
          <p:cNvSpPr>
            <a:spLocks noGrp="1"/>
          </p:cNvSpPr>
          <p:nvPr>
            <p:ph type="sldNum" sz="quarter" idx="12"/>
          </p:nvPr>
        </p:nvSpPr>
        <p:spPr/>
        <p:txBody>
          <a:bodyPr/>
          <a:lstStyle/>
          <a:p>
            <a:fld id="{B2FED1A7-FB98-43FD-AA3D-E7C3EC56B298}" type="slidenum">
              <a:rPr lang="en-US" smtClean="0"/>
              <a:t>2</a:t>
            </a:fld>
            <a:endParaRPr lang="en-US"/>
          </a:p>
        </p:txBody>
      </p:sp>
    </p:spTree>
    <p:extLst>
      <p:ext uri="{BB962C8B-B14F-4D97-AF65-F5344CB8AC3E}">
        <p14:creationId xmlns:p14="http://schemas.microsoft.com/office/powerpoint/2010/main" val="330384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3600" y="1676400"/>
            <a:ext cx="10464800" cy="3962400"/>
          </a:xfrm>
        </p:spPr>
        <p:txBody>
          <a:bodyPr>
            <a:normAutofit/>
          </a:bodyPr>
          <a:lstStyle/>
          <a:p>
            <a:pPr marL="0" indent="0">
              <a:buNone/>
            </a:pPr>
            <a:r>
              <a:rPr lang="en-US" dirty="0"/>
              <a:t>SELECT query</a:t>
            </a:r>
          </a:p>
          <a:p>
            <a:endParaRPr lang="en-US" sz="1000" dirty="0"/>
          </a:p>
          <a:p>
            <a:pPr marL="514350" indent="-457200"/>
            <a:r>
              <a:rPr lang="en-US" dirty="0"/>
              <a:t>You can also apply conditions to your SELECT statement to only returns specific rows. </a:t>
            </a:r>
          </a:p>
          <a:p>
            <a:pPr marL="228600" indent="-171450"/>
            <a:endParaRPr lang="en-US" sz="1000" dirty="0"/>
          </a:p>
          <a:p>
            <a:pPr marL="514350" indent="-457200"/>
            <a:r>
              <a:rPr lang="en-US" dirty="0"/>
              <a:t>This is done by using a WHERE clause:</a:t>
            </a:r>
            <a:br>
              <a:rPr lang="en-US" dirty="0"/>
            </a:br>
            <a:br>
              <a:rPr lang="en-US" dirty="0"/>
            </a:br>
            <a:r>
              <a:rPr lang="en-US" dirty="0">
                <a:latin typeface="Source Code Pro" panose="020B0509030403020204" pitchFamily="49" charset="0"/>
                <a:ea typeface="Source Code Pro" panose="020B0509030403020204" pitchFamily="49" charset="0"/>
              </a:rPr>
              <a:t>SELECT * FROM </a:t>
            </a:r>
            <a:r>
              <a:rPr lang="en-US" i="1" dirty="0" err="1">
                <a:latin typeface="Source Code Pro" panose="020B0509030403020204" pitchFamily="49" charset="0"/>
                <a:ea typeface="Source Code Pro" panose="020B0509030403020204" pitchFamily="49" charset="0"/>
              </a:rPr>
              <a:t>table_name</a:t>
            </a:r>
            <a:br>
              <a:rPr lang="en-US" i="1" dirty="0">
                <a:latin typeface="Source Code Pro" panose="020B0509030403020204" pitchFamily="49" charset="0"/>
                <a:ea typeface="Source Code Pro" panose="020B0509030403020204" pitchFamily="49" charset="0"/>
              </a:rPr>
            </a:br>
            <a:r>
              <a:rPr lang="en-US" i="1" dirty="0">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WHERE </a:t>
            </a:r>
            <a:r>
              <a:rPr lang="en-US" i="1" dirty="0">
                <a:latin typeface="Source Code Pro" panose="020B0509030403020204" pitchFamily="49" charset="0"/>
                <a:ea typeface="Source Code Pro" panose="020B0509030403020204" pitchFamily="49" charset="0"/>
              </a:rPr>
              <a:t>column1 = </a:t>
            </a:r>
            <a:r>
              <a:rPr lang="en-US" i="1" dirty="0" err="1">
                <a:latin typeface="Source Code Pro" panose="020B0509030403020204" pitchFamily="49" charset="0"/>
                <a:ea typeface="Source Code Pro" panose="020B0509030403020204" pitchFamily="49" charset="0"/>
              </a:rPr>
              <a:t>some_value</a:t>
            </a:r>
            <a:endParaRPr lang="en-US" i="1" dirty="0">
              <a:latin typeface="Source Code Pro" panose="020B0509030403020204" pitchFamily="49" charset="0"/>
              <a:ea typeface="Source Code Pro" panose="020B0509030403020204" pitchFamily="49" charset="0"/>
            </a:endParaRPr>
          </a:p>
          <a:p>
            <a:pPr marL="57150" indent="0">
              <a:buNone/>
            </a:pPr>
            <a:endParaRPr lang="en-US" dirty="0"/>
          </a:p>
          <a:p>
            <a:pPr marL="457200" lvl="1" indent="0">
              <a:buNone/>
            </a:pPr>
            <a:endParaRPr lang="en-US" i="1" dirty="0"/>
          </a:p>
        </p:txBody>
      </p:sp>
      <p:sp>
        <p:nvSpPr>
          <p:cNvPr id="3" name="Title 2"/>
          <p:cNvSpPr>
            <a:spLocks noGrp="1"/>
          </p:cNvSpPr>
          <p:nvPr>
            <p:ph type="title"/>
          </p:nvPr>
        </p:nvSpPr>
        <p:spPr/>
        <p:txBody>
          <a:bodyPr/>
          <a:lstStyle/>
          <a:p>
            <a:r>
              <a:rPr lang="en-US" dirty="0"/>
              <a:t>SQL Overview – SELECT</a:t>
            </a:r>
          </a:p>
        </p:txBody>
      </p:sp>
      <p:sp>
        <p:nvSpPr>
          <p:cNvPr id="4" name="Footer Placeholder 3">
            <a:extLst>
              <a:ext uri="{FF2B5EF4-FFF2-40B4-BE49-F238E27FC236}">
                <a16:creationId xmlns:a16="http://schemas.microsoft.com/office/drawing/2014/main" id="{DA276AB9-581B-432A-9E58-D60C97983E4B}"/>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04959E45-9375-4CF4-9C1B-8CE9A1FB9BEF}"/>
              </a:ext>
            </a:extLst>
          </p:cNvPr>
          <p:cNvSpPr>
            <a:spLocks noGrp="1"/>
          </p:cNvSpPr>
          <p:nvPr>
            <p:ph type="sldNum" sz="quarter" idx="12"/>
          </p:nvPr>
        </p:nvSpPr>
        <p:spPr/>
        <p:txBody>
          <a:bodyPr/>
          <a:lstStyle/>
          <a:p>
            <a:fld id="{B2FED1A7-FB98-43FD-AA3D-E7C3EC56B298}" type="slidenum">
              <a:rPr lang="en-US" smtClean="0"/>
              <a:t>20</a:t>
            </a:fld>
            <a:endParaRPr lang="en-US"/>
          </a:p>
        </p:txBody>
      </p:sp>
    </p:spTree>
    <p:extLst>
      <p:ext uri="{BB962C8B-B14F-4D97-AF65-F5344CB8AC3E}">
        <p14:creationId xmlns:p14="http://schemas.microsoft.com/office/powerpoint/2010/main" val="2599115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10464800" cy="4953000"/>
          </a:xfrm>
        </p:spPr>
        <p:txBody>
          <a:bodyPr/>
          <a:lstStyle/>
          <a:p>
            <a:r>
              <a:rPr lang="en-US" dirty="0"/>
              <a:t>SELECT query</a:t>
            </a:r>
            <a:br>
              <a:rPr lang="en-US" dirty="0"/>
            </a:br>
            <a:br>
              <a:rPr lang="en-US" dirty="0"/>
            </a:br>
            <a:r>
              <a:rPr lang="en-US" dirty="0"/>
              <a:t>You can use compound conditions by using the AND or the</a:t>
            </a:r>
            <a:br>
              <a:rPr lang="en-US" dirty="0"/>
            </a:br>
            <a:r>
              <a:rPr lang="en-US" dirty="0"/>
              <a:t>OR in the WHERE clause:</a:t>
            </a:r>
            <a:br>
              <a:rPr lang="en-US" dirty="0"/>
            </a:br>
            <a:br>
              <a:rPr lang="en-US" dirty="0"/>
            </a:br>
            <a:r>
              <a:rPr lang="en-US" sz="2800" dirty="0">
                <a:latin typeface="Source Code Pro" panose="020B0509030403020204" pitchFamily="49" charset="0"/>
                <a:ea typeface="Source Code Pro" panose="020B0509030403020204" pitchFamily="49" charset="0"/>
              </a:rPr>
              <a:t>SELECT * FROM </a:t>
            </a:r>
            <a:r>
              <a:rPr lang="en-US" sz="2800" i="1" dirty="0" err="1">
                <a:latin typeface="Source Code Pro" panose="020B0509030403020204" pitchFamily="49" charset="0"/>
                <a:ea typeface="Source Code Pro" panose="020B0509030403020204" pitchFamily="49" charset="0"/>
              </a:rPr>
              <a:t>table_name</a:t>
            </a:r>
            <a:br>
              <a:rPr lang="en-US" sz="2800" i="1" dirty="0">
                <a:latin typeface="Source Code Pro" panose="020B0509030403020204" pitchFamily="49" charset="0"/>
                <a:ea typeface="Source Code Pro" panose="020B0509030403020204" pitchFamily="49" charset="0"/>
              </a:rPr>
            </a:br>
            <a:r>
              <a:rPr lang="en-US" sz="2800" i="1" dirty="0">
                <a:latin typeface="Source Code Pro" panose="020B0509030403020204" pitchFamily="49" charset="0"/>
                <a:ea typeface="Source Code Pro" panose="020B0509030403020204" pitchFamily="49" charset="0"/>
              </a:rPr>
              <a:t>  </a:t>
            </a:r>
            <a:r>
              <a:rPr lang="en-US" sz="2800" dirty="0">
                <a:latin typeface="Source Code Pro" panose="020B0509030403020204" pitchFamily="49" charset="0"/>
                <a:ea typeface="Source Code Pro" panose="020B0509030403020204" pitchFamily="49" charset="0"/>
              </a:rPr>
              <a:t>WHERE </a:t>
            </a:r>
            <a:r>
              <a:rPr lang="en-US" sz="2800" i="1" dirty="0">
                <a:latin typeface="Source Code Pro" panose="020B0509030403020204" pitchFamily="49" charset="0"/>
                <a:ea typeface="Source Code Pro" panose="020B0509030403020204" pitchFamily="49" charset="0"/>
              </a:rPr>
              <a:t>column1 = </a:t>
            </a:r>
            <a:r>
              <a:rPr lang="en-US" sz="2800" i="1" dirty="0" err="1">
                <a:latin typeface="Source Code Pro" panose="020B0509030403020204" pitchFamily="49" charset="0"/>
                <a:ea typeface="Source Code Pro" panose="020B0509030403020204" pitchFamily="49" charset="0"/>
              </a:rPr>
              <a:t>some_value</a:t>
            </a:r>
            <a:r>
              <a:rPr lang="en-US" sz="2800" i="1" dirty="0">
                <a:latin typeface="Source Code Pro" panose="020B0509030403020204" pitchFamily="49" charset="0"/>
                <a:ea typeface="Source Code Pro" panose="020B0509030403020204" pitchFamily="49" charset="0"/>
              </a:rPr>
              <a:t> </a:t>
            </a:r>
            <a:r>
              <a:rPr lang="en-US" sz="2800" dirty="0">
                <a:latin typeface="Source Code Pro" panose="020B0509030403020204" pitchFamily="49" charset="0"/>
                <a:ea typeface="Source Code Pro" panose="020B0509030403020204" pitchFamily="49" charset="0"/>
              </a:rPr>
              <a:t>AND/OR </a:t>
            </a:r>
            <a:br>
              <a:rPr lang="en-US" sz="2800" dirty="0">
                <a:latin typeface="Source Code Pro" panose="020B0509030403020204" pitchFamily="49" charset="0"/>
                <a:ea typeface="Source Code Pro" panose="020B0509030403020204" pitchFamily="49" charset="0"/>
              </a:rPr>
            </a:br>
            <a:r>
              <a:rPr lang="en-US" sz="2800" dirty="0">
                <a:latin typeface="Source Code Pro" panose="020B0509030403020204" pitchFamily="49" charset="0"/>
                <a:ea typeface="Source Code Pro" panose="020B0509030403020204" pitchFamily="49" charset="0"/>
              </a:rPr>
              <a:t>        </a:t>
            </a:r>
            <a:r>
              <a:rPr lang="en-US" sz="2800" i="1" dirty="0">
                <a:latin typeface="Source Code Pro" panose="020B0509030403020204" pitchFamily="49" charset="0"/>
                <a:ea typeface="Source Code Pro" panose="020B0509030403020204" pitchFamily="49" charset="0"/>
              </a:rPr>
              <a:t>column2 = </a:t>
            </a:r>
            <a:r>
              <a:rPr lang="en-US" sz="2800" dirty="0">
                <a:latin typeface="Source Code Pro" panose="020B0509030403020204" pitchFamily="49" charset="0"/>
                <a:ea typeface="Source Code Pro" panose="020B0509030403020204" pitchFamily="49" charset="0"/>
              </a:rPr>
              <a:t>some_value2</a:t>
            </a:r>
            <a:endParaRPr lang="en-US" sz="2800" i="1" dirty="0">
              <a:latin typeface="Source Code Pro" panose="020B0509030403020204" pitchFamily="49" charset="0"/>
              <a:ea typeface="Source Code Pro" panose="020B0509030403020204" pitchFamily="49" charset="0"/>
            </a:endParaRPr>
          </a:p>
          <a:p>
            <a:pPr lvl="1"/>
            <a:endParaRPr lang="en-US" dirty="0"/>
          </a:p>
          <a:p>
            <a:pPr marL="457200" lvl="1" indent="0">
              <a:buNone/>
            </a:pPr>
            <a:endParaRPr lang="en-US" i="1" dirty="0"/>
          </a:p>
        </p:txBody>
      </p:sp>
      <p:sp>
        <p:nvSpPr>
          <p:cNvPr id="3" name="Title 2"/>
          <p:cNvSpPr>
            <a:spLocks noGrp="1"/>
          </p:cNvSpPr>
          <p:nvPr>
            <p:ph type="title"/>
          </p:nvPr>
        </p:nvSpPr>
        <p:spPr/>
        <p:txBody>
          <a:bodyPr/>
          <a:lstStyle/>
          <a:p>
            <a:r>
              <a:rPr lang="en-US" dirty="0"/>
              <a:t>SQL Overview – SELECT</a:t>
            </a:r>
          </a:p>
        </p:txBody>
      </p:sp>
      <p:sp>
        <p:nvSpPr>
          <p:cNvPr id="4" name="Footer Placeholder 3">
            <a:extLst>
              <a:ext uri="{FF2B5EF4-FFF2-40B4-BE49-F238E27FC236}">
                <a16:creationId xmlns:a16="http://schemas.microsoft.com/office/drawing/2014/main" id="{892768A9-D983-4CC5-B259-DDB6C2D333EF}"/>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BC1E3EFD-2D43-453D-95F5-4F9CAFCED638}"/>
              </a:ext>
            </a:extLst>
          </p:cNvPr>
          <p:cNvSpPr>
            <a:spLocks noGrp="1"/>
          </p:cNvSpPr>
          <p:nvPr>
            <p:ph type="sldNum" sz="quarter" idx="12"/>
          </p:nvPr>
        </p:nvSpPr>
        <p:spPr/>
        <p:txBody>
          <a:bodyPr/>
          <a:lstStyle/>
          <a:p>
            <a:fld id="{B2FED1A7-FB98-43FD-AA3D-E7C3EC56B298}" type="slidenum">
              <a:rPr lang="en-US" smtClean="0"/>
              <a:t>21</a:t>
            </a:fld>
            <a:endParaRPr lang="en-US"/>
          </a:p>
        </p:txBody>
      </p:sp>
    </p:spTree>
    <p:extLst>
      <p:ext uri="{BB962C8B-B14F-4D97-AF65-F5344CB8AC3E}">
        <p14:creationId xmlns:p14="http://schemas.microsoft.com/office/powerpoint/2010/main" val="1027114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286000"/>
            <a:ext cx="10464800" cy="2057400"/>
          </a:xfrm>
        </p:spPr>
        <p:txBody>
          <a:bodyPr>
            <a:normAutofit/>
          </a:bodyPr>
          <a:lstStyle/>
          <a:p>
            <a:pPr marL="0" indent="0">
              <a:buNone/>
            </a:pPr>
            <a:r>
              <a:rPr lang="en-US" dirty="0"/>
              <a:t>Select all of the employee names from the Employee table:</a:t>
            </a:r>
            <a:br>
              <a:rPr lang="en-US" dirty="0"/>
            </a:br>
            <a:br>
              <a:rPr lang="en-US" dirty="0"/>
            </a:br>
            <a:r>
              <a:rPr lang="en-US" dirty="0">
                <a:latin typeface="Source Code Pro" panose="020B0509030403020204" pitchFamily="49" charset="0"/>
                <a:ea typeface="Source Code Pro" panose="020B0509030403020204" pitchFamily="49" charset="0"/>
              </a:rPr>
              <a:t>SELECT </a:t>
            </a:r>
            <a:r>
              <a:rPr lang="en-US" dirty="0" err="1">
                <a:latin typeface="Source Code Pro" panose="020B0509030403020204" pitchFamily="49" charset="0"/>
                <a:ea typeface="Source Code Pro" panose="020B0509030403020204" pitchFamily="49" charset="0"/>
              </a:rPr>
              <a:t>Emp_Name</a:t>
            </a:r>
            <a:r>
              <a:rPr lang="en-US" dirty="0">
                <a:latin typeface="Source Code Pro" panose="020B0509030403020204" pitchFamily="49" charset="0"/>
                <a:ea typeface="Source Code Pro" panose="020B0509030403020204" pitchFamily="49" charset="0"/>
              </a:rPr>
              <a:t> FROM Employee</a:t>
            </a:r>
          </a:p>
          <a:p>
            <a:pPr marL="457200" lvl="1" indent="0">
              <a:buNone/>
            </a:pPr>
            <a:endParaRPr lang="en-US" dirty="0"/>
          </a:p>
          <a:p>
            <a:pPr marL="457200" lvl="1" indent="0">
              <a:buNone/>
            </a:pPr>
            <a:endParaRPr lang="en-US" i="1" dirty="0"/>
          </a:p>
        </p:txBody>
      </p:sp>
      <p:sp>
        <p:nvSpPr>
          <p:cNvPr id="3" name="Title 2"/>
          <p:cNvSpPr>
            <a:spLocks noGrp="1"/>
          </p:cNvSpPr>
          <p:nvPr>
            <p:ph type="title"/>
          </p:nvPr>
        </p:nvSpPr>
        <p:spPr/>
        <p:txBody>
          <a:bodyPr/>
          <a:lstStyle/>
          <a:p>
            <a:r>
              <a:rPr lang="en-US" dirty="0"/>
              <a:t>SQL Overview – SELECT (examples)</a:t>
            </a:r>
          </a:p>
        </p:txBody>
      </p:sp>
      <p:sp>
        <p:nvSpPr>
          <p:cNvPr id="4" name="Footer Placeholder 3">
            <a:extLst>
              <a:ext uri="{FF2B5EF4-FFF2-40B4-BE49-F238E27FC236}">
                <a16:creationId xmlns:a16="http://schemas.microsoft.com/office/drawing/2014/main" id="{0A6D15A7-B49C-45D7-BC06-E2156AC8CDDD}"/>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856DE6C3-7E85-4880-B92B-22BE5CDC8A97}"/>
              </a:ext>
            </a:extLst>
          </p:cNvPr>
          <p:cNvSpPr>
            <a:spLocks noGrp="1"/>
          </p:cNvSpPr>
          <p:nvPr>
            <p:ph type="sldNum" sz="quarter" idx="12"/>
          </p:nvPr>
        </p:nvSpPr>
        <p:spPr/>
        <p:txBody>
          <a:bodyPr/>
          <a:lstStyle/>
          <a:p>
            <a:fld id="{B2FED1A7-FB98-43FD-AA3D-E7C3EC56B298}" type="slidenum">
              <a:rPr lang="en-US" smtClean="0"/>
              <a:t>22</a:t>
            </a:fld>
            <a:endParaRPr lang="en-US"/>
          </a:p>
        </p:txBody>
      </p:sp>
    </p:spTree>
    <p:extLst>
      <p:ext uri="{BB962C8B-B14F-4D97-AF65-F5344CB8AC3E}">
        <p14:creationId xmlns:p14="http://schemas.microsoft.com/office/powerpoint/2010/main" val="3443632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7502" y="1828800"/>
            <a:ext cx="10441497" cy="3733800"/>
          </a:xfrm>
        </p:spPr>
        <p:txBody>
          <a:bodyPr>
            <a:normAutofit/>
          </a:bodyPr>
          <a:lstStyle/>
          <a:p>
            <a:pPr marL="0" indent="0">
              <a:buNone/>
            </a:pPr>
            <a:r>
              <a:rPr lang="en-US" dirty="0"/>
              <a:t>Select all of the employee names from the Employee table </a:t>
            </a:r>
            <a:br>
              <a:rPr lang="en-US" dirty="0"/>
            </a:br>
            <a:r>
              <a:rPr lang="en-US" dirty="0"/>
              <a:t>that work in the IT department:</a:t>
            </a:r>
            <a:br>
              <a:rPr lang="en-US" dirty="0"/>
            </a:br>
            <a:br>
              <a:rPr lang="en-US" dirty="0"/>
            </a:br>
            <a:r>
              <a:rPr lang="en-US" dirty="0">
                <a:latin typeface="Source Code Pro" panose="020B0509030403020204" pitchFamily="49" charset="0"/>
                <a:ea typeface="Source Code Pro" panose="020B0509030403020204" pitchFamily="49" charset="0"/>
              </a:rPr>
              <a:t>SELECT </a:t>
            </a:r>
            <a:r>
              <a:rPr lang="en-US" dirty="0" err="1">
                <a:latin typeface="Source Code Pro" panose="020B0509030403020204" pitchFamily="49" charset="0"/>
                <a:ea typeface="Source Code Pro" panose="020B0509030403020204" pitchFamily="49" charset="0"/>
              </a:rPr>
              <a:t>Emp_Name</a:t>
            </a:r>
            <a:r>
              <a:rPr lang="en-US" dirty="0">
                <a:latin typeface="Source Code Pro" panose="020B0509030403020204" pitchFamily="49" charset="0"/>
                <a:ea typeface="Source Code Pro" panose="020B0509030403020204" pitchFamily="49" charset="0"/>
              </a:rPr>
              <a:t> FROM Employee</a:t>
            </a:r>
            <a:br>
              <a:rPr lang="en-US" dirty="0">
                <a:latin typeface="Source Code Pro" panose="020B0509030403020204" pitchFamily="49" charset="0"/>
                <a:ea typeface="Source Code Pro" panose="020B0509030403020204" pitchFamily="49" charset="0"/>
              </a:rPr>
            </a:br>
            <a:r>
              <a:rPr lang="en-US" dirty="0">
                <a:latin typeface="Source Code Pro" panose="020B0509030403020204" pitchFamily="49" charset="0"/>
                <a:ea typeface="Source Code Pro" panose="020B0509030403020204" pitchFamily="49" charset="0"/>
              </a:rPr>
              <a:t>  WHERE Department = 'IT'</a:t>
            </a:r>
          </a:p>
          <a:p>
            <a:pPr marL="457200" lvl="1" indent="0">
              <a:buNone/>
            </a:pPr>
            <a:endParaRPr lang="en-US" i="1" dirty="0"/>
          </a:p>
        </p:txBody>
      </p:sp>
      <p:sp>
        <p:nvSpPr>
          <p:cNvPr id="3" name="Title 2"/>
          <p:cNvSpPr>
            <a:spLocks noGrp="1"/>
          </p:cNvSpPr>
          <p:nvPr>
            <p:ph type="title"/>
          </p:nvPr>
        </p:nvSpPr>
        <p:spPr/>
        <p:txBody>
          <a:bodyPr/>
          <a:lstStyle/>
          <a:p>
            <a:r>
              <a:rPr lang="en-US" dirty="0"/>
              <a:t>SQL Overview – SELECT (examples)</a:t>
            </a:r>
          </a:p>
        </p:txBody>
      </p:sp>
      <p:sp>
        <p:nvSpPr>
          <p:cNvPr id="4" name="Footer Placeholder 3">
            <a:extLst>
              <a:ext uri="{FF2B5EF4-FFF2-40B4-BE49-F238E27FC236}">
                <a16:creationId xmlns:a16="http://schemas.microsoft.com/office/drawing/2014/main" id="{725F1403-9054-45A9-A736-FC92CE195E56}"/>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326C9E3F-3B0A-437B-BE74-AD68874C460D}"/>
              </a:ext>
            </a:extLst>
          </p:cNvPr>
          <p:cNvSpPr>
            <a:spLocks noGrp="1"/>
          </p:cNvSpPr>
          <p:nvPr>
            <p:ph type="sldNum" sz="quarter" idx="12"/>
          </p:nvPr>
        </p:nvSpPr>
        <p:spPr/>
        <p:txBody>
          <a:bodyPr/>
          <a:lstStyle/>
          <a:p>
            <a:fld id="{B2FED1A7-FB98-43FD-AA3D-E7C3EC56B298}" type="slidenum">
              <a:rPr lang="en-US" smtClean="0"/>
              <a:t>23</a:t>
            </a:fld>
            <a:endParaRPr lang="en-US"/>
          </a:p>
        </p:txBody>
      </p:sp>
    </p:spTree>
    <p:extLst>
      <p:ext uri="{BB962C8B-B14F-4D97-AF65-F5344CB8AC3E}">
        <p14:creationId xmlns:p14="http://schemas.microsoft.com/office/powerpoint/2010/main" val="346647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905000"/>
            <a:ext cx="9448800" cy="3429000"/>
          </a:xfrm>
        </p:spPr>
        <p:txBody>
          <a:bodyPr>
            <a:normAutofit/>
          </a:bodyPr>
          <a:lstStyle/>
          <a:p>
            <a:pPr marL="0" indent="0">
              <a:buNone/>
            </a:pPr>
            <a:r>
              <a:rPr lang="en-US" dirty="0"/>
              <a:t>Select the employee id and name in the Employee table that work in IT and with a salary greater than $50,000.00:</a:t>
            </a:r>
            <a:br>
              <a:rPr lang="en-US" dirty="0"/>
            </a:br>
            <a:br>
              <a:rPr lang="en-US" dirty="0"/>
            </a:br>
            <a:r>
              <a:rPr lang="en-US" dirty="0">
                <a:latin typeface="Source Code Pro" panose="020B0509030403020204" pitchFamily="49" charset="0"/>
                <a:ea typeface="Source Code Pro" panose="020B0509030403020204" pitchFamily="49" charset="0"/>
              </a:rPr>
              <a:t>SELECT </a:t>
            </a:r>
            <a:r>
              <a:rPr lang="en-US" dirty="0" err="1">
                <a:latin typeface="Source Code Pro" panose="020B0509030403020204" pitchFamily="49" charset="0"/>
                <a:ea typeface="Source Code Pro" panose="020B0509030403020204" pitchFamily="49" charset="0"/>
              </a:rPr>
              <a:t>Emp_ID</a:t>
            </a:r>
            <a:r>
              <a:rPr lang="en-US" dirty="0">
                <a:latin typeface="Source Code Pro" panose="020B0509030403020204" pitchFamily="49" charset="0"/>
                <a:ea typeface="Source Code Pro" panose="020B0509030403020204" pitchFamily="49" charset="0"/>
              </a:rPr>
              <a:t>, </a:t>
            </a:r>
            <a:r>
              <a:rPr lang="en-US" dirty="0" err="1">
                <a:latin typeface="Source Code Pro" panose="020B0509030403020204" pitchFamily="49" charset="0"/>
                <a:ea typeface="Source Code Pro" panose="020B0509030403020204" pitchFamily="49" charset="0"/>
              </a:rPr>
              <a:t>Emp_Name</a:t>
            </a:r>
            <a:r>
              <a:rPr lang="en-US" dirty="0">
                <a:latin typeface="Source Code Pro" panose="020B0509030403020204" pitchFamily="49" charset="0"/>
                <a:ea typeface="Source Code Pro" panose="020B0509030403020204" pitchFamily="49" charset="0"/>
              </a:rPr>
              <a:t> FROM Employee</a:t>
            </a:r>
            <a:br>
              <a:rPr lang="en-US" dirty="0">
                <a:latin typeface="Source Code Pro" panose="020B0509030403020204" pitchFamily="49" charset="0"/>
                <a:ea typeface="Source Code Pro" panose="020B0509030403020204" pitchFamily="49" charset="0"/>
              </a:rPr>
            </a:br>
            <a:r>
              <a:rPr lang="en-US" dirty="0">
                <a:latin typeface="Source Code Pro" panose="020B0509030403020204" pitchFamily="49" charset="0"/>
                <a:ea typeface="Source Code Pro" panose="020B0509030403020204" pitchFamily="49" charset="0"/>
              </a:rPr>
              <a:t>  WHERE Department = 'IT' AND </a:t>
            </a:r>
            <a:br>
              <a:rPr lang="en-US" dirty="0">
                <a:latin typeface="Source Code Pro" panose="020B0509030403020204" pitchFamily="49" charset="0"/>
                <a:ea typeface="Source Code Pro" panose="020B0509030403020204" pitchFamily="49" charset="0"/>
              </a:rPr>
            </a:br>
            <a:r>
              <a:rPr lang="en-US" dirty="0">
                <a:latin typeface="Source Code Pro" panose="020B0509030403020204" pitchFamily="49" charset="0"/>
                <a:ea typeface="Source Code Pro" panose="020B0509030403020204" pitchFamily="49" charset="0"/>
              </a:rPr>
              <a:t>        Salary &gt; 50000.00</a:t>
            </a:r>
          </a:p>
          <a:p>
            <a:pPr lvl="1"/>
            <a:endParaRPr lang="en-US" dirty="0"/>
          </a:p>
          <a:p>
            <a:pPr marL="457200" lvl="1" indent="0">
              <a:buNone/>
            </a:pPr>
            <a:endParaRPr lang="en-US" i="1" dirty="0"/>
          </a:p>
        </p:txBody>
      </p:sp>
      <p:sp>
        <p:nvSpPr>
          <p:cNvPr id="3" name="Title 2"/>
          <p:cNvSpPr>
            <a:spLocks noGrp="1"/>
          </p:cNvSpPr>
          <p:nvPr>
            <p:ph type="title"/>
          </p:nvPr>
        </p:nvSpPr>
        <p:spPr/>
        <p:txBody>
          <a:bodyPr/>
          <a:lstStyle/>
          <a:p>
            <a:r>
              <a:rPr lang="en-US" dirty="0"/>
              <a:t>SQL Overview – SELECT (examples)</a:t>
            </a:r>
          </a:p>
        </p:txBody>
      </p:sp>
      <p:sp>
        <p:nvSpPr>
          <p:cNvPr id="4" name="Footer Placeholder 3">
            <a:extLst>
              <a:ext uri="{FF2B5EF4-FFF2-40B4-BE49-F238E27FC236}">
                <a16:creationId xmlns:a16="http://schemas.microsoft.com/office/drawing/2014/main" id="{40E461BB-A223-4BB8-9C9C-DD1C931119E2}"/>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284A199A-3DF7-4254-BA29-4A2FD9999D91}"/>
              </a:ext>
            </a:extLst>
          </p:cNvPr>
          <p:cNvSpPr>
            <a:spLocks noGrp="1"/>
          </p:cNvSpPr>
          <p:nvPr>
            <p:ph type="sldNum" sz="quarter" idx="12"/>
          </p:nvPr>
        </p:nvSpPr>
        <p:spPr/>
        <p:txBody>
          <a:bodyPr/>
          <a:lstStyle/>
          <a:p>
            <a:fld id="{B2FED1A7-FB98-43FD-AA3D-E7C3EC56B298}" type="slidenum">
              <a:rPr lang="en-US" smtClean="0"/>
              <a:t>24</a:t>
            </a:fld>
            <a:endParaRPr lang="en-US"/>
          </a:p>
        </p:txBody>
      </p:sp>
    </p:spTree>
    <p:extLst>
      <p:ext uri="{BB962C8B-B14F-4D97-AF65-F5344CB8AC3E}">
        <p14:creationId xmlns:p14="http://schemas.microsoft.com/office/powerpoint/2010/main" val="2976381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9873" y="2286000"/>
            <a:ext cx="9448800" cy="3200400"/>
          </a:xfrm>
        </p:spPr>
        <p:txBody>
          <a:bodyPr>
            <a:normAutofit/>
          </a:bodyPr>
          <a:lstStyle/>
          <a:p>
            <a:pPr marL="0" indent="0">
              <a:buNone/>
            </a:pPr>
            <a:r>
              <a:rPr lang="en-US" dirty="0"/>
              <a:t>The INSERT statement can be used to insert a single row or multiple rows into a table:</a:t>
            </a:r>
            <a:br>
              <a:rPr lang="en-US" dirty="0"/>
            </a:br>
            <a:br>
              <a:rPr lang="en-US" dirty="0"/>
            </a:br>
            <a:r>
              <a:rPr lang="en-US" dirty="0">
                <a:latin typeface="Source Code Pro" panose="020B0509030403020204" pitchFamily="49" charset="0"/>
                <a:ea typeface="Source Code Pro" panose="020B0509030403020204" pitchFamily="49" charset="0"/>
              </a:rPr>
              <a:t>INSERT INTO </a:t>
            </a:r>
            <a:r>
              <a:rPr lang="en-US" i="1" dirty="0" err="1">
                <a:latin typeface="Source Code Pro" panose="020B0509030403020204" pitchFamily="49" charset="0"/>
                <a:ea typeface="Source Code Pro" panose="020B0509030403020204" pitchFamily="49" charset="0"/>
              </a:rPr>
              <a:t>table_name</a:t>
            </a:r>
            <a:r>
              <a:rPr lang="en-US" i="1" dirty="0">
                <a:latin typeface="Source Code Pro" panose="020B0509030403020204" pitchFamily="49" charset="0"/>
                <a:ea typeface="Source Code Pro" panose="020B0509030403020204" pitchFamily="49" charset="0"/>
              </a:rPr>
              <a:t> ([</a:t>
            </a:r>
            <a:r>
              <a:rPr lang="en-US" i="1" dirty="0" err="1">
                <a:latin typeface="Source Code Pro" panose="020B0509030403020204" pitchFamily="49" charset="0"/>
                <a:ea typeface="Source Code Pro" panose="020B0509030403020204" pitchFamily="49" charset="0"/>
              </a:rPr>
              <a:t>column_list</a:t>
            </a:r>
            <a:r>
              <a:rPr lang="en-US" i="1" dirty="0">
                <a:latin typeface="Source Code Pro" panose="020B0509030403020204" pitchFamily="49" charset="0"/>
                <a:ea typeface="Source Code Pro" panose="020B0509030403020204" pitchFamily="49" charset="0"/>
              </a:rPr>
              <a:t>])</a:t>
            </a:r>
            <a:br>
              <a:rPr lang="en-US" i="1" dirty="0">
                <a:latin typeface="Source Code Pro" panose="020B0509030403020204" pitchFamily="49" charset="0"/>
                <a:ea typeface="Source Code Pro" panose="020B0509030403020204" pitchFamily="49" charset="0"/>
              </a:rPr>
            </a:br>
            <a:r>
              <a:rPr lang="en-US" i="1" dirty="0">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VALUES </a:t>
            </a:r>
            <a:r>
              <a:rPr lang="en-US" i="1" dirty="0">
                <a:latin typeface="Source Code Pro" panose="020B0509030403020204" pitchFamily="49" charset="0"/>
                <a:ea typeface="Source Code Pro" panose="020B0509030403020204" pitchFamily="49" charset="0"/>
              </a:rPr>
              <a:t>([</a:t>
            </a:r>
            <a:r>
              <a:rPr lang="en-US" i="1" dirty="0" err="1">
                <a:latin typeface="Source Code Pro" panose="020B0509030403020204" pitchFamily="49" charset="0"/>
                <a:ea typeface="Source Code Pro" panose="020B0509030403020204" pitchFamily="49" charset="0"/>
              </a:rPr>
              <a:t>value_list</a:t>
            </a:r>
            <a:r>
              <a:rPr lang="en-US" i="1" dirty="0">
                <a:latin typeface="Source Code Pro" panose="020B0509030403020204" pitchFamily="49" charset="0"/>
                <a:ea typeface="Source Code Pro" panose="020B0509030403020204" pitchFamily="49" charset="0"/>
              </a:rPr>
              <a:t>])</a:t>
            </a:r>
          </a:p>
          <a:p>
            <a:endParaRPr lang="en-US" dirty="0"/>
          </a:p>
        </p:txBody>
      </p:sp>
      <p:sp>
        <p:nvSpPr>
          <p:cNvPr id="3" name="Title 2"/>
          <p:cNvSpPr>
            <a:spLocks noGrp="1"/>
          </p:cNvSpPr>
          <p:nvPr>
            <p:ph type="title"/>
          </p:nvPr>
        </p:nvSpPr>
        <p:spPr/>
        <p:txBody>
          <a:bodyPr/>
          <a:lstStyle/>
          <a:p>
            <a:r>
              <a:rPr lang="en-US" dirty="0"/>
              <a:t>SQL Overview – INSERT</a:t>
            </a:r>
          </a:p>
        </p:txBody>
      </p:sp>
      <p:sp>
        <p:nvSpPr>
          <p:cNvPr id="4" name="Footer Placeholder 3">
            <a:extLst>
              <a:ext uri="{FF2B5EF4-FFF2-40B4-BE49-F238E27FC236}">
                <a16:creationId xmlns:a16="http://schemas.microsoft.com/office/drawing/2014/main" id="{9DB8F751-B770-46E5-9DEB-CEA095BD2A0F}"/>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CC7C250D-458D-4759-9F2D-4A4D3C27A976}"/>
              </a:ext>
            </a:extLst>
          </p:cNvPr>
          <p:cNvSpPr>
            <a:spLocks noGrp="1"/>
          </p:cNvSpPr>
          <p:nvPr>
            <p:ph type="sldNum" sz="quarter" idx="12"/>
          </p:nvPr>
        </p:nvSpPr>
        <p:spPr/>
        <p:txBody>
          <a:bodyPr/>
          <a:lstStyle/>
          <a:p>
            <a:fld id="{B2FED1A7-FB98-43FD-AA3D-E7C3EC56B298}" type="slidenum">
              <a:rPr lang="en-US" smtClean="0"/>
              <a:t>25</a:t>
            </a:fld>
            <a:endParaRPr lang="en-US"/>
          </a:p>
        </p:txBody>
      </p:sp>
    </p:spTree>
    <p:extLst>
      <p:ext uri="{BB962C8B-B14F-4D97-AF65-F5344CB8AC3E}">
        <p14:creationId xmlns:p14="http://schemas.microsoft.com/office/powerpoint/2010/main" val="1198351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00200"/>
            <a:ext cx="11201400" cy="4648200"/>
          </a:xfrm>
        </p:spPr>
        <p:txBody>
          <a:bodyPr>
            <a:normAutofit/>
          </a:bodyPr>
          <a:lstStyle/>
          <a:p>
            <a:r>
              <a:rPr lang="en-US" dirty="0"/>
              <a:t>To insert a single row, the statement has the following syntax:</a:t>
            </a:r>
            <a:br>
              <a:rPr lang="en-US" sz="1800" dirty="0"/>
            </a:br>
            <a:br>
              <a:rPr lang="en-US" sz="1800" dirty="0"/>
            </a:br>
            <a:r>
              <a:rPr lang="en-US" dirty="0">
                <a:latin typeface="Source Code Pro" panose="020B0509030403020204" pitchFamily="49" charset="0"/>
                <a:ea typeface="Source Code Pro" panose="020B0509030403020204" pitchFamily="49" charset="0"/>
              </a:rPr>
              <a:t>INSERT INTO </a:t>
            </a:r>
            <a:r>
              <a:rPr lang="en-US" i="1" dirty="0" err="1">
                <a:latin typeface="Source Code Pro" panose="020B0509030403020204" pitchFamily="49" charset="0"/>
                <a:ea typeface="Source Code Pro" panose="020B0509030403020204" pitchFamily="49" charset="0"/>
              </a:rPr>
              <a:t>table_name</a:t>
            </a:r>
            <a:r>
              <a:rPr lang="en-US" i="1" dirty="0">
                <a:latin typeface="Source Code Pro" panose="020B0509030403020204" pitchFamily="49" charset="0"/>
                <a:ea typeface="Source Code Pro" panose="020B0509030403020204" pitchFamily="49" charset="0"/>
              </a:rPr>
              <a:t> ([</a:t>
            </a:r>
            <a:r>
              <a:rPr lang="en-US" i="1" dirty="0" err="1">
                <a:latin typeface="Source Code Pro" panose="020B0509030403020204" pitchFamily="49" charset="0"/>
                <a:ea typeface="Source Code Pro" panose="020B0509030403020204" pitchFamily="49" charset="0"/>
              </a:rPr>
              <a:t>column_list</a:t>
            </a:r>
            <a:r>
              <a:rPr lang="en-US" i="1" dirty="0">
                <a:latin typeface="Source Code Pro" panose="020B0509030403020204" pitchFamily="49" charset="0"/>
                <a:ea typeface="Source Code Pro" panose="020B0509030403020204" pitchFamily="49" charset="0"/>
              </a:rPr>
              <a:t>])</a:t>
            </a:r>
            <a:br>
              <a:rPr lang="en-US" i="1" dirty="0">
                <a:latin typeface="Source Code Pro" panose="020B0509030403020204" pitchFamily="49" charset="0"/>
                <a:ea typeface="Source Code Pro" panose="020B0509030403020204" pitchFamily="49" charset="0"/>
              </a:rPr>
            </a:br>
            <a:r>
              <a:rPr lang="en-US" i="1" dirty="0">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VALUES </a:t>
            </a:r>
            <a:r>
              <a:rPr lang="en-US" i="1" dirty="0">
                <a:latin typeface="Source Code Pro" panose="020B0509030403020204" pitchFamily="49" charset="0"/>
                <a:ea typeface="Source Code Pro" panose="020B0509030403020204" pitchFamily="49" charset="0"/>
              </a:rPr>
              <a:t>([</a:t>
            </a:r>
            <a:r>
              <a:rPr lang="en-US" i="1" dirty="0" err="1">
                <a:latin typeface="Source Code Pro" panose="020B0509030403020204" pitchFamily="49" charset="0"/>
                <a:ea typeface="Source Code Pro" panose="020B0509030403020204" pitchFamily="49" charset="0"/>
              </a:rPr>
              <a:t>value_list</a:t>
            </a:r>
            <a:r>
              <a:rPr lang="en-US" i="1" dirty="0">
                <a:latin typeface="Source Code Pro" panose="020B0509030403020204" pitchFamily="49" charset="0"/>
                <a:ea typeface="Source Code Pro" panose="020B0509030403020204" pitchFamily="49" charset="0"/>
              </a:rPr>
              <a:t>])</a:t>
            </a:r>
            <a:br>
              <a:rPr lang="en-US" sz="1000" i="1" dirty="0"/>
            </a:br>
            <a:endParaRPr lang="en-US" sz="1000" i="1" dirty="0"/>
          </a:p>
          <a:p>
            <a:pPr marL="341313" lvl="2" indent="-341313"/>
            <a:r>
              <a:rPr lang="en-US" sz="2800" dirty="0"/>
              <a:t>The column list contains the name of the columns for which you are adding data.</a:t>
            </a:r>
          </a:p>
          <a:p>
            <a:pPr marL="341313" lvl="2" indent="-341313"/>
            <a:r>
              <a:rPr lang="en-US" sz="2800" dirty="0"/>
              <a:t>The value list contains the data that you are adding.</a:t>
            </a:r>
          </a:p>
          <a:p>
            <a:pPr marL="341313" lvl="2" indent="-341313"/>
            <a:r>
              <a:rPr lang="en-US" sz="2800" dirty="0"/>
              <a:t>The column list and value list should be the same length, where the first item in the column list refers to the first value in the value list, and so on…</a:t>
            </a:r>
          </a:p>
        </p:txBody>
      </p:sp>
      <p:sp>
        <p:nvSpPr>
          <p:cNvPr id="3" name="Title 2"/>
          <p:cNvSpPr>
            <a:spLocks noGrp="1"/>
          </p:cNvSpPr>
          <p:nvPr>
            <p:ph type="title"/>
          </p:nvPr>
        </p:nvSpPr>
        <p:spPr/>
        <p:txBody>
          <a:bodyPr/>
          <a:lstStyle/>
          <a:p>
            <a:r>
              <a:rPr lang="en-US" dirty="0"/>
              <a:t>SQL Overview – INSERT</a:t>
            </a:r>
          </a:p>
        </p:txBody>
      </p:sp>
      <p:sp>
        <p:nvSpPr>
          <p:cNvPr id="4" name="Footer Placeholder 3">
            <a:extLst>
              <a:ext uri="{FF2B5EF4-FFF2-40B4-BE49-F238E27FC236}">
                <a16:creationId xmlns:a16="http://schemas.microsoft.com/office/drawing/2014/main" id="{0C03B4F7-81C2-421B-B726-F07B75EF4078}"/>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7CCC2944-6D63-4174-A45A-980CB2B85DC9}"/>
              </a:ext>
            </a:extLst>
          </p:cNvPr>
          <p:cNvSpPr>
            <a:spLocks noGrp="1"/>
          </p:cNvSpPr>
          <p:nvPr>
            <p:ph type="sldNum" sz="quarter" idx="12"/>
          </p:nvPr>
        </p:nvSpPr>
        <p:spPr/>
        <p:txBody>
          <a:bodyPr/>
          <a:lstStyle/>
          <a:p>
            <a:fld id="{B2FED1A7-FB98-43FD-AA3D-E7C3EC56B298}" type="slidenum">
              <a:rPr lang="en-US" smtClean="0"/>
              <a:t>26</a:t>
            </a:fld>
            <a:endParaRPr lang="en-US"/>
          </a:p>
        </p:txBody>
      </p:sp>
    </p:spTree>
    <p:extLst>
      <p:ext uri="{BB962C8B-B14F-4D97-AF65-F5344CB8AC3E}">
        <p14:creationId xmlns:p14="http://schemas.microsoft.com/office/powerpoint/2010/main" val="1091342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4007" y="1676400"/>
            <a:ext cx="10464800" cy="4114800"/>
          </a:xfrm>
        </p:spPr>
        <p:txBody>
          <a:bodyPr>
            <a:normAutofit/>
          </a:bodyPr>
          <a:lstStyle/>
          <a:p>
            <a:r>
              <a:rPr lang="en-US" dirty="0"/>
              <a:t>To insert multiple rows, you need to use the following syntax:</a:t>
            </a:r>
            <a:br>
              <a:rPr lang="en-US" dirty="0"/>
            </a:br>
            <a:br>
              <a:rPr lang="en-US" dirty="0"/>
            </a:br>
            <a:r>
              <a:rPr lang="en-US" dirty="0">
                <a:latin typeface="Source Code Pro" panose="020B0509030403020204" pitchFamily="49" charset="0"/>
                <a:ea typeface="Source Code Pro" panose="020B0509030403020204" pitchFamily="49" charset="0"/>
              </a:rPr>
              <a:t>INSERT INTO </a:t>
            </a:r>
            <a:r>
              <a:rPr lang="en-US" i="1" dirty="0">
                <a:latin typeface="Source Code Pro" panose="020B0509030403020204" pitchFamily="49" charset="0"/>
                <a:ea typeface="Source Code Pro" panose="020B0509030403020204" pitchFamily="49" charset="0"/>
              </a:rPr>
              <a:t>table_name_1</a:t>
            </a:r>
            <a:br>
              <a:rPr lang="en-US" i="1" dirty="0">
                <a:latin typeface="Source Code Pro" panose="020B0509030403020204" pitchFamily="49" charset="0"/>
                <a:ea typeface="Source Code Pro" panose="020B0509030403020204" pitchFamily="49" charset="0"/>
              </a:rPr>
            </a:br>
            <a:r>
              <a:rPr lang="en-US" i="1" dirty="0">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SELECT * FROM </a:t>
            </a:r>
            <a:r>
              <a:rPr lang="en-US" i="1" dirty="0">
                <a:latin typeface="Source Code Pro" panose="020B0509030403020204" pitchFamily="49" charset="0"/>
                <a:ea typeface="Source Code Pro" panose="020B0509030403020204" pitchFamily="49" charset="0"/>
              </a:rPr>
              <a:t>table_name_2</a:t>
            </a:r>
          </a:p>
          <a:p>
            <a:pPr marL="514350" lvl="1" indent="0">
              <a:buNone/>
            </a:pPr>
            <a:endParaRPr lang="en-US" sz="1400" i="1" dirty="0"/>
          </a:p>
          <a:p>
            <a:pPr marL="339725" indent="-339725"/>
            <a:r>
              <a:rPr lang="en-US" dirty="0"/>
              <a:t>This will first retrieve all of the rows from second table and then insert them into the first table.</a:t>
            </a:r>
          </a:p>
          <a:p>
            <a:pPr marL="339725" indent="-339725"/>
            <a:r>
              <a:rPr lang="en-US" dirty="0"/>
              <a:t>Table 1 must have the same number and type of columns that you are pulling from Table 2, for this to work.</a:t>
            </a:r>
          </a:p>
          <a:p>
            <a:pPr marL="514350" lvl="1" indent="0">
              <a:buNone/>
            </a:pPr>
            <a:endParaRPr lang="en-US" dirty="0"/>
          </a:p>
        </p:txBody>
      </p:sp>
      <p:sp>
        <p:nvSpPr>
          <p:cNvPr id="3" name="Title 2"/>
          <p:cNvSpPr>
            <a:spLocks noGrp="1"/>
          </p:cNvSpPr>
          <p:nvPr>
            <p:ph type="title"/>
          </p:nvPr>
        </p:nvSpPr>
        <p:spPr/>
        <p:txBody>
          <a:bodyPr/>
          <a:lstStyle/>
          <a:p>
            <a:r>
              <a:rPr lang="en-US" dirty="0"/>
              <a:t>SQL Overview – INSERT</a:t>
            </a:r>
          </a:p>
        </p:txBody>
      </p:sp>
      <p:sp>
        <p:nvSpPr>
          <p:cNvPr id="4" name="Footer Placeholder 3">
            <a:extLst>
              <a:ext uri="{FF2B5EF4-FFF2-40B4-BE49-F238E27FC236}">
                <a16:creationId xmlns:a16="http://schemas.microsoft.com/office/drawing/2014/main" id="{F527624F-38E3-49CB-AFE0-8097EBFEFFA9}"/>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D6ADA23C-C675-4069-9B7B-28EF66A3272A}"/>
              </a:ext>
            </a:extLst>
          </p:cNvPr>
          <p:cNvSpPr>
            <a:spLocks noGrp="1"/>
          </p:cNvSpPr>
          <p:nvPr>
            <p:ph type="sldNum" sz="quarter" idx="12"/>
          </p:nvPr>
        </p:nvSpPr>
        <p:spPr/>
        <p:txBody>
          <a:bodyPr/>
          <a:lstStyle/>
          <a:p>
            <a:fld id="{B2FED1A7-FB98-43FD-AA3D-E7C3EC56B298}" type="slidenum">
              <a:rPr lang="en-US" smtClean="0"/>
              <a:t>27</a:t>
            </a:fld>
            <a:endParaRPr lang="en-US"/>
          </a:p>
        </p:txBody>
      </p:sp>
    </p:spTree>
    <p:extLst>
      <p:ext uri="{BB962C8B-B14F-4D97-AF65-F5344CB8AC3E}">
        <p14:creationId xmlns:p14="http://schemas.microsoft.com/office/powerpoint/2010/main" val="2415237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500" y="1981200"/>
            <a:ext cx="11049000" cy="3124200"/>
          </a:xfrm>
        </p:spPr>
        <p:txBody>
          <a:bodyPr/>
          <a:lstStyle/>
          <a:p>
            <a:pPr marL="0" indent="0">
              <a:buNone/>
            </a:pPr>
            <a:r>
              <a:rPr lang="en-US" dirty="0"/>
              <a:t>Insert a new employee into the Employee table:</a:t>
            </a:r>
            <a:br>
              <a:rPr lang="en-US" dirty="0"/>
            </a:br>
            <a:br>
              <a:rPr lang="en-US" dirty="0"/>
            </a:br>
            <a:r>
              <a:rPr lang="en-US" dirty="0">
                <a:latin typeface="Source Code Pro" panose="020B0509030403020204" pitchFamily="49" charset="0"/>
                <a:ea typeface="Source Code Pro" panose="020B0509030403020204" pitchFamily="49" charset="0"/>
              </a:rPr>
              <a:t>INSERT INTO Employee(</a:t>
            </a:r>
            <a:r>
              <a:rPr lang="en-US" dirty="0" err="1">
                <a:latin typeface="Source Code Pro" panose="020B0509030403020204" pitchFamily="49" charset="0"/>
                <a:ea typeface="Source Code Pro" panose="020B0509030403020204" pitchFamily="49" charset="0"/>
              </a:rPr>
              <a:t>Emp_ID,Emp_Name,Department</a:t>
            </a:r>
            <a:r>
              <a:rPr lang="en-US" dirty="0">
                <a:latin typeface="Source Code Pro" panose="020B0509030403020204" pitchFamily="49" charset="0"/>
                <a:ea typeface="Source Code Pro" panose="020B0509030403020204" pitchFamily="49" charset="0"/>
              </a:rPr>
              <a:t>)</a:t>
            </a:r>
            <a:br>
              <a:rPr lang="en-US" dirty="0">
                <a:latin typeface="Source Code Pro" panose="020B0509030403020204" pitchFamily="49" charset="0"/>
                <a:ea typeface="Source Code Pro" panose="020B0509030403020204" pitchFamily="49" charset="0"/>
              </a:rPr>
            </a:br>
            <a:r>
              <a:rPr lang="en-US" dirty="0">
                <a:latin typeface="Source Code Pro" panose="020B0509030403020204" pitchFamily="49" charset="0"/>
                <a:ea typeface="Source Code Pro" panose="020B0509030403020204" pitchFamily="49" charset="0"/>
              </a:rPr>
              <a:t>  VALUES (52,'Jacob </a:t>
            </a:r>
            <a:r>
              <a:rPr lang="en-US" dirty="0" err="1">
                <a:latin typeface="Source Code Pro" panose="020B0509030403020204" pitchFamily="49" charset="0"/>
                <a:ea typeface="Source Code Pro" panose="020B0509030403020204" pitchFamily="49" charset="0"/>
              </a:rPr>
              <a:t>Marley','IT</a:t>
            </a:r>
            <a:r>
              <a:rPr lang="en-US" dirty="0">
                <a:latin typeface="Source Code Pro" panose="020B0509030403020204" pitchFamily="49" charset="0"/>
                <a:ea typeface="Source Code Pro" panose="020B0509030403020204" pitchFamily="49" charset="0"/>
              </a:rPr>
              <a:t>')</a:t>
            </a:r>
          </a:p>
        </p:txBody>
      </p:sp>
      <p:sp>
        <p:nvSpPr>
          <p:cNvPr id="3" name="Title 2"/>
          <p:cNvSpPr>
            <a:spLocks noGrp="1"/>
          </p:cNvSpPr>
          <p:nvPr>
            <p:ph type="title"/>
          </p:nvPr>
        </p:nvSpPr>
        <p:spPr/>
        <p:txBody>
          <a:bodyPr/>
          <a:lstStyle/>
          <a:p>
            <a:r>
              <a:rPr lang="en-US" dirty="0"/>
              <a:t>SQL Overview – INSERT (examples)</a:t>
            </a:r>
          </a:p>
        </p:txBody>
      </p:sp>
      <p:sp>
        <p:nvSpPr>
          <p:cNvPr id="4" name="Footer Placeholder 3">
            <a:extLst>
              <a:ext uri="{FF2B5EF4-FFF2-40B4-BE49-F238E27FC236}">
                <a16:creationId xmlns:a16="http://schemas.microsoft.com/office/drawing/2014/main" id="{4D6F8AA0-B601-44BF-8763-897D0D2C81FF}"/>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D6C8765C-E93A-429B-9167-6EBDB78CA75B}"/>
              </a:ext>
            </a:extLst>
          </p:cNvPr>
          <p:cNvSpPr>
            <a:spLocks noGrp="1"/>
          </p:cNvSpPr>
          <p:nvPr>
            <p:ph type="sldNum" sz="quarter" idx="12"/>
          </p:nvPr>
        </p:nvSpPr>
        <p:spPr/>
        <p:txBody>
          <a:bodyPr/>
          <a:lstStyle/>
          <a:p>
            <a:fld id="{B2FED1A7-FB98-43FD-AA3D-E7C3EC56B298}" type="slidenum">
              <a:rPr lang="en-US" smtClean="0"/>
              <a:t>28</a:t>
            </a:fld>
            <a:endParaRPr lang="en-US"/>
          </a:p>
        </p:txBody>
      </p:sp>
    </p:spTree>
    <p:extLst>
      <p:ext uri="{BB962C8B-B14F-4D97-AF65-F5344CB8AC3E}">
        <p14:creationId xmlns:p14="http://schemas.microsoft.com/office/powerpoint/2010/main" val="857114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752600"/>
            <a:ext cx="8991600" cy="3352800"/>
          </a:xfrm>
        </p:spPr>
        <p:txBody>
          <a:bodyPr/>
          <a:lstStyle/>
          <a:p>
            <a:pPr marL="0" indent="0">
              <a:buNone/>
            </a:pPr>
            <a:r>
              <a:rPr lang="en-US" dirty="0"/>
              <a:t>Insert employees that are in IT into a different table:</a:t>
            </a:r>
            <a:br>
              <a:rPr lang="en-US" dirty="0"/>
            </a:br>
            <a:br>
              <a:rPr lang="en-US" dirty="0"/>
            </a:br>
            <a:r>
              <a:rPr lang="en-US" dirty="0">
                <a:latin typeface="Source Code Pro" panose="020B0509030403020204" pitchFamily="49" charset="0"/>
                <a:ea typeface="Source Code Pro" panose="020B0509030403020204" pitchFamily="49" charset="0"/>
              </a:rPr>
              <a:t>INSERT INTO </a:t>
            </a:r>
            <a:r>
              <a:rPr lang="en-US" dirty="0" err="1">
                <a:latin typeface="Source Code Pro" panose="020B0509030403020204" pitchFamily="49" charset="0"/>
                <a:ea typeface="Source Code Pro" panose="020B0509030403020204" pitchFamily="49" charset="0"/>
              </a:rPr>
              <a:t>Employee_IT</a:t>
            </a:r>
            <a:br>
              <a:rPr lang="en-US" dirty="0">
                <a:latin typeface="Source Code Pro" panose="020B0509030403020204" pitchFamily="49" charset="0"/>
                <a:ea typeface="Source Code Pro" panose="020B0509030403020204" pitchFamily="49" charset="0"/>
              </a:rPr>
            </a:br>
            <a:r>
              <a:rPr lang="en-US" dirty="0">
                <a:latin typeface="Source Code Pro" panose="020B0509030403020204" pitchFamily="49" charset="0"/>
                <a:ea typeface="Source Code Pro" panose="020B0509030403020204" pitchFamily="49" charset="0"/>
              </a:rPr>
              <a:t>  SELECT * FROM Employee</a:t>
            </a:r>
            <a:br>
              <a:rPr lang="en-US" dirty="0">
                <a:latin typeface="Source Code Pro" panose="020B0509030403020204" pitchFamily="49" charset="0"/>
                <a:ea typeface="Source Code Pro" panose="020B0509030403020204" pitchFamily="49" charset="0"/>
              </a:rPr>
            </a:br>
            <a:r>
              <a:rPr lang="en-US" dirty="0">
                <a:latin typeface="Source Code Pro" panose="020B0509030403020204" pitchFamily="49" charset="0"/>
                <a:ea typeface="Source Code Pro" panose="020B0509030403020204" pitchFamily="49" charset="0"/>
              </a:rPr>
              <a:t>    WHERE Department = 'IT'</a:t>
            </a:r>
          </a:p>
        </p:txBody>
      </p:sp>
      <p:sp>
        <p:nvSpPr>
          <p:cNvPr id="3" name="Title 2"/>
          <p:cNvSpPr>
            <a:spLocks noGrp="1"/>
          </p:cNvSpPr>
          <p:nvPr>
            <p:ph type="title"/>
          </p:nvPr>
        </p:nvSpPr>
        <p:spPr/>
        <p:txBody>
          <a:bodyPr/>
          <a:lstStyle/>
          <a:p>
            <a:r>
              <a:rPr lang="en-US" dirty="0"/>
              <a:t>SQL Overview – INSERT (examples)</a:t>
            </a:r>
          </a:p>
        </p:txBody>
      </p:sp>
      <p:sp>
        <p:nvSpPr>
          <p:cNvPr id="4" name="Footer Placeholder 3">
            <a:extLst>
              <a:ext uri="{FF2B5EF4-FFF2-40B4-BE49-F238E27FC236}">
                <a16:creationId xmlns:a16="http://schemas.microsoft.com/office/drawing/2014/main" id="{848AD306-EB15-4AEA-9EF9-24C136F05ED9}"/>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AB04CCFA-6BBA-45AB-A2A3-3CC2F91DE6C3}"/>
              </a:ext>
            </a:extLst>
          </p:cNvPr>
          <p:cNvSpPr>
            <a:spLocks noGrp="1"/>
          </p:cNvSpPr>
          <p:nvPr>
            <p:ph type="sldNum" sz="quarter" idx="12"/>
          </p:nvPr>
        </p:nvSpPr>
        <p:spPr/>
        <p:txBody>
          <a:bodyPr/>
          <a:lstStyle/>
          <a:p>
            <a:fld id="{B2FED1A7-FB98-43FD-AA3D-E7C3EC56B298}" type="slidenum">
              <a:rPr lang="en-US" smtClean="0"/>
              <a:t>29</a:t>
            </a:fld>
            <a:endParaRPr lang="en-US"/>
          </a:p>
        </p:txBody>
      </p:sp>
    </p:spTree>
    <p:extLst>
      <p:ext uri="{BB962C8B-B14F-4D97-AF65-F5344CB8AC3E}">
        <p14:creationId xmlns:p14="http://schemas.microsoft.com/office/powerpoint/2010/main" val="3250191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752600"/>
            <a:ext cx="10058400" cy="3733800"/>
          </a:xfrm>
        </p:spPr>
        <p:txBody>
          <a:bodyPr/>
          <a:lstStyle/>
          <a:p>
            <a:r>
              <a:rPr lang="en-US" dirty="0"/>
              <a:t>Db2, or IBM Database 2, is a relational database management system (RDBMS) that was initially released by IBM in the early 1980’s</a:t>
            </a:r>
          </a:p>
          <a:p>
            <a:endParaRPr lang="en-US" sz="1800" dirty="0"/>
          </a:p>
          <a:p>
            <a:r>
              <a:rPr lang="en-US" dirty="0"/>
              <a:t>It is the most prolific software for database management in the world although an older product, IMS, or Information Management System, a hierarchical database management system, may be even more prolific!</a:t>
            </a:r>
          </a:p>
        </p:txBody>
      </p:sp>
      <p:sp>
        <p:nvSpPr>
          <p:cNvPr id="3" name="Title 2"/>
          <p:cNvSpPr>
            <a:spLocks noGrp="1"/>
          </p:cNvSpPr>
          <p:nvPr>
            <p:ph type="title"/>
          </p:nvPr>
        </p:nvSpPr>
        <p:spPr/>
        <p:txBody>
          <a:bodyPr/>
          <a:lstStyle/>
          <a:p>
            <a:r>
              <a:rPr lang="en-US" dirty="0"/>
              <a:t>What is Db2?</a:t>
            </a:r>
          </a:p>
        </p:txBody>
      </p:sp>
      <p:sp>
        <p:nvSpPr>
          <p:cNvPr id="4" name="Footer Placeholder 3">
            <a:extLst>
              <a:ext uri="{FF2B5EF4-FFF2-40B4-BE49-F238E27FC236}">
                <a16:creationId xmlns:a16="http://schemas.microsoft.com/office/drawing/2014/main" id="{5D4E26E4-1FBA-4639-8A57-C2E751C93CD9}"/>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93A53D4-1BB3-4D33-965A-78222F559505}"/>
              </a:ext>
            </a:extLst>
          </p:cNvPr>
          <p:cNvSpPr>
            <a:spLocks noGrp="1"/>
          </p:cNvSpPr>
          <p:nvPr>
            <p:ph type="sldNum" sz="quarter" idx="12"/>
          </p:nvPr>
        </p:nvSpPr>
        <p:spPr/>
        <p:txBody>
          <a:bodyPr/>
          <a:lstStyle/>
          <a:p>
            <a:fld id="{B2FED1A7-FB98-43FD-AA3D-E7C3EC56B298}" type="slidenum">
              <a:rPr lang="en-US" smtClean="0"/>
              <a:t>3</a:t>
            </a:fld>
            <a:endParaRPr lang="en-US"/>
          </a:p>
        </p:txBody>
      </p:sp>
    </p:spTree>
    <p:extLst>
      <p:ext uri="{BB962C8B-B14F-4D97-AF65-F5344CB8AC3E}">
        <p14:creationId xmlns:p14="http://schemas.microsoft.com/office/powerpoint/2010/main" val="2634543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5892" y="1752600"/>
            <a:ext cx="9677400" cy="3200400"/>
          </a:xfrm>
        </p:spPr>
        <p:txBody>
          <a:bodyPr>
            <a:normAutofit/>
          </a:bodyPr>
          <a:lstStyle/>
          <a:p>
            <a:pPr marL="0" indent="0">
              <a:buNone/>
            </a:pPr>
            <a:r>
              <a:rPr lang="en-US" dirty="0"/>
              <a:t>The UPDATE statement is used to change the values of one or more columns in a table:</a:t>
            </a:r>
            <a:br>
              <a:rPr lang="en-US" dirty="0"/>
            </a:br>
            <a:br>
              <a:rPr lang="en-US" dirty="0"/>
            </a:br>
            <a:r>
              <a:rPr lang="en-US" dirty="0">
                <a:latin typeface="Source Code Pro" panose="020B0509030403020204" pitchFamily="49" charset="0"/>
                <a:ea typeface="Source Code Pro" panose="020B0509030403020204" pitchFamily="49" charset="0"/>
              </a:rPr>
              <a:t>UPDATE </a:t>
            </a:r>
            <a:r>
              <a:rPr lang="en-US" i="1" dirty="0" err="1">
                <a:latin typeface="Source Code Pro" panose="020B0509030403020204" pitchFamily="49" charset="0"/>
                <a:ea typeface="Source Code Pro" panose="020B0509030403020204" pitchFamily="49" charset="0"/>
              </a:rPr>
              <a:t>table_name</a:t>
            </a:r>
            <a:br>
              <a:rPr lang="en-US" i="1" dirty="0">
                <a:latin typeface="Source Code Pro" panose="020B0509030403020204" pitchFamily="49" charset="0"/>
                <a:ea typeface="Source Code Pro" panose="020B0509030403020204" pitchFamily="49" charset="0"/>
              </a:rPr>
            </a:br>
            <a:r>
              <a:rPr lang="en-US" i="1" dirty="0">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SET </a:t>
            </a:r>
            <a:r>
              <a:rPr lang="en-US" i="1" dirty="0" err="1">
                <a:latin typeface="Source Code Pro" panose="020B0509030403020204" pitchFamily="49" charset="0"/>
                <a:ea typeface="Source Code Pro" panose="020B0509030403020204" pitchFamily="49" charset="0"/>
              </a:rPr>
              <a:t>field_list</a:t>
            </a:r>
            <a:br>
              <a:rPr lang="en-US" i="1" dirty="0">
                <a:latin typeface="Source Code Pro" panose="020B0509030403020204" pitchFamily="49" charset="0"/>
                <a:ea typeface="Source Code Pro" panose="020B0509030403020204" pitchFamily="49" charset="0"/>
              </a:rPr>
            </a:br>
            <a:r>
              <a:rPr lang="en-US" i="1" dirty="0">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WHERE </a:t>
            </a:r>
            <a:r>
              <a:rPr lang="en-US" i="1" dirty="0">
                <a:latin typeface="Source Code Pro" panose="020B0509030403020204" pitchFamily="49" charset="0"/>
                <a:ea typeface="Source Code Pro" panose="020B0509030403020204" pitchFamily="49" charset="0"/>
              </a:rPr>
              <a:t>condition</a:t>
            </a:r>
            <a:r>
              <a:rPr lang="en-US" dirty="0">
                <a:latin typeface="Source Code Pro" panose="020B0509030403020204" pitchFamily="49" charset="0"/>
                <a:ea typeface="Source Code Pro" panose="020B0509030403020204" pitchFamily="49" charset="0"/>
              </a:rPr>
              <a:t> </a:t>
            </a:r>
          </a:p>
        </p:txBody>
      </p:sp>
      <p:sp>
        <p:nvSpPr>
          <p:cNvPr id="3" name="Title 2"/>
          <p:cNvSpPr>
            <a:spLocks noGrp="1"/>
          </p:cNvSpPr>
          <p:nvPr>
            <p:ph type="title"/>
          </p:nvPr>
        </p:nvSpPr>
        <p:spPr/>
        <p:txBody>
          <a:bodyPr/>
          <a:lstStyle/>
          <a:p>
            <a:r>
              <a:rPr lang="en-US" dirty="0"/>
              <a:t>SQL Overview – UPDATE</a:t>
            </a:r>
          </a:p>
        </p:txBody>
      </p:sp>
      <p:sp>
        <p:nvSpPr>
          <p:cNvPr id="4" name="Footer Placeholder 3">
            <a:extLst>
              <a:ext uri="{FF2B5EF4-FFF2-40B4-BE49-F238E27FC236}">
                <a16:creationId xmlns:a16="http://schemas.microsoft.com/office/drawing/2014/main" id="{253266B0-7733-4A68-823F-79A995B641B1}"/>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F716DCCB-3D02-4DB3-945B-5F4E18480F3E}"/>
              </a:ext>
            </a:extLst>
          </p:cNvPr>
          <p:cNvSpPr>
            <a:spLocks noGrp="1"/>
          </p:cNvSpPr>
          <p:nvPr>
            <p:ph type="sldNum" sz="quarter" idx="12"/>
          </p:nvPr>
        </p:nvSpPr>
        <p:spPr/>
        <p:txBody>
          <a:bodyPr/>
          <a:lstStyle/>
          <a:p>
            <a:fld id="{B2FED1A7-FB98-43FD-AA3D-E7C3EC56B298}" type="slidenum">
              <a:rPr lang="en-US" smtClean="0"/>
              <a:t>30</a:t>
            </a:fld>
            <a:endParaRPr lang="en-US"/>
          </a:p>
        </p:txBody>
      </p:sp>
    </p:spTree>
    <p:extLst>
      <p:ext uri="{BB962C8B-B14F-4D97-AF65-F5344CB8AC3E}">
        <p14:creationId xmlns:p14="http://schemas.microsoft.com/office/powerpoint/2010/main" val="252089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905000"/>
            <a:ext cx="10464800" cy="3200400"/>
          </a:xfrm>
        </p:spPr>
        <p:txBody>
          <a:bodyPr>
            <a:normAutofit/>
          </a:bodyPr>
          <a:lstStyle/>
          <a:p>
            <a:pPr marL="0" indent="0">
              <a:buNone/>
            </a:pPr>
            <a:r>
              <a:rPr lang="en-US" dirty="0"/>
              <a:t>Use the SET keyword to change a field to a new value:</a:t>
            </a:r>
            <a:br>
              <a:rPr lang="en-US" dirty="0"/>
            </a:br>
            <a:br>
              <a:rPr lang="en-US" dirty="0"/>
            </a:br>
            <a:r>
              <a:rPr lang="en-US" dirty="0">
                <a:latin typeface="Source Code Pro" panose="020B0509030403020204" pitchFamily="49" charset="0"/>
                <a:ea typeface="Source Code Pro" panose="020B0509030403020204" pitchFamily="49" charset="0"/>
              </a:rPr>
              <a:t>UPDATE </a:t>
            </a:r>
            <a:r>
              <a:rPr lang="en-US" i="1" dirty="0" err="1">
                <a:latin typeface="Source Code Pro" panose="020B0509030403020204" pitchFamily="49" charset="0"/>
                <a:ea typeface="Source Code Pro" panose="020B0509030403020204" pitchFamily="49" charset="0"/>
              </a:rPr>
              <a:t>table_name</a:t>
            </a:r>
            <a:br>
              <a:rPr lang="en-US" i="1" dirty="0">
                <a:latin typeface="Source Code Pro" panose="020B0509030403020204" pitchFamily="49" charset="0"/>
                <a:ea typeface="Source Code Pro" panose="020B0509030403020204" pitchFamily="49" charset="0"/>
              </a:rPr>
            </a:br>
            <a:r>
              <a:rPr lang="en-US" i="1" dirty="0">
                <a:latin typeface="Source Code Pro" panose="020B0509030403020204" pitchFamily="49" charset="0"/>
                <a:ea typeface="Source Code Pro" panose="020B0509030403020204" pitchFamily="49" charset="0"/>
              </a:rPr>
              <a:t>   </a:t>
            </a:r>
            <a:r>
              <a:rPr lang="en-US" b="1" dirty="0">
                <a:latin typeface="Source Code Pro" panose="020B0509030403020204" pitchFamily="49" charset="0"/>
                <a:ea typeface="Source Code Pro" panose="020B0509030403020204" pitchFamily="49" charset="0"/>
              </a:rPr>
              <a:t>SET </a:t>
            </a:r>
            <a:r>
              <a:rPr lang="en-US" b="1" i="1" dirty="0" err="1">
                <a:latin typeface="Source Code Pro" panose="020B0509030403020204" pitchFamily="49" charset="0"/>
                <a:ea typeface="Source Code Pro" panose="020B0509030403020204" pitchFamily="49" charset="0"/>
              </a:rPr>
              <a:t>field_list</a:t>
            </a:r>
            <a:br>
              <a:rPr lang="en-US" i="1" dirty="0">
                <a:latin typeface="Source Code Pro" panose="020B0509030403020204" pitchFamily="49" charset="0"/>
                <a:ea typeface="Source Code Pro" panose="020B0509030403020204" pitchFamily="49" charset="0"/>
              </a:rPr>
            </a:br>
            <a:r>
              <a:rPr lang="en-US" i="1" dirty="0">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WHERE </a:t>
            </a:r>
            <a:r>
              <a:rPr lang="en-US" i="1" dirty="0">
                <a:latin typeface="Source Code Pro" panose="020B0509030403020204" pitchFamily="49" charset="0"/>
                <a:ea typeface="Source Code Pro" panose="020B0509030403020204" pitchFamily="49" charset="0"/>
              </a:rPr>
              <a:t>condition</a:t>
            </a:r>
            <a:r>
              <a:rPr lang="en-US" dirty="0">
                <a:latin typeface="Source Code Pro" panose="020B0509030403020204" pitchFamily="49" charset="0"/>
                <a:ea typeface="Source Code Pro" panose="020B0509030403020204" pitchFamily="49" charset="0"/>
              </a:rPr>
              <a:t> </a:t>
            </a:r>
            <a:endParaRPr lang="en-US" dirty="0"/>
          </a:p>
        </p:txBody>
      </p:sp>
      <p:sp>
        <p:nvSpPr>
          <p:cNvPr id="3" name="Title 2"/>
          <p:cNvSpPr>
            <a:spLocks noGrp="1"/>
          </p:cNvSpPr>
          <p:nvPr>
            <p:ph type="title"/>
          </p:nvPr>
        </p:nvSpPr>
        <p:spPr/>
        <p:txBody>
          <a:bodyPr/>
          <a:lstStyle/>
          <a:p>
            <a:r>
              <a:rPr lang="en-US" dirty="0"/>
              <a:t>SQL Overview – UPDATE</a:t>
            </a:r>
          </a:p>
        </p:txBody>
      </p:sp>
      <p:sp>
        <p:nvSpPr>
          <p:cNvPr id="4" name="Footer Placeholder 3">
            <a:extLst>
              <a:ext uri="{FF2B5EF4-FFF2-40B4-BE49-F238E27FC236}">
                <a16:creationId xmlns:a16="http://schemas.microsoft.com/office/drawing/2014/main" id="{7EF0FB51-943B-40E3-AE38-528B9DF6844E}"/>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B98B46C3-1C22-4013-8C2E-6001BF4C2160}"/>
              </a:ext>
            </a:extLst>
          </p:cNvPr>
          <p:cNvSpPr>
            <a:spLocks noGrp="1"/>
          </p:cNvSpPr>
          <p:nvPr>
            <p:ph type="sldNum" sz="quarter" idx="12"/>
          </p:nvPr>
        </p:nvSpPr>
        <p:spPr/>
        <p:txBody>
          <a:bodyPr/>
          <a:lstStyle/>
          <a:p>
            <a:fld id="{B2FED1A7-FB98-43FD-AA3D-E7C3EC56B298}" type="slidenum">
              <a:rPr lang="en-US" smtClean="0"/>
              <a:t>31</a:t>
            </a:fld>
            <a:endParaRPr lang="en-US"/>
          </a:p>
        </p:txBody>
      </p:sp>
    </p:spTree>
    <p:extLst>
      <p:ext uri="{BB962C8B-B14F-4D97-AF65-F5344CB8AC3E}">
        <p14:creationId xmlns:p14="http://schemas.microsoft.com/office/powerpoint/2010/main" val="3233828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828800"/>
            <a:ext cx="9448800" cy="3200400"/>
          </a:xfrm>
        </p:spPr>
        <p:txBody>
          <a:bodyPr>
            <a:normAutofit/>
          </a:bodyPr>
          <a:lstStyle/>
          <a:p>
            <a:pPr marL="0" indent="0">
              <a:buNone/>
            </a:pPr>
            <a:r>
              <a:rPr lang="en-US" dirty="0"/>
              <a:t>You </a:t>
            </a:r>
            <a:r>
              <a:rPr lang="en-US" b="1" dirty="0"/>
              <a:t>need</a:t>
            </a:r>
            <a:r>
              <a:rPr lang="en-US" dirty="0"/>
              <a:t> to specify a condition that will select which rows to update, which is done with a WHERE clause:</a:t>
            </a:r>
            <a:br>
              <a:rPr lang="en-US" dirty="0"/>
            </a:br>
            <a:br>
              <a:rPr lang="en-US" dirty="0"/>
            </a:br>
            <a:r>
              <a:rPr lang="en-US" dirty="0">
                <a:latin typeface="Source Code Pro" panose="020B0509030403020204" pitchFamily="49" charset="0"/>
                <a:ea typeface="Source Code Pro" panose="020B0509030403020204" pitchFamily="49" charset="0"/>
              </a:rPr>
              <a:t>UPDATE </a:t>
            </a:r>
            <a:r>
              <a:rPr lang="en-US" i="1" dirty="0" err="1">
                <a:latin typeface="Source Code Pro" panose="020B0509030403020204" pitchFamily="49" charset="0"/>
                <a:ea typeface="Source Code Pro" panose="020B0509030403020204" pitchFamily="49" charset="0"/>
              </a:rPr>
              <a:t>table_name</a:t>
            </a:r>
            <a:br>
              <a:rPr lang="en-US" i="1" dirty="0">
                <a:latin typeface="Source Code Pro" panose="020B0509030403020204" pitchFamily="49" charset="0"/>
                <a:ea typeface="Source Code Pro" panose="020B0509030403020204" pitchFamily="49" charset="0"/>
              </a:rPr>
            </a:br>
            <a:r>
              <a:rPr lang="en-US" i="1" dirty="0">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SET </a:t>
            </a:r>
            <a:r>
              <a:rPr lang="en-US" i="1" dirty="0" err="1">
                <a:latin typeface="Source Code Pro" panose="020B0509030403020204" pitchFamily="49" charset="0"/>
                <a:ea typeface="Source Code Pro" panose="020B0509030403020204" pitchFamily="49" charset="0"/>
              </a:rPr>
              <a:t>field_list</a:t>
            </a:r>
            <a:br>
              <a:rPr lang="en-US" i="1" dirty="0">
                <a:latin typeface="Source Code Pro" panose="020B0509030403020204" pitchFamily="49" charset="0"/>
                <a:ea typeface="Source Code Pro" panose="020B0509030403020204" pitchFamily="49" charset="0"/>
              </a:rPr>
            </a:br>
            <a:r>
              <a:rPr lang="en-US" b="1" i="1" dirty="0">
                <a:latin typeface="Source Code Pro" panose="020B0509030403020204" pitchFamily="49" charset="0"/>
                <a:ea typeface="Source Code Pro" panose="020B0509030403020204" pitchFamily="49" charset="0"/>
              </a:rPr>
              <a:t>  </a:t>
            </a:r>
            <a:r>
              <a:rPr lang="en-US" b="1" dirty="0">
                <a:latin typeface="Source Code Pro" panose="020B0509030403020204" pitchFamily="49" charset="0"/>
                <a:ea typeface="Source Code Pro" panose="020B0509030403020204" pitchFamily="49" charset="0"/>
              </a:rPr>
              <a:t>WHERE </a:t>
            </a:r>
            <a:r>
              <a:rPr lang="en-US" b="1" i="1" dirty="0">
                <a:latin typeface="Source Code Pro" panose="020B0509030403020204" pitchFamily="49" charset="0"/>
                <a:ea typeface="Source Code Pro" panose="020B0509030403020204" pitchFamily="49" charset="0"/>
              </a:rPr>
              <a:t>condition</a:t>
            </a:r>
            <a:r>
              <a:rPr lang="en-US" b="1" dirty="0">
                <a:latin typeface="Source Code Pro" panose="020B0509030403020204" pitchFamily="49" charset="0"/>
                <a:ea typeface="Source Code Pro" panose="020B0509030403020204" pitchFamily="49" charset="0"/>
              </a:rPr>
              <a:t> </a:t>
            </a:r>
            <a:endParaRPr lang="en-US" b="1" dirty="0"/>
          </a:p>
        </p:txBody>
      </p:sp>
      <p:sp>
        <p:nvSpPr>
          <p:cNvPr id="3" name="Title 2"/>
          <p:cNvSpPr>
            <a:spLocks noGrp="1"/>
          </p:cNvSpPr>
          <p:nvPr>
            <p:ph type="title"/>
          </p:nvPr>
        </p:nvSpPr>
        <p:spPr/>
        <p:txBody>
          <a:bodyPr/>
          <a:lstStyle/>
          <a:p>
            <a:r>
              <a:rPr lang="en-US" dirty="0"/>
              <a:t>SQL Overview – UPDATE</a:t>
            </a:r>
          </a:p>
        </p:txBody>
      </p:sp>
      <p:sp>
        <p:nvSpPr>
          <p:cNvPr id="4" name="Footer Placeholder 3">
            <a:extLst>
              <a:ext uri="{FF2B5EF4-FFF2-40B4-BE49-F238E27FC236}">
                <a16:creationId xmlns:a16="http://schemas.microsoft.com/office/drawing/2014/main" id="{DC791343-426A-4EFE-BF8D-FF62191ADD5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847816CC-5207-4840-A97C-F86A7278C957}"/>
              </a:ext>
            </a:extLst>
          </p:cNvPr>
          <p:cNvSpPr>
            <a:spLocks noGrp="1"/>
          </p:cNvSpPr>
          <p:nvPr>
            <p:ph type="sldNum" sz="quarter" idx="12"/>
          </p:nvPr>
        </p:nvSpPr>
        <p:spPr/>
        <p:txBody>
          <a:bodyPr/>
          <a:lstStyle/>
          <a:p>
            <a:fld id="{B2FED1A7-FB98-43FD-AA3D-E7C3EC56B298}" type="slidenum">
              <a:rPr lang="en-US" smtClean="0"/>
              <a:t>32</a:t>
            </a:fld>
            <a:endParaRPr lang="en-US"/>
          </a:p>
        </p:txBody>
      </p:sp>
    </p:spTree>
    <p:extLst>
      <p:ext uri="{BB962C8B-B14F-4D97-AF65-F5344CB8AC3E}">
        <p14:creationId xmlns:p14="http://schemas.microsoft.com/office/powerpoint/2010/main" val="976779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7229" y="1943100"/>
            <a:ext cx="10058400" cy="2819400"/>
          </a:xfrm>
        </p:spPr>
        <p:txBody>
          <a:bodyPr/>
          <a:lstStyle/>
          <a:p>
            <a:pPr marL="0" indent="0">
              <a:buNone/>
            </a:pPr>
            <a:r>
              <a:rPr lang="en-US" dirty="0"/>
              <a:t>Update the salary of all employees in the IT department:</a:t>
            </a:r>
            <a:br>
              <a:rPr lang="en-US" dirty="0"/>
            </a:br>
            <a:br>
              <a:rPr lang="en-US" dirty="0"/>
            </a:br>
            <a:r>
              <a:rPr lang="en-US" dirty="0">
                <a:latin typeface="Source Code Pro" panose="020B0509030403020204" pitchFamily="49" charset="0"/>
                <a:ea typeface="Source Code Pro" panose="020B0509030403020204" pitchFamily="49" charset="0"/>
              </a:rPr>
              <a:t>UPDATE EMPLOYEE</a:t>
            </a:r>
            <a:br>
              <a:rPr lang="en-US" dirty="0">
                <a:latin typeface="Source Code Pro" panose="020B0509030403020204" pitchFamily="49" charset="0"/>
                <a:ea typeface="Source Code Pro" panose="020B0509030403020204" pitchFamily="49" charset="0"/>
              </a:rPr>
            </a:br>
            <a:r>
              <a:rPr lang="en-US" dirty="0">
                <a:latin typeface="Source Code Pro" panose="020B0509030403020204" pitchFamily="49" charset="0"/>
                <a:ea typeface="Source Code Pro" panose="020B0509030403020204" pitchFamily="49" charset="0"/>
              </a:rPr>
              <a:t>   SET SALARY = SALARY + (SALARY * .10)</a:t>
            </a:r>
            <a:br>
              <a:rPr lang="en-US" dirty="0">
                <a:latin typeface="Source Code Pro" panose="020B0509030403020204" pitchFamily="49" charset="0"/>
                <a:ea typeface="Source Code Pro" panose="020B0509030403020204" pitchFamily="49" charset="0"/>
              </a:rPr>
            </a:br>
            <a:r>
              <a:rPr lang="en-US" dirty="0">
                <a:latin typeface="Source Code Pro" panose="020B0509030403020204" pitchFamily="49" charset="0"/>
                <a:ea typeface="Source Code Pro" panose="020B0509030403020204" pitchFamily="49" charset="0"/>
              </a:rPr>
              <a:t>   WHERE DEPT = 'IT'</a:t>
            </a:r>
          </a:p>
          <a:p>
            <a:pPr marL="0" indent="0">
              <a:buNone/>
            </a:pPr>
            <a:endParaRPr lang="en-US" dirty="0"/>
          </a:p>
        </p:txBody>
      </p:sp>
      <p:sp>
        <p:nvSpPr>
          <p:cNvPr id="3" name="Title 2"/>
          <p:cNvSpPr>
            <a:spLocks noGrp="1"/>
          </p:cNvSpPr>
          <p:nvPr>
            <p:ph type="title"/>
          </p:nvPr>
        </p:nvSpPr>
        <p:spPr/>
        <p:txBody>
          <a:bodyPr/>
          <a:lstStyle/>
          <a:p>
            <a:r>
              <a:rPr lang="en-US" dirty="0"/>
              <a:t>SQL Overview – UPDATE (examples)</a:t>
            </a:r>
          </a:p>
        </p:txBody>
      </p:sp>
      <p:sp>
        <p:nvSpPr>
          <p:cNvPr id="4" name="Footer Placeholder 3">
            <a:extLst>
              <a:ext uri="{FF2B5EF4-FFF2-40B4-BE49-F238E27FC236}">
                <a16:creationId xmlns:a16="http://schemas.microsoft.com/office/drawing/2014/main" id="{7F1E0C5A-AF97-42FB-B1CA-FBE1B89828F9}"/>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D039437-D14B-4986-A617-EF83D74794C4}"/>
              </a:ext>
            </a:extLst>
          </p:cNvPr>
          <p:cNvSpPr>
            <a:spLocks noGrp="1"/>
          </p:cNvSpPr>
          <p:nvPr>
            <p:ph type="sldNum" sz="quarter" idx="12"/>
          </p:nvPr>
        </p:nvSpPr>
        <p:spPr/>
        <p:txBody>
          <a:bodyPr/>
          <a:lstStyle/>
          <a:p>
            <a:fld id="{B2FED1A7-FB98-43FD-AA3D-E7C3EC56B298}" type="slidenum">
              <a:rPr lang="en-US" smtClean="0"/>
              <a:t>33</a:t>
            </a:fld>
            <a:endParaRPr lang="en-US"/>
          </a:p>
        </p:txBody>
      </p:sp>
    </p:spTree>
    <p:extLst>
      <p:ext uri="{BB962C8B-B14F-4D97-AF65-F5344CB8AC3E}">
        <p14:creationId xmlns:p14="http://schemas.microsoft.com/office/powerpoint/2010/main" val="1196579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10439400" cy="4648200"/>
          </a:xfrm>
        </p:spPr>
        <p:txBody>
          <a:bodyPr/>
          <a:lstStyle/>
          <a:p>
            <a:pPr marL="0" indent="0">
              <a:buNone/>
            </a:pPr>
            <a:r>
              <a:rPr lang="en-US" dirty="0"/>
              <a:t>Update the salary of all employees in the IT department that are managers:</a:t>
            </a:r>
            <a:br>
              <a:rPr lang="en-US" dirty="0"/>
            </a:br>
            <a:br>
              <a:rPr lang="en-US" dirty="0"/>
            </a:br>
            <a:r>
              <a:rPr lang="en-US" dirty="0">
                <a:latin typeface="Source Code Pro" panose="020B0509030403020204" pitchFamily="49" charset="0"/>
                <a:ea typeface="Source Code Pro" panose="020B0509030403020204" pitchFamily="49" charset="0"/>
              </a:rPr>
              <a:t>UPDATE EMPLOYEE</a:t>
            </a:r>
            <a:br>
              <a:rPr lang="en-US" dirty="0">
                <a:latin typeface="Source Code Pro" panose="020B0509030403020204" pitchFamily="49" charset="0"/>
                <a:ea typeface="Source Code Pro" panose="020B0509030403020204" pitchFamily="49" charset="0"/>
              </a:rPr>
            </a:br>
            <a:r>
              <a:rPr lang="en-US" dirty="0">
                <a:latin typeface="Source Code Pro" panose="020B0509030403020204" pitchFamily="49" charset="0"/>
                <a:ea typeface="Source Code Pro" panose="020B0509030403020204" pitchFamily="49" charset="0"/>
              </a:rPr>
              <a:t>  SET SALARY = SALARY + (SALARY * .20)</a:t>
            </a:r>
            <a:br>
              <a:rPr lang="en-US" dirty="0">
                <a:latin typeface="Source Code Pro" panose="020B0509030403020204" pitchFamily="49" charset="0"/>
                <a:ea typeface="Source Code Pro" panose="020B0509030403020204" pitchFamily="49" charset="0"/>
              </a:rPr>
            </a:br>
            <a:r>
              <a:rPr lang="en-US" dirty="0">
                <a:latin typeface="Source Code Pro" panose="020B0509030403020204" pitchFamily="49" charset="0"/>
                <a:ea typeface="Source Code Pro" panose="020B0509030403020204" pitchFamily="49" charset="0"/>
              </a:rPr>
              <a:t>  WHERE DEPT = 'IT' AND POSITION = 'MANAGER'</a:t>
            </a:r>
          </a:p>
          <a:p>
            <a:pPr marL="0" indent="0">
              <a:buNone/>
            </a:pPr>
            <a:endParaRPr lang="en-US" dirty="0"/>
          </a:p>
        </p:txBody>
      </p:sp>
      <p:sp>
        <p:nvSpPr>
          <p:cNvPr id="3" name="Title 2"/>
          <p:cNvSpPr>
            <a:spLocks noGrp="1"/>
          </p:cNvSpPr>
          <p:nvPr>
            <p:ph type="title"/>
          </p:nvPr>
        </p:nvSpPr>
        <p:spPr/>
        <p:txBody>
          <a:bodyPr/>
          <a:lstStyle/>
          <a:p>
            <a:r>
              <a:rPr lang="en-US" dirty="0"/>
              <a:t>SQL Overview – UPDATE (examples)</a:t>
            </a:r>
          </a:p>
        </p:txBody>
      </p:sp>
      <p:sp>
        <p:nvSpPr>
          <p:cNvPr id="4" name="Footer Placeholder 3">
            <a:extLst>
              <a:ext uri="{FF2B5EF4-FFF2-40B4-BE49-F238E27FC236}">
                <a16:creationId xmlns:a16="http://schemas.microsoft.com/office/drawing/2014/main" id="{389265C9-C0C4-44C1-9A74-651D7B9A7AA0}"/>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20CBC8E5-0654-4FA1-BB25-401FB651FB6B}"/>
              </a:ext>
            </a:extLst>
          </p:cNvPr>
          <p:cNvSpPr>
            <a:spLocks noGrp="1"/>
          </p:cNvSpPr>
          <p:nvPr>
            <p:ph type="sldNum" sz="quarter" idx="12"/>
          </p:nvPr>
        </p:nvSpPr>
        <p:spPr/>
        <p:txBody>
          <a:bodyPr/>
          <a:lstStyle/>
          <a:p>
            <a:fld id="{B2FED1A7-FB98-43FD-AA3D-E7C3EC56B298}" type="slidenum">
              <a:rPr lang="en-US" smtClean="0"/>
              <a:t>34</a:t>
            </a:fld>
            <a:endParaRPr lang="en-US"/>
          </a:p>
        </p:txBody>
      </p:sp>
    </p:spTree>
    <p:extLst>
      <p:ext uri="{BB962C8B-B14F-4D97-AF65-F5344CB8AC3E}">
        <p14:creationId xmlns:p14="http://schemas.microsoft.com/office/powerpoint/2010/main" val="1474252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133600"/>
            <a:ext cx="10439400" cy="3429000"/>
          </a:xfrm>
        </p:spPr>
        <p:txBody>
          <a:bodyPr/>
          <a:lstStyle/>
          <a:p>
            <a:pPr marL="0" indent="0">
              <a:buNone/>
            </a:pPr>
            <a:r>
              <a:rPr lang="en-US" dirty="0"/>
              <a:t>The DELETE statement can be used to delete rows from a table:</a:t>
            </a:r>
            <a:br>
              <a:rPr lang="en-US" dirty="0"/>
            </a:br>
            <a:br>
              <a:rPr lang="en-US" dirty="0"/>
            </a:br>
            <a:r>
              <a:rPr lang="en-US" dirty="0">
                <a:latin typeface="Source Code Pro" panose="020B0509030403020204" pitchFamily="49" charset="0"/>
                <a:ea typeface="Source Code Pro" panose="020B0509030403020204" pitchFamily="49" charset="0"/>
              </a:rPr>
              <a:t>DELETE FROM </a:t>
            </a:r>
            <a:r>
              <a:rPr lang="en-US" i="1" dirty="0" err="1">
                <a:latin typeface="Source Code Pro" panose="020B0509030403020204" pitchFamily="49" charset="0"/>
                <a:ea typeface="Source Code Pro" panose="020B0509030403020204" pitchFamily="49" charset="0"/>
              </a:rPr>
              <a:t>table_name</a:t>
            </a:r>
            <a:br>
              <a:rPr lang="en-US" i="1" dirty="0">
                <a:latin typeface="Source Code Pro" panose="020B0509030403020204" pitchFamily="49" charset="0"/>
                <a:ea typeface="Source Code Pro" panose="020B0509030403020204" pitchFamily="49" charset="0"/>
              </a:rPr>
            </a:br>
            <a:r>
              <a:rPr lang="en-US" i="1" dirty="0">
                <a:latin typeface="Source Code Pro" panose="020B0509030403020204" pitchFamily="49" charset="0"/>
                <a:ea typeface="Source Code Pro" panose="020B0509030403020204" pitchFamily="49" charset="0"/>
              </a:rPr>
              <a:t>  </a:t>
            </a:r>
            <a:r>
              <a:rPr lang="en-US" sz="2800" dirty="0">
                <a:latin typeface="Source Code Pro" panose="020B0509030403020204" pitchFamily="49" charset="0"/>
                <a:ea typeface="Source Code Pro" panose="020B0509030403020204" pitchFamily="49" charset="0"/>
              </a:rPr>
              <a:t>WHERE </a:t>
            </a:r>
            <a:r>
              <a:rPr lang="en-US" sz="2800" i="1" dirty="0">
                <a:latin typeface="Source Code Pro" panose="020B0509030403020204" pitchFamily="49" charset="0"/>
                <a:ea typeface="Source Code Pro" panose="020B0509030403020204" pitchFamily="49" charset="0"/>
              </a:rPr>
              <a:t>condition</a:t>
            </a:r>
            <a:endParaRPr lang="en-US" dirty="0">
              <a:solidFill>
                <a:schemeClr val="accent2"/>
              </a:solidFill>
              <a:latin typeface="Source Code Pro" panose="020B0509030403020204" pitchFamily="49" charset="0"/>
              <a:ea typeface="Source Code Pro" panose="020B0509030403020204" pitchFamily="49" charset="0"/>
            </a:endParaRPr>
          </a:p>
        </p:txBody>
      </p:sp>
      <p:sp>
        <p:nvSpPr>
          <p:cNvPr id="3" name="Title 2"/>
          <p:cNvSpPr>
            <a:spLocks noGrp="1"/>
          </p:cNvSpPr>
          <p:nvPr>
            <p:ph type="title"/>
          </p:nvPr>
        </p:nvSpPr>
        <p:spPr/>
        <p:txBody>
          <a:bodyPr/>
          <a:lstStyle/>
          <a:p>
            <a:r>
              <a:rPr lang="en-US" dirty="0"/>
              <a:t>SQL Overview – DELETE</a:t>
            </a:r>
          </a:p>
        </p:txBody>
      </p:sp>
      <p:sp>
        <p:nvSpPr>
          <p:cNvPr id="4" name="Footer Placeholder 3">
            <a:extLst>
              <a:ext uri="{FF2B5EF4-FFF2-40B4-BE49-F238E27FC236}">
                <a16:creationId xmlns:a16="http://schemas.microsoft.com/office/drawing/2014/main" id="{754166BD-7FF4-471B-B2A4-FBF1B1C93A7F}"/>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D0AA8755-526E-43E3-B5B0-E92DECE40E58}"/>
              </a:ext>
            </a:extLst>
          </p:cNvPr>
          <p:cNvSpPr>
            <a:spLocks noGrp="1"/>
          </p:cNvSpPr>
          <p:nvPr>
            <p:ph type="sldNum" sz="quarter" idx="12"/>
          </p:nvPr>
        </p:nvSpPr>
        <p:spPr/>
        <p:txBody>
          <a:bodyPr/>
          <a:lstStyle/>
          <a:p>
            <a:fld id="{B2FED1A7-FB98-43FD-AA3D-E7C3EC56B298}" type="slidenum">
              <a:rPr lang="en-US" smtClean="0"/>
              <a:t>35</a:t>
            </a:fld>
            <a:endParaRPr lang="en-US"/>
          </a:p>
        </p:txBody>
      </p:sp>
    </p:spTree>
    <p:extLst>
      <p:ext uri="{BB962C8B-B14F-4D97-AF65-F5344CB8AC3E}">
        <p14:creationId xmlns:p14="http://schemas.microsoft.com/office/powerpoint/2010/main" val="2387610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7700" y="1828800"/>
            <a:ext cx="9982200" cy="3352800"/>
          </a:xfrm>
        </p:spPr>
        <p:txBody>
          <a:bodyPr/>
          <a:lstStyle/>
          <a:p>
            <a:pPr marL="0" indent="0">
              <a:buNone/>
            </a:pPr>
            <a:r>
              <a:rPr lang="en-US" dirty="0"/>
              <a:t>You specify the table you want to delete from and the condition that indicates which rows you want to delete:</a:t>
            </a:r>
            <a:br>
              <a:rPr lang="en-US" dirty="0"/>
            </a:br>
            <a:br>
              <a:rPr lang="en-US" dirty="0"/>
            </a:br>
            <a:r>
              <a:rPr lang="en-US" sz="2800" dirty="0">
                <a:latin typeface="Source Code Pro" panose="020B0509030403020204" pitchFamily="49" charset="0"/>
                <a:ea typeface="Source Code Pro" panose="020B0509030403020204" pitchFamily="49" charset="0"/>
              </a:rPr>
              <a:t>DELETE FROM </a:t>
            </a:r>
            <a:r>
              <a:rPr lang="en-US" sz="2800" i="1" dirty="0" err="1">
                <a:latin typeface="Source Code Pro" panose="020B0509030403020204" pitchFamily="49" charset="0"/>
                <a:ea typeface="Source Code Pro" panose="020B0509030403020204" pitchFamily="49" charset="0"/>
              </a:rPr>
              <a:t>table_name</a:t>
            </a:r>
            <a:br>
              <a:rPr lang="en-US" sz="2800" i="1" dirty="0">
                <a:latin typeface="Source Code Pro" panose="020B0509030403020204" pitchFamily="49" charset="0"/>
                <a:ea typeface="Source Code Pro" panose="020B0509030403020204" pitchFamily="49" charset="0"/>
              </a:rPr>
            </a:br>
            <a:r>
              <a:rPr lang="en-US" sz="2800" i="1" dirty="0">
                <a:latin typeface="Source Code Pro" panose="020B0509030403020204" pitchFamily="49" charset="0"/>
                <a:ea typeface="Source Code Pro" panose="020B0509030403020204" pitchFamily="49" charset="0"/>
              </a:rPr>
              <a:t>  </a:t>
            </a:r>
            <a:r>
              <a:rPr lang="en-US" sz="2800" b="1" dirty="0">
                <a:latin typeface="Source Code Pro" panose="020B0509030403020204" pitchFamily="49" charset="0"/>
                <a:ea typeface="Source Code Pro" panose="020B0509030403020204" pitchFamily="49" charset="0"/>
              </a:rPr>
              <a:t>WHERE </a:t>
            </a:r>
            <a:r>
              <a:rPr lang="en-US" sz="2800" b="1" i="1" dirty="0">
                <a:latin typeface="Source Code Pro" panose="020B0509030403020204" pitchFamily="49" charset="0"/>
                <a:ea typeface="Source Code Pro" panose="020B0509030403020204" pitchFamily="49" charset="0"/>
              </a:rPr>
              <a:t>condition</a:t>
            </a:r>
            <a:endParaRPr lang="en-US" sz="2800" b="1" dirty="0">
              <a:solidFill>
                <a:schemeClr val="accent2"/>
              </a:solidFill>
              <a:latin typeface="Source Code Pro" panose="020B0509030403020204" pitchFamily="49" charset="0"/>
              <a:ea typeface="Source Code Pro" panose="020B0509030403020204" pitchFamily="49" charset="0"/>
            </a:endParaRPr>
          </a:p>
        </p:txBody>
      </p:sp>
      <p:sp>
        <p:nvSpPr>
          <p:cNvPr id="3" name="Title 2"/>
          <p:cNvSpPr>
            <a:spLocks noGrp="1"/>
          </p:cNvSpPr>
          <p:nvPr>
            <p:ph type="title"/>
          </p:nvPr>
        </p:nvSpPr>
        <p:spPr/>
        <p:txBody>
          <a:bodyPr/>
          <a:lstStyle/>
          <a:p>
            <a:r>
              <a:rPr lang="en-US" dirty="0"/>
              <a:t>SQL Overview – DELETE</a:t>
            </a:r>
          </a:p>
        </p:txBody>
      </p:sp>
      <p:sp>
        <p:nvSpPr>
          <p:cNvPr id="4" name="Footer Placeholder 3">
            <a:extLst>
              <a:ext uri="{FF2B5EF4-FFF2-40B4-BE49-F238E27FC236}">
                <a16:creationId xmlns:a16="http://schemas.microsoft.com/office/drawing/2014/main" id="{E2D08B2E-7402-4F8E-A97B-84F3D63B10E1}"/>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95622D4F-DD10-488B-9F39-A1B72238310A}"/>
              </a:ext>
            </a:extLst>
          </p:cNvPr>
          <p:cNvSpPr>
            <a:spLocks noGrp="1"/>
          </p:cNvSpPr>
          <p:nvPr>
            <p:ph type="sldNum" sz="quarter" idx="12"/>
          </p:nvPr>
        </p:nvSpPr>
        <p:spPr/>
        <p:txBody>
          <a:bodyPr/>
          <a:lstStyle/>
          <a:p>
            <a:fld id="{B2FED1A7-FB98-43FD-AA3D-E7C3EC56B298}" type="slidenum">
              <a:rPr lang="en-US" smtClean="0"/>
              <a:t>36</a:t>
            </a:fld>
            <a:endParaRPr lang="en-US"/>
          </a:p>
        </p:txBody>
      </p:sp>
    </p:spTree>
    <p:extLst>
      <p:ext uri="{BB962C8B-B14F-4D97-AF65-F5344CB8AC3E}">
        <p14:creationId xmlns:p14="http://schemas.microsoft.com/office/powerpoint/2010/main" val="888193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3600" y="1981200"/>
            <a:ext cx="10464800" cy="3352800"/>
          </a:xfrm>
        </p:spPr>
        <p:txBody>
          <a:bodyPr/>
          <a:lstStyle/>
          <a:p>
            <a:pPr marL="0" indent="0">
              <a:buNone/>
            </a:pPr>
            <a:r>
              <a:rPr lang="en-US" dirty="0"/>
              <a:t>Delete all employees that are in the Human Resources department:</a:t>
            </a:r>
            <a:br>
              <a:rPr lang="en-US" dirty="0"/>
            </a:br>
            <a:br>
              <a:rPr lang="en-US" dirty="0"/>
            </a:br>
            <a:r>
              <a:rPr lang="en-US" dirty="0">
                <a:latin typeface="Source Code Pro" panose="020B0509030403020204" pitchFamily="49" charset="0"/>
                <a:ea typeface="Source Code Pro" panose="020B0509030403020204" pitchFamily="49" charset="0"/>
              </a:rPr>
              <a:t>DELETE FROM Employee</a:t>
            </a:r>
          </a:p>
          <a:p>
            <a:pPr marL="0" indent="0">
              <a:buNone/>
            </a:pPr>
            <a:r>
              <a:rPr lang="en-US" dirty="0">
                <a:latin typeface="Source Code Pro" panose="020B0509030403020204" pitchFamily="49" charset="0"/>
                <a:ea typeface="Source Code Pro" panose="020B0509030403020204" pitchFamily="49" charset="0"/>
              </a:rPr>
              <a:t>  WHERE Department = 'Human Resources'</a:t>
            </a:r>
          </a:p>
        </p:txBody>
      </p:sp>
      <p:sp>
        <p:nvSpPr>
          <p:cNvPr id="3" name="Title 2"/>
          <p:cNvSpPr>
            <a:spLocks noGrp="1"/>
          </p:cNvSpPr>
          <p:nvPr>
            <p:ph type="title"/>
          </p:nvPr>
        </p:nvSpPr>
        <p:spPr/>
        <p:txBody>
          <a:bodyPr/>
          <a:lstStyle/>
          <a:p>
            <a:r>
              <a:rPr lang="en-US" dirty="0"/>
              <a:t>SQL Overview – DELETE</a:t>
            </a:r>
          </a:p>
        </p:txBody>
      </p:sp>
      <p:sp>
        <p:nvSpPr>
          <p:cNvPr id="4" name="Footer Placeholder 3">
            <a:extLst>
              <a:ext uri="{FF2B5EF4-FFF2-40B4-BE49-F238E27FC236}">
                <a16:creationId xmlns:a16="http://schemas.microsoft.com/office/drawing/2014/main" id="{FFD30C5C-6136-480A-9D05-615C8AF16477}"/>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52E6830C-F73A-444B-ACFE-BBF3BB8D8D06}"/>
              </a:ext>
            </a:extLst>
          </p:cNvPr>
          <p:cNvSpPr>
            <a:spLocks noGrp="1"/>
          </p:cNvSpPr>
          <p:nvPr>
            <p:ph type="sldNum" sz="quarter" idx="12"/>
          </p:nvPr>
        </p:nvSpPr>
        <p:spPr/>
        <p:txBody>
          <a:bodyPr/>
          <a:lstStyle/>
          <a:p>
            <a:fld id="{B2FED1A7-FB98-43FD-AA3D-E7C3EC56B298}" type="slidenum">
              <a:rPr lang="en-US" smtClean="0"/>
              <a:t>37</a:t>
            </a:fld>
            <a:endParaRPr lang="en-US"/>
          </a:p>
        </p:txBody>
      </p:sp>
    </p:spTree>
    <p:extLst>
      <p:ext uri="{BB962C8B-B14F-4D97-AF65-F5344CB8AC3E}">
        <p14:creationId xmlns:p14="http://schemas.microsoft.com/office/powerpoint/2010/main" val="2969847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905000"/>
            <a:ext cx="10401300" cy="3429000"/>
          </a:xfrm>
        </p:spPr>
        <p:txBody>
          <a:bodyPr>
            <a:normAutofit/>
          </a:bodyPr>
          <a:lstStyle/>
          <a:p>
            <a:pPr marL="0" indent="0">
              <a:buNone/>
            </a:pPr>
            <a:r>
              <a:rPr lang="en-US" dirty="0"/>
              <a:t>When you write COBOL programs for IBM mainframes, the programs run under the MVS operating system:</a:t>
            </a:r>
          </a:p>
          <a:p>
            <a:endParaRPr lang="en-US" sz="1000" dirty="0"/>
          </a:p>
          <a:p>
            <a:r>
              <a:rPr lang="en-US" dirty="0"/>
              <a:t>That is true whether or not MVS is the primary operating system, or if MVS is running under z/OS.</a:t>
            </a:r>
          </a:p>
          <a:p>
            <a:endParaRPr lang="en-US" sz="1000" dirty="0"/>
          </a:p>
          <a:p>
            <a:r>
              <a:rPr lang="en-US" dirty="0"/>
              <a:t>MVS is a subsystem of z/OS.</a:t>
            </a:r>
          </a:p>
        </p:txBody>
      </p:sp>
      <p:sp>
        <p:nvSpPr>
          <p:cNvPr id="3" name="Title 2"/>
          <p:cNvSpPr>
            <a:spLocks noGrp="1"/>
          </p:cNvSpPr>
          <p:nvPr>
            <p:ph type="title"/>
          </p:nvPr>
        </p:nvSpPr>
        <p:spPr/>
        <p:txBody>
          <a:bodyPr/>
          <a:lstStyle/>
          <a:p>
            <a:r>
              <a:rPr lang="en-US" dirty="0"/>
              <a:t>COBOL with Db2</a:t>
            </a:r>
          </a:p>
        </p:txBody>
      </p:sp>
      <p:sp>
        <p:nvSpPr>
          <p:cNvPr id="4" name="Footer Placeholder 3">
            <a:extLst>
              <a:ext uri="{FF2B5EF4-FFF2-40B4-BE49-F238E27FC236}">
                <a16:creationId xmlns:a16="http://schemas.microsoft.com/office/drawing/2014/main" id="{46958BCA-794E-495A-98B0-7212E84851C8}"/>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FAAC782D-F931-4922-BAE7-19A87C69AB9C}"/>
              </a:ext>
            </a:extLst>
          </p:cNvPr>
          <p:cNvSpPr>
            <a:spLocks noGrp="1"/>
          </p:cNvSpPr>
          <p:nvPr>
            <p:ph type="sldNum" sz="quarter" idx="12"/>
          </p:nvPr>
        </p:nvSpPr>
        <p:spPr/>
        <p:txBody>
          <a:bodyPr/>
          <a:lstStyle/>
          <a:p>
            <a:fld id="{B2FED1A7-FB98-43FD-AA3D-E7C3EC56B298}" type="slidenum">
              <a:rPr lang="en-US" smtClean="0"/>
              <a:t>38</a:t>
            </a:fld>
            <a:endParaRPr lang="en-US"/>
          </a:p>
        </p:txBody>
      </p:sp>
    </p:spTree>
    <p:extLst>
      <p:ext uri="{BB962C8B-B14F-4D97-AF65-F5344CB8AC3E}">
        <p14:creationId xmlns:p14="http://schemas.microsoft.com/office/powerpoint/2010/main" val="3584182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752600"/>
            <a:ext cx="10134600" cy="4114800"/>
          </a:xfrm>
        </p:spPr>
        <p:txBody>
          <a:bodyPr>
            <a:normAutofit/>
          </a:bodyPr>
          <a:lstStyle/>
          <a:p>
            <a:pPr marL="0" indent="0">
              <a:buNone/>
            </a:pPr>
            <a:r>
              <a:rPr lang="en-US" dirty="0"/>
              <a:t>When a COBOL program works with a Db2 database, Db2 takes on more of the file handling details and makes the COBOL program </a:t>
            </a:r>
            <a:r>
              <a:rPr lang="en-US" i="1" dirty="0"/>
              <a:t>data independent</a:t>
            </a:r>
            <a:r>
              <a:rPr lang="en-US" dirty="0"/>
              <a:t>:</a:t>
            </a:r>
          </a:p>
          <a:p>
            <a:endParaRPr lang="en-US" sz="1000" dirty="0"/>
          </a:p>
          <a:p>
            <a:r>
              <a:rPr lang="en-US" dirty="0"/>
              <a:t>This allows for flexibility with the structure of the Db2 database without affecting the COBOL program.</a:t>
            </a:r>
          </a:p>
          <a:p>
            <a:endParaRPr lang="en-US" sz="1000" dirty="0"/>
          </a:p>
          <a:p>
            <a:r>
              <a:rPr lang="en-US" dirty="0"/>
              <a:t>Db2 actually uses VSAM (Virtual Storage Access Method) as its access method to do the actual disk operations.</a:t>
            </a:r>
          </a:p>
          <a:p>
            <a:pPr lvl="1"/>
            <a:endParaRPr lang="en-US" dirty="0"/>
          </a:p>
        </p:txBody>
      </p:sp>
      <p:sp>
        <p:nvSpPr>
          <p:cNvPr id="3" name="Title 2"/>
          <p:cNvSpPr>
            <a:spLocks noGrp="1"/>
          </p:cNvSpPr>
          <p:nvPr>
            <p:ph type="title"/>
          </p:nvPr>
        </p:nvSpPr>
        <p:spPr/>
        <p:txBody>
          <a:bodyPr/>
          <a:lstStyle/>
          <a:p>
            <a:r>
              <a:rPr lang="en-US" dirty="0"/>
              <a:t>COBOL with Db2</a:t>
            </a:r>
          </a:p>
        </p:txBody>
      </p:sp>
      <p:sp>
        <p:nvSpPr>
          <p:cNvPr id="4" name="Footer Placeholder 3">
            <a:extLst>
              <a:ext uri="{FF2B5EF4-FFF2-40B4-BE49-F238E27FC236}">
                <a16:creationId xmlns:a16="http://schemas.microsoft.com/office/drawing/2014/main" id="{C7805476-FCD0-4DA2-8E97-6B2115B53555}"/>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79F8A64D-8C45-469E-A4A6-AEDC0A9F7655}"/>
              </a:ext>
            </a:extLst>
          </p:cNvPr>
          <p:cNvSpPr>
            <a:spLocks noGrp="1"/>
          </p:cNvSpPr>
          <p:nvPr>
            <p:ph type="sldNum" sz="quarter" idx="12"/>
          </p:nvPr>
        </p:nvSpPr>
        <p:spPr/>
        <p:txBody>
          <a:bodyPr/>
          <a:lstStyle/>
          <a:p>
            <a:fld id="{B2FED1A7-FB98-43FD-AA3D-E7C3EC56B298}" type="slidenum">
              <a:rPr lang="en-US" smtClean="0"/>
              <a:t>39</a:t>
            </a:fld>
            <a:endParaRPr lang="en-US"/>
          </a:p>
        </p:txBody>
      </p:sp>
    </p:spTree>
    <p:extLst>
      <p:ext uri="{BB962C8B-B14F-4D97-AF65-F5344CB8AC3E}">
        <p14:creationId xmlns:p14="http://schemas.microsoft.com/office/powerpoint/2010/main" val="827233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76400"/>
            <a:ext cx="10464800" cy="4648200"/>
          </a:xfrm>
        </p:spPr>
        <p:txBody>
          <a:bodyPr>
            <a:noAutofit/>
          </a:bodyPr>
          <a:lstStyle/>
          <a:p>
            <a:pPr marL="0" indent="0">
              <a:buNone/>
            </a:pPr>
            <a:r>
              <a:rPr lang="en-US" dirty="0"/>
              <a:t>There are two types of Db2:</a:t>
            </a:r>
          </a:p>
          <a:p>
            <a:endParaRPr lang="en-US" sz="1000" dirty="0"/>
          </a:p>
          <a:p>
            <a:pPr lvl="2"/>
            <a:r>
              <a:rPr lang="en-US" sz="2800" dirty="0"/>
              <a:t>Db2 z/OS (runs on an IBM mainframe and is the type we will use)</a:t>
            </a:r>
          </a:p>
          <a:p>
            <a:pPr lvl="2"/>
            <a:endParaRPr lang="en-US" sz="1000" dirty="0"/>
          </a:p>
          <a:p>
            <a:pPr lvl="2"/>
            <a:r>
              <a:rPr lang="en-US" sz="2800" dirty="0"/>
              <a:t>Db2 LUW (runs on a Linux/Unix/Windows machine)</a:t>
            </a:r>
          </a:p>
          <a:p>
            <a:pPr marL="914400" lvl="2" indent="0">
              <a:buNone/>
            </a:pPr>
            <a:endParaRPr lang="en-US" sz="1000" dirty="0"/>
          </a:p>
          <a:p>
            <a:pPr lvl="1"/>
            <a:r>
              <a:rPr lang="en-US" dirty="0"/>
              <a:t>Both leverage SQL (Structured Query Language) to work with the data in a database.</a:t>
            </a:r>
          </a:p>
          <a:p>
            <a:pPr lvl="1"/>
            <a:endParaRPr lang="en-US" sz="1000" dirty="0"/>
          </a:p>
          <a:p>
            <a:pPr lvl="1"/>
            <a:r>
              <a:rPr lang="en-US" dirty="0"/>
              <a:t>They have subtle differences in dialect.</a:t>
            </a:r>
          </a:p>
          <a:p>
            <a:endParaRPr lang="en-US" dirty="0"/>
          </a:p>
        </p:txBody>
      </p:sp>
      <p:sp>
        <p:nvSpPr>
          <p:cNvPr id="3" name="Title 2"/>
          <p:cNvSpPr>
            <a:spLocks noGrp="1"/>
          </p:cNvSpPr>
          <p:nvPr>
            <p:ph type="title"/>
          </p:nvPr>
        </p:nvSpPr>
        <p:spPr/>
        <p:txBody>
          <a:bodyPr/>
          <a:lstStyle/>
          <a:p>
            <a:r>
              <a:rPr lang="en-US" dirty="0"/>
              <a:t>What is Db2?</a:t>
            </a:r>
          </a:p>
        </p:txBody>
      </p:sp>
      <p:sp>
        <p:nvSpPr>
          <p:cNvPr id="4" name="Footer Placeholder 3">
            <a:extLst>
              <a:ext uri="{FF2B5EF4-FFF2-40B4-BE49-F238E27FC236}">
                <a16:creationId xmlns:a16="http://schemas.microsoft.com/office/drawing/2014/main" id="{3B5AF4FA-A1BA-41FC-9D25-69C6790CE4A4}"/>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B9BA967E-0C05-4325-9CAA-9EDCDBEB8E53}"/>
              </a:ext>
            </a:extLst>
          </p:cNvPr>
          <p:cNvSpPr>
            <a:spLocks noGrp="1"/>
          </p:cNvSpPr>
          <p:nvPr>
            <p:ph type="sldNum" sz="quarter" idx="12"/>
          </p:nvPr>
        </p:nvSpPr>
        <p:spPr/>
        <p:txBody>
          <a:bodyPr/>
          <a:lstStyle/>
          <a:p>
            <a:fld id="{B2FED1A7-FB98-43FD-AA3D-E7C3EC56B298}" type="slidenum">
              <a:rPr lang="en-US" smtClean="0"/>
              <a:t>4</a:t>
            </a:fld>
            <a:endParaRPr lang="en-US"/>
          </a:p>
        </p:txBody>
      </p:sp>
    </p:spTree>
    <p:extLst>
      <p:ext uri="{BB962C8B-B14F-4D97-AF65-F5344CB8AC3E}">
        <p14:creationId xmlns:p14="http://schemas.microsoft.com/office/powerpoint/2010/main" val="300611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COBOL with Db2</a:t>
            </a:r>
          </a:p>
        </p:txBody>
      </p:sp>
      <p:sp>
        <p:nvSpPr>
          <p:cNvPr id="7" name="Content Placeholder 6"/>
          <p:cNvSpPr>
            <a:spLocks noGrp="1"/>
          </p:cNvSpPr>
          <p:nvPr>
            <p:ph idx="1"/>
          </p:nvPr>
        </p:nvSpPr>
        <p:spPr>
          <a:xfrm>
            <a:off x="609600" y="1524000"/>
            <a:ext cx="10464800" cy="4648200"/>
          </a:xfrm>
        </p:spPr>
        <p:txBody>
          <a:bodyPr/>
          <a:lstStyle/>
          <a:p>
            <a:r>
              <a:rPr lang="en-US" dirty="0"/>
              <a:t>Standard File Processing</a:t>
            </a:r>
          </a:p>
          <a:p>
            <a:endParaRPr lang="en-US" dirty="0"/>
          </a:p>
          <a:p>
            <a:endParaRPr lang="en-US" dirty="0"/>
          </a:p>
          <a:p>
            <a:endParaRPr lang="en-US" dirty="0"/>
          </a:p>
          <a:p>
            <a:endParaRPr lang="en-US" dirty="0"/>
          </a:p>
          <a:p>
            <a:r>
              <a:rPr lang="en-US"/>
              <a:t>Db2 </a:t>
            </a:r>
            <a:r>
              <a:rPr lang="en-US" dirty="0"/>
              <a:t>Processing</a:t>
            </a:r>
          </a:p>
        </p:txBody>
      </p:sp>
      <p:pic>
        <p:nvPicPr>
          <p:cNvPr id="8" name="Picture 7"/>
          <p:cNvPicPr>
            <a:picLocks noChangeAspect="1"/>
          </p:cNvPicPr>
          <p:nvPr/>
        </p:nvPicPr>
        <p:blipFill>
          <a:blip r:embed="rId2"/>
          <a:stretch>
            <a:fillRect/>
          </a:stretch>
        </p:blipFill>
        <p:spPr>
          <a:xfrm>
            <a:off x="1676400" y="2362200"/>
            <a:ext cx="8579751" cy="3449400"/>
          </a:xfrm>
          <a:prstGeom prst="rect">
            <a:avLst/>
          </a:prstGeom>
        </p:spPr>
      </p:pic>
      <p:sp>
        <p:nvSpPr>
          <p:cNvPr id="2" name="Footer Placeholder 1">
            <a:extLst>
              <a:ext uri="{FF2B5EF4-FFF2-40B4-BE49-F238E27FC236}">
                <a16:creationId xmlns:a16="http://schemas.microsoft.com/office/drawing/2014/main" id="{C20EC83C-0B31-48A5-8444-28C0950921BB}"/>
              </a:ext>
            </a:extLst>
          </p:cNvPr>
          <p:cNvSpPr>
            <a:spLocks noGrp="1"/>
          </p:cNvSpPr>
          <p:nvPr>
            <p:ph type="ftr" sz="quarter" idx="11"/>
          </p:nvPr>
        </p:nvSpPr>
        <p:spPr/>
        <p:txBody>
          <a:bodyPr/>
          <a:lstStyle/>
          <a:p>
            <a:r>
              <a:rPr lang="en-US"/>
              <a:t>© Geoffrey D. Decker 2020</a:t>
            </a:r>
          </a:p>
        </p:txBody>
      </p:sp>
      <p:sp>
        <p:nvSpPr>
          <p:cNvPr id="4" name="Slide Number Placeholder 3">
            <a:extLst>
              <a:ext uri="{FF2B5EF4-FFF2-40B4-BE49-F238E27FC236}">
                <a16:creationId xmlns:a16="http://schemas.microsoft.com/office/drawing/2014/main" id="{041E8425-D9E8-4A70-B591-67AA1E3C506F}"/>
              </a:ext>
            </a:extLst>
          </p:cNvPr>
          <p:cNvSpPr>
            <a:spLocks noGrp="1"/>
          </p:cNvSpPr>
          <p:nvPr>
            <p:ph type="sldNum" sz="quarter" idx="12"/>
          </p:nvPr>
        </p:nvSpPr>
        <p:spPr/>
        <p:txBody>
          <a:bodyPr/>
          <a:lstStyle/>
          <a:p>
            <a:fld id="{B2FED1A7-FB98-43FD-AA3D-E7C3EC56B298}" type="slidenum">
              <a:rPr lang="en-US" smtClean="0"/>
              <a:t>40</a:t>
            </a:fld>
            <a:endParaRPr lang="en-US"/>
          </a:p>
        </p:txBody>
      </p:sp>
    </p:spTree>
    <p:extLst>
      <p:ext uri="{BB962C8B-B14F-4D97-AF65-F5344CB8AC3E}">
        <p14:creationId xmlns:p14="http://schemas.microsoft.com/office/powerpoint/2010/main" val="2125645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223394"/>
            <a:ext cx="10591800" cy="4648200"/>
          </a:xfrm>
        </p:spPr>
        <p:txBody>
          <a:bodyPr/>
          <a:lstStyle/>
          <a:p>
            <a:r>
              <a:rPr lang="en-US" dirty="0"/>
              <a:t>Steps required to prepare and execute </a:t>
            </a:r>
            <a:r>
              <a:rPr lang="en-US"/>
              <a:t>a Db2 COBOL </a:t>
            </a:r>
          </a:p>
          <a:p>
            <a:pPr marL="0" indent="0">
              <a:buNone/>
            </a:pPr>
            <a:r>
              <a:rPr lang="en-US"/>
              <a:t>    program</a:t>
            </a:r>
            <a:endParaRPr lang="en-US" dirty="0"/>
          </a:p>
        </p:txBody>
      </p:sp>
      <p:sp>
        <p:nvSpPr>
          <p:cNvPr id="3" name="Title 2"/>
          <p:cNvSpPr>
            <a:spLocks noGrp="1"/>
          </p:cNvSpPr>
          <p:nvPr>
            <p:ph type="title"/>
          </p:nvPr>
        </p:nvSpPr>
        <p:spPr/>
        <p:txBody>
          <a:bodyPr/>
          <a:lstStyle/>
          <a:p>
            <a:r>
              <a:rPr lang="en-US" dirty="0"/>
              <a:t>COBOL with Db2</a:t>
            </a:r>
          </a:p>
        </p:txBody>
      </p:sp>
      <p:pic>
        <p:nvPicPr>
          <p:cNvPr id="5" name="Picture 4"/>
          <p:cNvPicPr>
            <a:picLocks noChangeAspect="1"/>
          </p:cNvPicPr>
          <p:nvPr/>
        </p:nvPicPr>
        <p:blipFill>
          <a:blip r:embed="rId2"/>
          <a:stretch>
            <a:fillRect/>
          </a:stretch>
        </p:blipFill>
        <p:spPr>
          <a:xfrm>
            <a:off x="2476500" y="1752600"/>
            <a:ext cx="7239000" cy="4521182"/>
          </a:xfrm>
          <a:prstGeom prst="rect">
            <a:avLst/>
          </a:prstGeom>
        </p:spPr>
      </p:pic>
      <p:sp>
        <p:nvSpPr>
          <p:cNvPr id="4" name="Footer Placeholder 3">
            <a:extLst>
              <a:ext uri="{FF2B5EF4-FFF2-40B4-BE49-F238E27FC236}">
                <a16:creationId xmlns:a16="http://schemas.microsoft.com/office/drawing/2014/main" id="{FB27E452-1F4F-4D7D-BE8B-5A7E91E31BEC}"/>
              </a:ext>
            </a:extLst>
          </p:cNvPr>
          <p:cNvSpPr>
            <a:spLocks noGrp="1"/>
          </p:cNvSpPr>
          <p:nvPr>
            <p:ph type="ftr" sz="quarter" idx="11"/>
          </p:nvPr>
        </p:nvSpPr>
        <p:spPr/>
        <p:txBody>
          <a:bodyPr/>
          <a:lstStyle/>
          <a:p>
            <a:r>
              <a:rPr lang="en-US"/>
              <a:t>© Geoffrey D. Decker 2020</a:t>
            </a:r>
          </a:p>
        </p:txBody>
      </p:sp>
      <p:sp>
        <p:nvSpPr>
          <p:cNvPr id="6" name="Slide Number Placeholder 5">
            <a:extLst>
              <a:ext uri="{FF2B5EF4-FFF2-40B4-BE49-F238E27FC236}">
                <a16:creationId xmlns:a16="http://schemas.microsoft.com/office/drawing/2014/main" id="{5E199F76-76D0-4BB0-9E97-02996192297A}"/>
              </a:ext>
            </a:extLst>
          </p:cNvPr>
          <p:cNvSpPr>
            <a:spLocks noGrp="1"/>
          </p:cNvSpPr>
          <p:nvPr>
            <p:ph type="sldNum" sz="quarter" idx="12"/>
          </p:nvPr>
        </p:nvSpPr>
        <p:spPr/>
        <p:txBody>
          <a:bodyPr/>
          <a:lstStyle/>
          <a:p>
            <a:fld id="{B2FED1A7-FB98-43FD-AA3D-E7C3EC56B298}" type="slidenum">
              <a:rPr lang="en-US" smtClean="0"/>
              <a:t>41</a:t>
            </a:fld>
            <a:endParaRPr lang="en-US"/>
          </a:p>
        </p:txBody>
      </p:sp>
    </p:spTree>
    <p:extLst>
      <p:ext uri="{BB962C8B-B14F-4D97-AF65-F5344CB8AC3E}">
        <p14:creationId xmlns:p14="http://schemas.microsoft.com/office/powerpoint/2010/main" val="24858095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47800"/>
            <a:ext cx="9982200" cy="4343400"/>
          </a:xfrm>
        </p:spPr>
        <p:txBody>
          <a:bodyPr>
            <a:normAutofit/>
          </a:bodyPr>
          <a:lstStyle/>
          <a:p>
            <a:pPr marL="0" indent="0">
              <a:buNone/>
            </a:pPr>
            <a:r>
              <a:rPr lang="en-US" dirty="0"/>
              <a:t>Precompile – produces two output files:</a:t>
            </a:r>
          </a:p>
          <a:p>
            <a:pPr lvl="1"/>
            <a:endParaRPr lang="en-US" sz="800" dirty="0"/>
          </a:p>
          <a:p>
            <a:pPr marL="628650" indent="-514350">
              <a:buFont typeface="+mj-lt"/>
              <a:buAutoNum type="arabicPeriod"/>
            </a:pPr>
            <a:r>
              <a:rPr lang="en-US" dirty="0"/>
              <a:t>Modified source program – SQL statements translated into COBOL invoking the appropriate Db2 functions.</a:t>
            </a:r>
            <a:br>
              <a:rPr lang="en-US" dirty="0"/>
            </a:br>
            <a:br>
              <a:rPr lang="en-US" dirty="0"/>
            </a:br>
            <a:r>
              <a:rPr lang="en-US" dirty="0"/>
              <a:t>Leaves SQL in program but comments it out so it is ignored</a:t>
            </a:r>
            <a:br>
              <a:rPr lang="en-US" dirty="0"/>
            </a:br>
            <a:r>
              <a:rPr lang="en-US" dirty="0"/>
              <a:t>by the compiler.</a:t>
            </a:r>
          </a:p>
          <a:p>
            <a:pPr lvl="1">
              <a:buFont typeface="+mj-lt"/>
              <a:buAutoNum type="arabicPeriod"/>
            </a:pPr>
            <a:endParaRPr lang="en-US" sz="1200" dirty="0"/>
          </a:p>
          <a:p>
            <a:pPr marL="628650" indent="-514350">
              <a:buFont typeface="+mj-lt"/>
              <a:buAutoNum type="arabicPeriod" startAt="2"/>
            </a:pPr>
            <a:r>
              <a:rPr lang="en-US" dirty="0"/>
              <a:t>Database Request Module (DBRM) – contains information about how your program will use Db2.</a:t>
            </a:r>
          </a:p>
          <a:p>
            <a:pPr marL="914400" lvl="2" indent="0">
              <a:buNone/>
            </a:pPr>
            <a:endParaRPr lang="en-US" dirty="0"/>
          </a:p>
        </p:txBody>
      </p:sp>
      <p:sp>
        <p:nvSpPr>
          <p:cNvPr id="3" name="Title 2"/>
          <p:cNvSpPr>
            <a:spLocks noGrp="1"/>
          </p:cNvSpPr>
          <p:nvPr>
            <p:ph type="title"/>
          </p:nvPr>
        </p:nvSpPr>
        <p:spPr/>
        <p:txBody>
          <a:bodyPr/>
          <a:lstStyle/>
          <a:p>
            <a:r>
              <a:rPr lang="en-US" dirty="0"/>
              <a:t>COBOL with Db2</a:t>
            </a:r>
          </a:p>
        </p:txBody>
      </p:sp>
      <p:sp>
        <p:nvSpPr>
          <p:cNvPr id="4" name="Footer Placeholder 3">
            <a:extLst>
              <a:ext uri="{FF2B5EF4-FFF2-40B4-BE49-F238E27FC236}">
                <a16:creationId xmlns:a16="http://schemas.microsoft.com/office/drawing/2014/main" id="{32CCAA6D-376A-45FB-97EF-E9CE8E4D0DD5}"/>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0BA9DD14-73AA-4732-BDC3-2278D71970EE}"/>
              </a:ext>
            </a:extLst>
          </p:cNvPr>
          <p:cNvSpPr>
            <a:spLocks noGrp="1"/>
          </p:cNvSpPr>
          <p:nvPr>
            <p:ph type="sldNum" sz="quarter" idx="12"/>
          </p:nvPr>
        </p:nvSpPr>
        <p:spPr/>
        <p:txBody>
          <a:bodyPr/>
          <a:lstStyle/>
          <a:p>
            <a:fld id="{B2FED1A7-FB98-43FD-AA3D-E7C3EC56B298}" type="slidenum">
              <a:rPr lang="en-US" smtClean="0"/>
              <a:t>42</a:t>
            </a:fld>
            <a:endParaRPr lang="en-US"/>
          </a:p>
        </p:txBody>
      </p:sp>
    </p:spTree>
    <p:extLst>
      <p:ext uri="{BB962C8B-B14F-4D97-AF65-F5344CB8AC3E}">
        <p14:creationId xmlns:p14="http://schemas.microsoft.com/office/powerpoint/2010/main" val="3406156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828800"/>
            <a:ext cx="10058400" cy="3581400"/>
          </a:xfrm>
        </p:spPr>
        <p:txBody>
          <a:bodyPr/>
          <a:lstStyle/>
          <a:p>
            <a:pPr marL="0" indent="0">
              <a:buNone/>
            </a:pPr>
            <a:r>
              <a:rPr lang="en-US" dirty="0"/>
              <a:t>COBOL Compilation and Binding:</a:t>
            </a:r>
          </a:p>
          <a:p>
            <a:endParaRPr lang="en-US" sz="1000" dirty="0"/>
          </a:p>
          <a:p>
            <a:pPr lvl="1"/>
            <a:r>
              <a:rPr lang="en-US" dirty="0"/>
              <a:t>The COBOL source code compiled and bound normally resulting in a program object, or load module.</a:t>
            </a:r>
          </a:p>
          <a:p>
            <a:pPr lvl="1"/>
            <a:endParaRPr lang="en-US" sz="1000" dirty="0"/>
          </a:p>
          <a:p>
            <a:pPr lvl="1"/>
            <a:r>
              <a:rPr lang="en-US" b="1" i="1" dirty="0"/>
              <a:t>CANNOT</a:t>
            </a:r>
            <a:r>
              <a:rPr lang="en-US" dirty="0"/>
              <a:t> be executed without program object, Db2 catalog, and Db2 directory.</a:t>
            </a:r>
          </a:p>
        </p:txBody>
      </p:sp>
      <p:sp>
        <p:nvSpPr>
          <p:cNvPr id="3" name="Title 2"/>
          <p:cNvSpPr>
            <a:spLocks noGrp="1"/>
          </p:cNvSpPr>
          <p:nvPr>
            <p:ph type="title"/>
          </p:nvPr>
        </p:nvSpPr>
        <p:spPr/>
        <p:txBody>
          <a:bodyPr/>
          <a:lstStyle/>
          <a:p>
            <a:r>
              <a:rPr lang="en-US" dirty="0"/>
              <a:t>COBOL with Db2	</a:t>
            </a:r>
          </a:p>
        </p:txBody>
      </p:sp>
      <p:sp>
        <p:nvSpPr>
          <p:cNvPr id="4" name="Footer Placeholder 3">
            <a:extLst>
              <a:ext uri="{FF2B5EF4-FFF2-40B4-BE49-F238E27FC236}">
                <a16:creationId xmlns:a16="http://schemas.microsoft.com/office/drawing/2014/main" id="{E32D714E-E1C7-4EFF-BE5A-A39196039CDB}"/>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D3662E03-4FB4-4F0F-8870-05DAFB9943EC}"/>
              </a:ext>
            </a:extLst>
          </p:cNvPr>
          <p:cNvSpPr>
            <a:spLocks noGrp="1"/>
          </p:cNvSpPr>
          <p:nvPr>
            <p:ph type="sldNum" sz="quarter" idx="12"/>
          </p:nvPr>
        </p:nvSpPr>
        <p:spPr/>
        <p:txBody>
          <a:bodyPr/>
          <a:lstStyle/>
          <a:p>
            <a:fld id="{B2FED1A7-FB98-43FD-AA3D-E7C3EC56B298}" type="slidenum">
              <a:rPr lang="en-US" smtClean="0"/>
              <a:t>43</a:t>
            </a:fld>
            <a:endParaRPr lang="en-US"/>
          </a:p>
        </p:txBody>
      </p:sp>
    </p:spTree>
    <p:extLst>
      <p:ext uri="{BB962C8B-B14F-4D97-AF65-F5344CB8AC3E}">
        <p14:creationId xmlns:p14="http://schemas.microsoft.com/office/powerpoint/2010/main" val="37077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47800"/>
            <a:ext cx="10515600" cy="4876800"/>
          </a:xfrm>
        </p:spPr>
        <p:txBody>
          <a:bodyPr/>
          <a:lstStyle/>
          <a:p>
            <a:pPr marL="0" indent="0">
              <a:buNone/>
            </a:pPr>
            <a:r>
              <a:rPr lang="en-US" dirty="0"/>
              <a:t>Db2 Binding of Program Object (Load Module)</a:t>
            </a:r>
          </a:p>
          <a:p>
            <a:pPr marL="0" indent="0">
              <a:buNone/>
            </a:pPr>
            <a:endParaRPr lang="en-US" sz="1000" dirty="0"/>
          </a:p>
          <a:p>
            <a:pPr lvl="1"/>
            <a:r>
              <a:rPr lang="en-US" dirty="0"/>
              <a:t>Before the load module can be executed, the program must be bound with Db2.</a:t>
            </a:r>
          </a:p>
          <a:p>
            <a:pPr lvl="1"/>
            <a:endParaRPr lang="en-US" sz="1000" dirty="0"/>
          </a:p>
          <a:p>
            <a:pPr lvl="1"/>
            <a:r>
              <a:rPr lang="en-US" dirty="0"/>
              <a:t>The bind procedure uses the DBRM to check that the Db2 functions are valid and the user has the proper authorization.</a:t>
            </a:r>
          </a:p>
          <a:p>
            <a:pPr lvl="1"/>
            <a:endParaRPr lang="en-US" sz="1000" dirty="0"/>
          </a:p>
          <a:p>
            <a:pPr lvl="1"/>
            <a:r>
              <a:rPr lang="en-US" dirty="0"/>
              <a:t>The output of this procedure is an application plan that contains information about how Db2 will complete each database request made by the program.</a:t>
            </a:r>
          </a:p>
        </p:txBody>
      </p:sp>
      <p:sp>
        <p:nvSpPr>
          <p:cNvPr id="3" name="Title 2"/>
          <p:cNvSpPr>
            <a:spLocks noGrp="1"/>
          </p:cNvSpPr>
          <p:nvPr>
            <p:ph type="title"/>
          </p:nvPr>
        </p:nvSpPr>
        <p:spPr/>
        <p:txBody>
          <a:bodyPr/>
          <a:lstStyle/>
          <a:p>
            <a:r>
              <a:rPr lang="en-US" dirty="0"/>
              <a:t>COBOL with Db2</a:t>
            </a:r>
          </a:p>
        </p:txBody>
      </p:sp>
      <p:sp>
        <p:nvSpPr>
          <p:cNvPr id="4" name="Footer Placeholder 3">
            <a:extLst>
              <a:ext uri="{FF2B5EF4-FFF2-40B4-BE49-F238E27FC236}">
                <a16:creationId xmlns:a16="http://schemas.microsoft.com/office/drawing/2014/main" id="{6C8EC115-2DCF-4437-9494-CF914CD8CC7A}"/>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706CFB71-B696-46D1-B535-1E5EC28A73A3}"/>
              </a:ext>
            </a:extLst>
          </p:cNvPr>
          <p:cNvSpPr>
            <a:spLocks noGrp="1"/>
          </p:cNvSpPr>
          <p:nvPr>
            <p:ph type="sldNum" sz="quarter" idx="12"/>
          </p:nvPr>
        </p:nvSpPr>
        <p:spPr/>
        <p:txBody>
          <a:bodyPr/>
          <a:lstStyle/>
          <a:p>
            <a:fld id="{B2FED1A7-FB98-43FD-AA3D-E7C3EC56B298}" type="slidenum">
              <a:rPr lang="en-US" smtClean="0"/>
              <a:t>44</a:t>
            </a:fld>
            <a:endParaRPr lang="en-US"/>
          </a:p>
        </p:txBody>
      </p:sp>
    </p:spTree>
    <p:extLst>
      <p:ext uri="{BB962C8B-B14F-4D97-AF65-F5344CB8AC3E}">
        <p14:creationId xmlns:p14="http://schemas.microsoft.com/office/powerpoint/2010/main" val="3902422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600200"/>
            <a:ext cx="9906000" cy="4648200"/>
          </a:xfrm>
        </p:spPr>
        <p:txBody>
          <a:bodyPr/>
          <a:lstStyle/>
          <a:p>
            <a:pPr marL="0" indent="0">
              <a:buNone/>
            </a:pPr>
            <a:r>
              <a:rPr lang="en-US" dirty="0"/>
              <a:t>Db2 Binding (continued):</a:t>
            </a:r>
          </a:p>
          <a:p>
            <a:endParaRPr lang="en-US" sz="1000" dirty="0"/>
          </a:p>
          <a:p>
            <a:pPr lvl="1"/>
            <a:r>
              <a:rPr lang="en-US" dirty="0"/>
              <a:t>You can also bind the DBRM to a package.  Useful when  binding multiple DBRMs as it will create a single DBRM with an optimized access path.</a:t>
            </a:r>
          </a:p>
          <a:p>
            <a:pPr lvl="1"/>
            <a:endParaRPr lang="en-US" sz="1000" dirty="0"/>
          </a:p>
          <a:p>
            <a:pPr lvl="1"/>
            <a:r>
              <a:rPr lang="en-US" sz="2800" dirty="0"/>
              <a:t>If binding a program to a package, it is necessary to bind the package to a plan as well, before the program can be executed.</a:t>
            </a:r>
          </a:p>
          <a:p>
            <a:pPr lvl="2"/>
            <a:endParaRPr lang="en-US" dirty="0"/>
          </a:p>
        </p:txBody>
      </p:sp>
      <p:sp>
        <p:nvSpPr>
          <p:cNvPr id="3" name="Title 2"/>
          <p:cNvSpPr>
            <a:spLocks noGrp="1"/>
          </p:cNvSpPr>
          <p:nvPr>
            <p:ph type="title"/>
          </p:nvPr>
        </p:nvSpPr>
        <p:spPr/>
        <p:txBody>
          <a:bodyPr/>
          <a:lstStyle/>
          <a:p>
            <a:r>
              <a:rPr lang="en-US" dirty="0"/>
              <a:t>COBOL with Db2</a:t>
            </a:r>
          </a:p>
        </p:txBody>
      </p:sp>
      <p:sp>
        <p:nvSpPr>
          <p:cNvPr id="4" name="Footer Placeholder 3">
            <a:extLst>
              <a:ext uri="{FF2B5EF4-FFF2-40B4-BE49-F238E27FC236}">
                <a16:creationId xmlns:a16="http://schemas.microsoft.com/office/drawing/2014/main" id="{624A9FC2-FFE2-4F14-A6CD-0273AA07FFED}"/>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79D9AB9B-87A8-42C7-AA62-7D3FCD28D551}"/>
              </a:ext>
            </a:extLst>
          </p:cNvPr>
          <p:cNvSpPr>
            <a:spLocks noGrp="1"/>
          </p:cNvSpPr>
          <p:nvPr>
            <p:ph type="sldNum" sz="quarter" idx="12"/>
          </p:nvPr>
        </p:nvSpPr>
        <p:spPr/>
        <p:txBody>
          <a:bodyPr/>
          <a:lstStyle/>
          <a:p>
            <a:fld id="{B2FED1A7-FB98-43FD-AA3D-E7C3EC56B298}" type="slidenum">
              <a:rPr lang="en-US" smtClean="0"/>
              <a:t>45</a:t>
            </a:fld>
            <a:endParaRPr lang="en-US"/>
          </a:p>
        </p:txBody>
      </p:sp>
    </p:spTree>
    <p:extLst>
      <p:ext uri="{BB962C8B-B14F-4D97-AF65-F5344CB8AC3E}">
        <p14:creationId xmlns:p14="http://schemas.microsoft.com/office/powerpoint/2010/main" val="5130957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3600" y="1905000"/>
            <a:ext cx="10464800" cy="3810000"/>
          </a:xfrm>
        </p:spPr>
        <p:txBody>
          <a:bodyPr/>
          <a:lstStyle/>
          <a:p>
            <a:pPr marL="0" indent="0">
              <a:buNone/>
            </a:pPr>
            <a:r>
              <a:rPr lang="en-US" dirty="0"/>
              <a:t>Db2 Directory:</a:t>
            </a:r>
          </a:p>
          <a:p>
            <a:endParaRPr lang="en-US" sz="1000" dirty="0"/>
          </a:p>
          <a:p>
            <a:pPr lvl="1"/>
            <a:r>
              <a:rPr lang="en-US" dirty="0"/>
              <a:t>Once the plan has been created it is stored in the Db2 Directory.</a:t>
            </a:r>
            <a:endParaRPr lang="en-US" sz="2000" dirty="0"/>
          </a:p>
          <a:p>
            <a:pPr marL="457200" lvl="1" indent="0">
              <a:buNone/>
            </a:pPr>
            <a:endParaRPr lang="en-US" sz="2000" dirty="0"/>
          </a:p>
          <a:p>
            <a:pPr marL="0" indent="0">
              <a:buNone/>
            </a:pPr>
            <a:r>
              <a:rPr lang="en-US" dirty="0"/>
              <a:t>Db2 Catalog:</a:t>
            </a:r>
          </a:p>
          <a:p>
            <a:endParaRPr lang="en-US" sz="1000" dirty="0"/>
          </a:p>
          <a:p>
            <a:pPr lvl="1"/>
            <a:r>
              <a:rPr lang="en-US" dirty="0"/>
              <a:t>Stores information about the plan and package.</a:t>
            </a:r>
          </a:p>
          <a:p>
            <a:pPr marL="457200" lvl="1" indent="0">
              <a:buNone/>
            </a:pPr>
            <a:endParaRPr lang="en-US" dirty="0"/>
          </a:p>
        </p:txBody>
      </p:sp>
      <p:sp>
        <p:nvSpPr>
          <p:cNvPr id="3" name="Title 2"/>
          <p:cNvSpPr>
            <a:spLocks noGrp="1"/>
          </p:cNvSpPr>
          <p:nvPr>
            <p:ph type="title"/>
          </p:nvPr>
        </p:nvSpPr>
        <p:spPr/>
        <p:txBody>
          <a:bodyPr/>
          <a:lstStyle/>
          <a:p>
            <a:r>
              <a:rPr lang="en-US" dirty="0"/>
              <a:t>COBOL with Db2</a:t>
            </a:r>
          </a:p>
        </p:txBody>
      </p:sp>
      <p:sp>
        <p:nvSpPr>
          <p:cNvPr id="4" name="Footer Placeholder 3">
            <a:extLst>
              <a:ext uri="{FF2B5EF4-FFF2-40B4-BE49-F238E27FC236}">
                <a16:creationId xmlns:a16="http://schemas.microsoft.com/office/drawing/2014/main" id="{875C7DE9-1E84-4111-9C76-ABA8937A374F}"/>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7E0C2446-F83D-43F6-9A65-ADBB35123528}"/>
              </a:ext>
            </a:extLst>
          </p:cNvPr>
          <p:cNvSpPr>
            <a:spLocks noGrp="1"/>
          </p:cNvSpPr>
          <p:nvPr>
            <p:ph type="sldNum" sz="quarter" idx="12"/>
          </p:nvPr>
        </p:nvSpPr>
        <p:spPr/>
        <p:txBody>
          <a:bodyPr/>
          <a:lstStyle/>
          <a:p>
            <a:fld id="{B2FED1A7-FB98-43FD-AA3D-E7C3EC56B298}" type="slidenum">
              <a:rPr lang="en-US" smtClean="0"/>
              <a:t>46</a:t>
            </a:fld>
            <a:endParaRPr lang="en-US"/>
          </a:p>
        </p:txBody>
      </p:sp>
    </p:spTree>
    <p:extLst>
      <p:ext uri="{BB962C8B-B14F-4D97-AF65-F5344CB8AC3E}">
        <p14:creationId xmlns:p14="http://schemas.microsoft.com/office/powerpoint/2010/main" val="33976281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0100" y="1676400"/>
            <a:ext cx="9677400" cy="4343400"/>
          </a:xfrm>
        </p:spPr>
        <p:txBody>
          <a:bodyPr/>
          <a:lstStyle/>
          <a:p>
            <a:pPr marL="0" indent="0">
              <a:buNone/>
            </a:pPr>
            <a:r>
              <a:rPr lang="en-US" dirty="0"/>
              <a:t>Embedding SQL in COBOL:</a:t>
            </a:r>
          </a:p>
          <a:p>
            <a:endParaRPr lang="en-US" sz="1000" dirty="0"/>
          </a:p>
          <a:p>
            <a:pPr lvl="1"/>
            <a:r>
              <a:rPr lang="en-US" dirty="0"/>
              <a:t>Start each SQL statement with an </a:t>
            </a:r>
            <a:r>
              <a:rPr lang="en-US" dirty="0">
                <a:latin typeface="Source Code Pro" panose="020B0509030403020204" pitchFamily="49" charset="0"/>
                <a:ea typeface="Source Code Pro" panose="020B0509030403020204" pitchFamily="49" charset="0"/>
              </a:rPr>
              <a:t>EXEC SQL</a:t>
            </a:r>
            <a:r>
              <a:rPr lang="en-US" dirty="0">
                <a:ea typeface="Source Code Pro" panose="020B0509030403020204" pitchFamily="49" charset="0"/>
              </a:rPr>
              <a:t> </a:t>
            </a:r>
            <a:r>
              <a:rPr lang="en-US" dirty="0"/>
              <a:t>block:</a:t>
            </a:r>
          </a:p>
          <a:p>
            <a:pPr marL="0" indent="0">
              <a:buNone/>
            </a:pPr>
            <a:endParaRPr lang="en-US" sz="1000" dirty="0">
              <a:latin typeface="Source Code Pro" panose="020B0509030403020204" pitchFamily="49" charset="0"/>
              <a:ea typeface="Source Code Pro" panose="020B0509030403020204" pitchFamily="49" charset="0"/>
            </a:endParaRPr>
          </a:p>
          <a:p>
            <a:pPr marL="0" indent="0">
              <a:buNone/>
            </a:pPr>
            <a:r>
              <a:rPr lang="en-US" dirty="0">
                <a:latin typeface="Source Code Pro" panose="020B0509030403020204" pitchFamily="49" charset="0"/>
                <a:ea typeface="Source Code Pro" panose="020B0509030403020204" pitchFamily="49" charset="0"/>
              </a:rPr>
              <a:t>      EXEC SQL</a:t>
            </a:r>
          </a:p>
          <a:p>
            <a:pPr marL="0" indent="0">
              <a:buNone/>
            </a:pPr>
            <a:r>
              <a:rPr lang="en-US" dirty="0">
                <a:latin typeface="Source Code Pro" panose="020B0509030403020204" pitchFamily="49" charset="0"/>
                <a:ea typeface="Source Code Pro" panose="020B0509030403020204" pitchFamily="49" charset="0"/>
              </a:rPr>
              <a:t>        </a:t>
            </a:r>
            <a:r>
              <a:rPr lang="en-US" i="1" dirty="0">
                <a:latin typeface="Source Code Pro" panose="020B0509030403020204" pitchFamily="49" charset="0"/>
                <a:ea typeface="Source Code Pro" panose="020B0509030403020204" pitchFamily="49" charset="0"/>
              </a:rPr>
              <a:t>SQL statement</a:t>
            </a:r>
          </a:p>
          <a:p>
            <a:pPr marL="0" indent="0">
              <a:buNone/>
            </a:pPr>
            <a:r>
              <a:rPr lang="en-US" dirty="0">
                <a:latin typeface="Source Code Pro" panose="020B0509030403020204" pitchFamily="49" charset="0"/>
                <a:ea typeface="Source Code Pro" panose="020B0509030403020204" pitchFamily="49" charset="0"/>
              </a:rPr>
              <a:t>      END-EXEC.</a:t>
            </a:r>
          </a:p>
          <a:p>
            <a:pPr marL="1314450" lvl="3" indent="0">
              <a:buNone/>
            </a:pPr>
            <a:endParaRPr lang="en-US" sz="1000" dirty="0"/>
          </a:p>
          <a:p>
            <a:pPr lvl="1"/>
            <a:r>
              <a:rPr lang="en-US" dirty="0"/>
              <a:t>Only one statement per block.</a:t>
            </a:r>
          </a:p>
        </p:txBody>
      </p:sp>
      <p:sp>
        <p:nvSpPr>
          <p:cNvPr id="3" name="Title 2"/>
          <p:cNvSpPr>
            <a:spLocks noGrp="1"/>
          </p:cNvSpPr>
          <p:nvPr>
            <p:ph type="title"/>
          </p:nvPr>
        </p:nvSpPr>
        <p:spPr/>
        <p:txBody>
          <a:bodyPr/>
          <a:lstStyle/>
          <a:p>
            <a:pPr lvl="0"/>
            <a:r>
              <a:rPr lang="en-US" dirty="0"/>
              <a:t>Embedding SQL into COBOL</a:t>
            </a:r>
          </a:p>
        </p:txBody>
      </p:sp>
      <p:sp>
        <p:nvSpPr>
          <p:cNvPr id="4" name="Footer Placeholder 3">
            <a:extLst>
              <a:ext uri="{FF2B5EF4-FFF2-40B4-BE49-F238E27FC236}">
                <a16:creationId xmlns:a16="http://schemas.microsoft.com/office/drawing/2014/main" id="{9A17C7EF-8601-49ED-A8C0-B85B0331A60F}"/>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EB656B29-7FC6-48AA-A8D5-A8DB024E0F73}"/>
              </a:ext>
            </a:extLst>
          </p:cNvPr>
          <p:cNvSpPr>
            <a:spLocks noGrp="1"/>
          </p:cNvSpPr>
          <p:nvPr>
            <p:ph type="sldNum" sz="quarter" idx="12"/>
          </p:nvPr>
        </p:nvSpPr>
        <p:spPr/>
        <p:txBody>
          <a:bodyPr/>
          <a:lstStyle/>
          <a:p>
            <a:fld id="{B2FED1A7-FB98-43FD-AA3D-E7C3EC56B298}" type="slidenum">
              <a:rPr lang="en-US" smtClean="0"/>
              <a:t>47</a:t>
            </a:fld>
            <a:endParaRPr lang="en-US"/>
          </a:p>
        </p:txBody>
      </p:sp>
    </p:spTree>
    <p:extLst>
      <p:ext uri="{BB962C8B-B14F-4D97-AF65-F5344CB8AC3E}">
        <p14:creationId xmlns:p14="http://schemas.microsoft.com/office/powerpoint/2010/main" val="3117152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3600" y="1828800"/>
            <a:ext cx="10464800" cy="4114800"/>
          </a:xfrm>
        </p:spPr>
        <p:txBody>
          <a:bodyPr>
            <a:normAutofit/>
          </a:bodyPr>
          <a:lstStyle/>
          <a:p>
            <a:pPr marL="0" indent="0">
              <a:buNone/>
            </a:pPr>
            <a:r>
              <a:rPr lang="en-US" dirty="0"/>
              <a:t>Embedding SQL in COBOL (continued):</a:t>
            </a:r>
          </a:p>
          <a:p>
            <a:endParaRPr lang="en-US" sz="1000" dirty="0"/>
          </a:p>
          <a:p>
            <a:pPr lvl="1"/>
            <a:r>
              <a:rPr lang="en-US" b="1" i="1" dirty="0"/>
              <a:t>Do not</a:t>
            </a:r>
            <a:r>
              <a:rPr lang="en-US" dirty="0"/>
              <a:t> code an SQL statement in a COBOL COPY member.</a:t>
            </a:r>
          </a:p>
          <a:p>
            <a:pPr marL="457200" lvl="1" indent="0">
              <a:buNone/>
            </a:pPr>
            <a:r>
              <a:rPr lang="en-US" sz="1000" dirty="0"/>
              <a:t>   </a:t>
            </a:r>
          </a:p>
          <a:p>
            <a:pPr marL="457200" lvl="1" indent="0">
              <a:buNone/>
            </a:pPr>
            <a:r>
              <a:rPr lang="en-US" dirty="0"/>
              <a:t>   </a:t>
            </a:r>
            <a:r>
              <a:rPr lang="en-US" sz="2800" dirty="0" err="1"/>
              <a:t>Precompiler</a:t>
            </a:r>
            <a:r>
              <a:rPr lang="en-US" sz="2800" dirty="0"/>
              <a:t> does its processing before the COPY statement</a:t>
            </a:r>
            <a:br>
              <a:rPr lang="en-US" sz="2800" dirty="0"/>
            </a:br>
            <a:r>
              <a:rPr lang="en-US" sz="2800" dirty="0"/>
              <a:t>   is interpreted.</a:t>
            </a:r>
          </a:p>
          <a:p>
            <a:pPr marL="914400" lvl="2" indent="0">
              <a:buNone/>
            </a:pPr>
            <a:endParaRPr lang="en-US" sz="1000" dirty="0"/>
          </a:p>
          <a:p>
            <a:pPr lvl="1"/>
            <a:r>
              <a:rPr lang="en-US" dirty="0"/>
              <a:t>SQL can be coded in the </a:t>
            </a:r>
            <a:r>
              <a:rPr lang="en-US" dirty="0">
                <a:latin typeface="Source Code Pro" panose="020B0509030403020204" pitchFamily="49" charset="0"/>
                <a:ea typeface="Source Code Pro" panose="020B0509030403020204" pitchFamily="49" charset="0"/>
              </a:rPr>
              <a:t>DATA DIVISION</a:t>
            </a:r>
            <a:r>
              <a:rPr lang="en-US" dirty="0"/>
              <a:t> and/or </a:t>
            </a:r>
            <a:r>
              <a:rPr lang="en-US" dirty="0">
                <a:latin typeface="Source Code Pro" panose="020B0509030403020204" pitchFamily="49" charset="0"/>
                <a:ea typeface="Source Code Pro" panose="020B0509030403020204" pitchFamily="49" charset="0"/>
              </a:rPr>
              <a:t>PROCEDURE DIVISION.</a:t>
            </a:r>
          </a:p>
        </p:txBody>
      </p:sp>
      <p:sp>
        <p:nvSpPr>
          <p:cNvPr id="3" name="Title 2"/>
          <p:cNvSpPr>
            <a:spLocks noGrp="1"/>
          </p:cNvSpPr>
          <p:nvPr>
            <p:ph type="title"/>
          </p:nvPr>
        </p:nvSpPr>
        <p:spPr/>
        <p:txBody>
          <a:bodyPr/>
          <a:lstStyle/>
          <a:p>
            <a:pPr lvl="0"/>
            <a:r>
              <a:rPr lang="en-US" dirty="0"/>
              <a:t>Embedding SQL into COBOL</a:t>
            </a:r>
          </a:p>
        </p:txBody>
      </p:sp>
      <p:sp>
        <p:nvSpPr>
          <p:cNvPr id="4" name="Footer Placeholder 3">
            <a:extLst>
              <a:ext uri="{FF2B5EF4-FFF2-40B4-BE49-F238E27FC236}">
                <a16:creationId xmlns:a16="http://schemas.microsoft.com/office/drawing/2014/main" id="{FB72B190-490C-4EAC-86F5-397930F29391}"/>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991D0D4F-BD22-429B-9D2B-AA13204354B4}"/>
              </a:ext>
            </a:extLst>
          </p:cNvPr>
          <p:cNvSpPr>
            <a:spLocks noGrp="1"/>
          </p:cNvSpPr>
          <p:nvPr>
            <p:ph type="sldNum" sz="quarter" idx="12"/>
          </p:nvPr>
        </p:nvSpPr>
        <p:spPr/>
        <p:txBody>
          <a:bodyPr/>
          <a:lstStyle/>
          <a:p>
            <a:fld id="{B2FED1A7-FB98-43FD-AA3D-E7C3EC56B298}" type="slidenum">
              <a:rPr lang="en-US" smtClean="0"/>
              <a:t>48</a:t>
            </a:fld>
            <a:endParaRPr lang="en-US"/>
          </a:p>
        </p:txBody>
      </p:sp>
    </p:spTree>
    <p:extLst>
      <p:ext uri="{BB962C8B-B14F-4D97-AF65-F5344CB8AC3E}">
        <p14:creationId xmlns:p14="http://schemas.microsoft.com/office/powerpoint/2010/main" val="17560782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752600"/>
            <a:ext cx="8915400" cy="2971800"/>
          </a:xfrm>
        </p:spPr>
        <p:txBody>
          <a:bodyPr>
            <a:normAutofit/>
          </a:bodyPr>
          <a:lstStyle/>
          <a:p>
            <a:pPr marL="0" indent="0">
              <a:buNone/>
            </a:pPr>
            <a:r>
              <a:rPr lang="en-US" dirty="0"/>
              <a:t>How to use </a:t>
            </a:r>
            <a:r>
              <a:rPr lang="en-US" dirty="0">
                <a:latin typeface="Source Code Pro" panose="020B0509030403020204" pitchFamily="49" charset="0"/>
                <a:ea typeface="Source Code Pro" panose="020B0509030403020204" pitchFamily="49" charset="0"/>
              </a:rPr>
              <a:t>INCLUDE</a:t>
            </a:r>
            <a:r>
              <a:rPr lang="en-US" dirty="0"/>
              <a:t> statements:</a:t>
            </a:r>
          </a:p>
          <a:p>
            <a:pPr marL="457200" lvl="1" indent="0">
              <a:buNone/>
            </a:pPr>
            <a:endParaRPr lang="en-US" sz="1000" dirty="0"/>
          </a:p>
          <a:p>
            <a:pPr marL="857250" lvl="2" indent="0">
              <a:buNone/>
            </a:pPr>
            <a:r>
              <a:rPr lang="en-US" sz="2800" dirty="0">
                <a:latin typeface="Source Code Pro" panose="020B0509030403020204" pitchFamily="49" charset="0"/>
                <a:ea typeface="Source Code Pro" panose="020B0509030403020204" pitchFamily="49" charset="0"/>
              </a:rPr>
              <a:t>EXEC SQL</a:t>
            </a:r>
          </a:p>
          <a:p>
            <a:pPr marL="857250" lvl="2" indent="0">
              <a:buNone/>
            </a:pPr>
            <a:r>
              <a:rPr lang="en-US" sz="2800" dirty="0">
                <a:latin typeface="Source Code Pro" panose="020B0509030403020204" pitchFamily="49" charset="0"/>
                <a:ea typeface="Source Code Pro" panose="020B0509030403020204" pitchFamily="49" charset="0"/>
              </a:rPr>
              <a:t>  INCLUDE [</a:t>
            </a:r>
            <a:r>
              <a:rPr lang="en-US" sz="2800" i="1" dirty="0" err="1">
                <a:latin typeface="Source Code Pro" panose="020B0509030403020204" pitchFamily="49" charset="0"/>
                <a:ea typeface="Source Code Pro" panose="020B0509030403020204" pitchFamily="49" charset="0"/>
              </a:rPr>
              <a:t>member_name</a:t>
            </a:r>
            <a:r>
              <a:rPr lang="en-US" sz="2800" dirty="0">
                <a:latin typeface="Source Code Pro" panose="020B0509030403020204" pitchFamily="49" charset="0"/>
                <a:ea typeface="Source Code Pro" panose="020B0509030403020204" pitchFamily="49" charset="0"/>
              </a:rPr>
              <a:t> | SQLCA]</a:t>
            </a:r>
          </a:p>
          <a:p>
            <a:pPr marL="857250" lvl="2" indent="0">
              <a:buNone/>
            </a:pPr>
            <a:r>
              <a:rPr lang="en-US" sz="2800" dirty="0">
                <a:latin typeface="Source Code Pro" panose="020B0509030403020204" pitchFamily="49" charset="0"/>
                <a:ea typeface="Source Code Pro" panose="020B0509030403020204" pitchFamily="49" charset="0"/>
              </a:rPr>
              <a:t>END-EXEC.</a:t>
            </a:r>
          </a:p>
        </p:txBody>
      </p:sp>
      <p:sp>
        <p:nvSpPr>
          <p:cNvPr id="3" name="Title 2"/>
          <p:cNvSpPr>
            <a:spLocks noGrp="1"/>
          </p:cNvSpPr>
          <p:nvPr>
            <p:ph type="title"/>
          </p:nvPr>
        </p:nvSpPr>
        <p:spPr/>
        <p:txBody>
          <a:bodyPr/>
          <a:lstStyle/>
          <a:p>
            <a:r>
              <a:rPr lang="en-US" dirty="0"/>
              <a:t>Embedding SQL into COBOL</a:t>
            </a:r>
          </a:p>
        </p:txBody>
      </p:sp>
      <p:sp>
        <p:nvSpPr>
          <p:cNvPr id="4" name="Footer Placeholder 3">
            <a:extLst>
              <a:ext uri="{FF2B5EF4-FFF2-40B4-BE49-F238E27FC236}">
                <a16:creationId xmlns:a16="http://schemas.microsoft.com/office/drawing/2014/main" id="{0024A665-7AB0-4BCD-B737-F898E980F4BC}"/>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4C458B44-E6CC-4F66-9E4F-DEA3BDF8059E}"/>
              </a:ext>
            </a:extLst>
          </p:cNvPr>
          <p:cNvSpPr>
            <a:spLocks noGrp="1"/>
          </p:cNvSpPr>
          <p:nvPr>
            <p:ph type="sldNum" sz="quarter" idx="12"/>
          </p:nvPr>
        </p:nvSpPr>
        <p:spPr/>
        <p:txBody>
          <a:bodyPr/>
          <a:lstStyle/>
          <a:p>
            <a:fld id="{B2FED1A7-FB98-43FD-AA3D-E7C3EC56B298}" type="slidenum">
              <a:rPr lang="en-US" smtClean="0"/>
              <a:t>49</a:t>
            </a:fld>
            <a:endParaRPr lang="en-US"/>
          </a:p>
        </p:txBody>
      </p:sp>
    </p:spTree>
    <p:extLst>
      <p:ext uri="{BB962C8B-B14F-4D97-AF65-F5344CB8AC3E}">
        <p14:creationId xmlns:p14="http://schemas.microsoft.com/office/powerpoint/2010/main" val="238976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828800"/>
            <a:ext cx="10464800" cy="3429000"/>
          </a:xfrm>
        </p:spPr>
        <p:txBody>
          <a:bodyPr>
            <a:normAutofit/>
          </a:bodyPr>
          <a:lstStyle/>
          <a:p>
            <a:pPr marL="0" indent="0">
              <a:buNone/>
            </a:pPr>
            <a:r>
              <a:rPr lang="en-US" dirty="0"/>
              <a:t>What is a relational database?</a:t>
            </a:r>
          </a:p>
          <a:p>
            <a:endParaRPr lang="en-US" sz="1000" dirty="0"/>
          </a:p>
          <a:p>
            <a:pPr lvl="1"/>
            <a:r>
              <a:rPr lang="en-US" dirty="0"/>
              <a:t>Uses tables to store and manipulate data in rows and columns.</a:t>
            </a:r>
          </a:p>
          <a:p>
            <a:pPr lvl="1"/>
            <a:endParaRPr lang="en-US" sz="1000" dirty="0"/>
          </a:p>
          <a:p>
            <a:pPr lvl="1"/>
            <a:r>
              <a:rPr lang="en-US" dirty="0"/>
              <a:t>Relationships exist between tables.</a:t>
            </a:r>
          </a:p>
          <a:p>
            <a:pPr marL="457200" lvl="1" indent="0">
              <a:buNone/>
            </a:pPr>
            <a:endParaRPr lang="en-US" sz="1000" dirty="0"/>
          </a:p>
          <a:p>
            <a:pPr lvl="1"/>
            <a:r>
              <a:rPr lang="en-US" dirty="0"/>
              <a:t>Relationships connect data from multiple tables together.</a:t>
            </a:r>
          </a:p>
        </p:txBody>
      </p:sp>
      <p:sp>
        <p:nvSpPr>
          <p:cNvPr id="3" name="Title 2"/>
          <p:cNvSpPr>
            <a:spLocks noGrp="1"/>
          </p:cNvSpPr>
          <p:nvPr>
            <p:ph type="title"/>
          </p:nvPr>
        </p:nvSpPr>
        <p:spPr/>
        <p:txBody>
          <a:bodyPr/>
          <a:lstStyle/>
          <a:p>
            <a:r>
              <a:rPr lang="en-US" dirty="0"/>
              <a:t>What is Db2?</a:t>
            </a:r>
          </a:p>
        </p:txBody>
      </p:sp>
      <p:sp>
        <p:nvSpPr>
          <p:cNvPr id="4" name="Footer Placeholder 3">
            <a:extLst>
              <a:ext uri="{FF2B5EF4-FFF2-40B4-BE49-F238E27FC236}">
                <a16:creationId xmlns:a16="http://schemas.microsoft.com/office/drawing/2014/main" id="{9036CD59-86B1-437D-9838-554FF97394DC}"/>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2D23A208-9366-4CB7-B3A7-9C23BFED65AA}"/>
              </a:ext>
            </a:extLst>
          </p:cNvPr>
          <p:cNvSpPr>
            <a:spLocks noGrp="1"/>
          </p:cNvSpPr>
          <p:nvPr>
            <p:ph type="sldNum" sz="quarter" idx="12"/>
          </p:nvPr>
        </p:nvSpPr>
        <p:spPr/>
        <p:txBody>
          <a:bodyPr/>
          <a:lstStyle/>
          <a:p>
            <a:fld id="{B2FED1A7-FB98-43FD-AA3D-E7C3EC56B298}" type="slidenum">
              <a:rPr lang="en-US" smtClean="0"/>
              <a:t>5</a:t>
            </a:fld>
            <a:endParaRPr lang="en-US"/>
          </a:p>
        </p:txBody>
      </p:sp>
    </p:spTree>
    <p:extLst>
      <p:ext uri="{BB962C8B-B14F-4D97-AF65-F5344CB8AC3E}">
        <p14:creationId xmlns:p14="http://schemas.microsoft.com/office/powerpoint/2010/main" val="2833561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752600"/>
            <a:ext cx="9829800" cy="3429000"/>
          </a:xfrm>
        </p:spPr>
        <p:txBody>
          <a:bodyPr>
            <a:normAutofit/>
          </a:bodyPr>
          <a:lstStyle/>
          <a:p>
            <a:pPr marL="0" indent="0">
              <a:buNone/>
            </a:pPr>
            <a:r>
              <a:rPr lang="en-US" dirty="0"/>
              <a:t>How to use </a:t>
            </a:r>
            <a:r>
              <a:rPr lang="en-US" dirty="0">
                <a:latin typeface="Source Code Pro" panose="020B0509030403020204" pitchFamily="49" charset="0"/>
                <a:ea typeface="Source Code Pro" panose="020B0509030403020204" pitchFamily="49" charset="0"/>
              </a:rPr>
              <a:t>INCLUDE</a:t>
            </a:r>
            <a:r>
              <a:rPr lang="en-US" dirty="0"/>
              <a:t> statements (continued):</a:t>
            </a:r>
          </a:p>
          <a:p>
            <a:pPr marL="0" indent="0">
              <a:buNone/>
            </a:pPr>
            <a:endParaRPr lang="en-US" sz="1000" dirty="0"/>
          </a:p>
          <a:p>
            <a:pPr lvl="1"/>
            <a:r>
              <a:rPr lang="en-US" dirty="0"/>
              <a:t>Declared in the </a:t>
            </a:r>
            <a:r>
              <a:rPr lang="en-US" dirty="0">
                <a:latin typeface="Source Code Pro" panose="020B0509030403020204" pitchFamily="49" charset="0"/>
                <a:ea typeface="Source Code Pro" panose="020B0509030403020204" pitchFamily="49" charset="0"/>
              </a:rPr>
              <a:t>WORKING-STORAGE SECTION</a:t>
            </a:r>
            <a:r>
              <a:rPr lang="en-US" dirty="0"/>
              <a:t> of the </a:t>
            </a:r>
            <a:r>
              <a:rPr lang="en-US" dirty="0">
                <a:latin typeface="Source Code Pro" panose="020B0509030403020204" pitchFamily="49" charset="0"/>
                <a:ea typeface="Source Code Pro" panose="020B0509030403020204" pitchFamily="49" charset="0"/>
              </a:rPr>
              <a:t>DATA DIVISION</a:t>
            </a:r>
            <a:r>
              <a:rPr lang="en-US" dirty="0">
                <a:ea typeface="Source Code Pro" panose="020B0509030403020204" pitchFamily="49" charset="0"/>
              </a:rPr>
              <a:t>.</a:t>
            </a:r>
          </a:p>
          <a:p>
            <a:pPr lvl="1"/>
            <a:endParaRPr lang="en-US" sz="1000" dirty="0"/>
          </a:p>
          <a:p>
            <a:pPr lvl="1"/>
            <a:r>
              <a:rPr lang="en-US" dirty="0"/>
              <a:t>Used to include </a:t>
            </a:r>
            <a:r>
              <a:rPr lang="en-US" dirty="0">
                <a:latin typeface="Source Code Pro" panose="020B0509030403020204" pitchFamily="49" charset="0"/>
                <a:ea typeface="Source Code Pro" panose="020B0509030403020204" pitchFamily="49" charset="0"/>
              </a:rPr>
              <a:t>DCLGEN</a:t>
            </a:r>
            <a:r>
              <a:rPr lang="en-US" dirty="0"/>
              <a:t> output or the SQL Communication Area (</a:t>
            </a:r>
            <a:r>
              <a:rPr lang="en-US" dirty="0">
                <a:latin typeface="Source Code Pro" panose="020B0509030403020204" pitchFamily="49" charset="0"/>
                <a:ea typeface="Source Code Pro" panose="020B0509030403020204" pitchFamily="49" charset="0"/>
              </a:rPr>
              <a:t>SQLCA</a:t>
            </a:r>
            <a:r>
              <a:rPr lang="en-US" dirty="0"/>
              <a:t>)</a:t>
            </a:r>
            <a:r>
              <a:rPr lang="en-US" dirty="0">
                <a:ea typeface="Source Code Pro" panose="020B0509030403020204" pitchFamily="49" charset="0"/>
              </a:rPr>
              <a:t>.</a:t>
            </a:r>
          </a:p>
          <a:p>
            <a:pPr lvl="1"/>
            <a:endParaRPr lang="en-US" dirty="0"/>
          </a:p>
          <a:p>
            <a:pPr lvl="1"/>
            <a:endParaRPr lang="en-US" dirty="0"/>
          </a:p>
          <a:p>
            <a:pPr lvl="2"/>
            <a:endParaRPr lang="en-US" dirty="0"/>
          </a:p>
        </p:txBody>
      </p:sp>
      <p:sp>
        <p:nvSpPr>
          <p:cNvPr id="3" name="Title 2"/>
          <p:cNvSpPr>
            <a:spLocks noGrp="1"/>
          </p:cNvSpPr>
          <p:nvPr>
            <p:ph type="title"/>
          </p:nvPr>
        </p:nvSpPr>
        <p:spPr/>
        <p:txBody>
          <a:bodyPr/>
          <a:lstStyle/>
          <a:p>
            <a:r>
              <a:rPr lang="en-US" dirty="0"/>
              <a:t>Embedding SQL into COBOL</a:t>
            </a:r>
          </a:p>
        </p:txBody>
      </p:sp>
      <p:sp>
        <p:nvSpPr>
          <p:cNvPr id="4" name="Footer Placeholder 3">
            <a:extLst>
              <a:ext uri="{FF2B5EF4-FFF2-40B4-BE49-F238E27FC236}">
                <a16:creationId xmlns:a16="http://schemas.microsoft.com/office/drawing/2014/main" id="{8AF86EFC-B205-42C0-BAF8-96C170596846}"/>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21E60C4E-A30E-4345-A997-EE93352477C4}"/>
              </a:ext>
            </a:extLst>
          </p:cNvPr>
          <p:cNvSpPr>
            <a:spLocks noGrp="1"/>
          </p:cNvSpPr>
          <p:nvPr>
            <p:ph type="sldNum" sz="quarter" idx="12"/>
          </p:nvPr>
        </p:nvSpPr>
        <p:spPr/>
        <p:txBody>
          <a:bodyPr/>
          <a:lstStyle/>
          <a:p>
            <a:fld id="{B2FED1A7-FB98-43FD-AA3D-E7C3EC56B298}" type="slidenum">
              <a:rPr lang="en-US" smtClean="0"/>
              <a:t>50</a:t>
            </a:fld>
            <a:endParaRPr lang="en-US"/>
          </a:p>
        </p:txBody>
      </p:sp>
    </p:spTree>
    <p:extLst>
      <p:ext uri="{BB962C8B-B14F-4D97-AF65-F5344CB8AC3E}">
        <p14:creationId xmlns:p14="http://schemas.microsoft.com/office/powerpoint/2010/main" val="18797166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1752600"/>
            <a:ext cx="9753600" cy="3429000"/>
          </a:xfrm>
        </p:spPr>
        <p:txBody>
          <a:bodyPr>
            <a:normAutofit/>
          </a:bodyPr>
          <a:lstStyle/>
          <a:p>
            <a:pPr marL="57150" indent="0">
              <a:buNone/>
            </a:pPr>
            <a:r>
              <a:rPr lang="en-US" dirty="0">
                <a:latin typeface="Source Code Pro" panose="020B0509030403020204" pitchFamily="49" charset="0"/>
                <a:ea typeface="Source Code Pro" panose="020B0509030403020204" pitchFamily="49" charset="0"/>
              </a:rPr>
              <a:t>SQLCA</a:t>
            </a:r>
          </a:p>
          <a:p>
            <a:pPr marL="57150" indent="0">
              <a:buNone/>
            </a:pPr>
            <a:endParaRPr lang="en-US" sz="1000" dirty="0">
              <a:latin typeface="Source Code Pro" panose="020B0509030403020204" pitchFamily="49" charset="0"/>
              <a:ea typeface="Source Code Pro" panose="020B0509030403020204" pitchFamily="49" charset="0"/>
            </a:endParaRPr>
          </a:p>
          <a:p>
            <a:pPr lvl="1"/>
            <a:r>
              <a:rPr lang="en-US" dirty="0"/>
              <a:t>Special SQL copy library that includes variables that will be updated after a SQL statement executes.</a:t>
            </a:r>
          </a:p>
          <a:p>
            <a:pPr lvl="1"/>
            <a:endParaRPr lang="en-US" sz="1000" dirty="0"/>
          </a:p>
          <a:p>
            <a:pPr lvl="1"/>
            <a:r>
              <a:rPr lang="en-US" dirty="0"/>
              <a:t>The most important, commonly used, variable is the </a:t>
            </a:r>
            <a:r>
              <a:rPr lang="en-US" dirty="0">
                <a:latin typeface="Source Code Pro" panose="020B0509030403020204" pitchFamily="49" charset="0"/>
                <a:ea typeface="Source Code Pro" panose="020B0509030403020204" pitchFamily="49" charset="0"/>
              </a:rPr>
              <a:t>SQLCODE</a:t>
            </a:r>
            <a:r>
              <a:rPr lang="en-US" dirty="0">
                <a:ea typeface="Source Code Pro" panose="020B0509030403020204" pitchFamily="49" charset="0"/>
              </a:rPr>
              <a:t>.</a:t>
            </a:r>
            <a:endParaRPr lang="en-US" dirty="0">
              <a:latin typeface="Source Code Pro" panose="020B0509030403020204" pitchFamily="49" charset="0"/>
              <a:ea typeface="Source Code Pro" panose="020B0509030403020204" pitchFamily="49" charset="0"/>
            </a:endParaRPr>
          </a:p>
        </p:txBody>
      </p:sp>
      <p:sp>
        <p:nvSpPr>
          <p:cNvPr id="3" name="Title 2"/>
          <p:cNvSpPr>
            <a:spLocks noGrp="1"/>
          </p:cNvSpPr>
          <p:nvPr>
            <p:ph type="title"/>
          </p:nvPr>
        </p:nvSpPr>
        <p:spPr/>
        <p:txBody>
          <a:bodyPr/>
          <a:lstStyle/>
          <a:p>
            <a:r>
              <a:rPr lang="en-US" dirty="0"/>
              <a:t>Embedding SQL into COBOL</a:t>
            </a:r>
          </a:p>
        </p:txBody>
      </p:sp>
      <p:sp>
        <p:nvSpPr>
          <p:cNvPr id="4" name="Footer Placeholder 3">
            <a:extLst>
              <a:ext uri="{FF2B5EF4-FFF2-40B4-BE49-F238E27FC236}">
                <a16:creationId xmlns:a16="http://schemas.microsoft.com/office/drawing/2014/main" id="{58C6BFA0-52A8-4ECA-8164-BD6FC5CA33FC}"/>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F9564EAA-8043-4153-BC36-66349CBD1D79}"/>
              </a:ext>
            </a:extLst>
          </p:cNvPr>
          <p:cNvSpPr>
            <a:spLocks noGrp="1"/>
          </p:cNvSpPr>
          <p:nvPr>
            <p:ph type="sldNum" sz="quarter" idx="12"/>
          </p:nvPr>
        </p:nvSpPr>
        <p:spPr/>
        <p:txBody>
          <a:bodyPr/>
          <a:lstStyle/>
          <a:p>
            <a:fld id="{B2FED1A7-FB98-43FD-AA3D-E7C3EC56B298}" type="slidenum">
              <a:rPr lang="en-US" smtClean="0"/>
              <a:t>51</a:t>
            </a:fld>
            <a:endParaRPr lang="en-US"/>
          </a:p>
        </p:txBody>
      </p:sp>
    </p:spTree>
    <p:extLst>
      <p:ext uri="{BB962C8B-B14F-4D97-AF65-F5344CB8AC3E}">
        <p14:creationId xmlns:p14="http://schemas.microsoft.com/office/powerpoint/2010/main" val="23049680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76400"/>
            <a:ext cx="10629900" cy="4343400"/>
          </a:xfrm>
        </p:spPr>
        <p:txBody>
          <a:bodyPr>
            <a:normAutofit/>
          </a:bodyPr>
          <a:lstStyle/>
          <a:p>
            <a:pPr marL="57150" indent="0">
              <a:buNone/>
            </a:pPr>
            <a:r>
              <a:rPr lang="en-US" dirty="0">
                <a:latin typeface="Source Code Pro" panose="020B0509030403020204" pitchFamily="49" charset="0"/>
                <a:ea typeface="Source Code Pro" panose="020B0509030403020204" pitchFamily="49" charset="0"/>
              </a:rPr>
              <a:t>SQLCODE</a:t>
            </a:r>
          </a:p>
          <a:p>
            <a:pPr marL="57150" indent="0">
              <a:buNone/>
            </a:pPr>
            <a:endParaRPr lang="en-US" sz="1000" dirty="0">
              <a:latin typeface="Source Code Pro" panose="020B0509030403020204" pitchFamily="49" charset="0"/>
              <a:ea typeface="Source Code Pro" panose="020B0509030403020204" pitchFamily="49" charset="0"/>
            </a:endParaRPr>
          </a:p>
          <a:p>
            <a:pPr marL="57150" indent="0">
              <a:buNone/>
            </a:pPr>
            <a:r>
              <a:rPr lang="en-US" dirty="0"/>
              <a:t>Contains the return code the SQL statement that was just executed:</a:t>
            </a:r>
          </a:p>
          <a:p>
            <a:pPr marL="1371600" lvl="3" indent="0">
              <a:buNone/>
            </a:pPr>
            <a:endParaRPr lang="en-US" sz="1000" dirty="0"/>
          </a:p>
          <a:p>
            <a:pPr marL="461963" indent="0">
              <a:buNone/>
            </a:pPr>
            <a:r>
              <a:rPr lang="en-US" dirty="0"/>
              <a:t>           0:	  Statement was successful.</a:t>
            </a:r>
          </a:p>
          <a:p>
            <a:pPr marL="461963" indent="0">
              <a:buNone/>
            </a:pPr>
            <a:r>
              <a:rPr lang="en-US" dirty="0"/>
              <a:t>Positive:	  State was successful, with some exceptional condition.</a:t>
            </a:r>
          </a:p>
          <a:p>
            <a:pPr marL="461963" indent="0">
              <a:buNone/>
            </a:pPr>
            <a:r>
              <a:rPr lang="en-US" dirty="0"/>
              <a:t>     +100:   Row not found or end of data.</a:t>
            </a:r>
          </a:p>
          <a:p>
            <a:pPr marL="461963" indent="0">
              <a:buNone/>
            </a:pPr>
            <a:r>
              <a:rPr lang="en-US" dirty="0"/>
              <a:t>Negative:  Error	</a:t>
            </a:r>
          </a:p>
          <a:p>
            <a:pPr lvl="1"/>
            <a:endParaRPr lang="en-US" dirty="0"/>
          </a:p>
        </p:txBody>
      </p:sp>
      <p:sp>
        <p:nvSpPr>
          <p:cNvPr id="3" name="Title 2"/>
          <p:cNvSpPr>
            <a:spLocks noGrp="1"/>
          </p:cNvSpPr>
          <p:nvPr>
            <p:ph type="title"/>
          </p:nvPr>
        </p:nvSpPr>
        <p:spPr/>
        <p:txBody>
          <a:bodyPr/>
          <a:lstStyle/>
          <a:p>
            <a:r>
              <a:rPr lang="en-US" dirty="0"/>
              <a:t>Embedding SQL into COBOL</a:t>
            </a:r>
          </a:p>
        </p:txBody>
      </p:sp>
      <p:sp>
        <p:nvSpPr>
          <p:cNvPr id="4" name="Footer Placeholder 3">
            <a:extLst>
              <a:ext uri="{FF2B5EF4-FFF2-40B4-BE49-F238E27FC236}">
                <a16:creationId xmlns:a16="http://schemas.microsoft.com/office/drawing/2014/main" id="{941D4D05-EBB7-4ADF-BA1B-9F3ACF2071C2}"/>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AE5C25E8-D97A-46ED-A831-8D6623E4DB8B}"/>
              </a:ext>
            </a:extLst>
          </p:cNvPr>
          <p:cNvSpPr>
            <a:spLocks noGrp="1"/>
          </p:cNvSpPr>
          <p:nvPr>
            <p:ph type="sldNum" sz="quarter" idx="12"/>
          </p:nvPr>
        </p:nvSpPr>
        <p:spPr/>
        <p:txBody>
          <a:bodyPr/>
          <a:lstStyle/>
          <a:p>
            <a:fld id="{B2FED1A7-FB98-43FD-AA3D-E7C3EC56B298}" type="slidenum">
              <a:rPr lang="en-US" smtClean="0"/>
              <a:t>52</a:t>
            </a:fld>
            <a:endParaRPr lang="en-US"/>
          </a:p>
        </p:txBody>
      </p:sp>
    </p:spTree>
    <p:extLst>
      <p:ext uri="{BB962C8B-B14F-4D97-AF65-F5344CB8AC3E}">
        <p14:creationId xmlns:p14="http://schemas.microsoft.com/office/powerpoint/2010/main" val="34633032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524000"/>
            <a:ext cx="10642600" cy="4648200"/>
          </a:xfrm>
        </p:spPr>
        <p:txBody>
          <a:bodyPr>
            <a:normAutofit/>
          </a:bodyPr>
          <a:lstStyle/>
          <a:p>
            <a:pPr marL="0" indent="0">
              <a:buNone/>
            </a:pPr>
            <a:r>
              <a:rPr lang="en-US" dirty="0">
                <a:latin typeface="Source Code Pro" panose="020B0509030403020204" pitchFamily="49" charset="0"/>
                <a:ea typeface="Source Code Pro" panose="020B0509030403020204" pitchFamily="49" charset="0"/>
              </a:rPr>
              <a:t>DCLGEN</a:t>
            </a:r>
          </a:p>
          <a:p>
            <a:pPr marL="0" indent="0">
              <a:buNone/>
            </a:pPr>
            <a:endParaRPr lang="en-US" sz="1000" dirty="0"/>
          </a:p>
          <a:p>
            <a:pPr lvl="1"/>
            <a:r>
              <a:rPr lang="en-US" b="1" dirty="0"/>
              <a:t>When you reference a COBOL variable in a SQL statement</a:t>
            </a:r>
            <a:br>
              <a:rPr lang="en-US" b="1" dirty="0"/>
            </a:br>
            <a:r>
              <a:rPr lang="en-US" b="1" dirty="0"/>
              <a:t>the COBOL data type needs to be compatible with a Db2 data </a:t>
            </a:r>
            <a:br>
              <a:rPr lang="en-US" b="1" dirty="0"/>
            </a:br>
            <a:r>
              <a:rPr lang="en-US" b="1" dirty="0"/>
              <a:t>type.</a:t>
            </a:r>
          </a:p>
          <a:p>
            <a:pPr lvl="1"/>
            <a:endParaRPr lang="en-US" sz="1100" b="1" dirty="0"/>
          </a:p>
          <a:p>
            <a:pPr marL="457200" lvl="1" indent="0">
              <a:buNone/>
            </a:pPr>
            <a:r>
              <a:rPr lang="en-US" b="1" dirty="0"/>
              <a:t>   </a:t>
            </a:r>
            <a:r>
              <a:rPr lang="en-US" dirty="0"/>
              <a:t>To ensure this, </a:t>
            </a:r>
            <a:r>
              <a:rPr lang="en-US" dirty="0">
                <a:latin typeface="Source Code Pro" panose="020B0509030403020204" pitchFamily="49" charset="0"/>
                <a:ea typeface="Source Code Pro" panose="020B0509030403020204" pitchFamily="49" charset="0"/>
              </a:rPr>
              <a:t>DCLGEN</a:t>
            </a:r>
            <a:r>
              <a:rPr lang="en-US" dirty="0"/>
              <a:t> generates the variable declarations for us.</a:t>
            </a:r>
          </a:p>
          <a:p>
            <a:pPr lvl="1"/>
            <a:endParaRPr lang="en-US" sz="1100" dirty="0"/>
          </a:p>
          <a:p>
            <a:pPr lvl="1"/>
            <a:r>
              <a:rPr lang="en-US" dirty="0"/>
              <a:t>It is important to import these for each table that will be referenced in the program, if you plan on using COBOL variables in the SQL.</a:t>
            </a:r>
          </a:p>
        </p:txBody>
      </p:sp>
      <p:sp>
        <p:nvSpPr>
          <p:cNvPr id="3" name="Title 2"/>
          <p:cNvSpPr>
            <a:spLocks noGrp="1"/>
          </p:cNvSpPr>
          <p:nvPr>
            <p:ph type="title"/>
          </p:nvPr>
        </p:nvSpPr>
        <p:spPr/>
        <p:txBody>
          <a:bodyPr/>
          <a:lstStyle/>
          <a:p>
            <a:r>
              <a:rPr lang="en-US" dirty="0"/>
              <a:t>Embedding SQL into COBOL</a:t>
            </a:r>
          </a:p>
        </p:txBody>
      </p:sp>
      <p:sp>
        <p:nvSpPr>
          <p:cNvPr id="4" name="Footer Placeholder 3">
            <a:extLst>
              <a:ext uri="{FF2B5EF4-FFF2-40B4-BE49-F238E27FC236}">
                <a16:creationId xmlns:a16="http://schemas.microsoft.com/office/drawing/2014/main" id="{8F85AC0E-F763-47D7-BA3B-969D9D2BB889}"/>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65FF0D27-2303-46D2-B81E-EF5D0B029972}"/>
              </a:ext>
            </a:extLst>
          </p:cNvPr>
          <p:cNvSpPr>
            <a:spLocks noGrp="1"/>
          </p:cNvSpPr>
          <p:nvPr>
            <p:ph type="sldNum" sz="quarter" idx="12"/>
          </p:nvPr>
        </p:nvSpPr>
        <p:spPr/>
        <p:txBody>
          <a:bodyPr/>
          <a:lstStyle/>
          <a:p>
            <a:fld id="{B2FED1A7-FB98-43FD-AA3D-E7C3EC56B298}" type="slidenum">
              <a:rPr lang="en-US" smtClean="0"/>
              <a:t>53</a:t>
            </a:fld>
            <a:endParaRPr lang="en-US"/>
          </a:p>
        </p:txBody>
      </p:sp>
    </p:spTree>
    <p:extLst>
      <p:ext uri="{BB962C8B-B14F-4D97-AF65-F5344CB8AC3E}">
        <p14:creationId xmlns:p14="http://schemas.microsoft.com/office/powerpoint/2010/main" val="655026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676400"/>
            <a:ext cx="9067800" cy="4038600"/>
          </a:xfrm>
        </p:spPr>
        <p:txBody>
          <a:bodyPr>
            <a:normAutofit/>
          </a:bodyPr>
          <a:lstStyle/>
          <a:p>
            <a:pPr marL="0" indent="0">
              <a:buNone/>
            </a:pPr>
            <a:r>
              <a:rPr lang="en-US" dirty="0"/>
              <a:t>Using </a:t>
            </a:r>
            <a:r>
              <a:rPr lang="en-US" dirty="0">
                <a:latin typeface="Source Code Pro" panose="020B0509030403020204" pitchFamily="49" charset="0"/>
                <a:ea typeface="Source Code Pro" panose="020B0509030403020204" pitchFamily="49" charset="0"/>
              </a:rPr>
              <a:t>SELECT...INTO... </a:t>
            </a:r>
            <a:r>
              <a:rPr lang="en-US" dirty="0"/>
              <a:t>to retrieve Db2 data from a </a:t>
            </a:r>
          </a:p>
          <a:p>
            <a:pPr marL="0" indent="0">
              <a:buNone/>
            </a:pPr>
            <a:r>
              <a:rPr lang="en-US" dirty="0"/>
              <a:t>Single table:</a:t>
            </a:r>
          </a:p>
          <a:p>
            <a:pPr marL="457200" lvl="1" indent="0">
              <a:buNone/>
            </a:pPr>
            <a:endParaRPr lang="en-US" sz="1000" dirty="0"/>
          </a:p>
          <a:p>
            <a:pPr marL="457200" lvl="1" indent="0">
              <a:buNone/>
            </a:pPr>
            <a:r>
              <a:rPr lang="en-US" dirty="0">
                <a:latin typeface="Source Code Pro" panose="020B0509030403020204" pitchFamily="49" charset="0"/>
                <a:ea typeface="Source Code Pro" panose="020B0509030403020204" pitchFamily="49" charset="0"/>
              </a:rPr>
              <a:t>EXEC SQL</a:t>
            </a:r>
          </a:p>
          <a:p>
            <a:pPr marL="914400" lvl="2" indent="0">
              <a:buNone/>
            </a:pPr>
            <a:r>
              <a:rPr lang="en-US" sz="2800" dirty="0">
                <a:latin typeface="Source Code Pro" panose="020B0509030403020204" pitchFamily="49" charset="0"/>
                <a:ea typeface="Source Code Pro" panose="020B0509030403020204" pitchFamily="49" charset="0"/>
              </a:rPr>
              <a:t>SELECT EMP_NME FROM EMPLOYEE</a:t>
            </a:r>
          </a:p>
          <a:p>
            <a:pPr marL="914400" lvl="2" indent="0">
              <a:buNone/>
            </a:pPr>
            <a:r>
              <a:rPr lang="en-US" sz="2800" dirty="0">
                <a:latin typeface="Source Code Pro" panose="020B0509030403020204" pitchFamily="49" charset="0"/>
                <a:ea typeface="Source Code Pro" panose="020B0509030403020204" pitchFamily="49" charset="0"/>
              </a:rPr>
              <a:t>WHERE DEPT = :EMPLOYEE-DEPT</a:t>
            </a:r>
          </a:p>
          <a:p>
            <a:pPr marL="914400" lvl="2" indent="0">
              <a:buNone/>
            </a:pPr>
            <a:r>
              <a:rPr lang="en-US" sz="2800" dirty="0">
                <a:latin typeface="Source Code Pro" panose="020B0509030403020204" pitchFamily="49" charset="0"/>
                <a:ea typeface="Source Code Pro" panose="020B0509030403020204" pitchFamily="49" charset="0"/>
              </a:rPr>
              <a:t>INTO :EMPLOYEE-NME</a:t>
            </a:r>
          </a:p>
          <a:p>
            <a:pPr marL="514350" lvl="1" indent="0">
              <a:buNone/>
            </a:pPr>
            <a:r>
              <a:rPr lang="en-US" dirty="0">
                <a:latin typeface="Source Code Pro" panose="020B0509030403020204" pitchFamily="49" charset="0"/>
                <a:ea typeface="Source Code Pro" panose="020B0509030403020204" pitchFamily="49" charset="0"/>
              </a:rPr>
              <a:t>END-EXEC.</a:t>
            </a:r>
          </a:p>
        </p:txBody>
      </p:sp>
      <p:sp>
        <p:nvSpPr>
          <p:cNvPr id="3" name="Title 2"/>
          <p:cNvSpPr>
            <a:spLocks noGrp="1"/>
          </p:cNvSpPr>
          <p:nvPr>
            <p:ph type="title"/>
          </p:nvPr>
        </p:nvSpPr>
        <p:spPr/>
        <p:txBody>
          <a:bodyPr/>
          <a:lstStyle/>
          <a:p>
            <a:r>
              <a:rPr lang="en-US" dirty="0"/>
              <a:t>Embedding SQL into COBOL	</a:t>
            </a:r>
          </a:p>
        </p:txBody>
      </p:sp>
      <p:sp>
        <p:nvSpPr>
          <p:cNvPr id="4" name="Footer Placeholder 3">
            <a:extLst>
              <a:ext uri="{FF2B5EF4-FFF2-40B4-BE49-F238E27FC236}">
                <a16:creationId xmlns:a16="http://schemas.microsoft.com/office/drawing/2014/main" id="{FEC2B053-45E4-4752-96A3-5854848548EE}"/>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CF4998F3-44E1-4A87-B3AD-A22A0823C838}"/>
              </a:ext>
            </a:extLst>
          </p:cNvPr>
          <p:cNvSpPr>
            <a:spLocks noGrp="1"/>
          </p:cNvSpPr>
          <p:nvPr>
            <p:ph type="sldNum" sz="quarter" idx="12"/>
          </p:nvPr>
        </p:nvSpPr>
        <p:spPr/>
        <p:txBody>
          <a:bodyPr/>
          <a:lstStyle/>
          <a:p>
            <a:fld id="{B2FED1A7-FB98-43FD-AA3D-E7C3EC56B298}" type="slidenum">
              <a:rPr lang="en-US" smtClean="0"/>
              <a:t>54</a:t>
            </a:fld>
            <a:endParaRPr lang="en-US"/>
          </a:p>
        </p:txBody>
      </p:sp>
    </p:spTree>
    <p:extLst>
      <p:ext uri="{BB962C8B-B14F-4D97-AF65-F5344CB8AC3E}">
        <p14:creationId xmlns:p14="http://schemas.microsoft.com/office/powerpoint/2010/main" val="20587475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3600" y="2133600"/>
            <a:ext cx="8890000" cy="2895600"/>
          </a:xfrm>
        </p:spPr>
        <p:txBody>
          <a:bodyPr>
            <a:normAutofit/>
          </a:bodyPr>
          <a:lstStyle/>
          <a:p>
            <a:pPr marL="0" indent="0">
              <a:buNone/>
            </a:pPr>
            <a:r>
              <a:rPr lang="en-US" dirty="0"/>
              <a:t>You can only code the </a:t>
            </a:r>
            <a:r>
              <a:rPr lang="en-US" dirty="0">
                <a:latin typeface="Source Code Pro" panose="020B0509030403020204" pitchFamily="49" charset="0"/>
                <a:ea typeface="Source Code Pro" panose="020B0509030403020204" pitchFamily="49" charset="0"/>
              </a:rPr>
              <a:t>INTO</a:t>
            </a:r>
            <a:r>
              <a:rPr lang="en-US" dirty="0"/>
              <a:t> clause in a </a:t>
            </a:r>
            <a:r>
              <a:rPr lang="en-US" dirty="0">
                <a:latin typeface="Source Code Pro" panose="020B0509030403020204" pitchFamily="49" charset="0"/>
                <a:ea typeface="Source Code Pro" panose="020B0509030403020204" pitchFamily="49" charset="0"/>
              </a:rPr>
              <a:t>SELECT</a:t>
            </a:r>
            <a:r>
              <a:rPr lang="en-US" dirty="0"/>
              <a:t> statement:</a:t>
            </a:r>
            <a:br>
              <a:rPr lang="en-US" dirty="0"/>
            </a:br>
            <a:endParaRPr lang="en-US" dirty="0"/>
          </a:p>
          <a:p>
            <a:pPr lvl="1"/>
            <a:r>
              <a:rPr lang="en-US" dirty="0"/>
              <a:t>Must be in the </a:t>
            </a:r>
            <a:r>
              <a:rPr lang="en-US" dirty="0">
                <a:latin typeface="Source Code Pro" panose="020B0509030403020204" pitchFamily="49" charset="0"/>
                <a:ea typeface="Source Code Pro" panose="020B0509030403020204" pitchFamily="49" charset="0"/>
              </a:rPr>
              <a:t>PROCEDURE DIVISION</a:t>
            </a:r>
          </a:p>
        </p:txBody>
      </p:sp>
      <p:sp>
        <p:nvSpPr>
          <p:cNvPr id="3" name="Title 2"/>
          <p:cNvSpPr>
            <a:spLocks noGrp="1"/>
          </p:cNvSpPr>
          <p:nvPr>
            <p:ph type="title"/>
          </p:nvPr>
        </p:nvSpPr>
        <p:spPr/>
        <p:txBody>
          <a:bodyPr/>
          <a:lstStyle/>
          <a:p>
            <a:r>
              <a:rPr lang="en-US" dirty="0"/>
              <a:t>Embedding SQL into COBOL	</a:t>
            </a:r>
          </a:p>
        </p:txBody>
      </p:sp>
      <p:sp>
        <p:nvSpPr>
          <p:cNvPr id="4" name="Footer Placeholder 3">
            <a:extLst>
              <a:ext uri="{FF2B5EF4-FFF2-40B4-BE49-F238E27FC236}">
                <a16:creationId xmlns:a16="http://schemas.microsoft.com/office/drawing/2014/main" id="{89C67EC8-B8A3-4AF9-B215-C8FB9E86D322}"/>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956F5D65-19B7-4945-B253-BFB5B355C55D}"/>
              </a:ext>
            </a:extLst>
          </p:cNvPr>
          <p:cNvSpPr>
            <a:spLocks noGrp="1"/>
          </p:cNvSpPr>
          <p:nvPr>
            <p:ph type="sldNum" sz="quarter" idx="12"/>
          </p:nvPr>
        </p:nvSpPr>
        <p:spPr/>
        <p:txBody>
          <a:bodyPr/>
          <a:lstStyle/>
          <a:p>
            <a:fld id="{B2FED1A7-FB98-43FD-AA3D-E7C3EC56B298}" type="slidenum">
              <a:rPr lang="en-US" smtClean="0"/>
              <a:t>55</a:t>
            </a:fld>
            <a:endParaRPr lang="en-US"/>
          </a:p>
        </p:txBody>
      </p:sp>
    </p:spTree>
    <p:extLst>
      <p:ext uri="{BB962C8B-B14F-4D97-AF65-F5344CB8AC3E}">
        <p14:creationId xmlns:p14="http://schemas.microsoft.com/office/powerpoint/2010/main" val="35738982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21526"/>
            <a:ext cx="10058400" cy="4926874"/>
          </a:xfrm>
        </p:spPr>
        <p:txBody>
          <a:bodyPr>
            <a:normAutofit/>
          </a:bodyPr>
          <a:lstStyle/>
          <a:p>
            <a:pPr marL="0" indent="0">
              <a:buNone/>
            </a:pPr>
            <a:r>
              <a:rPr lang="en-US" dirty="0"/>
              <a:t>When you refer to a COBOL variable in an SQL statement, you </a:t>
            </a:r>
            <a:br>
              <a:rPr lang="en-US" dirty="0"/>
            </a:br>
            <a:r>
              <a:rPr lang="en-US" dirty="0"/>
              <a:t>need to precede the COBOL variable with a colon (:):</a:t>
            </a:r>
          </a:p>
          <a:p>
            <a:pPr marL="0" indent="0">
              <a:buNone/>
            </a:pPr>
            <a:endParaRPr lang="en-US" sz="1000" dirty="0"/>
          </a:p>
          <a:p>
            <a:pPr marL="0" indent="0">
              <a:buNone/>
            </a:pPr>
            <a:r>
              <a:rPr lang="en-US" dirty="0">
                <a:latin typeface="Source Code Pro" panose="020B0509030403020204" pitchFamily="49" charset="0"/>
                <a:ea typeface="Source Code Pro" panose="020B0509030403020204" pitchFamily="49" charset="0"/>
              </a:rPr>
              <a:t>	05	FUND-FUND-NME	  PIC </a:t>
            </a:r>
            <a:r>
              <a:rPr lang="en-US" dirty="0" err="1">
                <a:latin typeface="Source Code Pro" panose="020B0509030403020204" pitchFamily="49" charset="0"/>
                <a:ea typeface="Source Code Pro" panose="020B0509030403020204" pitchFamily="49" charset="0"/>
              </a:rPr>
              <a:t>PIC</a:t>
            </a:r>
            <a:r>
              <a:rPr lang="en-US" dirty="0">
                <a:latin typeface="Source Code Pro" panose="020B0509030403020204" pitchFamily="49" charset="0"/>
                <a:ea typeface="Source Code Pro" panose="020B0509030403020204" pitchFamily="49" charset="0"/>
              </a:rPr>
              <a:t> X(25).</a:t>
            </a:r>
          </a:p>
          <a:p>
            <a:pPr marL="0" indent="0">
              <a:buNone/>
            </a:pPr>
            <a:r>
              <a:rPr lang="en-US" dirty="0">
                <a:latin typeface="Source Code Pro" panose="020B0509030403020204" pitchFamily="49" charset="0"/>
                <a:ea typeface="Source Code Pro" panose="020B0509030403020204" pitchFamily="49" charset="0"/>
              </a:rPr>
              <a:t>	05	FUND-FUND-NBR	  PIC S9(9) BINARY.</a:t>
            </a:r>
            <a:endParaRPr lang="en-US" sz="1000" dirty="0">
              <a:latin typeface="Source Code Pro" panose="020B0509030403020204" pitchFamily="49" charset="0"/>
              <a:ea typeface="Source Code Pro" panose="020B0509030403020204" pitchFamily="49" charset="0"/>
            </a:endParaRPr>
          </a:p>
          <a:p>
            <a:pPr marL="0" indent="0">
              <a:buNone/>
            </a:pPr>
            <a:endParaRPr lang="en-US" sz="1000" dirty="0">
              <a:latin typeface="Source Code Pro" panose="020B0509030403020204" pitchFamily="49" charset="0"/>
              <a:ea typeface="Source Code Pro" panose="020B0509030403020204" pitchFamily="49" charset="0"/>
            </a:endParaRPr>
          </a:p>
          <a:p>
            <a:pPr marL="0" indent="0">
              <a:buNone/>
            </a:pPr>
            <a:r>
              <a:rPr lang="en-US" dirty="0">
                <a:latin typeface="Source Code Pro" panose="020B0509030403020204" pitchFamily="49" charset="0"/>
                <a:ea typeface="Source Code Pro" panose="020B0509030403020204" pitchFamily="49" charset="0"/>
              </a:rPr>
              <a:t>	EXEC SQL</a:t>
            </a:r>
          </a:p>
          <a:p>
            <a:pPr marL="0" indent="0">
              <a:buNone/>
            </a:pPr>
            <a:r>
              <a:rPr lang="en-US" dirty="0">
                <a:latin typeface="Source Code Pro" panose="020B0509030403020204" pitchFamily="49" charset="0"/>
                <a:ea typeface="Source Code Pro" panose="020B0509030403020204" pitchFamily="49" charset="0"/>
              </a:rPr>
              <a:t>	  SELECT FUND_NME FROM KC02322.FUND</a:t>
            </a:r>
          </a:p>
          <a:p>
            <a:pPr marL="0" indent="0">
              <a:buNone/>
            </a:pPr>
            <a:r>
              <a:rPr lang="en-US" dirty="0">
                <a:latin typeface="Source Code Pro" panose="020B0509030403020204" pitchFamily="49" charset="0"/>
                <a:ea typeface="Source Code Pro" panose="020B0509030403020204" pitchFamily="49" charset="0"/>
              </a:rPr>
              <a:t>	  INTO :FUND-FUND-NME</a:t>
            </a:r>
          </a:p>
          <a:p>
            <a:pPr marL="0" indent="0">
              <a:buNone/>
            </a:pPr>
            <a:r>
              <a:rPr lang="en-US" dirty="0">
                <a:latin typeface="Source Code Pro" panose="020B0509030403020204" pitchFamily="49" charset="0"/>
                <a:ea typeface="Source Code Pro" panose="020B0509030403020204" pitchFamily="49" charset="0"/>
              </a:rPr>
              <a:t>	  WHERE FUND_NBR = :FUND-FUND-NBR</a:t>
            </a:r>
          </a:p>
          <a:p>
            <a:pPr marL="0" indent="0">
              <a:buNone/>
            </a:pPr>
            <a:r>
              <a:rPr lang="en-US" dirty="0">
                <a:latin typeface="Source Code Pro" panose="020B0509030403020204" pitchFamily="49" charset="0"/>
                <a:ea typeface="Source Code Pro" panose="020B0509030403020204" pitchFamily="49" charset="0"/>
              </a:rPr>
              <a:t>	END-EXEC.</a:t>
            </a:r>
          </a:p>
        </p:txBody>
      </p:sp>
      <p:sp>
        <p:nvSpPr>
          <p:cNvPr id="3" name="Title 2"/>
          <p:cNvSpPr>
            <a:spLocks noGrp="1"/>
          </p:cNvSpPr>
          <p:nvPr>
            <p:ph type="title"/>
          </p:nvPr>
        </p:nvSpPr>
        <p:spPr/>
        <p:txBody>
          <a:bodyPr/>
          <a:lstStyle/>
          <a:p>
            <a:r>
              <a:rPr lang="en-US" dirty="0"/>
              <a:t>Embedding SQL into COBOL	</a:t>
            </a:r>
          </a:p>
        </p:txBody>
      </p:sp>
      <p:sp>
        <p:nvSpPr>
          <p:cNvPr id="4" name="Footer Placeholder 3">
            <a:extLst>
              <a:ext uri="{FF2B5EF4-FFF2-40B4-BE49-F238E27FC236}">
                <a16:creationId xmlns:a16="http://schemas.microsoft.com/office/drawing/2014/main" id="{E3EA6FA3-48A3-453E-952B-4795573317BE}"/>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0ECA3BE2-41A0-4BCE-BFF5-74C7F0DAD098}"/>
              </a:ext>
            </a:extLst>
          </p:cNvPr>
          <p:cNvSpPr>
            <a:spLocks noGrp="1"/>
          </p:cNvSpPr>
          <p:nvPr>
            <p:ph type="sldNum" sz="quarter" idx="12"/>
          </p:nvPr>
        </p:nvSpPr>
        <p:spPr/>
        <p:txBody>
          <a:bodyPr/>
          <a:lstStyle/>
          <a:p>
            <a:fld id="{B2FED1A7-FB98-43FD-AA3D-E7C3EC56B298}" type="slidenum">
              <a:rPr lang="en-US" smtClean="0"/>
              <a:t>56</a:t>
            </a:fld>
            <a:endParaRPr lang="en-US"/>
          </a:p>
        </p:txBody>
      </p:sp>
    </p:spTree>
    <p:extLst>
      <p:ext uri="{BB962C8B-B14F-4D97-AF65-F5344CB8AC3E}">
        <p14:creationId xmlns:p14="http://schemas.microsoft.com/office/powerpoint/2010/main" val="4018947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981200"/>
            <a:ext cx="9410700" cy="3429000"/>
          </a:xfrm>
        </p:spPr>
        <p:txBody>
          <a:bodyPr>
            <a:normAutofit/>
          </a:bodyPr>
          <a:lstStyle/>
          <a:p>
            <a:pPr marL="0" indent="0">
              <a:buNone/>
            </a:pPr>
            <a:r>
              <a:rPr lang="en-US" dirty="0"/>
              <a:t>Using </a:t>
            </a:r>
            <a:r>
              <a:rPr lang="en-US" dirty="0">
                <a:latin typeface="Source Code Pro" panose="020B0509030403020204" pitchFamily="49" charset="0"/>
                <a:ea typeface="Source Code Pro" panose="020B0509030403020204" pitchFamily="49" charset="0"/>
              </a:rPr>
              <a:t>SELECT...INTO... </a:t>
            </a:r>
            <a:r>
              <a:rPr lang="en-US" dirty="0"/>
              <a:t>to retrieve Db2 data from a single table (continued):</a:t>
            </a:r>
          </a:p>
          <a:p>
            <a:endParaRPr lang="en-US" sz="1000" dirty="0">
              <a:ea typeface="Source Code Pro" panose="020B0509030403020204" pitchFamily="49" charset="0"/>
            </a:endParaRPr>
          </a:p>
          <a:p>
            <a:pPr lvl="1"/>
            <a:r>
              <a:rPr lang="en-US" dirty="0"/>
              <a:t>The statement can only return a single row.</a:t>
            </a:r>
          </a:p>
          <a:p>
            <a:pPr lvl="1"/>
            <a:endParaRPr lang="en-US" sz="1000" dirty="0"/>
          </a:p>
          <a:p>
            <a:pPr lvl="1"/>
            <a:r>
              <a:rPr lang="en-US" dirty="0"/>
              <a:t>Literals in Db2 are treated the same as they are in COBOL.</a:t>
            </a:r>
          </a:p>
          <a:p>
            <a:pPr lvl="1"/>
            <a:endParaRPr lang="en-US" dirty="0"/>
          </a:p>
          <a:p>
            <a:pPr marL="457200" lvl="1" indent="0">
              <a:buNone/>
            </a:pPr>
            <a:endParaRPr lang="en-US" dirty="0"/>
          </a:p>
          <a:p>
            <a:pPr lvl="1"/>
            <a:endParaRPr lang="en-US" dirty="0"/>
          </a:p>
        </p:txBody>
      </p:sp>
      <p:sp>
        <p:nvSpPr>
          <p:cNvPr id="3" name="Title 2"/>
          <p:cNvSpPr>
            <a:spLocks noGrp="1"/>
          </p:cNvSpPr>
          <p:nvPr>
            <p:ph type="title"/>
          </p:nvPr>
        </p:nvSpPr>
        <p:spPr/>
        <p:txBody>
          <a:bodyPr/>
          <a:lstStyle/>
          <a:p>
            <a:r>
              <a:rPr lang="en-US" dirty="0"/>
              <a:t>Embedding SQL into COBOL	</a:t>
            </a:r>
          </a:p>
        </p:txBody>
      </p:sp>
      <p:sp>
        <p:nvSpPr>
          <p:cNvPr id="4" name="Footer Placeholder 3">
            <a:extLst>
              <a:ext uri="{FF2B5EF4-FFF2-40B4-BE49-F238E27FC236}">
                <a16:creationId xmlns:a16="http://schemas.microsoft.com/office/drawing/2014/main" id="{FDCD707C-6A3F-4408-BBFD-F6110B4C5063}"/>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28A3DB2B-20C8-41ED-8C66-C008D9F295C0}"/>
              </a:ext>
            </a:extLst>
          </p:cNvPr>
          <p:cNvSpPr>
            <a:spLocks noGrp="1"/>
          </p:cNvSpPr>
          <p:nvPr>
            <p:ph type="sldNum" sz="quarter" idx="12"/>
          </p:nvPr>
        </p:nvSpPr>
        <p:spPr/>
        <p:txBody>
          <a:bodyPr/>
          <a:lstStyle/>
          <a:p>
            <a:fld id="{B2FED1A7-FB98-43FD-AA3D-E7C3EC56B298}" type="slidenum">
              <a:rPr lang="en-US" smtClean="0"/>
              <a:t>57</a:t>
            </a:fld>
            <a:endParaRPr lang="en-US"/>
          </a:p>
        </p:txBody>
      </p:sp>
    </p:spTree>
    <p:extLst>
      <p:ext uri="{BB962C8B-B14F-4D97-AF65-F5344CB8AC3E}">
        <p14:creationId xmlns:p14="http://schemas.microsoft.com/office/powerpoint/2010/main" val="31732322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866900"/>
            <a:ext cx="9563100" cy="3124200"/>
          </a:xfrm>
        </p:spPr>
        <p:txBody>
          <a:bodyPr>
            <a:normAutofit/>
          </a:bodyPr>
          <a:lstStyle/>
          <a:p>
            <a:pPr marL="0" indent="0">
              <a:buNone/>
            </a:pPr>
            <a:r>
              <a:rPr lang="en-US" dirty="0"/>
              <a:t>Use </a:t>
            </a:r>
            <a:r>
              <a:rPr lang="en-US" dirty="0">
                <a:latin typeface="Source Code Pro" panose="020B0509030403020204" pitchFamily="49" charset="0"/>
                <a:ea typeface="Source Code Pro" panose="020B0509030403020204" pitchFamily="49" charset="0"/>
              </a:rPr>
              <a:t>SELECT *</a:t>
            </a:r>
            <a:r>
              <a:rPr lang="en-US" dirty="0"/>
              <a:t> only when you </a:t>
            </a:r>
            <a:r>
              <a:rPr lang="en-US" b="1" dirty="0"/>
              <a:t>need</a:t>
            </a:r>
            <a:r>
              <a:rPr lang="en-US" dirty="0"/>
              <a:t> to retrieve all columns for the table.</a:t>
            </a:r>
          </a:p>
          <a:p>
            <a:pPr marL="457200" lvl="1" indent="0">
              <a:buNone/>
            </a:pPr>
            <a:endParaRPr lang="en-US" dirty="0"/>
          </a:p>
          <a:p>
            <a:pPr lvl="1"/>
            <a:endParaRPr lang="en-US" dirty="0"/>
          </a:p>
        </p:txBody>
      </p:sp>
      <p:sp>
        <p:nvSpPr>
          <p:cNvPr id="3" name="Title 2"/>
          <p:cNvSpPr>
            <a:spLocks noGrp="1"/>
          </p:cNvSpPr>
          <p:nvPr>
            <p:ph type="title"/>
          </p:nvPr>
        </p:nvSpPr>
        <p:spPr/>
        <p:txBody>
          <a:bodyPr/>
          <a:lstStyle/>
          <a:p>
            <a:r>
              <a:rPr lang="en-US" dirty="0"/>
              <a:t>Embedding SQL into COBOL	</a:t>
            </a:r>
          </a:p>
        </p:txBody>
      </p:sp>
      <p:sp>
        <p:nvSpPr>
          <p:cNvPr id="4" name="Footer Placeholder 3">
            <a:extLst>
              <a:ext uri="{FF2B5EF4-FFF2-40B4-BE49-F238E27FC236}">
                <a16:creationId xmlns:a16="http://schemas.microsoft.com/office/drawing/2014/main" id="{59778870-1441-4EC8-97A8-F75D894B0383}"/>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A5EC10B8-5139-45B0-80E1-EA3248FC8DF2}"/>
              </a:ext>
            </a:extLst>
          </p:cNvPr>
          <p:cNvSpPr>
            <a:spLocks noGrp="1"/>
          </p:cNvSpPr>
          <p:nvPr>
            <p:ph type="sldNum" sz="quarter" idx="12"/>
          </p:nvPr>
        </p:nvSpPr>
        <p:spPr/>
        <p:txBody>
          <a:bodyPr/>
          <a:lstStyle/>
          <a:p>
            <a:fld id="{B2FED1A7-FB98-43FD-AA3D-E7C3EC56B298}" type="slidenum">
              <a:rPr lang="en-US" smtClean="0"/>
              <a:t>58</a:t>
            </a:fld>
            <a:endParaRPr lang="en-US"/>
          </a:p>
        </p:txBody>
      </p:sp>
    </p:spTree>
    <p:extLst>
      <p:ext uri="{BB962C8B-B14F-4D97-AF65-F5344CB8AC3E}">
        <p14:creationId xmlns:p14="http://schemas.microsoft.com/office/powerpoint/2010/main" val="16100334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828800"/>
            <a:ext cx="9474200" cy="3429000"/>
          </a:xfrm>
        </p:spPr>
        <p:txBody>
          <a:bodyPr>
            <a:normAutofit/>
          </a:bodyPr>
          <a:lstStyle/>
          <a:p>
            <a:pPr marL="57150" indent="0">
              <a:buNone/>
            </a:pPr>
            <a:r>
              <a:rPr lang="en-US" dirty="0">
                <a:latin typeface="Source Code Pro" panose="020B0509030403020204" pitchFamily="49" charset="0"/>
                <a:ea typeface="Source Code Pro" panose="020B0509030403020204" pitchFamily="49" charset="0"/>
              </a:rPr>
              <a:t>SQLCODE</a:t>
            </a:r>
            <a:r>
              <a:rPr lang="en-US" dirty="0"/>
              <a:t> after </a:t>
            </a:r>
            <a:r>
              <a:rPr lang="en-US" dirty="0">
                <a:latin typeface="Source Code Pro" panose="020B0509030403020204" pitchFamily="49" charset="0"/>
                <a:ea typeface="Source Code Pro" panose="020B0509030403020204" pitchFamily="49" charset="0"/>
              </a:rPr>
              <a:t>SELECT</a:t>
            </a:r>
            <a:r>
              <a:rPr lang="en-US" dirty="0"/>
              <a:t> statement:</a:t>
            </a:r>
          </a:p>
          <a:p>
            <a:pPr marL="457200" lvl="1" indent="0">
              <a:buNone/>
            </a:pPr>
            <a:endParaRPr lang="en-US" sz="1000" dirty="0"/>
          </a:p>
          <a:p>
            <a:pPr lvl="1"/>
            <a:endParaRPr lang="en-US" sz="1000" dirty="0"/>
          </a:p>
          <a:p>
            <a:pPr marL="57150" indent="0">
              <a:buNone/>
            </a:pPr>
            <a:r>
              <a:rPr lang="en-US" dirty="0"/>
              <a:t>+100:	  No data was retrieved.</a:t>
            </a:r>
            <a:endParaRPr lang="en-US" sz="1000" dirty="0"/>
          </a:p>
          <a:p>
            <a:pPr marL="57150" indent="0">
              <a:buNone/>
            </a:pPr>
            <a:r>
              <a:rPr lang="en-US" dirty="0"/>
              <a:t> -811:  More than one row was retrieved.</a:t>
            </a:r>
            <a:endParaRPr lang="en-US" sz="1000" dirty="0"/>
          </a:p>
          <a:p>
            <a:pPr marL="57150" indent="0">
              <a:buNone/>
            </a:pPr>
            <a:r>
              <a:rPr lang="en-US" dirty="0"/>
              <a:t>      0:	  Data was retrieved successfully.</a:t>
            </a:r>
          </a:p>
        </p:txBody>
      </p:sp>
      <p:sp>
        <p:nvSpPr>
          <p:cNvPr id="3" name="Title 2"/>
          <p:cNvSpPr>
            <a:spLocks noGrp="1"/>
          </p:cNvSpPr>
          <p:nvPr>
            <p:ph type="title"/>
          </p:nvPr>
        </p:nvSpPr>
        <p:spPr/>
        <p:txBody>
          <a:bodyPr/>
          <a:lstStyle/>
          <a:p>
            <a:r>
              <a:rPr lang="en-US" dirty="0"/>
              <a:t>Embedding SQL into COBOL	</a:t>
            </a:r>
          </a:p>
        </p:txBody>
      </p:sp>
      <p:sp>
        <p:nvSpPr>
          <p:cNvPr id="4" name="Footer Placeholder 3">
            <a:extLst>
              <a:ext uri="{FF2B5EF4-FFF2-40B4-BE49-F238E27FC236}">
                <a16:creationId xmlns:a16="http://schemas.microsoft.com/office/drawing/2014/main" id="{025D3FF1-5247-4479-BFA0-C869159302AD}"/>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87694B08-C643-4184-9B13-B5BE6C35A7F2}"/>
              </a:ext>
            </a:extLst>
          </p:cNvPr>
          <p:cNvSpPr>
            <a:spLocks noGrp="1"/>
          </p:cNvSpPr>
          <p:nvPr>
            <p:ph type="sldNum" sz="quarter" idx="12"/>
          </p:nvPr>
        </p:nvSpPr>
        <p:spPr/>
        <p:txBody>
          <a:bodyPr/>
          <a:lstStyle/>
          <a:p>
            <a:fld id="{B2FED1A7-FB98-43FD-AA3D-E7C3EC56B298}" type="slidenum">
              <a:rPr lang="en-US" smtClean="0"/>
              <a:t>59</a:t>
            </a:fld>
            <a:endParaRPr lang="en-US"/>
          </a:p>
        </p:txBody>
      </p:sp>
    </p:spTree>
    <p:extLst>
      <p:ext uri="{BB962C8B-B14F-4D97-AF65-F5344CB8AC3E}">
        <p14:creationId xmlns:p14="http://schemas.microsoft.com/office/powerpoint/2010/main" val="3556928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3600" y="1752600"/>
            <a:ext cx="10464800" cy="4648200"/>
          </a:xfrm>
        </p:spPr>
        <p:txBody>
          <a:bodyPr>
            <a:normAutofit/>
          </a:bodyPr>
          <a:lstStyle/>
          <a:p>
            <a:pPr marL="0" indent="0">
              <a:buNone/>
            </a:pPr>
            <a:r>
              <a:rPr lang="en-US" dirty="0"/>
              <a:t>Simple relational database design:</a:t>
            </a:r>
          </a:p>
          <a:p>
            <a:endParaRPr lang="en-US" dirty="0"/>
          </a:p>
          <a:p>
            <a:endParaRPr lang="en-US" dirty="0"/>
          </a:p>
          <a:p>
            <a:endParaRPr lang="en-US" dirty="0"/>
          </a:p>
          <a:p>
            <a:endParaRPr lang="en-US" dirty="0"/>
          </a:p>
          <a:p>
            <a:endParaRPr lang="en-US" dirty="0"/>
          </a:p>
          <a:p>
            <a:pPr lvl="1"/>
            <a:r>
              <a:rPr lang="en-US" sz="2400" dirty="0"/>
              <a:t>The relationship is built on FUND_NBR.</a:t>
            </a:r>
          </a:p>
        </p:txBody>
      </p:sp>
      <p:sp>
        <p:nvSpPr>
          <p:cNvPr id="3" name="Title 2"/>
          <p:cNvSpPr>
            <a:spLocks noGrp="1"/>
          </p:cNvSpPr>
          <p:nvPr>
            <p:ph type="title"/>
          </p:nvPr>
        </p:nvSpPr>
        <p:spPr/>
        <p:txBody>
          <a:bodyPr/>
          <a:lstStyle/>
          <a:p>
            <a:r>
              <a:rPr lang="en-US" dirty="0"/>
              <a:t>What is Db2?</a:t>
            </a:r>
          </a:p>
        </p:txBody>
      </p:sp>
      <p:sp>
        <p:nvSpPr>
          <p:cNvPr id="4" name="Rectangle 2"/>
          <p:cNvSpPr>
            <a:spLocks noChangeArrowheads="1"/>
          </p:cNvSpPr>
          <p:nvPr/>
        </p:nvSpPr>
        <p:spPr bwMode="auto">
          <a:xfrm>
            <a:off x="2362200" y="2177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latin typeface="Times New Roman" panose="02020603050405020304" pitchFamily="18" charset="0"/>
            </a:endParaRPr>
          </a:p>
        </p:txBody>
      </p:sp>
      <p:pic>
        <p:nvPicPr>
          <p:cNvPr id="11" name="Picture 10" descr="A screenshot of a cell phone&#10;&#10;Description automatically generated">
            <a:extLst>
              <a:ext uri="{FF2B5EF4-FFF2-40B4-BE49-F238E27FC236}">
                <a16:creationId xmlns:a16="http://schemas.microsoft.com/office/drawing/2014/main" id="{E3874DDD-8CC7-4DC4-87DD-0C770E1C9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045" y="2552751"/>
            <a:ext cx="9105909" cy="1828749"/>
          </a:xfrm>
          <a:prstGeom prst="rect">
            <a:avLst/>
          </a:prstGeom>
        </p:spPr>
      </p:pic>
      <p:sp>
        <p:nvSpPr>
          <p:cNvPr id="5" name="Footer Placeholder 4">
            <a:extLst>
              <a:ext uri="{FF2B5EF4-FFF2-40B4-BE49-F238E27FC236}">
                <a16:creationId xmlns:a16="http://schemas.microsoft.com/office/drawing/2014/main" id="{3955320B-6BE4-4B53-9D5F-48034B044440}"/>
              </a:ext>
            </a:extLst>
          </p:cNvPr>
          <p:cNvSpPr>
            <a:spLocks noGrp="1"/>
          </p:cNvSpPr>
          <p:nvPr>
            <p:ph type="ftr" sz="quarter" idx="11"/>
          </p:nvPr>
        </p:nvSpPr>
        <p:spPr/>
        <p:txBody>
          <a:bodyPr/>
          <a:lstStyle/>
          <a:p>
            <a:r>
              <a:rPr lang="en-US"/>
              <a:t>© Geoffrey D. Decker 2020</a:t>
            </a:r>
          </a:p>
        </p:txBody>
      </p:sp>
      <p:sp>
        <p:nvSpPr>
          <p:cNvPr id="6" name="Slide Number Placeholder 5">
            <a:extLst>
              <a:ext uri="{FF2B5EF4-FFF2-40B4-BE49-F238E27FC236}">
                <a16:creationId xmlns:a16="http://schemas.microsoft.com/office/drawing/2014/main" id="{EBD4974F-5F38-4A15-8D41-8786A6909E9D}"/>
              </a:ext>
            </a:extLst>
          </p:cNvPr>
          <p:cNvSpPr>
            <a:spLocks noGrp="1"/>
          </p:cNvSpPr>
          <p:nvPr>
            <p:ph type="sldNum" sz="quarter" idx="12"/>
          </p:nvPr>
        </p:nvSpPr>
        <p:spPr/>
        <p:txBody>
          <a:bodyPr/>
          <a:lstStyle/>
          <a:p>
            <a:fld id="{B2FED1A7-FB98-43FD-AA3D-E7C3EC56B298}" type="slidenum">
              <a:rPr lang="en-US" smtClean="0"/>
              <a:t>6</a:t>
            </a:fld>
            <a:endParaRPr lang="en-US"/>
          </a:p>
        </p:txBody>
      </p:sp>
    </p:spTree>
    <p:extLst>
      <p:ext uri="{BB962C8B-B14F-4D97-AF65-F5344CB8AC3E}">
        <p14:creationId xmlns:p14="http://schemas.microsoft.com/office/powerpoint/2010/main" val="2431713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3600" y="1600200"/>
            <a:ext cx="10464800" cy="4648200"/>
          </a:xfrm>
        </p:spPr>
        <p:txBody>
          <a:bodyPr>
            <a:normAutofit/>
          </a:bodyPr>
          <a:lstStyle/>
          <a:p>
            <a:pPr marL="0" indent="0">
              <a:buNone/>
            </a:pPr>
            <a:r>
              <a:rPr lang="en-US" dirty="0"/>
              <a:t>Relational Database Rules</a:t>
            </a:r>
          </a:p>
          <a:p>
            <a:endParaRPr lang="en-US" sz="1000" dirty="0"/>
          </a:p>
          <a:p>
            <a:pPr lvl="1"/>
            <a:r>
              <a:rPr lang="en-US" dirty="0"/>
              <a:t>Each table consists of one or more rows (tuples or records) that contain data for a single entity.</a:t>
            </a:r>
          </a:p>
          <a:p>
            <a:pPr lvl="1"/>
            <a:endParaRPr lang="en-US" sz="1000" dirty="0"/>
          </a:p>
          <a:p>
            <a:pPr lvl="1"/>
            <a:r>
              <a:rPr lang="en-US" dirty="0"/>
              <a:t>Each row contains one or more columns (fields) that represent a single item of data.</a:t>
            </a:r>
          </a:p>
          <a:p>
            <a:pPr lvl="1"/>
            <a:endParaRPr lang="en-US" sz="1000" dirty="0"/>
          </a:p>
          <a:p>
            <a:pPr lvl="1"/>
            <a:r>
              <a:rPr lang="en-US" dirty="0"/>
              <a:t>Each table contains a primary key that uniquely identifies each row in the table (this can be a single field, or multiple fields).</a:t>
            </a:r>
          </a:p>
        </p:txBody>
      </p:sp>
      <p:sp>
        <p:nvSpPr>
          <p:cNvPr id="3" name="Title 2"/>
          <p:cNvSpPr>
            <a:spLocks noGrp="1"/>
          </p:cNvSpPr>
          <p:nvPr>
            <p:ph type="title"/>
          </p:nvPr>
        </p:nvSpPr>
        <p:spPr/>
        <p:txBody>
          <a:bodyPr/>
          <a:lstStyle/>
          <a:p>
            <a:r>
              <a:rPr lang="en-US" dirty="0"/>
              <a:t>What is Db2?</a:t>
            </a:r>
          </a:p>
        </p:txBody>
      </p:sp>
      <p:sp>
        <p:nvSpPr>
          <p:cNvPr id="4" name="Footer Placeholder 3">
            <a:extLst>
              <a:ext uri="{FF2B5EF4-FFF2-40B4-BE49-F238E27FC236}">
                <a16:creationId xmlns:a16="http://schemas.microsoft.com/office/drawing/2014/main" id="{B0FA7DD8-8427-4B6C-A5BC-042B242B306B}"/>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9A86AC96-B34B-44B9-8065-FDF48C12AC4C}"/>
              </a:ext>
            </a:extLst>
          </p:cNvPr>
          <p:cNvSpPr>
            <a:spLocks noGrp="1"/>
          </p:cNvSpPr>
          <p:nvPr>
            <p:ph type="sldNum" sz="quarter" idx="12"/>
          </p:nvPr>
        </p:nvSpPr>
        <p:spPr/>
        <p:txBody>
          <a:bodyPr/>
          <a:lstStyle/>
          <a:p>
            <a:fld id="{B2FED1A7-FB98-43FD-AA3D-E7C3EC56B298}" type="slidenum">
              <a:rPr lang="en-US" smtClean="0"/>
              <a:t>7</a:t>
            </a:fld>
            <a:endParaRPr lang="en-US"/>
          </a:p>
        </p:txBody>
      </p:sp>
    </p:spTree>
    <p:extLst>
      <p:ext uri="{BB962C8B-B14F-4D97-AF65-F5344CB8AC3E}">
        <p14:creationId xmlns:p14="http://schemas.microsoft.com/office/powerpoint/2010/main" val="3586396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3600" y="1905000"/>
            <a:ext cx="10464800" cy="3048000"/>
          </a:xfrm>
        </p:spPr>
        <p:txBody>
          <a:bodyPr>
            <a:normAutofit/>
          </a:bodyPr>
          <a:lstStyle/>
          <a:p>
            <a:pPr marL="0" indent="0">
              <a:buNone/>
            </a:pPr>
            <a:r>
              <a:rPr lang="en-US" dirty="0"/>
              <a:t>Why use a database over flat files?</a:t>
            </a:r>
          </a:p>
          <a:p>
            <a:endParaRPr lang="en-US" sz="1000" dirty="0"/>
          </a:p>
          <a:p>
            <a:pPr lvl="1"/>
            <a:r>
              <a:rPr lang="en-US" dirty="0"/>
              <a:t>Faster and more efficient access.</a:t>
            </a:r>
          </a:p>
          <a:p>
            <a:pPr lvl="1"/>
            <a:endParaRPr lang="en-US" sz="1000" dirty="0"/>
          </a:p>
          <a:p>
            <a:pPr lvl="1"/>
            <a:r>
              <a:rPr lang="en-US" dirty="0"/>
              <a:t>Faster and more efficient modification.</a:t>
            </a:r>
          </a:p>
          <a:p>
            <a:pPr lvl="1"/>
            <a:endParaRPr lang="en-US" sz="1000" dirty="0"/>
          </a:p>
          <a:p>
            <a:pPr lvl="1"/>
            <a:r>
              <a:rPr lang="en-US" dirty="0"/>
              <a:t>Stronger reliability.</a:t>
            </a:r>
          </a:p>
        </p:txBody>
      </p:sp>
      <p:sp>
        <p:nvSpPr>
          <p:cNvPr id="3" name="Title 2"/>
          <p:cNvSpPr>
            <a:spLocks noGrp="1"/>
          </p:cNvSpPr>
          <p:nvPr>
            <p:ph type="title"/>
          </p:nvPr>
        </p:nvSpPr>
        <p:spPr/>
        <p:txBody>
          <a:bodyPr/>
          <a:lstStyle/>
          <a:p>
            <a:r>
              <a:rPr lang="en-US" dirty="0"/>
              <a:t>What is Db2?</a:t>
            </a:r>
          </a:p>
        </p:txBody>
      </p:sp>
      <p:sp>
        <p:nvSpPr>
          <p:cNvPr id="4" name="Footer Placeholder 3">
            <a:extLst>
              <a:ext uri="{FF2B5EF4-FFF2-40B4-BE49-F238E27FC236}">
                <a16:creationId xmlns:a16="http://schemas.microsoft.com/office/drawing/2014/main" id="{8CDD392D-9C50-449B-9BCA-BDF593A799B8}"/>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1CEF9ECD-6E6D-4D04-BE7D-0BC1E08E315B}"/>
              </a:ext>
            </a:extLst>
          </p:cNvPr>
          <p:cNvSpPr>
            <a:spLocks noGrp="1"/>
          </p:cNvSpPr>
          <p:nvPr>
            <p:ph type="sldNum" sz="quarter" idx="12"/>
          </p:nvPr>
        </p:nvSpPr>
        <p:spPr/>
        <p:txBody>
          <a:bodyPr/>
          <a:lstStyle/>
          <a:p>
            <a:fld id="{B2FED1A7-FB98-43FD-AA3D-E7C3EC56B298}" type="slidenum">
              <a:rPr lang="en-US" smtClean="0"/>
              <a:t>8</a:t>
            </a:fld>
            <a:endParaRPr lang="en-US"/>
          </a:p>
        </p:txBody>
      </p:sp>
    </p:spTree>
    <p:extLst>
      <p:ext uri="{BB962C8B-B14F-4D97-AF65-F5344CB8AC3E}">
        <p14:creationId xmlns:p14="http://schemas.microsoft.com/office/powerpoint/2010/main" val="109537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3600" y="1905000"/>
            <a:ext cx="10464800" cy="3429000"/>
          </a:xfrm>
        </p:spPr>
        <p:txBody>
          <a:bodyPr>
            <a:normAutofit/>
          </a:bodyPr>
          <a:lstStyle/>
          <a:p>
            <a:pPr marL="0" indent="0">
              <a:buNone/>
            </a:pPr>
            <a:r>
              <a:rPr lang="en-US" dirty="0"/>
              <a:t>Faster and more efficient access:</a:t>
            </a:r>
          </a:p>
          <a:p>
            <a:endParaRPr lang="en-US" sz="1000" dirty="0"/>
          </a:p>
          <a:p>
            <a:pPr lvl="1"/>
            <a:r>
              <a:rPr lang="en-US" dirty="0"/>
              <a:t>Direct access query to get the data you want instead of sequentially searching through a data set.</a:t>
            </a:r>
          </a:p>
          <a:p>
            <a:pPr lvl="1"/>
            <a:endParaRPr lang="en-US" sz="1000" dirty="0"/>
          </a:p>
          <a:p>
            <a:pPr lvl="1"/>
            <a:r>
              <a:rPr lang="en-US" dirty="0"/>
              <a:t>Indexing on common fields can make queries extremely fast.</a:t>
            </a:r>
          </a:p>
        </p:txBody>
      </p:sp>
      <p:sp>
        <p:nvSpPr>
          <p:cNvPr id="3" name="Title 2"/>
          <p:cNvSpPr>
            <a:spLocks noGrp="1"/>
          </p:cNvSpPr>
          <p:nvPr>
            <p:ph type="title"/>
          </p:nvPr>
        </p:nvSpPr>
        <p:spPr/>
        <p:txBody>
          <a:bodyPr/>
          <a:lstStyle/>
          <a:p>
            <a:r>
              <a:rPr lang="en-US" dirty="0"/>
              <a:t>What is Db2?</a:t>
            </a:r>
          </a:p>
        </p:txBody>
      </p:sp>
      <p:sp>
        <p:nvSpPr>
          <p:cNvPr id="4" name="Footer Placeholder 3">
            <a:extLst>
              <a:ext uri="{FF2B5EF4-FFF2-40B4-BE49-F238E27FC236}">
                <a16:creationId xmlns:a16="http://schemas.microsoft.com/office/drawing/2014/main" id="{079E286E-8FAB-43D7-99EB-18D852249F84}"/>
              </a:ext>
            </a:extLst>
          </p:cNvPr>
          <p:cNvSpPr>
            <a:spLocks noGrp="1"/>
          </p:cNvSpPr>
          <p:nvPr>
            <p:ph type="ftr" sz="quarter" idx="11"/>
          </p:nvPr>
        </p:nvSpPr>
        <p:spPr/>
        <p:txBody>
          <a:bodyPr/>
          <a:lstStyle/>
          <a:p>
            <a:r>
              <a:rPr lang="en-US"/>
              <a:t>© Geoffrey D. Decker 2020</a:t>
            </a:r>
          </a:p>
        </p:txBody>
      </p:sp>
      <p:sp>
        <p:nvSpPr>
          <p:cNvPr id="5" name="Slide Number Placeholder 4">
            <a:extLst>
              <a:ext uri="{FF2B5EF4-FFF2-40B4-BE49-F238E27FC236}">
                <a16:creationId xmlns:a16="http://schemas.microsoft.com/office/drawing/2014/main" id="{9F574AAE-D678-43D2-B9C1-210406F9BE99}"/>
              </a:ext>
            </a:extLst>
          </p:cNvPr>
          <p:cNvSpPr>
            <a:spLocks noGrp="1"/>
          </p:cNvSpPr>
          <p:nvPr>
            <p:ph type="sldNum" sz="quarter" idx="12"/>
          </p:nvPr>
        </p:nvSpPr>
        <p:spPr/>
        <p:txBody>
          <a:bodyPr/>
          <a:lstStyle/>
          <a:p>
            <a:fld id="{B2FED1A7-FB98-43FD-AA3D-E7C3EC56B298}" type="slidenum">
              <a:rPr lang="en-US" smtClean="0"/>
              <a:t>9</a:t>
            </a:fld>
            <a:endParaRPr lang="en-US"/>
          </a:p>
        </p:txBody>
      </p:sp>
    </p:spTree>
    <p:extLst>
      <p:ext uri="{BB962C8B-B14F-4D97-AF65-F5344CB8AC3E}">
        <p14:creationId xmlns:p14="http://schemas.microsoft.com/office/powerpoint/2010/main" val="10948689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IU Powerpoint Template Widescreen - Copy.potx" id="{27ABCAB6-345C-4F12-87A0-5ECB66F0E4B2}" vid="{9721AF44-7D23-487C-BFB5-1D10F21BB9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NIU Powerpoint Template Widescreen</Template>
  <TotalTime>2</TotalTime>
  <Words>2853</Words>
  <Application>Microsoft Office PowerPoint</Application>
  <PresentationFormat>Widescreen</PresentationFormat>
  <Paragraphs>438</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Times New Roman</vt:lpstr>
      <vt:lpstr>Calibri</vt:lpstr>
      <vt:lpstr>Source Code Pro</vt:lpstr>
      <vt:lpstr>Arial</vt:lpstr>
      <vt:lpstr>1_Office Theme</vt:lpstr>
      <vt:lpstr>CSCI 465  9. COBOL and Db2   by Geoffrey D. Decker</vt:lpstr>
      <vt:lpstr>Overview</vt:lpstr>
      <vt:lpstr>What is Db2?</vt:lpstr>
      <vt:lpstr>What is Db2?</vt:lpstr>
      <vt:lpstr>What is Db2?</vt:lpstr>
      <vt:lpstr>What is Db2?</vt:lpstr>
      <vt:lpstr>What is Db2?</vt:lpstr>
      <vt:lpstr>What is Db2?</vt:lpstr>
      <vt:lpstr>What is Db2?</vt:lpstr>
      <vt:lpstr>What is Db2?</vt:lpstr>
      <vt:lpstr>What is Db2?</vt:lpstr>
      <vt:lpstr>SQL Overview</vt:lpstr>
      <vt:lpstr>SQL Overview</vt:lpstr>
      <vt:lpstr>SQL Overview</vt:lpstr>
      <vt:lpstr>SQL Overview</vt:lpstr>
      <vt:lpstr>SQL Overview</vt:lpstr>
      <vt:lpstr>SQL Overview</vt:lpstr>
      <vt:lpstr>SQL Overview – SELECT</vt:lpstr>
      <vt:lpstr>SQL Overview – SELECT</vt:lpstr>
      <vt:lpstr>SQL Overview – SELECT</vt:lpstr>
      <vt:lpstr>SQL Overview – SELECT</vt:lpstr>
      <vt:lpstr>SQL Overview – SELECT (examples)</vt:lpstr>
      <vt:lpstr>SQL Overview – SELECT (examples)</vt:lpstr>
      <vt:lpstr>SQL Overview – SELECT (examples)</vt:lpstr>
      <vt:lpstr>SQL Overview – INSERT</vt:lpstr>
      <vt:lpstr>SQL Overview – INSERT</vt:lpstr>
      <vt:lpstr>SQL Overview – INSERT</vt:lpstr>
      <vt:lpstr>SQL Overview – INSERT (examples)</vt:lpstr>
      <vt:lpstr>SQL Overview – INSERT (examples)</vt:lpstr>
      <vt:lpstr>SQL Overview – UPDATE</vt:lpstr>
      <vt:lpstr>SQL Overview – UPDATE</vt:lpstr>
      <vt:lpstr>SQL Overview – UPDATE</vt:lpstr>
      <vt:lpstr>SQL Overview – UPDATE (examples)</vt:lpstr>
      <vt:lpstr>SQL Overview – UPDATE (examples)</vt:lpstr>
      <vt:lpstr>SQL Overview – DELETE</vt:lpstr>
      <vt:lpstr>SQL Overview – DELETE</vt:lpstr>
      <vt:lpstr>SQL Overview – DELETE</vt:lpstr>
      <vt:lpstr>COBOL with Db2</vt:lpstr>
      <vt:lpstr>COBOL with Db2</vt:lpstr>
      <vt:lpstr>COBOL with Db2</vt:lpstr>
      <vt:lpstr>COBOL with Db2</vt:lpstr>
      <vt:lpstr>COBOL with Db2</vt:lpstr>
      <vt:lpstr>COBOL with Db2 </vt:lpstr>
      <vt:lpstr>COBOL with Db2</vt:lpstr>
      <vt:lpstr>COBOL with Db2</vt:lpstr>
      <vt:lpstr>COBOL with Db2</vt:lpstr>
      <vt:lpstr>Embedding SQL into COBOL</vt:lpstr>
      <vt:lpstr>Embedding SQL into COBOL</vt:lpstr>
      <vt:lpstr>Embedding SQL into COBOL</vt:lpstr>
      <vt:lpstr>Embedding SQL into COBOL</vt:lpstr>
      <vt:lpstr>Embedding SQL into COBOL</vt:lpstr>
      <vt:lpstr>Embedding SQL into COBOL</vt:lpstr>
      <vt:lpstr>Embedding SQL into COBOL</vt:lpstr>
      <vt:lpstr>Embedding SQL into COBOL </vt:lpstr>
      <vt:lpstr>Embedding SQL into COBOL </vt:lpstr>
      <vt:lpstr>Embedding SQL into COBOL </vt:lpstr>
      <vt:lpstr>Embedding SQL into COBOL </vt:lpstr>
      <vt:lpstr>Embedding SQL into COBOL </vt:lpstr>
      <vt:lpstr>Embedding SQL into COBOL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465  9. COBOL and Db2   by Geoffrey D. Decker</dc:title>
  <dc:creator>Geoffrey Decker</dc:creator>
  <cp:lastModifiedBy>Geoffrey Decker</cp:lastModifiedBy>
  <cp:revision>2</cp:revision>
  <dcterms:created xsi:type="dcterms:W3CDTF">2020-12-29T21:22:20Z</dcterms:created>
  <dcterms:modified xsi:type="dcterms:W3CDTF">2020-12-29T21:24:42Z</dcterms:modified>
</cp:coreProperties>
</file>